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p:notesSz cx="6858000" cy="9144000"/>
  <p:embeddedFontLst>
    <p:embeddedFont>
      <p:font typeface="Lexend" panose="00000000000000000000"/>
      <p:regular r:id="rId43"/>
    </p:embeddedFont>
    <p:embeddedFont>
      <p:font typeface="Lexend Medium" panose="00000000000000000000"/>
      <p:regular r:id="rId44"/>
    </p:embeddedFont>
    <p:embeddedFont>
      <p:font typeface="Kalam" panose="02000000000000000000"/>
      <p:regular r:id="rId45"/>
    </p:embeddedFont>
    <p:embeddedFont>
      <p:font typeface="Lexend Light" panose="00000000000000000000"/>
      <p:regular r:id="rId46"/>
    </p:embeddedFont>
  </p:embeddedFontLst>
  <p:custDataLst>
    <p:tags r:id="rId42"/>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2" Type="http://schemas.openxmlformats.org/officeDocument/2006/relationships/tags" Target="tags/tag1.xml"/><Relationship Id="rId43" Type="http://schemas.openxmlformats.org/officeDocument/2006/relationships/font" Target="fonts/font1.fntdata"/><Relationship Id="rId44" Type="http://schemas.openxmlformats.org/officeDocument/2006/relationships/font" Target="fonts/font2.fntdata"/><Relationship Id="rId45" Type="http://schemas.openxmlformats.org/officeDocument/2006/relationships/font" Target="fonts/font3.fntdata"/><Relationship Id="rId46" Type="http://schemas.openxmlformats.org/officeDocument/2006/relationships/font" Target="fonts/font4.fntdata"/><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1" name="Shape 751"/>
        <p:cNvGrpSpPr/>
        <p:nvPr/>
      </p:nvGrpSpPr>
      <p:grpSpPr>
        <a:xfrm>
          <a:off x="0" y="0"/>
          <a:ext cx="0" cy="0"/>
        </a:xfrm>
      </p:grpSpPr>
      <p:sp>
        <p:nvSpPr>
          <p:cNvPr id="752" name="Google Shape;752;g279955a40ae_0_8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3" name="Google Shape;753;g279955a40ae_0_8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7" name="Shape 757"/>
        <p:cNvGrpSpPr/>
        <p:nvPr/>
      </p:nvGrpSpPr>
      <p:grpSpPr>
        <a:xfrm>
          <a:off x="0" y="0"/>
          <a:ext cx="0" cy="0"/>
        </a:xfrm>
      </p:grpSpPr>
      <p:sp>
        <p:nvSpPr>
          <p:cNvPr id="758" name="Google Shape;758;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9" name="Google Shape;759;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2" name="Shape 762"/>
        <p:cNvGrpSpPr/>
        <p:nvPr/>
      </p:nvGrpSpPr>
      <p:grpSpPr>
        <a:xfrm>
          <a:off x="0" y="0"/>
          <a:ext cx="0" cy="0"/>
        </a:xfrm>
      </p:grpSpPr>
      <p:sp>
        <p:nvSpPr>
          <p:cNvPr id="763" name="Google Shape;763;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4" name="Google Shape;764;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7" name="Shape 767"/>
        <p:cNvGrpSpPr/>
        <p:nvPr/>
      </p:nvGrpSpPr>
      <p:grpSpPr>
        <a:xfrm>
          <a:off x="0" y="0"/>
          <a:ext cx="0" cy="0"/>
        </a:xfrm>
      </p:grpSpPr>
      <p:sp>
        <p:nvSpPr>
          <p:cNvPr id="768" name="Google Shape;768;g28eaf716063_0_1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9" name="Google Shape;769;g28eaf716063_0_1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2" name="Shape 772"/>
        <p:cNvGrpSpPr/>
        <p:nvPr/>
      </p:nvGrpSpPr>
      <p:grpSpPr>
        <a:xfrm>
          <a:off x="0" y="0"/>
          <a:ext cx="0" cy="0"/>
        </a:xfrm>
      </p:grpSpPr>
      <p:sp>
        <p:nvSpPr>
          <p:cNvPr id="773" name="Google Shape;773;g28eaf716063_0_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4" name="Google Shape;774;g28eaf716063_0_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1" name="Shape 781"/>
        <p:cNvGrpSpPr/>
        <p:nvPr/>
      </p:nvGrpSpPr>
      <p:grpSpPr>
        <a:xfrm>
          <a:off x="0" y="0"/>
          <a:ext cx="0" cy="0"/>
        </a:xfrm>
      </p:grpSpPr>
      <p:sp>
        <p:nvSpPr>
          <p:cNvPr id="782" name="Google Shape;782;g28eaf716063_0_78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3" name="Google Shape;783;g28eaf716063_0_78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7" name="Shape 787"/>
        <p:cNvGrpSpPr/>
        <p:nvPr/>
      </p:nvGrpSpPr>
      <p:grpSpPr>
        <a:xfrm>
          <a:off x="0" y="0"/>
          <a:ext cx="0" cy="0"/>
        </a:xfrm>
      </p:grpSpPr>
      <p:sp>
        <p:nvSpPr>
          <p:cNvPr id="788" name="Google Shape;788;g28eaf716063_0_88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9" name="Google Shape;789;g28eaf716063_0_88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02" name="Shape 802"/>
        <p:cNvGrpSpPr/>
        <p:nvPr/>
      </p:nvGrpSpPr>
      <p:grpSpPr>
        <a:xfrm>
          <a:off x="0" y="0"/>
          <a:ext cx="0" cy="0"/>
        </a:xfrm>
      </p:grpSpPr>
      <p:sp>
        <p:nvSpPr>
          <p:cNvPr id="803" name="Google Shape;803;g2b495dcee02_0_4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04" name="Google Shape;804;g2b495dcee02_0_4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25" name="Shape 825"/>
        <p:cNvGrpSpPr/>
        <p:nvPr/>
      </p:nvGrpSpPr>
      <p:grpSpPr>
        <a:xfrm>
          <a:off x="0" y="0"/>
          <a:ext cx="0" cy="0"/>
        </a:xfrm>
      </p:grpSpPr>
      <p:sp>
        <p:nvSpPr>
          <p:cNvPr id="826" name="Google Shape;826;g28eaf716063_0_79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27" name="Google Shape;827;g28eaf716063_0_79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75" name="Shape 875"/>
        <p:cNvGrpSpPr/>
        <p:nvPr/>
      </p:nvGrpSpPr>
      <p:grpSpPr>
        <a:xfrm>
          <a:off x="0" y="0"/>
          <a:ext cx="0" cy="0"/>
        </a:xfrm>
      </p:grpSpPr>
      <p:sp>
        <p:nvSpPr>
          <p:cNvPr id="876" name="Google Shape;876;g2b495dcee02_0_11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77" name="Google Shape;877;g2b495dcee02_0_11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04" name="Shape 904"/>
        <p:cNvGrpSpPr/>
        <p:nvPr/>
      </p:nvGrpSpPr>
      <p:grpSpPr>
        <a:xfrm>
          <a:off x="0" y="0"/>
          <a:ext cx="0" cy="0"/>
        </a:xfrm>
      </p:grpSpPr>
      <p:sp>
        <p:nvSpPr>
          <p:cNvPr id="905" name="Google Shape;905;g2b495dcee02_0_1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06" name="Google Shape;906;g2b495dcee02_0_1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33" name="Shape 933"/>
        <p:cNvGrpSpPr/>
        <p:nvPr/>
      </p:nvGrpSpPr>
      <p:grpSpPr>
        <a:xfrm>
          <a:off x="0" y="0"/>
          <a:ext cx="0" cy="0"/>
        </a:xfrm>
      </p:grpSpPr>
      <p:sp>
        <p:nvSpPr>
          <p:cNvPr id="934" name="Google Shape;934;g2b495dcee02_0_18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35" name="Google Shape;935;g2b495dcee02_0_18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99" name="Shape 999"/>
        <p:cNvGrpSpPr/>
        <p:nvPr/>
      </p:nvGrpSpPr>
      <p:grpSpPr>
        <a:xfrm>
          <a:off x="0" y="0"/>
          <a:ext cx="0" cy="0"/>
        </a:xfrm>
      </p:grpSpPr>
      <p:sp>
        <p:nvSpPr>
          <p:cNvPr id="1000" name="Google Shape;1000;g2b495dcee02_0_27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01" name="Google Shape;1001;g2b495dcee02_0_27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32" name="Shape 1032"/>
        <p:cNvGrpSpPr/>
        <p:nvPr/>
      </p:nvGrpSpPr>
      <p:grpSpPr>
        <a:xfrm>
          <a:off x="0" y="0"/>
          <a:ext cx="0" cy="0"/>
        </a:xfrm>
      </p:grpSpPr>
      <p:sp>
        <p:nvSpPr>
          <p:cNvPr id="1033" name="Google Shape;1033;g28eaf716063_0_88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34" name="Google Shape;1034;g28eaf716063_0_88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4" name="Shape 1054"/>
        <p:cNvGrpSpPr/>
        <p:nvPr/>
      </p:nvGrpSpPr>
      <p:grpSpPr>
        <a:xfrm>
          <a:off x="0" y="0"/>
          <a:ext cx="0" cy="0"/>
        </a:xfrm>
      </p:grpSpPr>
      <p:sp>
        <p:nvSpPr>
          <p:cNvPr id="1055" name="Google Shape;1055;g2b422e1e99b_0_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6" name="Google Shape;1056;g2b422e1e99b_0_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95" name="Shape 1095"/>
        <p:cNvGrpSpPr/>
        <p:nvPr/>
      </p:nvGrpSpPr>
      <p:grpSpPr>
        <a:xfrm>
          <a:off x="0" y="0"/>
          <a:ext cx="0" cy="0"/>
        </a:xfrm>
      </p:grpSpPr>
      <p:sp>
        <p:nvSpPr>
          <p:cNvPr id="1096" name="Google Shape;1096;g28eaf716063_0_79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97" name="Google Shape;1097;g28eaf716063_0_79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19" name="Shape 1119"/>
        <p:cNvGrpSpPr/>
        <p:nvPr/>
      </p:nvGrpSpPr>
      <p:grpSpPr>
        <a:xfrm>
          <a:off x="0" y="0"/>
          <a:ext cx="0" cy="0"/>
        </a:xfrm>
      </p:grpSpPr>
      <p:sp>
        <p:nvSpPr>
          <p:cNvPr id="1120" name="Google Shape;1120;g28eaf716063_0_8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21" name="Google Shape;1121;g28eaf716063_0_8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45" name="Shape 1145"/>
        <p:cNvGrpSpPr/>
        <p:nvPr/>
      </p:nvGrpSpPr>
      <p:grpSpPr>
        <a:xfrm>
          <a:off x="0" y="0"/>
          <a:ext cx="0" cy="0"/>
        </a:xfrm>
      </p:grpSpPr>
      <p:sp>
        <p:nvSpPr>
          <p:cNvPr id="1146" name="Google Shape;1146;g2b495dcee02_0_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47" name="Google Shape;1147;g2b495dcee02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54" name="Shape 1154"/>
        <p:cNvGrpSpPr/>
        <p:nvPr/>
      </p:nvGrpSpPr>
      <p:grpSpPr>
        <a:xfrm>
          <a:off x="0" y="0"/>
          <a:ext cx="0" cy="0"/>
        </a:xfrm>
      </p:grpSpPr>
      <p:sp>
        <p:nvSpPr>
          <p:cNvPr id="1155" name="Google Shape;1155;g28eaf716063_0_80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56" name="Google Shape;1156;g28eaf716063_0_80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84" name="Shape 1184"/>
        <p:cNvGrpSpPr/>
        <p:nvPr/>
      </p:nvGrpSpPr>
      <p:grpSpPr>
        <a:xfrm>
          <a:off x="0" y="0"/>
          <a:ext cx="0" cy="0"/>
        </a:xfrm>
      </p:grpSpPr>
      <p:sp>
        <p:nvSpPr>
          <p:cNvPr id="1185" name="Google Shape;1185;g2b495dcee02_1_6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86" name="Google Shape;1186;g2b495dcee02_1_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06" name="Shape 1206"/>
        <p:cNvGrpSpPr/>
        <p:nvPr/>
      </p:nvGrpSpPr>
      <p:grpSpPr>
        <a:xfrm>
          <a:off x="0" y="0"/>
          <a:ext cx="0" cy="0"/>
        </a:xfrm>
      </p:grpSpPr>
      <p:sp>
        <p:nvSpPr>
          <p:cNvPr id="1207" name="Google Shape;1207;g2b495dcee02_1_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08" name="Google Shape;1208;g2b495dcee02_1_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33" name="Shape 1233"/>
        <p:cNvGrpSpPr/>
        <p:nvPr/>
      </p:nvGrpSpPr>
      <p:grpSpPr>
        <a:xfrm>
          <a:off x="0" y="0"/>
          <a:ext cx="0" cy="0"/>
        </a:xfrm>
      </p:grpSpPr>
      <p:sp>
        <p:nvSpPr>
          <p:cNvPr id="1234" name="Google Shape;1234;g28eaf716063_0_80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35" name="Google Shape;1235;g28eaf716063_0_80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70" name="Shape 1270"/>
        <p:cNvGrpSpPr/>
        <p:nvPr/>
      </p:nvGrpSpPr>
      <p:grpSpPr>
        <a:xfrm>
          <a:off x="0" y="0"/>
          <a:ext cx="0" cy="0"/>
        </a:xfrm>
      </p:grpSpPr>
      <p:sp>
        <p:nvSpPr>
          <p:cNvPr id="1271" name="Google Shape;1271;g28eaf716063_0_8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72" name="Google Shape;1272;g28eaf716063_0_8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88" name="Shape 1288"/>
        <p:cNvGrpSpPr/>
        <p:nvPr/>
      </p:nvGrpSpPr>
      <p:grpSpPr>
        <a:xfrm>
          <a:off x="0" y="0"/>
          <a:ext cx="0" cy="0"/>
        </a:xfrm>
      </p:grpSpPr>
      <p:sp>
        <p:nvSpPr>
          <p:cNvPr id="1289" name="Google Shape;1289;g2b495dcee02_1_16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90" name="Google Shape;1290;g2b495dcee02_1_16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10" name="Shape 1310"/>
        <p:cNvGrpSpPr/>
        <p:nvPr/>
      </p:nvGrpSpPr>
      <p:grpSpPr>
        <a:xfrm>
          <a:off x="0" y="0"/>
          <a:ext cx="0" cy="0"/>
        </a:xfrm>
      </p:grpSpPr>
      <p:sp>
        <p:nvSpPr>
          <p:cNvPr id="1311" name="Google Shape;1311;g2b495dcee02_1_1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12" name="Google Shape;1312;g2b495dcee02_1_1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29" name="Shape 1329"/>
        <p:cNvGrpSpPr/>
        <p:nvPr/>
      </p:nvGrpSpPr>
      <p:grpSpPr>
        <a:xfrm>
          <a:off x="0" y="0"/>
          <a:ext cx="0" cy="0"/>
        </a:xfrm>
      </p:grpSpPr>
      <p:sp>
        <p:nvSpPr>
          <p:cNvPr id="1330" name="Google Shape;1330;g2b495dcee02_1_2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31" name="Google Shape;1331;g2b495dcee02_1_2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37" name="Shape 1337"/>
        <p:cNvGrpSpPr/>
        <p:nvPr/>
      </p:nvGrpSpPr>
      <p:grpSpPr>
        <a:xfrm>
          <a:off x="0" y="0"/>
          <a:ext cx="0" cy="0"/>
        </a:xfrm>
      </p:grpSpPr>
      <p:sp>
        <p:nvSpPr>
          <p:cNvPr id="1338" name="Google Shape;1338;g2b495dcee02_1_20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39" name="Google Shape;1339;g2b495dcee02_1_20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68" name="Shape 1368"/>
        <p:cNvGrpSpPr/>
        <p:nvPr/>
      </p:nvGrpSpPr>
      <p:grpSpPr>
        <a:xfrm>
          <a:off x="0" y="0"/>
          <a:ext cx="0" cy="0"/>
        </a:xfrm>
      </p:grpSpPr>
      <p:sp>
        <p:nvSpPr>
          <p:cNvPr id="1369" name="Google Shape;1369;g2b495dcee02_0_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70" name="Google Shape;1370;g2b495dcee02_0_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77" name="Shape 1377"/>
        <p:cNvGrpSpPr/>
        <p:nvPr/>
      </p:nvGrpSpPr>
      <p:grpSpPr>
        <a:xfrm>
          <a:off x="0" y="0"/>
          <a:ext cx="0" cy="0"/>
        </a:xfrm>
      </p:grpSpPr>
      <p:sp>
        <p:nvSpPr>
          <p:cNvPr id="1378" name="Google Shape;1378;g2b495dcee02_0_1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79" name="Google Shape;1379;g2b495dcee02_0_1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04" name="Shape 1404"/>
        <p:cNvGrpSpPr/>
        <p:nvPr/>
      </p:nvGrpSpPr>
      <p:grpSpPr>
        <a:xfrm>
          <a:off x="0" y="0"/>
          <a:ext cx="0" cy="0"/>
        </a:xfrm>
      </p:grpSpPr>
      <p:sp>
        <p:nvSpPr>
          <p:cNvPr id="1405" name="Google Shape;1405;g2b5c7a3e6c7_1_2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06" name="Google Shape;1406;g2b5c7a3e6c7_1_2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31" name="Shape 1431"/>
        <p:cNvGrpSpPr/>
        <p:nvPr/>
      </p:nvGrpSpPr>
      <p:grpSpPr>
        <a:xfrm>
          <a:off x="0" y="0"/>
          <a:ext cx="0" cy="0"/>
        </a:xfrm>
      </p:grpSpPr>
      <p:sp>
        <p:nvSpPr>
          <p:cNvPr id="1432" name="Google Shape;1432;g2b5c7a3e6c7_1_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33" name="Google Shape;1433;g2b5c7a3e6c7_1_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58" name="Shape 1458"/>
        <p:cNvGrpSpPr/>
        <p:nvPr/>
      </p:nvGrpSpPr>
      <p:grpSpPr>
        <a:xfrm>
          <a:off x="0" y="0"/>
          <a:ext cx="0" cy="0"/>
        </a:xfrm>
      </p:grpSpPr>
      <p:sp>
        <p:nvSpPr>
          <p:cNvPr id="1459" name="Google Shape;1459;g2b495dcee02_0_2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60" name="Google Shape;1460;g2b495dcee02_0_2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80" name="Shape 1480"/>
        <p:cNvGrpSpPr/>
        <p:nvPr/>
      </p:nvGrpSpPr>
      <p:grpSpPr>
        <a:xfrm>
          <a:off x="0" y="0"/>
          <a:ext cx="0" cy="0"/>
        </a:xfrm>
      </p:grpSpPr>
      <p:sp>
        <p:nvSpPr>
          <p:cNvPr id="1481" name="Google Shape;1481;g2b4f96c4087_0_6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82" name="Google Shape;1482;g2b4f96c4087_0_6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08" name="Shape 1508"/>
        <p:cNvGrpSpPr/>
        <p:nvPr/>
      </p:nvGrpSpPr>
      <p:grpSpPr>
        <a:xfrm>
          <a:off x="0" y="0"/>
          <a:ext cx="0" cy="0"/>
        </a:xfrm>
      </p:grpSpPr>
      <p:sp>
        <p:nvSpPr>
          <p:cNvPr id="1509" name="Google Shape;1509;g2b4f96c4087_0_10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10" name="Google Shape;1510;g2b4f96c4087_0_10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41" name="Shape 1541"/>
        <p:cNvGrpSpPr/>
        <p:nvPr/>
      </p:nvGrpSpPr>
      <p:grpSpPr>
        <a:xfrm>
          <a:off x="0" y="0"/>
          <a:ext cx="0" cy="0"/>
        </a:xfrm>
      </p:grpSpPr>
      <p:sp>
        <p:nvSpPr>
          <p:cNvPr id="1542" name="Google Shape;1542;g2b4f96c4087_0_13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43" name="Google Shape;1543;g2b4f96c4087_0_13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53" name="Shape 1553"/>
        <p:cNvGrpSpPr/>
        <p:nvPr/>
      </p:nvGrpSpPr>
      <p:grpSpPr>
        <a:xfrm>
          <a:off x="0" y="0"/>
          <a:ext cx="0" cy="0"/>
        </a:xfrm>
      </p:grpSpPr>
      <p:sp>
        <p:nvSpPr>
          <p:cNvPr id="1554" name="Google Shape;1554;g2b495dcee02_0_2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55" name="Google Shape;1555;g2b495dcee02_0_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73" name="Shape 1573"/>
        <p:cNvGrpSpPr/>
        <p:nvPr/>
      </p:nvGrpSpPr>
      <p:grpSpPr>
        <a:xfrm>
          <a:off x="0" y="0"/>
          <a:ext cx="0" cy="0"/>
        </a:xfrm>
      </p:grpSpPr>
      <p:sp>
        <p:nvSpPr>
          <p:cNvPr id="1574" name="Google Shape;1574;g2b4f96c4087_0_18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75" name="Google Shape;1575;g2b4f96c4087_0_18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98" name="Shape 1598"/>
        <p:cNvGrpSpPr/>
        <p:nvPr/>
      </p:nvGrpSpPr>
      <p:grpSpPr>
        <a:xfrm>
          <a:off x="0" y="0"/>
          <a:ext cx="0" cy="0"/>
        </a:xfrm>
      </p:grpSpPr>
      <p:sp>
        <p:nvSpPr>
          <p:cNvPr id="1599" name="Google Shape;1599;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00" name="Google Shape;1600;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2.1 Keywords definitions (5)">
  <p:cSld name="CUSTOM_27_1_1_1">
    <p:spTree>
      <p:nvGrpSpPr>
        <p:cNvPr id="742" name="Shape 742"/>
        <p:cNvGrpSpPr/>
        <p:nvPr/>
      </p:nvGrpSpPr>
      <p:grpSpPr>
        <a:xfrm>
          <a:off x="0" y="0"/>
          <a:ext cx="0" cy="0"/>
        </a:xfrm>
      </p:grpSpPr>
      <p:sp>
        <p:nvSpPr>
          <p:cNvPr id="743" name="Google Shape;743;p6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4" name="Google Shape;744;p62"/>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745" name="Google Shape;745;p62"/>
          <p:cNvSpPr txBox="1"/>
          <p:nvPr>
            <p:ph type="subTitle" idx="1"/>
          </p:nvPr>
        </p:nvSpPr>
        <p:spPr>
          <a:xfrm>
            <a:off x="324000" y="74405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6" name="Google Shape;746;p62"/>
          <p:cNvSpPr txBox="1"/>
          <p:nvPr>
            <p:ph type="subTitle" idx="2"/>
          </p:nvPr>
        </p:nvSpPr>
        <p:spPr>
          <a:xfrm>
            <a:off x="324000" y="1588800"/>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747" name="Google Shape;747;p62"/>
          <p:cNvSpPr txBox="1"/>
          <p:nvPr>
            <p:ph type="subTitle" idx="3"/>
          </p:nvPr>
        </p:nvSpPr>
        <p:spPr>
          <a:xfrm>
            <a:off x="324000" y="24284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8" name="Google Shape;748;p62"/>
          <p:cNvSpPr txBox="1"/>
          <p:nvPr>
            <p:ph type="subTitle" idx="4"/>
          </p:nvPr>
        </p:nvSpPr>
        <p:spPr>
          <a:xfrm>
            <a:off x="324000" y="32656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None/>
              <a:defRPr sz="2000">
                <a:solidFill>
                  <a:srgbClr val="282828"/>
                </a:solidFill>
              </a:defRPr>
            </a:lvl2pPr>
            <a:lvl3pPr lvl="2" rtl="0">
              <a:spcBef>
                <a:spcPts val="1000"/>
              </a:spcBef>
              <a:spcAft>
                <a:spcPct val="0"/>
              </a:spcAft>
              <a:buClr>
                <a:srgbClr val="282828"/>
              </a:buClr>
              <a:buSzPts val="2000"/>
              <a:buNone/>
              <a:defRPr>
                <a:solidFill>
                  <a:srgbClr val="282828"/>
                </a:solidFill>
              </a:defRPr>
            </a:lvl3pPr>
            <a:lvl4pPr lvl="3" rtl="0">
              <a:spcBef>
                <a:spcPts val="800"/>
              </a:spcBef>
              <a:spcAft>
                <a:spcPct val="0"/>
              </a:spcAft>
              <a:buClr>
                <a:srgbClr val="282828"/>
              </a:buClr>
              <a:buSzPts val="2000"/>
              <a:buNone/>
              <a:defRPr sz="2000">
                <a:solidFill>
                  <a:srgbClr val="282828"/>
                </a:solidFill>
              </a:defRPr>
            </a:lvl4pPr>
            <a:lvl5pPr lvl="4" rtl="0">
              <a:spcBef>
                <a:spcPts val="800"/>
              </a:spcBef>
              <a:spcAft>
                <a:spcPct val="0"/>
              </a:spcAft>
              <a:buClr>
                <a:srgbClr val="282828"/>
              </a:buClr>
              <a:buSzPts val="2000"/>
              <a:buNone/>
              <a:defRPr sz="2000">
                <a:solidFill>
                  <a:srgbClr val="282828"/>
                </a:solidFill>
              </a:defRPr>
            </a:lvl5pPr>
            <a:lvl6pPr lvl="5" rtl="0">
              <a:spcBef>
                <a:spcPts val="600"/>
              </a:spcBef>
              <a:spcAft>
                <a:spcPct val="0"/>
              </a:spcAft>
              <a:buClr>
                <a:srgbClr val="282828"/>
              </a:buClr>
              <a:buSzPts val="2000"/>
              <a:buNone/>
              <a:defRPr sz="2000">
                <a:solidFill>
                  <a:srgbClr val="282828"/>
                </a:solidFill>
              </a:defRPr>
            </a:lvl6pPr>
            <a:lvl7pPr lvl="6" rtl="0">
              <a:spcBef>
                <a:spcPts val="600"/>
              </a:spcBef>
              <a:spcAft>
                <a:spcPct val="0"/>
              </a:spcAft>
              <a:buClr>
                <a:srgbClr val="282828"/>
              </a:buClr>
              <a:buSzPts val="2000"/>
              <a:buNone/>
              <a:defRPr sz="2000">
                <a:solidFill>
                  <a:srgbClr val="282828"/>
                </a:solidFill>
              </a:defRPr>
            </a:lvl7pPr>
            <a:lvl8pPr lvl="7" rtl="0">
              <a:spcBef>
                <a:spcPts val="400"/>
              </a:spcBef>
              <a:spcAft>
                <a:spcPct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9" name="Google Shape;749;p62"/>
          <p:cNvSpPr txBox="1"/>
          <p:nvPr>
            <p:ph type="subTitle" idx="5"/>
          </p:nvPr>
        </p:nvSpPr>
        <p:spPr>
          <a:xfrm>
            <a:off x="324000" y="4103825"/>
            <a:ext cx="8496000" cy="3897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None/>
              <a:defRPr sz="2000">
                <a:solidFill>
                  <a:srgbClr val="282828"/>
                </a:solidFill>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50" name="Google Shape;750;p6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image" Target="../media/image42.png"/><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4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59.png"/><Relationship Id="rId9" Type="http://schemas.openxmlformats.org/officeDocument/2006/relationships/image" Target="../media/image6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9.xml"/><Relationship Id="rId3" Type="http://schemas.openxmlformats.org/officeDocument/2006/relationships/image" Target="../media/image39.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59.png"/><Relationship Id="rId9" Type="http://schemas.openxmlformats.org/officeDocument/2006/relationships/image" Target="../media/image6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59.png"/><Relationship Id="rId9"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48.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png"/><Relationship Id="rId7" Type="http://schemas.openxmlformats.org/officeDocument/2006/relationships/image" Target="../media/image5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49.png"/><Relationship Id="rId4" Type="http://schemas.openxmlformats.org/officeDocument/2006/relationships/image" Target="../media/image51.png"/><Relationship Id="rId5" Type="http://schemas.openxmlformats.org/officeDocument/2006/relationships/image" Target="../media/image53.png"/><Relationship Id="rId6" Type="http://schemas.openxmlformats.org/officeDocument/2006/relationships/image" Target="../media/image52.png"/><Relationship Id="rId7" Type="http://schemas.openxmlformats.org/officeDocument/2006/relationships/image" Target="../media/image50.png"/><Relationship Id="rId8" Type="http://schemas.openxmlformats.org/officeDocument/2006/relationships/image" Target="../media/image54.png"/><Relationship Id="rId9" Type="http://schemas.openxmlformats.org/officeDocument/2006/relationships/image" Target="../media/image45.png"/><Relationship Id="rId10" Type="http://schemas.openxmlformats.org/officeDocument/2006/relationships/image" Target="../media/image55.png"/><Relationship Id="rId11" Type="http://schemas.openxmlformats.org/officeDocument/2006/relationships/image" Target="../media/image62.png"/><Relationship Id="rId12" Type="http://schemas.openxmlformats.org/officeDocument/2006/relationships/image" Target="../media/image61.png"/><Relationship Id="rId13" Type="http://schemas.openxmlformats.org/officeDocument/2006/relationships/image" Target="../media/image64.png"/><Relationship Id="rId14" Type="http://schemas.openxmlformats.org/officeDocument/2006/relationships/image" Target="../media/image6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png"/><Relationship Id="rId7" Type="http://schemas.openxmlformats.org/officeDocument/2006/relationships/image" Target="../media/image61.png"/><Relationship Id="rId8" Type="http://schemas.openxmlformats.org/officeDocument/2006/relationships/image" Target="../media/image64.png"/><Relationship Id="rId9" Type="http://schemas.openxmlformats.org/officeDocument/2006/relationships/image" Target="../media/image6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56.png"/><Relationship Id="rId4" Type="http://schemas.openxmlformats.org/officeDocument/2006/relationships/image" Target="../media/image62.png"/><Relationship Id="rId5" Type="http://schemas.openxmlformats.org/officeDocument/2006/relationships/image" Target="../media/image6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5.xml"/><Relationship Id="rId3"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4" name="Shape 754"/>
        <p:cNvGrpSpPr/>
        <p:nvPr/>
      </p:nvGrpSpPr>
      <p:grpSpPr>
        <a:xfrm>
          <a:off x="0" y="0"/>
          <a:ext cx="0" cy="0"/>
        </a:xfrm>
      </p:grpSpPr>
      <p:sp>
        <p:nvSpPr>
          <p:cNvPr id="755" name="Google Shape;755;p6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Isticmaalista liisaska si loo muujiyo natiijooyinka laba dhacdo</a:t>
            </a:r>
            <a:endParaRPr/>
          </a:p>
        </p:txBody>
      </p:sp>
      <p:sp>
        <p:nvSpPr>
          <p:cNvPr id="756" name="Google Shape;756;p63"/>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Itimaalka (Probability): natiijooyinka suurtagalka ah</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60" name="Shape 760"/>
        <p:cNvGrpSpPr/>
        <p:nvPr/>
      </p:nvGrpSpPr>
      <p:grpSpPr>
        <a:xfrm>
          <a:off x="0" y="0"/>
          <a:ext cx="0" cy="0"/>
        </a:xfrm>
      </p:grpSpPr>
      <p:sp>
        <p:nvSpPr>
          <p:cNvPr id="761" name="Google Shape;761;p64"/>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5" name="Shape 765"/>
        <p:cNvGrpSpPr/>
        <p:nvPr/>
      </p:nvGrpSpPr>
      <p:grpSpPr>
        <a:xfrm>
          <a:off x="0" y="0"/>
          <a:ext cx="0" cy="0"/>
        </a:xfrm>
      </p:grpSpPr>
      <p:sp>
        <p:nvSpPr>
          <p:cNvPr id="766" name="Google Shape;766;p6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si nidaamsan u heli karaa dhammaan natiijooyinka suurtagalka ah ee laba dhacdo anigoo liis ku qoraya.</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0" name="Shape 770"/>
        <p:cNvGrpSpPr/>
        <p:nvPr/>
      </p:nvGrpSpPr>
      <p:grpSpPr>
        <a:xfrm>
          <a:off x="0" y="0"/>
          <a:ext cx="0" cy="0"/>
        </a:xfrm>
      </p:grpSpPr>
      <p:sp>
        <p:nvSpPr>
          <p:cNvPr id="771" name="Google Shape;771;p66"/>
          <p:cNvSpPr txBox="1"/>
          <p:nvPr>
            <p:ph type="subTitle" idx="2"/>
          </p:nvPr>
        </p:nvSpPr>
        <p:spPr>
          <a:xfrm>
            <a:off x="324000" y="826800"/>
            <a:ext cx="8496000" cy="793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Marka la liis garaynayo natiijooyinka si nidaamsan, waxaa loo qoraa si loo hubiyo in dhammaan natiijooyinka la qoray.</a:t>
            </a:r>
            <a:r>
              <a:rPr lang="en-GB" b="1">
                <a:latin typeface="Lexend"/>
              </a:rPr>
              <a:t/>
            </a:r>
            <a:r>
              <a:rPr lang="en-GB">
                <a:latin typeface="Lexend"/>
              </a:rPr>
              <a:t/>
            </a:r>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5" name="Shape 775"/>
        <p:cNvGrpSpPr/>
        <p:nvPr/>
      </p:nvGrpSpPr>
      <p:grpSpPr>
        <a:xfrm>
          <a:off x="0" y="0"/>
          <a:ext cx="0" cy="0"/>
        </a:xfrm>
      </p:grpSpPr>
      <p:sp>
        <p:nvSpPr>
          <p:cNvPr id="776" name="Google Shape;776;p67"/>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Natiijooyinka suurtagalka ah ee tijaabo laba heer ah</a:t>
            </a:r>
            <a:endParaRPr/>
          </a:p>
        </p:txBody>
      </p:sp>
      <p:sp>
        <p:nvSpPr>
          <p:cNvPr id="777" name="Google Shape;777;p67"/>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 nidaamsan (Systematic listing)</a:t>
            </a:r>
            <a:endParaRPr/>
          </a:p>
        </p:txBody>
      </p:sp>
      <p:sp>
        <p:nvSpPr>
          <p:cNvPr id="778" name="Google Shape;778;p67"/>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Isticmaalista liisaska si loo muujiyo natiijooyinka laba dhacdo</a:t>
            </a:r>
            <a:endParaRPr/>
          </a:p>
        </p:txBody>
      </p:sp>
      <p:pic>
        <p:nvPicPr>
          <p:cNvPr id="779" name="Google Shape;779;p67"/>
          <p:cNvPicPr preferRelativeResize="0"/>
          <p:nvPr/>
        </p:nvPicPr>
        <p:blipFill>
          <a:blip r:embed="rId3">
            <a:alphaModFix/>
          </a:blip>
          <a:stretch>
            <a:fillRect/>
          </a:stretch>
        </p:blipFill>
        <p:spPr>
          <a:xfrm>
            <a:off x="417400" y="1748764"/>
            <a:ext cx="450575" cy="446750"/>
          </a:xfrm>
          <a:prstGeom prst="rect">
            <a:avLst/>
          </a:prstGeom>
          <a:noFill/>
          <a:ln>
            <a:noFill/>
          </a:ln>
        </p:spPr>
      </p:pic>
      <p:sp>
        <p:nvSpPr>
          <p:cNvPr id="780" name="Google Shape;780;p67"/>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garaynta natiijooyinka laba dhacdo</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4" name="Shape 784"/>
        <p:cNvGrpSpPr/>
        <p:nvPr/>
      </p:nvGrpSpPr>
      <p:grpSpPr>
        <a:xfrm>
          <a:off x="0" y="0"/>
          <a:ext cx="0" cy="0"/>
        </a:xfrm>
      </p:grpSpPr>
      <p:sp>
        <p:nvSpPr>
          <p:cNvPr id="785" name="Google Shape;785;p68"/>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Haddii aan rogno dhees (dice) lix dhinac ah oo cadaalad ah, natiijooyinka suurtagalka ah waa {1, 2, 3, 4, 5, 6}.</a:t>
            </a:r>
            <a:endParaRPr/>
          </a:p>
          <a:p>
            <a:pPr marL="0" lvl="0" indent="0" algn="l" rtl="0">
              <a:spcBef>
                <a:spcPts val="1000"/>
              </a:spcBef>
              <a:spcAft>
                <a:spcPct val="0"/>
              </a:spcAft>
              <a:buNone/>
              <a:defRPr/>
            </a:pPr>
            <a:r>
              <a:rPr lang="en-GB" sz="1100">
                <a:latin typeface="Lexend"/>
              </a:rPr>
              <a:t>Haddii aan rogno qadaadiic (coin) cadaalad ah, natiijooyinka suurtagalka ah waa {madax, dabo}.</a:t>
            </a:r>
            <a:endParaRPr/>
          </a:p>
          <a:p>
            <a:pPr marL="0" lvl="0" indent="0" algn="l" rtl="0">
              <a:spcBef>
                <a:spcPts val="1000"/>
              </a:spcBef>
              <a:spcAft>
                <a:spcPct val="0"/>
              </a:spcAft>
              <a:buNone/>
              <a:defRPr/>
            </a:pPr>
            <a:r>
              <a:rPr lang="en-GB" sz="1100">
                <a:latin typeface="Lexend"/>
              </a:rPr>
              <a:t>Haddii aan si random ah u dooranno xaraf alifbeetada, natiijooyinka suurtagalka ah waa {a, b, c, d, e, f, g, h, i, j, k, l, m, n, o, p, q, r, s, t, u, v, w, x, y, z}.</a:t>
            </a:r>
            <a:endParaRPr/>
          </a:p>
          <a:p>
            <a:pPr marL="0" lvl="0" indent="0" algn="l" rtl="0">
              <a:spcBef>
                <a:spcPts val="1000"/>
              </a:spcBef>
              <a:spcAft>
                <a:spcPct val="0"/>
              </a:spcAft>
              <a:buNone/>
              <a:defRPr/>
            </a:pPr>
            <a:r>
              <a:rPr lang="en-GB" sz="1100">
                <a:latin typeface="Lexend"/>
              </a:rPr>
              <a:t>Waxaan si fudud u liis garayn karnaa natiijooyinka tijaabo hal heer ah.</a:t>
            </a:r>
            <a:endParaRPr/>
          </a:p>
          <a:p>
            <a:pPr marL="0" lvl="0" indent="0" algn="l" rtl="0">
              <a:spcBef>
                <a:spcPts val="1000"/>
              </a:spcBef>
              <a:spcAft>
                <a:spcPts val="1000"/>
              </a:spcAft>
              <a:buNone/>
            </a:pPr>
            <a:endParaRPr/>
          </a:p>
        </p:txBody>
      </p:sp>
      <p:sp>
        <p:nvSpPr>
          <p:cNvPr id="786" name="Google Shape;786;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Natiijooyinka suurtagalka ah ee tijaabo laba heer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90" name="Shape 790"/>
        <p:cNvGrpSpPr/>
        <p:nvPr/>
      </p:nvGrpSpPr>
      <p:grpSpPr>
        <a:xfrm>
          <a:off x="0" y="0"/>
          <a:ext cx="0" cy="0"/>
        </a:xfrm>
      </p:grpSpPr>
      <p:sp>
        <p:nvSpPr>
          <p:cNvPr id="791" name="Google Shape;791;p69"/>
          <p:cNvSpPr txBox="1"/>
          <p:nvPr>
            <p:ph type="body" idx="1"/>
          </p:nvPr>
        </p:nvSpPr>
        <p:spPr>
          <a:xfrm>
            <a:off x="324000" y="759300"/>
            <a:ext cx="8237700" cy="903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Haddii aan laba jeer wareejinno wareejintan (spinner), waa maxay natiijooyinka suurtagalka ah?</a:t>
            </a:r>
            <a:endParaRPr sz="1800"/>
          </a:p>
          <a:p>
            <a:pPr marL="0" lvl="0" indent="0" algn="l" rtl="0">
              <a:spcBef>
                <a:spcPts val="1000"/>
              </a:spcBef>
              <a:spcAft>
                <a:spcPts val="1000"/>
              </a:spcAft>
              <a:buNone/>
            </a:pPr>
            <a:endParaRPr sz="1800"/>
          </a:p>
        </p:txBody>
      </p:sp>
      <p:sp>
        <p:nvSpPr>
          <p:cNvPr id="792" name="Google Shape;792;p69"/>
          <p:cNvSpPr txBox="1"/>
          <p:nvPr>
            <p:ph type="body" idx="1"/>
          </p:nvPr>
        </p:nvSpPr>
        <p:spPr>
          <a:xfrm>
            <a:off x="324000" y="1159425"/>
            <a:ext cx="1408500" cy="1614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guul, guul</a:t>
            </a:r>
            <a:endParaRPr sz="1800"/>
          </a:p>
          <a:p>
            <a:pPr marL="0" lvl="0" indent="0" algn="l" rtl="0">
              <a:spcBef>
                <a:spcPts val="1000"/>
              </a:spcBef>
              <a:spcAft>
                <a:spcPct val="0"/>
              </a:spcAft>
              <a:buNone/>
            </a:pPr>
            <a:r>
              <a:rPr lang="en-GB" sz="1100">
                <a:latin typeface="Lexend"/>
              </a:rPr>
              <a:t>guuldarro, guuldarro</a:t>
            </a:r>
            <a:endParaRPr sz="1800"/>
          </a:p>
          <a:p>
            <a:pPr marL="0" lvl="0" indent="0" algn="l" rtl="0">
              <a:spcBef>
                <a:spcPts val="1000"/>
              </a:spcBef>
              <a:spcAft>
                <a:spcPct val="0"/>
              </a:spcAft>
              <a:buNone/>
            </a:pPr>
            <a:r>
              <a:rPr lang="en-GB" sz="1100">
                <a:latin typeface="Lexend"/>
              </a:rPr>
              <a:t>guuldarro, guul</a:t>
            </a:r>
            <a:endParaRPr sz="1800"/>
          </a:p>
          <a:p>
            <a:pPr marL="0" lvl="0" indent="0" algn="l" rtl="0">
              <a:spcBef>
                <a:spcPts val="1000"/>
              </a:spcBef>
              <a:spcAft>
                <a:spcPct val="0"/>
              </a:spcAft>
              <a:buNone/>
            </a:pPr>
            <a:r>
              <a:rPr lang="en-GB" sz="1100">
                <a:latin typeface="Lexend"/>
              </a:rPr>
              <a:t>guul, guuldarro</a:t>
            </a:r>
            <a:endParaRPr sz="1800"/>
          </a:p>
          <a:p>
            <a:pPr marL="0" lvl="0" indent="0" algn="l" rtl="0">
              <a:spcBef>
                <a:spcPts val="1000"/>
              </a:spcBef>
              <a:spcAft>
                <a:spcPts val="1000"/>
              </a:spcAft>
              <a:buNone/>
            </a:pPr>
            <a:endParaRPr sz="1800"/>
          </a:p>
        </p:txBody>
      </p:sp>
      <p:sp>
        <p:nvSpPr>
          <p:cNvPr id="793" name="Google Shape;793;p69"/>
          <p:cNvSpPr/>
          <p:nvPr/>
        </p:nvSpPr>
        <p:spPr>
          <a:xfrm>
            <a:off x="6611250" y="1312050"/>
            <a:ext cx="1695900" cy="1695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794" name="Google Shape;794;p69"/>
          <p:cNvSpPr/>
          <p:nvPr/>
        </p:nvSpPr>
        <p:spPr>
          <a:xfrm flipH="1">
            <a:off x="6625939" y="1326811"/>
            <a:ext cx="1666500" cy="16665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795" name="Google Shape;795;p69"/>
          <p:cNvSpPr/>
          <p:nvPr/>
        </p:nvSpPr>
        <p:spPr>
          <a:xfrm>
            <a:off x="6626011" y="1326811"/>
            <a:ext cx="1666500" cy="16665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796" name="Google Shape;796;p69"/>
          <p:cNvSpPr txBox="1"/>
          <p:nvPr/>
        </p:nvSpPr>
        <p:spPr>
          <a:xfrm>
            <a:off x="6761425" y="19493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797" name="Google Shape;797;p69"/>
          <p:cNvSpPr txBox="1"/>
          <p:nvPr/>
        </p:nvSpPr>
        <p:spPr>
          <a:xfrm>
            <a:off x="7568376" y="194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798" name="Google Shape;798;p69"/>
          <p:cNvGrpSpPr/>
          <p:nvPr/>
        </p:nvGrpSpPr>
        <p:grpSpPr>
          <a:xfrm>
            <a:off x="7410559" y="1404623"/>
            <a:ext cx="93900" cy="816939"/>
            <a:chOff x="996050" y="213293"/>
            <a:chExt cx="93900" cy="909732"/>
          </a:xfrm>
        </p:grpSpPr>
        <p:cxnSp>
          <p:nvCxnSpPr>
            <p:cNvPr id="799" name="Google Shape;799;p6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00" name="Google Shape;800;p6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801" name="Google Shape;801;p6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Natiijooyinka suurtagalka ah ee tijaabo laba heer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05" name="Shape 805"/>
        <p:cNvGrpSpPr/>
        <p:nvPr/>
      </p:nvGrpSpPr>
      <p:grpSpPr>
        <a:xfrm>
          <a:off x="0" y="0"/>
          <a:ext cx="0" cy="0"/>
        </a:xfrm>
      </p:grpSpPr>
      <p:sp>
        <p:nvSpPr>
          <p:cNvPr id="806" name="Google Shape;806;p70"/>
          <p:cNvSpPr txBox="1"/>
          <p:nvPr>
            <p:ph type="body" idx="1"/>
          </p:nvPr>
        </p:nvSpPr>
        <p:spPr>
          <a:xfrm>
            <a:off x="324000" y="759300"/>
            <a:ext cx="8237700" cy="903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Haddii aan wareejiyo wareeggan laba jeer, maxay yihiin natiijooyinka suurtogalka ah?</a:t>
            </a:r>
            <a:endParaRPr sz="1800"/>
          </a:p>
          <a:p>
            <a:pPr marL="0" lvl="0" indent="0" algn="l" rtl="0">
              <a:spcBef>
                <a:spcPts val="1000"/>
              </a:spcBef>
              <a:spcAft>
                <a:spcPts val="1000"/>
              </a:spcAft>
              <a:buNone/>
            </a:pPr>
            <a:endParaRPr sz="1800"/>
          </a:p>
        </p:txBody>
      </p:sp>
      <p:sp>
        <p:nvSpPr>
          <p:cNvPr id="807" name="Google Shape;807;p7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Natiijooyinka suurtogalka ah ee tijaabada laba heer ah</a:t>
            </a:r>
            <a:endParaRPr/>
          </a:p>
        </p:txBody>
      </p:sp>
      <p:sp>
        <p:nvSpPr>
          <p:cNvPr id="808" name="Google Shape;808;p70"/>
          <p:cNvSpPr txBox="1"/>
          <p:nvPr>
            <p:ph type="body" idx="1"/>
          </p:nvPr>
        </p:nvSpPr>
        <p:spPr>
          <a:xfrm>
            <a:off x="324000" y="1152525"/>
            <a:ext cx="1431900" cy="2106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guul, guul</a:t>
            </a:r>
            <a:endParaRPr sz="1800"/>
          </a:p>
          <a:p>
            <a:pPr marL="0" lvl="0" indent="0" algn="l" rtl="0">
              <a:spcBef>
                <a:spcPts val="1000"/>
              </a:spcBef>
              <a:spcAft>
                <a:spcPct val="0"/>
              </a:spcAft>
              <a:buNone/>
            </a:pPr>
            <a:r>
              <a:rPr lang="en-GB" sz="1100">
                <a:latin typeface="Lexend"/>
              </a:rPr>
              <a:t>khasaare, khasaare</a:t>
            </a:r>
            <a:endParaRPr sz="1800"/>
          </a:p>
          <a:p>
            <a:pPr marL="0" lvl="0" indent="0" algn="l" rtl="0">
              <a:spcBef>
                <a:spcPts val="1000"/>
              </a:spcBef>
              <a:spcAft>
                <a:spcPct val="0"/>
              </a:spcAft>
              <a:buNone/>
            </a:pPr>
            <a:r>
              <a:rPr lang="en-GB" sz="1100">
                <a:latin typeface="Lexend"/>
              </a:rPr>
              <a:t>khasaare, guul</a:t>
            </a:r>
            <a:endParaRPr sz="1800"/>
          </a:p>
          <a:p>
            <a:pPr marL="0" lvl="0" indent="0" algn="l" rtl="0">
              <a:spcBef>
                <a:spcPts val="1000"/>
              </a:spcBef>
              <a:spcAft>
                <a:spcPct val="0"/>
              </a:spcAft>
              <a:buNone/>
            </a:pPr>
            <a:r>
              <a:rPr lang="en-GB" sz="1100">
                <a:latin typeface="Lexend"/>
              </a:rPr>
              <a:t>guul, khasaare</a:t>
            </a:r>
            <a:endParaRPr sz="1800"/>
          </a:p>
          <a:p>
            <a:pPr marL="0" lvl="0" indent="0" algn="l" rtl="0">
              <a:spcBef>
                <a:spcPts val="1000"/>
              </a:spcBef>
              <a:spcAft>
                <a:spcPts val="1000"/>
              </a:spcAft>
              <a:buNone/>
            </a:pPr>
            <a:endParaRPr sz="1800"/>
          </a:p>
        </p:txBody>
      </p:sp>
      <p:sp>
        <p:nvSpPr>
          <p:cNvPr id="809" name="Google Shape;809;p70"/>
          <p:cNvSpPr/>
          <p:nvPr/>
        </p:nvSpPr>
        <p:spPr>
          <a:xfrm>
            <a:off x="6611250" y="1312050"/>
            <a:ext cx="1695900" cy="1695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10" name="Google Shape;810;p70"/>
          <p:cNvSpPr/>
          <p:nvPr/>
        </p:nvSpPr>
        <p:spPr>
          <a:xfrm flipH="1">
            <a:off x="6625939" y="1326811"/>
            <a:ext cx="1666500" cy="1666500"/>
          </a:xfrm>
          <a:prstGeom prst="pie">
            <a:avLst>
              <a:gd name="adj1" fmla="val 5387953"/>
              <a:gd name="adj2" fmla="val 17083187"/>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11" name="Google Shape;811;p70"/>
          <p:cNvSpPr/>
          <p:nvPr/>
        </p:nvSpPr>
        <p:spPr>
          <a:xfrm>
            <a:off x="6626011" y="1326811"/>
            <a:ext cx="1666500" cy="1666500"/>
          </a:xfrm>
          <a:prstGeom prst="pie">
            <a:avLst>
              <a:gd name="adj1" fmla="val 5387953"/>
              <a:gd name="adj2" fmla="val 15344951"/>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812" name="Google Shape;812;p70"/>
          <p:cNvSpPr txBox="1"/>
          <p:nvPr/>
        </p:nvSpPr>
        <p:spPr>
          <a:xfrm>
            <a:off x="6761425" y="19493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13" name="Google Shape;813;p70"/>
          <p:cNvSpPr txBox="1"/>
          <p:nvPr/>
        </p:nvSpPr>
        <p:spPr>
          <a:xfrm>
            <a:off x="7568376" y="1949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814" name="Google Shape;814;p70"/>
          <p:cNvGrpSpPr/>
          <p:nvPr/>
        </p:nvGrpSpPr>
        <p:grpSpPr>
          <a:xfrm>
            <a:off x="7410559" y="1406790"/>
            <a:ext cx="93900" cy="816939"/>
            <a:chOff x="996050" y="213293"/>
            <a:chExt cx="93900" cy="909732"/>
          </a:xfrm>
        </p:grpSpPr>
        <p:cxnSp>
          <p:nvCxnSpPr>
            <p:cNvPr id="815" name="Google Shape;815;p70"/>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16" name="Google Shape;816;p70"/>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pic>
        <p:nvPicPr>
          <p:cNvPr id="817" name="Google Shape;817;p70"/>
          <p:cNvPicPr preferRelativeResize="0"/>
          <p:nvPr/>
        </p:nvPicPr>
        <p:blipFill>
          <a:blip r:embed="rId8">
            <a:alphaModFix/>
          </a:blip>
          <a:stretch>
            <a:fillRect/>
          </a:stretch>
        </p:blipFill>
        <p:spPr>
          <a:xfrm>
            <a:off x="779950" y="3231356"/>
            <a:ext cx="623346" cy="1177024"/>
          </a:xfrm>
          <a:prstGeom prst="rect">
            <a:avLst/>
          </a:prstGeom>
          <a:noFill/>
          <a:ln>
            <a:noFill/>
          </a:ln>
        </p:spPr>
      </p:pic>
      <p:sp>
        <p:nvSpPr>
          <p:cNvPr id="818" name="Google Shape;818;p70"/>
          <p:cNvSpPr txBox="1"/>
          <p:nvPr/>
        </p:nvSpPr>
        <p:spPr>
          <a:xfrm>
            <a:off x="648975" y="4408363"/>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Caasha</a:t>
            </a:r>
            <a:endParaRPr sz="1800">
              <a:latin typeface="Lexend"/>
              <a:ea typeface="Lexend"/>
              <a:cs typeface="Lexend"/>
              <a:sym typeface="Lexend"/>
            </a:endParaRPr>
          </a:p>
        </p:txBody>
      </p:sp>
      <p:pic>
        <p:nvPicPr>
          <p:cNvPr id="819" name="Google Shape;819;p70"/>
          <p:cNvPicPr preferRelativeResize="0"/>
          <p:nvPr/>
        </p:nvPicPr>
        <p:blipFill>
          <a:blip r:embed="rId4">
            <a:alphaModFix/>
          </a:blip>
          <a:srcRect r="57905" b="43690"/>
          <a:stretch>
            <a:fillRect/>
          </a:stretch>
        </p:blipFill>
        <p:spPr>
          <a:xfrm flipH="1">
            <a:off x="1248773" y="1931400"/>
            <a:ext cx="2323476" cy="1588251"/>
          </a:xfrm>
          <a:prstGeom prst="rect">
            <a:avLst/>
          </a:prstGeom>
          <a:noFill/>
          <a:ln>
            <a:noFill/>
          </a:ln>
        </p:spPr>
      </p:pic>
      <p:sp>
        <p:nvSpPr>
          <p:cNvPr id="820" name="Google Shape;820;p70"/>
          <p:cNvSpPr txBox="1"/>
          <p:nvPr>
            <p:ph type="body" idx="1"/>
          </p:nvPr>
        </p:nvSpPr>
        <p:spPr>
          <a:xfrm>
            <a:off x="1453552" y="1970216"/>
            <a:ext cx="1955400" cy="55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Wareegyadu way kala duwan yihiin, maxay natiijooyinku isku mid yihiin?</a:t>
            </a:r>
            <a:endParaRPr sz="1800"/>
          </a:p>
        </p:txBody>
      </p:sp>
      <p:pic>
        <p:nvPicPr>
          <p:cNvPr id="821" name="Google Shape;821;p70"/>
          <p:cNvPicPr preferRelativeResize="0"/>
          <p:nvPr/>
        </p:nvPicPr>
        <p:blipFill>
          <a:blip r:embed="rId4">
            <a:alphaModFix/>
          </a:blip>
          <a:srcRect r="57905" b="43690"/>
          <a:stretch>
            <a:fillRect/>
          </a:stretch>
        </p:blipFill>
        <p:spPr>
          <a:xfrm>
            <a:off x="3683400" y="2270175"/>
            <a:ext cx="2926776" cy="1588251"/>
          </a:xfrm>
          <a:prstGeom prst="rect">
            <a:avLst/>
          </a:prstGeom>
          <a:noFill/>
          <a:ln>
            <a:noFill/>
          </a:ln>
        </p:spPr>
      </p:pic>
      <p:pic>
        <p:nvPicPr>
          <p:cNvPr id="822" name="Google Shape;822;p70"/>
          <p:cNvPicPr preferRelativeResize="0"/>
          <p:nvPr/>
        </p:nvPicPr>
        <p:blipFill>
          <a:blip r:embed="rId9">
            <a:alphaModFix/>
          </a:blip>
          <a:stretch>
            <a:fillRect/>
          </a:stretch>
        </p:blipFill>
        <p:spPr>
          <a:xfrm flipH="1">
            <a:off x="6526602" y="3416127"/>
            <a:ext cx="807750" cy="1057915"/>
          </a:xfrm>
          <a:prstGeom prst="rect">
            <a:avLst/>
          </a:prstGeom>
          <a:noFill/>
          <a:ln>
            <a:noFill/>
          </a:ln>
        </p:spPr>
      </p:pic>
      <p:sp>
        <p:nvSpPr>
          <p:cNvPr id="823" name="Google Shape;823;p70"/>
          <p:cNvSpPr txBox="1"/>
          <p:nvPr/>
        </p:nvSpPr>
        <p:spPr>
          <a:xfrm>
            <a:off x="6500850" y="444872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Layla</a:t>
            </a:r>
            <a:endParaRPr sz="1800">
              <a:latin typeface="Lexend"/>
              <a:ea typeface="Lexend"/>
              <a:cs typeface="Lexend"/>
              <a:sym typeface="Lexend"/>
            </a:endParaRPr>
          </a:p>
        </p:txBody>
      </p:sp>
      <p:sp>
        <p:nvSpPr>
          <p:cNvPr id="824" name="Google Shape;824;p70"/>
          <p:cNvSpPr txBox="1"/>
          <p:nvPr>
            <p:ph type="body" idx="1"/>
          </p:nvPr>
        </p:nvSpPr>
        <p:spPr>
          <a:xfrm>
            <a:off x="3739550" y="2275025"/>
            <a:ext cx="2761800" cy="55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Wareegyadu waxay leeyihiin natiijooyin isku mid ah, laakiin suurtogalnimada natiijooyinka ayaa isbeddeshay.</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8">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08">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1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2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28" name="Shape 828"/>
        <p:cNvGrpSpPr/>
        <p:nvPr/>
      </p:nvGrpSpPr>
      <p:grpSpPr>
        <a:xfrm>
          <a:off x="0" y="0"/>
          <a:ext cx="0" cy="0"/>
        </a:xfrm>
      </p:grpSpPr>
      <p:sp>
        <p:nvSpPr>
          <p:cNvPr id="829" name="Google Shape;829;p71"/>
          <p:cNvSpPr txBox="1"/>
          <p:nvPr>
            <p:ph type="body" idx="1"/>
          </p:nvPr>
        </p:nvSpPr>
        <p:spPr>
          <a:xfrm>
            <a:off x="324000" y="747843"/>
            <a:ext cx="8496000" cy="883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Mid ka mid ah wareegyadan soo socda, marka laba jeer la wareejiyo, ma laha meel muunad (sample space) ah {guul/guul, khasaare/khasaare, guul/khasaare, khasaare/guul}?</a:t>
            </a:r>
            <a:endParaRPr/>
          </a:p>
        </p:txBody>
      </p:sp>
      <p:grpSp>
        <p:nvGrpSpPr>
          <p:cNvPr id="830" name="Google Shape;830;p71"/>
          <p:cNvGrpSpPr/>
          <p:nvPr/>
        </p:nvGrpSpPr>
        <p:grpSpPr>
          <a:xfrm>
            <a:off x="545550" y="1822911"/>
            <a:ext cx="2278500" cy="2278500"/>
            <a:chOff x="813675" y="1822861"/>
            <a:chExt cx="2278500" cy="2278500"/>
          </a:xfrm>
        </p:grpSpPr>
        <p:sp>
          <p:nvSpPr>
            <p:cNvPr id="831" name="Google Shape;831;p71"/>
            <p:cNvSpPr/>
            <p:nvPr/>
          </p:nvSpPr>
          <p:spPr>
            <a:xfrm>
              <a:off x="1104825" y="21139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32" name="Google Shape;832;p71"/>
            <p:cNvSpPr/>
            <p:nvPr/>
          </p:nvSpPr>
          <p:spPr>
            <a:xfrm rot="7199661">
              <a:off x="1119634" y="2128828"/>
              <a:ext cx="1666484" cy="1666484"/>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33" name="Google Shape;833;p71"/>
            <p:cNvSpPr/>
            <p:nvPr/>
          </p:nvSpPr>
          <p:spPr>
            <a:xfrm rot="-7211867">
              <a:off x="1119702" y="2128888"/>
              <a:ext cx="1666446" cy="1666446"/>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34" name="Google Shape;834;p71"/>
            <p:cNvSpPr/>
            <p:nvPr/>
          </p:nvSpPr>
          <p:spPr>
            <a:xfrm>
              <a:off x="1119702" y="2128888"/>
              <a:ext cx="1666500" cy="1666500"/>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35" name="Google Shape;835;p71"/>
            <p:cNvSpPr txBox="1"/>
            <p:nvPr/>
          </p:nvSpPr>
          <p:spPr>
            <a:xfrm>
              <a:off x="2061951" y="25226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36" name="Google Shape;836;p71"/>
            <p:cNvSpPr txBox="1"/>
            <p:nvPr/>
          </p:nvSpPr>
          <p:spPr>
            <a:xfrm>
              <a:off x="1680951" y="31322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837" name="Google Shape;837;p71"/>
            <p:cNvSpPr txBox="1"/>
            <p:nvPr/>
          </p:nvSpPr>
          <p:spPr>
            <a:xfrm>
              <a:off x="1223751" y="25226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838" name="Google Shape;838;p71"/>
            <p:cNvGrpSpPr/>
            <p:nvPr/>
          </p:nvGrpSpPr>
          <p:grpSpPr>
            <a:xfrm>
              <a:off x="1904134" y="2198706"/>
              <a:ext cx="93900" cy="816939"/>
              <a:chOff x="996050" y="213293"/>
              <a:chExt cx="93900" cy="909732"/>
            </a:xfrm>
          </p:grpSpPr>
          <p:cxnSp>
            <p:nvCxnSpPr>
              <p:cNvPr id="839" name="Google Shape;839;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40" name="Google Shape;840;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841" name="Google Shape;841;p71"/>
          <p:cNvGrpSpPr/>
          <p:nvPr/>
        </p:nvGrpSpPr>
        <p:grpSpPr>
          <a:xfrm>
            <a:off x="3724050" y="2114200"/>
            <a:ext cx="1695900" cy="1695900"/>
            <a:chOff x="3940725" y="2114200"/>
            <a:chExt cx="1695900" cy="1695900"/>
          </a:xfrm>
        </p:grpSpPr>
        <p:sp>
          <p:nvSpPr>
            <p:cNvPr id="842" name="Google Shape;842;p71"/>
            <p:cNvSpPr/>
            <p:nvPr/>
          </p:nvSpPr>
          <p:spPr>
            <a:xfrm>
              <a:off x="3940725" y="211420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43" name="Google Shape;843;p71"/>
            <p:cNvSpPr/>
            <p:nvPr/>
          </p:nvSpPr>
          <p:spPr>
            <a:xfrm flipH="1">
              <a:off x="3955414" y="2128961"/>
              <a:ext cx="1666500" cy="1666500"/>
            </a:xfrm>
            <a:prstGeom prst="pie">
              <a:avLst>
                <a:gd name="adj1" fmla="val 5387953"/>
                <a:gd name="adj2" fmla="val 10824216"/>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44" name="Google Shape;844;p71"/>
            <p:cNvSpPr/>
            <p:nvPr/>
          </p:nvSpPr>
          <p:spPr>
            <a:xfrm>
              <a:off x="3955486" y="2128961"/>
              <a:ext cx="1666500" cy="1666500"/>
            </a:xfrm>
            <a:prstGeom prst="pie">
              <a:avLst>
                <a:gd name="adj1" fmla="val 5387953"/>
                <a:gd name="adj2" fmla="val 1085822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45" name="Google Shape;845;p71"/>
            <p:cNvSpPr txBox="1"/>
            <p:nvPr/>
          </p:nvSpPr>
          <p:spPr>
            <a:xfrm>
              <a:off x="4167100" y="30562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46" name="Google Shape;846;p71"/>
            <p:cNvSpPr/>
            <p:nvPr/>
          </p:nvSpPr>
          <p:spPr>
            <a:xfrm>
              <a:off x="3955486" y="2128961"/>
              <a:ext cx="1666500" cy="1666500"/>
            </a:xfrm>
            <a:prstGeom prst="pie">
              <a:avLst>
                <a:gd name="adj1" fmla="val 10799941"/>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47" name="Google Shape;847;p71"/>
            <p:cNvSpPr txBox="1"/>
            <p:nvPr/>
          </p:nvSpPr>
          <p:spPr>
            <a:xfrm>
              <a:off x="4167100" y="23704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48" name="Google Shape;848;p71"/>
            <p:cNvSpPr/>
            <p:nvPr/>
          </p:nvSpPr>
          <p:spPr>
            <a:xfrm flipH="1">
              <a:off x="3955414" y="2128961"/>
              <a:ext cx="1666500" cy="1666500"/>
            </a:xfrm>
            <a:prstGeom prst="pie">
              <a:avLst>
                <a:gd name="adj1" fmla="val 10825856"/>
                <a:gd name="adj2" fmla="val 16200000"/>
              </a:avLst>
            </a:prstGeom>
            <a:solidFill>
              <a:schemeClr val="accent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49" name="Google Shape;849;p71"/>
            <p:cNvSpPr txBox="1"/>
            <p:nvPr/>
          </p:nvSpPr>
          <p:spPr>
            <a:xfrm>
              <a:off x="4833925" y="2370475"/>
              <a:ext cx="6939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draw</a:t>
              </a:r>
              <a:endParaRPr sz="1600">
                <a:solidFill>
                  <a:srgbClr val="FFFFFF"/>
                </a:solidFill>
                <a:latin typeface="Lexend"/>
                <a:ea typeface="Lexend"/>
                <a:cs typeface="Lexend"/>
                <a:sym typeface="Lexend"/>
              </a:endParaRPr>
            </a:p>
          </p:txBody>
        </p:sp>
        <p:sp>
          <p:nvSpPr>
            <p:cNvPr id="850" name="Google Shape;850;p71"/>
            <p:cNvSpPr txBox="1"/>
            <p:nvPr/>
          </p:nvSpPr>
          <p:spPr>
            <a:xfrm>
              <a:off x="4897851" y="305628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851" name="Google Shape;851;p71"/>
            <p:cNvGrpSpPr/>
            <p:nvPr/>
          </p:nvGrpSpPr>
          <p:grpSpPr>
            <a:xfrm>
              <a:off x="4740034" y="2179713"/>
              <a:ext cx="93900" cy="816939"/>
              <a:chOff x="996050" y="213293"/>
              <a:chExt cx="93900" cy="909732"/>
            </a:xfrm>
          </p:grpSpPr>
          <p:cxnSp>
            <p:nvCxnSpPr>
              <p:cNvPr id="852" name="Google Shape;852;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53" name="Google Shape;853;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854" name="Google Shape;854;p71"/>
          <p:cNvGrpSpPr/>
          <p:nvPr/>
        </p:nvGrpSpPr>
        <p:grpSpPr>
          <a:xfrm>
            <a:off x="6611250" y="2114200"/>
            <a:ext cx="1695900" cy="1695900"/>
            <a:chOff x="6691250" y="2114250"/>
            <a:chExt cx="1695900" cy="1695900"/>
          </a:xfrm>
        </p:grpSpPr>
        <p:sp>
          <p:nvSpPr>
            <p:cNvPr id="855" name="Google Shape;855;p71"/>
            <p:cNvSpPr/>
            <p:nvPr/>
          </p:nvSpPr>
          <p:spPr>
            <a:xfrm>
              <a:off x="6691250" y="2114250"/>
              <a:ext cx="1695900" cy="1695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56" name="Google Shape;856;p71"/>
            <p:cNvSpPr/>
            <p:nvPr/>
          </p:nvSpPr>
          <p:spPr>
            <a:xfrm flipH="1">
              <a:off x="6705939" y="2129011"/>
              <a:ext cx="1666500" cy="1666500"/>
            </a:xfrm>
            <a:prstGeom prst="pie">
              <a:avLst>
                <a:gd name="adj1" fmla="val 5387953"/>
                <a:gd name="adj2" fmla="val 17083187"/>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57" name="Google Shape;857;p71"/>
            <p:cNvSpPr/>
            <p:nvPr/>
          </p:nvSpPr>
          <p:spPr>
            <a:xfrm>
              <a:off x="6706011" y="2129011"/>
              <a:ext cx="1666500" cy="1666500"/>
            </a:xfrm>
            <a:prstGeom prst="pie">
              <a:avLst>
                <a:gd name="adj1" fmla="val 5387953"/>
                <a:gd name="adj2" fmla="val 17620739"/>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58" name="Google Shape;858;p71"/>
            <p:cNvSpPr txBox="1"/>
            <p:nvPr/>
          </p:nvSpPr>
          <p:spPr>
            <a:xfrm>
              <a:off x="6841425" y="275153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59" name="Google Shape;859;p71"/>
            <p:cNvSpPr txBox="1"/>
            <p:nvPr/>
          </p:nvSpPr>
          <p:spPr>
            <a:xfrm>
              <a:off x="7648376" y="27515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860" name="Google Shape;860;p71"/>
            <p:cNvGrpSpPr/>
            <p:nvPr/>
          </p:nvGrpSpPr>
          <p:grpSpPr>
            <a:xfrm>
              <a:off x="7490559" y="2170142"/>
              <a:ext cx="93900" cy="816939"/>
              <a:chOff x="996050" y="213293"/>
              <a:chExt cx="93900" cy="909732"/>
            </a:xfrm>
          </p:grpSpPr>
          <p:cxnSp>
            <p:nvCxnSpPr>
              <p:cNvPr id="861" name="Google Shape;861;p7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62" name="Google Shape;862;p7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863" name="Google Shape;863;p71"/>
          <p:cNvGrpSpPr/>
          <p:nvPr/>
        </p:nvGrpSpPr>
        <p:grpSpPr>
          <a:xfrm>
            <a:off x="1456191" y="4091400"/>
            <a:ext cx="457200" cy="457200"/>
            <a:chOff x="1020916" y="1442088"/>
            <a:chExt cx="457200" cy="457200"/>
          </a:xfrm>
        </p:grpSpPr>
        <p:pic>
          <p:nvPicPr>
            <p:cNvPr id="864" name="Google Shape;864;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865" name="Google Shape;865;p7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866" name="Google Shape;866;p71"/>
          <p:cNvGrpSpPr/>
          <p:nvPr/>
        </p:nvGrpSpPr>
        <p:grpSpPr>
          <a:xfrm>
            <a:off x="4343391" y="4091400"/>
            <a:ext cx="457200" cy="457200"/>
            <a:chOff x="1020916" y="1442088"/>
            <a:chExt cx="457200" cy="457200"/>
          </a:xfrm>
        </p:grpSpPr>
        <p:pic>
          <p:nvPicPr>
            <p:cNvPr id="867" name="Google Shape;867;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868" name="Google Shape;868;p7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869" name="Google Shape;869;p71"/>
          <p:cNvGrpSpPr/>
          <p:nvPr/>
        </p:nvGrpSpPr>
        <p:grpSpPr>
          <a:xfrm>
            <a:off x="7230591" y="4091400"/>
            <a:ext cx="457200" cy="457200"/>
            <a:chOff x="1020916" y="1442088"/>
            <a:chExt cx="457200" cy="457200"/>
          </a:xfrm>
        </p:grpSpPr>
        <p:pic>
          <p:nvPicPr>
            <p:cNvPr id="870" name="Google Shape;870;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871" name="Google Shape;871;p7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6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pic>
        <p:nvPicPr>
          <p:cNvPr id="872" name="Google Shape;872;p71"/>
          <p:cNvPicPr preferRelativeResize="0"/>
          <p:nvPr/>
        </p:nvPicPr>
        <p:blipFill>
          <a:blip r:embed="rId4">
            <a:alphaModFix/>
          </a:blip>
          <a:stretch>
            <a:fillRect/>
          </a:stretch>
        </p:blipFill>
        <p:spPr>
          <a:xfrm>
            <a:off x="4989108" y="4110450"/>
            <a:ext cx="396000" cy="419100"/>
          </a:xfrm>
          <a:prstGeom prst="rect">
            <a:avLst/>
          </a:prstGeom>
          <a:noFill/>
          <a:ln>
            <a:noFill/>
          </a:ln>
        </p:spPr>
      </p:pic>
      <p:sp>
        <p:nvSpPr>
          <p:cNvPr id="873" name="Google Shape;873;p71"/>
          <p:cNvSpPr txBox="1"/>
          <p:nvPr>
            <p:ph type="body" idx="1"/>
          </p:nvPr>
        </p:nvSpPr>
        <p:spPr>
          <a:xfrm>
            <a:off x="2341125" y="1619996"/>
            <a:ext cx="6158700" cy="38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Wareeg kasta wuxuu leeyahay saddex natiijo oo suurtagal ah, halkii laba.</a:t>
            </a:r>
            <a:endParaRPr sz="2000">
              <a:latin typeface="Kalam"/>
              <a:ea typeface="Kalam"/>
              <a:cs typeface="Kalam"/>
              <a:sym typeface="Kalam"/>
            </a:endParaRPr>
          </a:p>
        </p:txBody>
      </p:sp>
      <p:sp>
        <p:nvSpPr>
          <p:cNvPr id="874" name="Google Shape;874;p7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Natiijooyinka suurtagalka ah ee tijaabo laba heer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78" name="Shape 878"/>
        <p:cNvGrpSpPr/>
        <p:nvPr/>
      </p:nvGrpSpPr>
      <p:grpSpPr>
        <a:xfrm>
          <a:off x="0" y="0"/>
          <a:ext cx="0" cy="0"/>
        </a:xfrm>
      </p:grpSpPr>
      <p:sp>
        <p:nvSpPr>
          <p:cNvPr id="879" name="Google Shape;879;p72"/>
          <p:cNvSpPr txBox="1"/>
          <p:nvPr>
            <p:ph type="body" idx="1"/>
          </p:nvPr>
        </p:nvSpPr>
        <p:spPr>
          <a:xfrm>
            <a:off x="324000" y="759300"/>
            <a:ext cx="8237700" cy="3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aan wareejinno wareeggan laba jeer, waa maxay natiijooyinka suurtagalka ah?</a:t>
            </a:r>
            <a:endParaRPr sz="1800"/>
          </a:p>
        </p:txBody>
      </p:sp>
      <p:grpSp>
        <p:nvGrpSpPr>
          <p:cNvPr id="880" name="Google Shape;880;p72"/>
          <p:cNvGrpSpPr/>
          <p:nvPr/>
        </p:nvGrpSpPr>
        <p:grpSpPr>
          <a:xfrm>
            <a:off x="6611250" y="1312050"/>
            <a:ext cx="1695900" cy="1695900"/>
            <a:chOff x="3940725" y="2114200"/>
            <a:chExt cx="1695900" cy="1695900"/>
          </a:xfrm>
        </p:grpSpPr>
        <p:sp>
          <p:nvSpPr>
            <p:cNvPr id="881" name="Google Shape;881;p72"/>
            <p:cNvSpPr/>
            <p:nvPr/>
          </p:nvSpPr>
          <p:spPr>
            <a:xfrm>
              <a:off x="3940725" y="211420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2" name="Google Shape;882;p72"/>
            <p:cNvSpPr/>
            <p:nvPr/>
          </p:nvSpPr>
          <p:spPr>
            <a:xfrm flipH="1">
              <a:off x="3955414" y="2128961"/>
              <a:ext cx="1666500" cy="1666500"/>
            </a:xfrm>
            <a:prstGeom prst="pie">
              <a:avLst>
                <a:gd name="adj1" fmla="val 5387953"/>
                <a:gd name="adj2" fmla="val 10824216"/>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3" name="Google Shape;883;p72"/>
            <p:cNvSpPr/>
            <p:nvPr/>
          </p:nvSpPr>
          <p:spPr>
            <a:xfrm>
              <a:off x="3955486" y="2128961"/>
              <a:ext cx="1666500" cy="1666500"/>
            </a:xfrm>
            <a:prstGeom prst="pie">
              <a:avLst>
                <a:gd name="adj1" fmla="val 5387953"/>
                <a:gd name="adj2" fmla="val 1085822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4" name="Google Shape;884;p72"/>
            <p:cNvSpPr txBox="1"/>
            <p:nvPr/>
          </p:nvSpPr>
          <p:spPr>
            <a:xfrm>
              <a:off x="4167100" y="30562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85" name="Google Shape;885;p72"/>
            <p:cNvSpPr/>
            <p:nvPr/>
          </p:nvSpPr>
          <p:spPr>
            <a:xfrm>
              <a:off x="3955486" y="2128961"/>
              <a:ext cx="1666500" cy="1666500"/>
            </a:xfrm>
            <a:prstGeom prst="pie">
              <a:avLst>
                <a:gd name="adj1" fmla="val 10799941"/>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6" name="Google Shape;886;p72"/>
            <p:cNvSpPr txBox="1"/>
            <p:nvPr/>
          </p:nvSpPr>
          <p:spPr>
            <a:xfrm>
              <a:off x="4167100" y="23704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87" name="Google Shape;887;p72"/>
            <p:cNvSpPr/>
            <p:nvPr/>
          </p:nvSpPr>
          <p:spPr>
            <a:xfrm flipH="1">
              <a:off x="3955414" y="2128961"/>
              <a:ext cx="1666500" cy="1666500"/>
            </a:xfrm>
            <a:prstGeom prst="pie">
              <a:avLst>
                <a:gd name="adj1" fmla="val 10825856"/>
                <a:gd name="adj2" fmla="val 16200000"/>
              </a:avLst>
            </a:prstGeom>
            <a:solidFill>
              <a:schemeClr val="accent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888" name="Google Shape;888;p72"/>
            <p:cNvSpPr txBox="1"/>
            <p:nvPr/>
          </p:nvSpPr>
          <p:spPr>
            <a:xfrm>
              <a:off x="4833925" y="2370475"/>
              <a:ext cx="6939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isku mid</a:t>
              </a:r>
              <a:endParaRPr sz="1600">
                <a:solidFill>
                  <a:srgbClr val="FFFFFF"/>
                </a:solidFill>
                <a:latin typeface="Lexend"/>
                <a:ea typeface="Lexend"/>
                <a:cs typeface="Lexend"/>
                <a:sym typeface="Lexend"/>
              </a:endParaRPr>
            </a:p>
          </p:txBody>
        </p:sp>
        <p:sp>
          <p:nvSpPr>
            <p:cNvPr id="889" name="Google Shape;889;p72"/>
            <p:cNvSpPr txBox="1"/>
            <p:nvPr/>
          </p:nvSpPr>
          <p:spPr>
            <a:xfrm>
              <a:off x="4897851" y="305628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890" name="Google Shape;890;p72"/>
            <p:cNvGrpSpPr/>
            <p:nvPr/>
          </p:nvGrpSpPr>
          <p:grpSpPr>
            <a:xfrm>
              <a:off x="4740034" y="2179713"/>
              <a:ext cx="93900" cy="816939"/>
              <a:chOff x="996050" y="213293"/>
              <a:chExt cx="93900" cy="909732"/>
            </a:xfrm>
          </p:grpSpPr>
          <p:cxnSp>
            <p:nvCxnSpPr>
              <p:cNvPr id="891" name="Google Shape;891;p7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892" name="Google Shape;892;p7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pic>
        <p:nvPicPr>
          <p:cNvPr id="893" name="Google Shape;893;p72"/>
          <p:cNvPicPr preferRelativeResize="0"/>
          <p:nvPr/>
        </p:nvPicPr>
        <p:blipFill>
          <a:blip r:embed="rId8">
            <a:alphaModFix/>
          </a:blip>
          <a:stretch>
            <a:fillRect/>
          </a:stretch>
        </p:blipFill>
        <p:spPr>
          <a:xfrm>
            <a:off x="779950" y="3231356"/>
            <a:ext cx="623346" cy="1177024"/>
          </a:xfrm>
          <a:prstGeom prst="rect">
            <a:avLst/>
          </a:prstGeom>
          <a:noFill/>
          <a:ln>
            <a:noFill/>
          </a:ln>
        </p:spPr>
      </p:pic>
      <p:sp>
        <p:nvSpPr>
          <p:cNvPr id="894" name="Google Shape;894;p72"/>
          <p:cNvSpPr txBox="1"/>
          <p:nvPr/>
        </p:nvSpPr>
        <p:spPr>
          <a:xfrm>
            <a:off x="648975" y="4408363"/>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Caasha</a:t>
            </a:r>
            <a:endParaRPr sz="1800">
              <a:latin typeface="Lexend"/>
              <a:ea typeface="Lexend"/>
              <a:cs typeface="Lexend"/>
              <a:sym typeface="Lexend"/>
            </a:endParaRPr>
          </a:p>
        </p:txBody>
      </p:sp>
      <p:pic>
        <p:nvPicPr>
          <p:cNvPr id="895" name="Google Shape;895;p72"/>
          <p:cNvPicPr preferRelativeResize="0"/>
          <p:nvPr/>
        </p:nvPicPr>
        <p:blipFill>
          <a:blip r:embed="rId4">
            <a:alphaModFix/>
          </a:blip>
          <a:srcRect r="57905" b="43690"/>
          <a:stretch>
            <a:fillRect/>
          </a:stretch>
        </p:blipFill>
        <p:spPr>
          <a:xfrm flipH="1">
            <a:off x="1248774" y="2160000"/>
            <a:ext cx="2263101" cy="1359650"/>
          </a:xfrm>
          <a:prstGeom prst="rect">
            <a:avLst/>
          </a:prstGeom>
          <a:noFill/>
          <a:ln>
            <a:noFill/>
          </a:ln>
        </p:spPr>
      </p:pic>
      <p:sp>
        <p:nvSpPr>
          <p:cNvPr id="896" name="Google Shape;896;p72"/>
          <p:cNvSpPr txBox="1"/>
          <p:nvPr>
            <p:ph type="body" idx="1"/>
          </p:nvPr>
        </p:nvSpPr>
        <p:spPr>
          <a:xfrm>
            <a:off x="1453552" y="2275016"/>
            <a:ext cx="1955400" cy="55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Marka wareeggan wuu ka duwan yahay natiijooyinkiisa?</a:t>
            </a:r>
            <a:endParaRPr sz="1800"/>
          </a:p>
        </p:txBody>
      </p:sp>
      <p:pic>
        <p:nvPicPr>
          <p:cNvPr id="897" name="Google Shape;897;p72"/>
          <p:cNvPicPr preferRelativeResize="0"/>
          <p:nvPr/>
        </p:nvPicPr>
        <p:blipFill>
          <a:blip r:embed="rId4">
            <a:alphaModFix/>
          </a:blip>
          <a:srcRect r="57905" b="43690"/>
          <a:stretch>
            <a:fillRect/>
          </a:stretch>
        </p:blipFill>
        <p:spPr>
          <a:xfrm>
            <a:off x="4293000" y="2346375"/>
            <a:ext cx="2361375" cy="1588251"/>
          </a:xfrm>
          <a:prstGeom prst="rect">
            <a:avLst/>
          </a:prstGeom>
          <a:noFill/>
          <a:ln>
            <a:noFill/>
          </a:ln>
        </p:spPr>
      </p:pic>
      <p:pic>
        <p:nvPicPr>
          <p:cNvPr id="898" name="Google Shape;898;p72"/>
          <p:cNvPicPr preferRelativeResize="0"/>
          <p:nvPr/>
        </p:nvPicPr>
        <p:blipFill>
          <a:blip r:embed="rId9">
            <a:alphaModFix/>
          </a:blip>
          <a:stretch>
            <a:fillRect/>
          </a:stretch>
        </p:blipFill>
        <p:spPr>
          <a:xfrm flipH="1">
            <a:off x="6526602" y="3416127"/>
            <a:ext cx="807750" cy="1057915"/>
          </a:xfrm>
          <a:prstGeom prst="rect">
            <a:avLst/>
          </a:prstGeom>
          <a:noFill/>
          <a:ln>
            <a:noFill/>
          </a:ln>
        </p:spPr>
      </p:pic>
      <p:sp>
        <p:nvSpPr>
          <p:cNvPr id="899" name="Google Shape;899;p72"/>
          <p:cNvSpPr txBox="1"/>
          <p:nvPr/>
        </p:nvSpPr>
        <p:spPr>
          <a:xfrm>
            <a:off x="6500850" y="444872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Layla</a:t>
            </a:r>
            <a:endParaRPr sz="1800">
              <a:latin typeface="Lexend"/>
              <a:ea typeface="Lexend"/>
              <a:cs typeface="Lexend"/>
              <a:sym typeface="Lexend"/>
            </a:endParaRPr>
          </a:p>
        </p:txBody>
      </p:sp>
      <p:sp>
        <p:nvSpPr>
          <p:cNvPr id="900" name="Google Shape;900;p72"/>
          <p:cNvSpPr txBox="1"/>
          <p:nvPr>
            <p:ph type="body" idx="1"/>
          </p:nvPr>
        </p:nvSpPr>
        <p:spPr>
          <a:xfrm>
            <a:off x="4349150" y="2366764"/>
            <a:ext cx="2437200" cy="55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Haa, waxaa jiri doona natiijooyin badan oo suurtagal ah oo ku jira meesha muunadda (sample space).</a:t>
            </a:r>
            <a:endParaRPr sz="1800"/>
          </a:p>
        </p:txBody>
      </p:sp>
      <p:sp>
        <p:nvSpPr>
          <p:cNvPr id="901" name="Google Shape;901;p72"/>
          <p:cNvSpPr txBox="1"/>
          <p:nvPr>
            <p:ph type="body" idx="1"/>
          </p:nvPr>
        </p:nvSpPr>
        <p:spPr>
          <a:xfrm>
            <a:off x="324000" y="1080000"/>
            <a:ext cx="4384500" cy="3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U qaad guul W, khasaare L, iyo isku mid D.</a:t>
            </a:r>
            <a:endParaRPr sz="1800"/>
          </a:p>
        </p:txBody>
      </p:sp>
      <p:sp>
        <p:nvSpPr>
          <p:cNvPr id="902" name="Google Shape;902;p72"/>
          <p:cNvSpPr txBox="1"/>
          <p:nvPr>
            <p:ph type="body" idx="1"/>
          </p:nvPr>
        </p:nvSpPr>
        <p:spPr>
          <a:xfrm>
            <a:off x="324000" y="1384800"/>
            <a:ext cx="6365700" cy="3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Natiijooyinka suurtagalka ah waa {WW, LL, DD, WD, LW, DL, WL, DW, LD}.</a:t>
            </a:r>
            <a:br>
              <a:rPr lang="en-GB" sz="1800"/>
            </a:br>
            <a:r>
              <a:rPr lang="en-GB" sz="1100">
                <a:latin typeface="Lexend"/>
              </a:rPr>
              <a:t/>
            </a:r>
            <a:endParaRPr sz="1800"/>
          </a:p>
        </p:txBody>
      </p:sp>
      <p:sp>
        <p:nvSpPr>
          <p:cNvPr id="903" name="Google Shape;903;p7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Natiijooyinka suurtagalka ah ee tijaabo laba heer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9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9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9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9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9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0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07" name="Shape 907"/>
        <p:cNvGrpSpPr/>
        <p:nvPr/>
      </p:nvGrpSpPr>
      <p:grpSpPr>
        <a:xfrm>
          <a:off x="0" y="0"/>
          <a:ext cx="0" cy="0"/>
        </a:xfrm>
      </p:grpSpPr>
      <p:sp>
        <p:nvSpPr>
          <p:cNvPr id="908" name="Google Shape;908;p73"/>
          <p:cNvSpPr txBox="1"/>
          <p:nvPr>
            <p:ph type="body" idx="1"/>
          </p:nvPr>
        </p:nvSpPr>
        <p:spPr>
          <a:xfrm>
            <a:off x="324000" y="759300"/>
            <a:ext cx="8237700" cy="3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Haddii aan wareejinno wareeggan laba jeer, waa maxay natiijooyinka suurtagalka ah?</a:t>
            </a:r>
            <a:endParaRPr sz="1800"/>
          </a:p>
        </p:txBody>
      </p:sp>
      <p:grpSp>
        <p:nvGrpSpPr>
          <p:cNvPr id="909" name="Google Shape;909;p73"/>
          <p:cNvGrpSpPr/>
          <p:nvPr/>
        </p:nvGrpSpPr>
        <p:grpSpPr>
          <a:xfrm>
            <a:off x="6611250" y="1312050"/>
            <a:ext cx="1695900" cy="1695900"/>
            <a:chOff x="3940725" y="2114200"/>
            <a:chExt cx="1695900" cy="1695900"/>
          </a:xfrm>
        </p:grpSpPr>
        <p:sp>
          <p:nvSpPr>
            <p:cNvPr id="910" name="Google Shape;910;p73"/>
            <p:cNvSpPr/>
            <p:nvPr/>
          </p:nvSpPr>
          <p:spPr>
            <a:xfrm>
              <a:off x="3940725" y="211420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1" name="Google Shape;911;p73"/>
            <p:cNvSpPr/>
            <p:nvPr/>
          </p:nvSpPr>
          <p:spPr>
            <a:xfrm flipH="1">
              <a:off x="3955414" y="2128961"/>
              <a:ext cx="1666500" cy="1666500"/>
            </a:xfrm>
            <a:prstGeom prst="pie">
              <a:avLst>
                <a:gd name="adj1" fmla="val 5387953"/>
                <a:gd name="adj2" fmla="val 10824216"/>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2" name="Google Shape;912;p73"/>
            <p:cNvSpPr/>
            <p:nvPr/>
          </p:nvSpPr>
          <p:spPr>
            <a:xfrm>
              <a:off x="3955486" y="2128961"/>
              <a:ext cx="1666500" cy="1666500"/>
            </a:xfrm>
            <a:prstGeom prst="pie">
              <a:avLst>
                <a:gd name="adj1" fmla="val 5387953"/>
                <a:gd name="adj2" fmla="val 1085822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3" name="Google Shape;913;p73"/>
            <p:cNvSpPr txBox="1"/>
            <p:nvPr/>
          </p:nvSpPr>
          <p:spPr>
            <a:xfrm>
              <a:off x="4167100" y="30562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14" name="Google Shape;914;p73"/>
            <p:cNvSpPr/>
            <p:nvPr/>
          </p:nvSpPr>
          <p:spPr>
            <a:xfrm>
              <a:off x="3955486" y="2128961"/>
              <a:ext cx="1666500" cy="1666500"/>
            </a:xfrm>
            <a:prstGeom prst="pie">
              <a:avLst>
                <a:gd name="adj1" fmla="val 10799941"/>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5" name="Google Shape;915;p73"/>
            <p:cNvSpPr txBox="1"/>
            <p:nvPr/>
          </p:nvSpPr>
          <p:spPr>
            <a:xfrm>
              <a:off x="4167100" y="23704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16" name="Google Shape;916;p73"/>
            <p:cNvSpPr/>
            <p:nvPr/>
          </p:nvSpPr>
          <p:spPr>
            <a:xfrm flipH="1">
              <a:off x="3955414" y="2128961"/>
              <a:ext cx="1666500" cy="1666500"/>
            </a:xfrm>
            <a:prstGeom prst="pie">
              <a:avLst>
                <a:gd name="adj1" fmla="val 10825856"/>
                <a:gd name="adj2" fmla="val 16200000"/>
              </a:avLst>
            </a:prstGeom>
            <a:solidFill>
              <a:schemeClr val="accent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17" name="Google Shape;917;p73"/>
            <p:cNvSpPr txBox="1"/>
            <p:nvPr/>
          </p:nvSpPr>
          <p:spPr>
            <a:xfrm>
              <a:off x="4833925" y="2370475"/>
              <a:ext cx="6939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isku mid</a:t>
              </a:r>
              <a:endParaRPr sz="1600">
                <a:solidFill>
                  <a:srgbClr val="FFFFFF"/>
                </a:solidFill>
                <a:latin typeface="Lexend"/>
                <a:ea typeface="Lexend"/>
                <a:cs typeface="Lexend"/>
                <a:sym typeface="Lexend"/>
              </a:endParaRPr>
            </a:p>
          </p:txBody>
        </p:sp>
        <p:sp>
          <p:nvSpPr>
            <p:cNvPr id="918" name="Google Shape;918;p73"/>
            <p:cNvSpPr txBox="1"/>
            <p:nvPr/>
          </p:nvSpPr>
          <p:spPr>
            <a:xfrm>
              <a:off x="4897851" y="305628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919" name="Google Shape;919;p73"/>
            <p:cNvGrpSpPr/>
            <p:nvPr/>
          </p:nvGrpSpPr>
          <p:grpSpPr>
            <a:xfrm>
              <a:off x="4740034" y="2179713"/>
              <a:ext cx="93900" cy="816939"/>
              <a:chOff x="996050" y="213293"/>
              <a:chExt cx="93900" cy="909732"/>
            </a:xfrm>
          </p:grpSpPr>
          <p:cxnSp>
            <p:nvCxnSpPr>
              <p:cNvPr id="920" name="Google Shape;920;p7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21" name="Google Shape;921;p7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pic>
        <p:nvPicPr>
          <p:cNvPr id="922" name="Google Shape;922;p73"/>
          <p:cNvPicPr preferRelativeResize="0"/>
          <p:nvPr/>
        </p:nvPicPr>
        <p:blipFill>
          <a:blip r:embed="rId8">
            <a:alphaModFix/>
          </a:blip>
          <a:stretch>
            <a:fillRect/>
          </a:stretch>
        </p:blipFill>
        <p:spPr>
          <a:xfrm>
            <a:off x="779950" y="3231356"/>
            <a:ext cx="623346" cy="1177024"/>
          </a:xfrm>
          <a:prstGeom prst="rect">
            <a:avLst/>
          </a:prstGeom>
          <a:noFill/>
          <a:ln>
            <a:noFill/>
          </a:ln>
        </p:spPr>
      </p:pic>
      <p:sp>
        <p:nvSpPr>
          <p:cNvPr id="923" name="Google Shape;923;p73"/>
          <p:cNvSpPr txBox="1"/>
          <p:nvPr/>
        </p:nvSpPr>
        <p:spPr>
          <a:xfrm>
            <a:off x="648975" y="4408363"/>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Caasha</a:t>
            </a:r>
            <a:endParaRPr sz="1800">
              <a:latin typeface="Lexend"/>
              <a:ea typeface="Lexend"/>
              <a:cs typeface="Lexend"/>
              <a:sym typeface="Lexend"/>
            </a:endParaRPr>
          </a:p>
        </p:txBody>
      </p:sp>
      <p:pic>
        <p:nvPicPr>
          <p:cNvPr id="924" name="Google Shape;924;p73"/>
          <p:cNvPicPr preferRelativeResize="0"/>
          <p:nvPr/>
        </p:nvPicPr>
        <p:blipFill>
          <a:blip r:embed="rId4">
            <a:alphaModFix/>
          </a:blip>
          <a:srcRect r="57905" b="43690"/>
          <a:stretch>
            <a:fillRect/>
          </a:stretch>
        </p:blipFill>
        <p:spPr>
          <a:xfrm flipH="1">
            <a:off x="1049756" y="2152230"/>
            <a:ext cx="2846976" cy="1256124"/>
          </a:xfrm>
          <a:prstGeom prst="rect">
            <a:avLst/>
          </a:prstGeom>
          <a:noFill/>
          <a:ln>
            <a:noFill/>
          </a:ln>
        </p:spPr>
      </p:pic>
      <p:sp>
        <p:nvSpPr>
          <p:cNvPr id="925" name="Google Shape;925;p73"/>
          <p:cNvSpPr txBox="1"/>
          <p:nvPr>
            <p:ph type="body" idx="1"/>
          </p:nvPr>
        </p:nvSpPr>
        <p:spPr>
          <a:xfrm>
            <a:off x="1263800" y="2198825"/>
            <a:ext cx="2679600" cy="55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 muhiim inay jiraan laba qaybood oo 'guul' ah oo wareegga ku yaal?</a:t>
            </a:r>
            <a:endParaRPr sz="1800"/>
          </a:p>
        </p:txBody>
      </p:sp>
      <p:pic>
        <p:nvPicPr>
          <p:cNvPr id="926" name="Google Shape;926;p73"/>
          <p:cNvPicPr preferRelativeResize="0"/>
          <p:nvPr/>
        </p:nvPicPr>
        <p:blipFill>
          <a:blip r:embed="rId4">
            <a:alphaModFix/>
          </a:blip>
          <a:srcRect r="57905" b="43690"/>
          <a:stretch>
            <a:fillRect/>
          </a:stretch>
        </p:blipFill>
        <p:spPr>
          <a:xfrm>
            <a:off x="3974775" y="2182350"/>
            <a:ext cx="2714926" cy="1974399"/>
          </a:xfrm>
          <a:prstGeom prst="rect">
            <a:avLst/>
          </a:prstGeom>
          <a:noFill/>
          <a:ln>
            <a:noFill/>
          </a:ln>
        </p:spPr>
      </p:pic>
      <p:pic>
        <p:nvPicPr>
          <p:cNvPr id="927" name="Google Shape;927;p73"/>
          <p:cNvPicPr preferRelativeResize="0"/>
          <p:nvPr/>
        </p:nvPicPr>
        <p:blipFill>
          <a:blip r:embed="rId9">
            <a:alphaModFix/>
          </a:blip>
          <a:stretch>
            <a:fillRect/>
          </a:stretch>
        </p:blipFill>
        <p:spPr>
          <a:xfrm flipH="1">
            <a:off x="6526602" y="3416127"/>
            <a:ext cx="807750" cy="1057915"/>
          </a:xfrm>
          <a:prstGeom prst="rect">
            <a:avLst/>
          </a:prstGeom>
          <a:noFill/>
          <a:ln>
            <a:noFill/>
          </a:ln>
        </p:spPr>
      </p:pic>
      <p:sp>
        <p:nvSpPr>
          <p:cNvPr id="928" name="Google Shape;928;p73"/>
          <p:cNvSpPr txBox="1"/>
          <p:nvPr/>
        </p:nvSpPr>
        <p:spPr>
          <a:xfrm>
            <a:off x="6500850" y="4448725"/>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Layla</a:t>
            </a:r>
            <a:endParaRPr sz="1800">
              <a:latin typeface="Lexend"/>
              <a:ea typeface="Lexend"/>
              <a:cs typeface="Lexend"/>
              <a:sym typeface="Lexend"/>
            </a:endParaRPr>
          </a:p>
        </p:txBody>
      </p:sp>
      <p:sp>
        <p:nvSpPr>
          <p:cNvPr id="929" name="Google Shape;929;p73"/>
          <p:cNvSpPr txBox="1"/>
          <p:nvPr>
            <p:ph type="body" idx="1"/>
          </p:nvPr>
        </p:nvSpPr>
        <p:spPr>
          <a:xfrm>
            <a:off x="4047991" y="2238061"/>
            <a:ext cx="2500800" cy="555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 aha natiijooyinka suurtagalka ah, laakiin waxay ka dhigan tahay in natiijooyinka 'guul' ay u badan yihiin in lagu soo dego.</a:t>
            </a:r>
            <a:endParaRPr sz="1800"/>
          </a:p>
        </p:txBody>
      </p:sp>
      <p:sp>
        <p:nvSpPr>
          <p:cNvPr id="930" name="Google Shape;930;p73"/>
          <p:cNvSpPr txBox="1"/>
          <p:nvPr>
            <p:ph type="body" idx="1"/>
          </p:nvPr>
        </p:nvSpPr>
        <p:spPr>
          <a:xfrm>
            <a:off x="324000" y="1080000"/>
            <a:ext cx="4384500" cy="3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Guul ha noqoto W, guuldarro L, barbaro D.</a:t>
            </a:r>
            <a:endParaRPr sz="1800"/>
          </a:p>
        </p:txBody>
      </p:sp>
      <p:sp>
        <p:nvSpPr>
          <p:cNvPr id="931" name="Google Shape;931;p73"/>
          <p:cNvSpPr txBox="1"/>
          <p:nvPr>
            <p:ph type="body" idx="1"/>
          </p:nvPr>
        </p:nvSpPr>
        <p:spPr>
          <a:xfrm>
            <a:off x="324000" y="1384800"/>
            <a:ext cx="6365700" cy="3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Natiijooyinka suurtagalka ah waa {WW, LL, DD, WD, LW, DL, WL, DW, LD}.</a:t>
            </a:r>
            <a:br>
              <a:rPr lang="en-GB" sz="1800"/>
            </a:br>
            <a:r>
              <a:rPr lang="en-GB" sz="1100">
                <a:latin typeface="Lexend"/>
              </a:rPr>
              <a:t/>
            </a:r>
            <a:endParaRPr sz="1800"/>
          </a:p>
        </p:txBody>
      </p:sp>
      <p:sp>
        <p:nvSpPr>
          <p:cNvPr id="932" name="Google Shape;932;p7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Natiijooyinka suurtagalka ah ee tijaabo laba marxaladood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2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36" name="Shape 936"/>
        <p:cNvGrpSpPr/>
        <p:nvPr/>
      </p:nvGrpSpPr>
      <p:grpSpPr>
        <a:xfrm>
          <a:off x="0" y="0"/>
          <a:ext cx="0" cy="0"/>
        </a:xfrm>
      </p:grpSpPr>
      <p:sp>
        <p:nvSpPr>
          <p:cNvPr id="937" name="Google Shape;937;p74"/>
          <p:cNvSpPr txBox="1"/>
          <p:nvPr>
            <p:ph type="body" idx="1"/>
          </p:nvPr>
        </p:nvSpPr>
        <p:spPr>
          <a:xfrm>
            <a:off x="324000" y="747843"/>
            <a:ext cx="8496000" cy="883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Wareeg (spinner) ayaa laba jeer la wareejiyay. Natiijooyinka suurtagalka ah waa {AA, BA, AB, BB}. Kee ka mid ah wareegyadan ayaa laga yaabaa inuu ahaa?</a:t>
            </a:r>
            <a:endParaRPr/>
          </a:p>
        </p:txBody>
      </p:sp>
      <p:grpSp>
        <p:nvGrpSpPr>
          <p:cNvPr id="938" name="Google Shape;938;p74"/>
          <p:cNvGrpSpPr/>
          <p:nvPr/>
        </p:nvGrpSpPr>
        <p:grpSpPr>
          <a:xfrm>
            <a:off x="1456191" y="4091400"/>
            <a:ext cx="457200" cy="457200"/>
            <a:chOff x="1020916" y="1442088"/>
            <a:chExt cx="457200" cy="457200"/>
          </a:xfrm>
        </p:grpSpPr>
        <p:pic>
          <p:nvPicPr>
            <p:cNvPr id="939" name="Google Shape;939;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40" name="Google Shape;940;p7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941" name="Google Shape;941;p74"/>
          <p:cNvGrpSpPr/>
          <p:nvPr/>
        </p:nvGrpSpPr>
        <p:grpSpPr>
          <a:xfrm>
            <a:off x="4343391" y="4091400"/>
            <a:ext cx="457200" cy="457200"/>
            <a:chOff x="1020916" y="1442088"/>
            <a:chExt cx="457200" cy="457200"/>
          </a:xfrm>
        </p:grpSpPr>
        <p:pic>
          <p:nvPicPr>
            <p:cNvPr id="942" name="Google Shape;942;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43" name="Google Shape;943;p7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944" name="Google Shape;944;p74"/>
          <p:cNvGrpSpPr/>
          <p:nvPr/>
        </p:nvGrpSpPr>
        <p:grpSpPr>
          <a:xfrm>
            <a:off x="7230591" y="4091400"/>
            <a:ext cx="457200" cy="457200"/>
            <a:chOff x="1020916" y="1442088"/>
            <a:chExt cx="457200" cy="457200"/>
          </a:xfrm>
        </p:grpSpPr>
        <p:pic>
          <p:nvPicPr>
            <p:cNvPr id="945" name="Google Shape;945;p7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46" name="Google Shape;946;p7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pic>
        <p:nvPicPr>
          <p:cNvPr id="947" name="Google Shape;947;p74"/>
          <p:cNvPicPr preferRelativeResize="0"/>
          <p:nvPr/>
        </p:nvPicPr>
        <p:blipFill>
          <a:blip r:embed="rId4">
            <a:alphaModFix/>
          </a:blip>
          <a:stretch>
            <a:fillRect/>
          </a:stretch>
        </p:blipFill>
        <p:spPr>
          <a:xfrm>
            <a:off x="4989108" y="4110450"/>
            <a:ext cx="396000" cy="419100"/>
          </a:xfrm>
          <a:prstGeom prst="rect">
            <a:avLst/>
          </a:prstGeom>
          <a:noFill/>
          <a:ln>
            <a:noFill/>
          </a:ln>
        </p:spPr>
      </p:pic>
      <p:sp>
        <p:nvSpPr>
          <p:cNvPr id="948" name="Google Shape;948;p74"/>
          <p:cNvSpPr txBox="1"/>
          <p:nvPr>
            <p:ph type="body" idx="1"/>
          </p:nvPr>
        </p:nvSpPr>
        <p:spPr>
          <a:xfrm>
            <a:off x="324000" y="1538700"/>
            <a:ext cx="8496000" cy="38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Dhammaantood, wareeg kastaa wuxuu leeyahay laba natiijo oo suurtagal ah A ama B, marka tijaabo (2 wareeg) la sameeyo waxaa jira afar natiijo oo suurtagal ah.</a:t>
            </a:r>
            <a:endParaRPr sz="2000">
              <a:latin typeface="Kalam"/>
              <a:ea typeface="Kalam"/>
              <a:cs typeface="Kalam"/>
              <a:sym typeface="Kalam"/>
            </a:endParaRPr>
          </a:p>
        </p:txBody>
      </p:sp>
      <p:grpSp>
        <p:nvGrpSpPr>
          <p:cNvPr id="949" name="Google Shape;949;p74"/>
          <p:cNvGrpSpPr/>
          <p:nvPr/>
        </p:nvGrpSpPr>
        <p:grpSpPr>
          <a:xfrm>
            <a:off x="889400" y="2220650"/>
            <a:ext cx="1802954" cy="1695900"/>
            <a:chOff x="889400" y="2220650"/>
            <a:chExt cx="1802954" cy="1695900"/>
          </a:xfrm>
        </p:grpSpPr>
        <p:sp>
          <p:nvSpPr>
            <p:cNvPr id="950" name="Google Shape;950;p74"/>
            <p:cNvSpPr/>
            <p:nvPr/>
          </p:nvSpPr>
          <p:spPr>
            <a:xfrm>
              <a:off x="889400" y="22206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1" name="Google Shape;951;p74"/>
            <p:cNvSpPr/>
            <p:nvPr/>
          </p:nvSpPr>
          <p:spPr>
            <a:xfrm flipH="1">
              <a:off x="904089" y="2235411"/>
              <a:ext cx="1666500" cy="1666500"/>
            </a:xfrm>
            <a:prstGeom prst="pie">
              <a:avLst>
                <a:gd name="adj1" fmla="val 5387953"/>
                <a:gd name="adj2" fmla="val 10824216"/>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2" name="Google Shape;952;p74"/>
            <p:cNvSpPr/>
            <p:nvPr/>
          </p:nvSpPr>
          <p:spPr>
            <a:xfrm>
              <a:off x="904161" y="2235411"/>
              <a:ext cx="1666500" cy="1666500"/>
            </a:xfrm>
            <a:prstGeom prst="pie">
              <a:avLst>
                <a:gd name="adj1" fmla="val 5387953"/>
                <a:gd name="adj2" fmla="val 8080958"/>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3" name="Google Shape;953;p74"/>
            <p:cNvSpPr txBox="1"/>
            <p:nvPr/>
          </p:nvSpPr>
          <p:spPr>
            <a:xfrm>
              <a:off x="1362075" y="3391325"/>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54" name="Google Shape;954;p74"/>
            <p:cNvSpPr/>
            <p:nvPr/>
          </p:nvSpPr>
          <p:spPr>
            <a:xfrm>
              <a:off x="904161" y="2235411"/>
              <a:ext cx="1666500" cy="1666500"/>
            </a:xfrm>
            <a:prstGeom prst="pie">
              <a:avLst>
                <a:gd name="adj1" fmla="val 10799941"/>
                <a:gd name="adj2" fmla="val 13483876"/>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5" name="Google Shape;955;p74"/>
            <p:cNvSpPr/>
            <p:nvPr/>
          </p:nvSpPr>
          <p:spPr>
            <a:xfrm flipH="1">
              <a:off x="904089" y="2235411"/>
              <a:ext cx="1666500" cy="1666500"/>
            </a:xfrm>
            <a:prstGeom prst="pie">
              <a:avLst>
                <a:gd name="adj1" fmla="val 13450827"/>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6" name="Google Shape;956;p74"/>
            <p:cNvSpPr txBox="1"/>
            <p:nvPr/>
          </p:nvSpPr>
          <p:spPr>
            <a:xfrm>
              <a:off x="1767970" y="2351039"/>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57" name="Google Shape;957;p74"/>
            <p:cNvSpPr/>
            <p:nvPr/>
          </p:nvSpPr>
          <p:spPr>
            <a:xfrm>
              <a:off x="904161" y="2235411"/>
              <a:ext cx="1666500" cy="1666500"/>
            </a:xfrm>
            <a:prstGeom prst="pie">
              <a:avLst>
                <a:gd name="adj1" fmla="val 13499013"/>
                <a:gd name="adj2" fmla="val 16232488"/>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58" name="Google Shape;958;p74"/>
            <p:cNvSpPr txBox="1"/>
            <p:nvPr/>
          </p:nvSpPr>
          <p:spPr>
            <a:xfrm>
              <a:off x="1334752" y="2343775"/>
              <a:ext cx="3108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59" name="Google Shape;959;p74"/>
            <p:cNvSpPr/>
            <p:nvPr/>
          </p:nvSpPr>
          <p:spPr>
            <a:xfrm>
              <a:off x="904161" y="2235411"/>
              <a:ext cx="1666500" cy="1666500"/>
            </a:xfrm>
            <a:prstGeom prst="pie">
              <a:avLst>
                <a:gd name="adj1" fmla="val 8080793"/>
                <a:gd name="adj2" fmla="val 1085822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0" name="Google Shape;960;p74"/>
            <p:cNvSpPr txBox="1"/>
            <p:nvPr/>
          </p:nvSpPr>
          <p:spPr>
            <a:xfrm>
              <a:off x="1079451" y="3032127"/>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61" name="Google Shape;961;p74"/>
            <p:cNvSpPr/>
            <p:nvPr/>
          </p:nvSpPr>
          <p:spPr>
            <a:xfrm flipH="1">
              <a:off x="904089" y="2235411"/>
              <a:ext cx="1666500" cy="1666500"/>
            </a:xfrm>
            <a:prstGeom prst="pie">
              <a:avLst>
                <a:gd name="adj1" fmla="val 10765400"/>
                <a:gd name="adj2" fmla="val 1346558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2" name="Google Shape;962;p74"/>
            <p:cNvSpPr txBox="1"/>
            <p:nvPr/>
          </p:nvSpPr>
          <p:spPr>
            <a:xfrm>
              <a:off x="1054811" y="264597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63" name="Google Shape;963;p74"/>
            <p:cNvSpPr/>
            <p:nvPr/>
          </p:nvSpPr>
          <p:spPr>
            <a:xfrm flipH="1">
              <a:off x="904089" y="2235411"/>
              <a:ext cx="1666500" cy="1666500"/>
            </a:xfrm>
            <a:prstGeom prst="pie">
              <a:avLst>
                <a:gd name="adj1" fmla="val 5387953"/>
                <a:gd name="adj2" fmla="val 808442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64" name="Google Shape;964;p74"/>
            <p:cNvSpPr txBox="1"/>
            <p:nvPr/>
          </p:nvSpPr>
          <p:spPr>
            <a:xfrm>
              <a:off x="1777601" y="33913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65" name="Google Shape;965;p74"/>
            <p:cNvSpPr txBox="1"/>
            <p:nvPr/>
          </p:nvSpPr>
          <p:spPr>
            <a:xfrm>
              <a:off x="2062354" y="306062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66" name="Google Shape;966;p74"/>
            <p:cNvSpPr txBox="1"/>
            <p:nvPr/>
          </p:nvSpPr>
          <p:spPr>
            <a:xfrm>
              <a:off x="1993925" y="268298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967" name="Google Shape;967;p74"/>
            <p:cNvGrpSpPr/>
            <p:nvPr/>
          </p:nvGrpSpPr>
          <p:grpSpPr>
            <a:xfrm>
              <a:off x="1690459" y="2305413"/>
              <a:ext cx="93900" cy="816939"/>
              <a:chOff x="996050" y="213293"/>
              <a:chExt cx="93900" cy="909732"/>
            </a:xfrm>
          </p:grpSpPr>
          <p:cxnSp>
            <p:nvCxnSpPr>
              <p:cNvPr id="968" name="Google Shape;968;p7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69" name="Google Shape;969;p7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970" name="Google Shape;970;p74"/>
          <p:cNvGrpSpPr/>
          <p:nvPr/>
        </p:nvGrpSpPr>
        <p:grpSpPr>
          <a:xfrm>
            <a:off x="3407701" y="1923293"/>
            <a:ext cx="2328600" cy="2328600"/>
            <a:chOff x="3407701" y="1923293"/>
            <a:chExt cx="2328600" cy="2328600"/>
          </a:xfrm>
        </p:grpSpPr>
        <p:sp>
          <p:nvSpPr>
            <p:cNvPr id="971" name="Google Shape;971;p74"/>
            <p:cNvSpPr/>
            <p:nvPr/>
          </p:nvSpPr>
          <p:spPr>
            <a:xfrm>
              <a:off x="3723875" y="22394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2" name="Google Shape;972;p74"/>
            <p:cNvSpPr/>
            <p:nvPr/>
          </p:nvSpPr>
          <p:spPr>
            <a:xfrm rot="8649824">
              <a:off x="3738770" y="2254361"/>
              <a:ext cx="1666351" cy="1666351"/>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3" name="Google Shape;973;p74"/>
            <p:cNvSpPr/>
            <p:nvPr/>
          </p:nvSpPr>
          <p:spPr>
            <a:xfrm rot="-8629029">
              <a:off x="3738871" y="2254463"/>
              <a:ext cx="1666260" cy="1666260"/>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4" name="Google Shape;974;p74"/>
            <p:cNvSpPr/>
            <p:nvPr/>
          </p:nvSpPr>
          <p:spPr>
            <a:xfrm rot="-4309758">
              <a:off x="3738916" y="2254627"/>
              <a:ext cx="1666190" cy="1666190"/>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5" name="Google Shape;975;p74"/>
            <p:cNvSpPr/>
            <p:nvPr/>
          </p:nvSpPr>
          <p:spPr>
            <a:xfrm>
              <a:off x="3738916" y="2254627"/>
              <a:ext cx="1666200" cy="1666200"/>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6" name="Google Shape;976;p74"/>
            <p:cNvSpPr txBox="1"/>
            <p:nvPr/>
          </p:nvSpPr>
          <p:spPr>
            <a:xfrm>
              <a:off x="4425150" y="3410125"/>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77" name="Google Shape;977;p74"/>
            <p:cNvSpPr/>
            <p:nvPr/>
          </p:nvSpPr>
          <p:spPr>
            <a:xfrm rot="4312496">
              <a:off x="3738749" y="2254206"/>
              <a:ext cx="1666387" cy="1666387"/>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78" name="Google Shape;978;p74"/>
            <p:cNvSpPr txBox="1"/>
            <p:nvPr/>
          </p:nvSpPr>
          <p:spPr>
            <a:xfrm>
              <a:off x="4102650" y="2495725"/>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79" name="Google Shape;979;p74"/>
            <p:cNvSpPr txBox="1"/>
            <p:nvPr/>
          </p:nvSpPr>
          <p:spPr>
            <a:xfrm>
              <a:off x="4681001" y="24957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80" name="Google Shape;980;p74"/>
            <p:cNvSpPr txBox="1"/>
            <p:nvPr/>
          </p:nvSpPr>
          <p:spPr>
            <a:xfrm>
              <a:off x="4909601" y="30291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81" name="Google Shape;981;p74"/>
            <p:cNvSpPr txBox="1"/>
            <p:nvPr/>
          </p:nvSpPr>
          <p:spPr>
            <a:xfrm>
              <a:off x="3874050" y="3029132"/>
              <a:ext cx="5715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982" name="Google Shape;982;p74"/>
            <p:cNvGrpSpPr/>
            <p:nvPr/>
          </p:nvGrpSpPr>
          <p:grpSpPr>
            <a:xfrm>
              <a:off x="4523184" y="2295342"/>
              <a:ext cx="93900" cy="816939"/>
              <a:chOff x="996050" y="213293"/>
              <a:chExt cx="93900" cy="909732"/>
            </a:xfrm>
          </p:grpSpPr>
          <p:cxnSp>
            <p:nvCxnSpPr>
              <p:cNvPr id="983" name="Google Shape;983;p7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84" name="Google Shape;984;p7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pic>
        <p:nvPicPr>
          <p:cNvPr id="985" name="Google Shape;985;p74"/>
          <p:cNvPicPr preferRelativeResize="0"/>
          <p:nvPr/>
        </p:nvPicPr>
        <p:blipFill>
          <a:blip r:embed="rId4">
            <a:alphaModFix/>
          </a:blip>
          <a:stretch>
            <a:fillRect/>
          </a:stretch>
        </p:blipFill>
        <p:spPr>
          <a:xfrm>
            <a:off x="2041408" y="4132600"/>
            <a:ext cx="396000" cy="419100"/>
          </a:xfrm>
          <a:prstGeom prst="rect">
            <a:avLst/>
          </a:prstGeom>
          <a:noFill/>
          <a:ln>
            <a:noFill/>
          </a:ln>
        </p:spPr>
      </p:pic>
      <p:grpSp>
        <p:nvGrpSpPr>
          <p:cNvPr id="986" name="Google Shape;986;p74"/>
          <p:cNvGrpSpPr/>
          <p:nvPr/>
        </p:nvGrpSpPr>
        <p:grpSpPr>
          <a:xfrm>
            <a:off x="6319950" y="1931411"/>
            <a:ext cx="2278500" cy="2278500"/>
            <a:chOff x="813675" y="1822861"/>
            <a:chExt cx="2278500" cy="2278500"/>
          </a:xfrm>
        </p:grpSpPr>
        <p:sp>
          <p:nvSpPr>
            <p:cNvPr id="987" name="Google Shape;987;p74"/>
            <p:cNvSpPr/>
            <p:nvPr/>
          </p:nvSpPr>
          <p:spPr>
            <a:xfrm>
              <a:off x="1104825" y="21139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88" name="Google Shape;988;p74"/>
            <p:cNvSpPr/>
            <p:nvPr/>
          </p:nvSpPr>
          <p:spPr>
            <a:xfrm rot="7199661">
              <a:off x="1119634" y="2128828"/>
              <a:ext cx="1666484" cy="1666484"/>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89" name="Google Shape;989;p74"/>
            <p:cNvSpPr/>
            <p:nvPr/>
          </p:nvSpPr>
          <p:spPr>
            <a:xfrm rot="-7211867">
              <a:off x="1119702" y="2128888"/>
              <a:ext cx="1666446" cy="1666446"/>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90" name="Google Shape;990;p74"/>
            <p:cNvSpPr/>
            <p:nvPr/>
          </p:nvSpPr>
          <p:spPr>
            <a:xfrm>
              <a:off x="1119702" y="2128888"/>
              <a:ext cx="1666500" cy="1666500"/>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991" name="Google Shape;991;p74"/>
            <p:cNvSpPr txBox="1"/>
            <p:nvPr/>
          </p:nvSpPr>
          <p:spPr>
            <a:xfrm>
              <a:off x="2214351" y="25226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92" name="Google Shape;992;p74"/>
            <p:cNvSpPr txBox="1"/>
            <p:nvPr/>
          </p:nvSpPr>
          <p:spPr>
            <a:xfrm>
              <a:off x="1833351" y="31322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993" name="Google Shape;993;p74"/>
            <p:cNvSpPr txBox="1"/>
            <p:nvPr/>
          </p:nvSpPr>
          <p:spPr>
            <a:xfrm>
              <a:off x="1376151" y="2522632"/>
              <a:ext cx="630000" cy="4311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994" name="Google Shape;994;p74"/>
            <p:cNvGrpSpPr/>
            <p:nvPr/>
          </p:nvGrpSpPr>
          <p:grpSpPr>
            <a:xfrm>
              <a:off x="1904134" y="2198706"/>
              <a:ext cx="93900" cy="816939"/>
              <a:chOff x="996050" y="213293"/>
              <a:chExt cx="93900" cy="909732"/>
            </a:xfrm>
          </p:grpSpPr>
          <p:cxnSp>
            <p:nvCxnSpPr>
              <p:cNvPr id="995" name="Google Shape;995;p7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996" name="Google Shape;996;p7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pic>
        <p:nvPicPr>
          <p:cNvPr id="997" name="Google Shape;997;p74"/>
          <p:cNvPicPr preferRelativeResize="0"/>
          <p:nvPr/>
        </p:nvPicPr>
        <p:blipFill>
          <a:blip r:embed="rId4">
            <a:alphaModFix/>
          </a:blip>
          <a:stretch>
            <a:fillRect/>
          </a:stretch>
        </p:blipFill>
        <p:spPr>
          <a:xfrm>
            <a:off x="7860883" y="4110450"/>
            <a:ext cx="396000" cy="419100"/>
          </a:xfrm>
          <a:prstGeom prst="rect">
            <a:avLst/>
          </a:prstGeom>
          <a:noFill/>
          <a:ln>
            <a:noFill/>
          </a:ln>
        </p:spPr>
      </p:pic>
      <p:sp>
        <p:nvSpPr>
          <p:cNvPr id="998" name="Google Shape;998;p7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Natiijooyinka suurtagalka ah ee tijaabo laba marxaladood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8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02" name="Shape 1002"/>
        <p:cNvGrpSpPr/>
        <p:nvPr/>
      </p:nvGrpSpPr>
      <p:grpSpPr>
        <a:xfrm>
          <a:off x="0" y="0"/>
          <a:ext cx="0" cy="0"/>
        </a:xfrm>
      </p:grpSpPr>
      <p:sp>
        <p:nvSpPr>
          <p:cNvPr id="1003" name="Google Shape;1003;p75"/>
          <p:cNvSpPr txBox="1"/>
          <p:nvPr>
            <p:ph type="body" idx="1"/>
          </p:nvPr>
        </p:nvSpPr>
        <p:spPr>
          <a:xfrm>
            <a:off x="324000" y="759300"/>
            <a:ext cx="8237700" cy="647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Yacquub wuxuu u socdaa inuu wareejiyo wareegga A iyo wareegga B labadaba tijaabadiisa.</a:t>
            </a:r>
            <a:endParaRPr sz="1800"/>
          </a:p>
        </p:txBody>
      </p:sp>
      <p:sp>
        <p:nvSpPr>
          <p:cNvPr id="1004" name="Google Shape;1004;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Natiijooyinka suurtagalka ah ee tijaabo laba marxaladood ah</a:t>
            </a:r>
            <a:endParaRPr/>
          </a:p>
        </p:txBody>
      </p:sp>
      <p:grpSp>
        <p:nvGrpSpPr>
          <p:cNvPr id="1005" name="Google Shape;1005;p75"/>
          <p:cNvGrpSpPr/>
          <p:nvPr/>
        </p:nvGrpSpPr>
        <p:grpSpPr>
          <a:xfrm>
            <a:off x="1045094" y="1620011"/>
            <a:ext cx="1279422" cy="1247334"/>
            <a:chOff x="996100" y="1992675"/>
            <a:chExt cx="1739526" cy="1695900"/>
          </a:xfrm>
        </p:grpSpPr>
        <p:sp>
          <p:nvSpPr>
            <p:cNvPr id="1006" name="Google Shape;1006;p75"/>
            <p:cNvSpPr/>
            <p:nvPr/>
          </p:nvSpPr>
          <p:spPr>
            <a:xfrm>
              <a:off x="996100" y="1992675"/>
              <a:ext cx="1695900" cy="16959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07" name="Google Shape;1007;p75"/>
            <p:cNvSpPr/>
            <p:nvPr/>
          </p:nvSpPr>
          <p:spPr>
            <a:xfrm flipH="1">
              <a:off x="1010789" y="2007436"/>
              <a:ext cx="1666500" cy="1666500"/>
            </a:xfrm>
            <a:prstGeom prst="pie">
              <a:avLst>
                <a:gd name="adj1" fmla="val 5387953"/>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08" name="Google Shape;1008;p75"/>
            <p:cNvSpPr/>
            <p:nvPr/>
          </p:nvSpPr>
          <p:spPr>
            <a:xfrm>
              <a:off x="1010861" y="2007436"/>
              <a:ext cx="1666500" cy="1666500"/>
            </a:xfrm>
            <a:prstGeom prst="pie">
              <a:avLst>
                <a:gd name="adj1" fmla="val 5387953"/>
                <a:gd name="adj2" fmla="val 16200000"/>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09" name="Google Shape;1009;p75"/>
            <p:cNvSpPr txBox="1"/>
            <p:nvPr/>
          </p:nvSpPr>
          <p:spPr>
            <a:xfrm>
              <a:off x="1298675" y="2629957"/>
              <a:ext cx="571500" cy="5859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010" name="Google Shape;1010;p75"/>
            <p:cNvSpPr txBox="1"/>
            <p:nvPr/>
          </p:nvSpPr>
          <p:spPr>
            <a:xfrm>
              <a:off x="2105626" y="2629957"/>
              <a:ext cx="630000" cy="5859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grpSp>
          <p:nvGrpSpPr>
            <p:cNvPr id="1011" name="Google Shape;1011;p75"/>
            <p:cNvGrpSpPr/>
            <p:nvPr/>
          </p:nvGrpSpPr>
          <p:grpSpPr>
            <a:xfrm>
              <a:off x="1795409" y="2085248"/>
              <a:ext cx="93900" cy="816939"/>
              <a:chOff x="996050" y="213293"/>
              <a:chExt cx="93900" cy="909732"/>
            </a:xfrm>
          </p:grpSpPr>
          <p:cxnSp>
            <p:nvCxnSpPr>
              <p:cNvPr id="1012" name="Google Shape;1012;p75"/>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013" name="Google Shape;1013;p75"/>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grpSp>
        <p:nvGrpSpPr>
          <p:cNvPr id="1014" name="Google Shape;1014;p75"/>
          <p:cNvGrpSpPr/>
          <p:nvPr/>
        </p:nvGrpSpPr>
        <p:grpSpPr>
          <a:xfrm>
            <a:off x="3369610" y="1620005"/>
            <a:ext cx="1247334" cy="1247334"/>
            <a:chOff x="4318400" y="772850"/>
            <a:chExt cx="1695900" cy="1695900"/>
          </a:xfrm>
        </p:grpSpPr>
        <p:sp>
          <p:nvSpPr>
            <p:cNvPr id="1015" name="Google Shape;1015;p75"/>
            <p:cNvSpPr/>
            <p:nvPr/>
          </p:nvSpPr>
          <p:spPr>
            <a:xfrm>
              <a:off x="4318400" y="7728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6" name="Google Shape;1016;p75"/>
            <p:cNvSpPr/>
            <p:nvPr/>
          </p:nvSpPr>
          <p:spPr>
            <a:xfrm flipH="1">
              <a:off x="4333089" y="787611"/>
              <a:ext cx="1666500" cy="1666500"/>
            </a:xfrm>
            <a:prstGeom prst="pie">
              <a:avLst>
                <a:gd name="adj1" fmla="val 5387953"/>
                <a:gd name="adj2" fmla="val 1082421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7" name="Google Shape;1017;p75"/>
            <p:cNvSpPr/>
            <p:nvPr/>
          </p:nvSpPr>
          <p:spPr>
            <a:xfrm>
              <a:off x="4333161" y="787611"/>
              <a:ext cx="1666500" cy="1666500"/>
            </a:xfrm>
            <a:prstGeom prst="pie">
              <a:avLst>
                <a:gd name="adj1" fmla="val 5387953"/>
                <a:gd name="adj2" fmla="val 10858220"/>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18" name="Google Shape;1018;p75"/>
            <p:cNvSpPr txBox="1"/>
            <p:nvPr/>
          </p:nvSpPr>
          <p:spPr>
            <a:xfrm>
              <a:off x="4593572" y="1714932"/>
              <a:ext cx="571500" cy="5859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019" name="Google Shape;1019;p75"/>
            <p:cNvSpPr/>
            <p:nvPr/>
          </p:nvSpPr>
          <p:spPr>
            <a:xfrm>
              <a:off x="4333161" y="787611"/>
              <a:ext cx="1666500" cy="1666500"/>
            </a:xfrm>
            <a:prstGeom prst="pie">
              <a:avLst>
                <a:gd name="adj1" fmla="val 10799941"/>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0" name="Google Shape;1020;p75"/>
            <p:cNvSpPr txBox="1"/>
            <p:nvPr/>
          </p:nvSpPr>
          <p:spPr>
            <a:xfrm>
              <a:off x="4593572" y="1029132"/>
              <a:ext cx="571500" cy="5859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sp>
          <p:nvSpPr>
            <p:cNvPr id="1021" name="Google Shape;1021;p75"/>
            <p:cNvSpPr/>
            <p:nvPr/>
          </p:nvSpPr>
          <p:spPr>
            <a:xfrm flipH="1">
              <a:off x="4333089" y="787611"/>
              <a:ext cx="1666500" cy="1666500"/>
            </a:xfrm>
            <a:prstGeom prst="pie">
              <a:avLst>
                <a:gd name="adj1" fmla="val 10825856"/>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022" name="Google Shape;1022;p75"/>
            <p:cNvSpPr txBox="1"/>
            <p:nvPr/>
          </p:nvSpPr>
          <p:spPr>
            <a:xfrm>
              <a:off x="5275526" y="1029132"/>
              <a:ext cx="630000" cy="5859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023" name="Google Shape;1023;p75"/>
            <p:cNvSpPr txBox="1"/>
            <p:nvPr/>
          </p:nvSpPr>
          <p:spPr>
            <a:xfrm>
              <a:off x="5275526" y="1714932"/>
              <a:ext cx="630000" cy="5859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grpSp>
          <p:nvGrpSpPr>
            <p:cNvPr id="1024" name="Google Shape;1024;p75"/>
            <p:cNvGrpSpPr/>
            <p:nvPr/>
          </p:nvGrpSpPr>
          <p:grpSpPr>
            <a:xfrm>
              <a:off x="5117709" y="838363"/>
              <a:ext cx="93900" cy="816939"/>
              <a:chOff x="996050" y="213293"/>
              <a:chExt cx="93900" cy="909732"/>
            </a:xfrm>
          </p:grpSpPr>
          <p:cxnSp>
            <p:nvCxnSpPr>
              <p:cNvPr id="1025" name="Google Shape;1025;p75"/>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026" name="Google Shape;1026;p75"/>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027" name="Google Shape;1027;p75"/>
          <p:cNvSpPr txBox="1"/>
          <p:nvPr>
            <p:ph type="body" idx="1"/>
          </p:nvPr>
        </p:nvSpPr>
        <p:spPr>
          <a:xfrm>
            <a:off x="324000" y="3172950"/>
            <a:ext cx="6000600" cy="334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Waa maxay natiijooyinka suurtagalka ah ee Yacquub heli doono?</a:t>
            </a:r>
            <a:endParaRPr sz="1800"/>
          </a:p>
        </p:txBody>
      </p:sp>
      <p:sp>
        <p:nvSpPr>
          <p:cNvPr id="1028" name="Google Shape;1028;p75"/>
          <p:cNvSpPr txBox="1"/>
          <p:nvPr>
            <p:ph type="body" idx="1"/>
          </p:nvPr>
        </p:nvSpPr>
        <p:spPr>
          <a:xfrm>
            <a:off x="1159225" y="1219475"/>
            <a:ext cx="1116300" cy="334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wareegga A</a:t>
            </a:r>
            <a:endParaRPr sz="1800"/>
          </a:p>
        </p:txBody>
      </p:sp>
      <p:sp>
        <p:nvSpPr>
          <p:cNvPr id="1029" name="Google Shape;1029;p75"/>
          <p:cNvSpPr txBox="1"/>
          <p:nvPr>
            <p:ph type="body" idx="1"/>
          </p:nvPr>
        </p:nvSpPr>
        <p:spPr>
          <a:xfrm>
            <a:off x="3435125" y="1219475"/>
            <a:ext cx="1116300" cy="334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wareegga B</a:t>
            </a:r>
            <a:endParaRPr sz="1800"/>
          </a:p>
        </p:txBody>
      </p:sp>
      <p:pic>
        <p:nvPicPr>
          <p:cNvPr id="1030" name="Google Shape;1030;p75"/>
          <p:cNvPicPr preferRelativeResize="0"/>
          <p:nvPr/>
        </p:nvPicPr>
        <p:blipFill>
          <a:blip r:embed="rId4">
            <a:alphaModFix/>
          </a:blip>
          <a:stretch>
            <a:fillRect/>
          </a:stretch>
        </p:blipFill>
        <p:spPr>
          <a:xfrm>
            <a:off x="7340550" y="853812"/>
            <a:ext cx="727175" cy="895749"/>
          </a:xfrm>
          <a:prstGeom prst="rect">
            <a:avLst/>
          </a:prstGeom>
          <a:noFill/>
          <a:ln>
            <a:noFill/>
          </a:ln>
        </p:spPr>
      </p:pic>
      <p:sp>
        <p:nvSpPr>
          <p:cNvPr id="1031" name="Google Shape;1031;p75"/>
          <p:cNvSpPr txBox="1"/>
          <p:nvPr>
            <p:ph type="body" idx="1"/>
          </p:nvPr>
        </p:nvSpPr>
        <p:spPr>
          <a:xfrm>
            <a:off x="324000" y="3553950"/>
            <a:ext cx="6000600" cy="334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BD, AC, AB, AA, BC, BA, AD, BB</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35" name="Shape 1035"/>
        <p:cNvGrpSpPr/>
        <p:nvPr/>
      </p:nvGrpSpPr>
      <p:grpSpPr>
        <a:xfrm>
          <a:off x="0" y="0"/>
          <a:ext cx="0" cy="0"/>
        </a:xfrm>
      </p:grpSpPr>
      <p:sp>
        <p:nvSpPr>
          <p:cNvPr id="1036" name="Google Shape;1036;p76"/>
          <p:cNvSpPr txBox="1"/>
          <p:nvPr>
            <p:ph type="body" idx="1"/>
          </p:nvPr>
        </p:nvSpPr>
        <p:spPr>
          <a:xfrm>
            <a:off x="324000" y="759300"/>
            <a:ext cx="8237700" cy="444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Haddii laba qof ay ciyaarayaan 'dhagax, warqad, maqas'.</a:t>
            </a:r>
            <a:endParaRPr sz="1800"/>
          </a:p>
        </p:txBody>
      </p:sp>
      <p:sp>
        <p:nvSpPr>
          <p:cNvPr id="1037" name="Google Shape;1037;p76"/>
          <p:cNvSpPr txBox="1"/>
          <p:nvPr>
            <p:ph type="body" idx="1"/>
          </p:nvPr>
        </p:nvSpPr>
        <p:spPr>
          <a:xfrm>
            <a:off x="324000" y="1271043"/>
            <a:ext cx="8237700" cy="40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Waa maxay natiijo suurtagal ah?</a:t>
            </a:r>
            <a:endParaRPr sz="1800"/>
          </a:p>
        </p:txBody>
      </p:sp>
      <p:grpSp>
        <p:nvGrpSpPr>
          <p:cNvPr id="1038" name="Google Shape;1038;p76"/>
          <p:cNvGrpSpPr/>
          <p:nvPr/>
        </p:nvGrpSpPr>
        <p:grpSpPr>
          <a:xfrm>
            <a:off x="5194534" y="1998951"/>
            <a:ext cx="2143118" cy="964249"/>
            <a:chOff x="5194534" y="1998951"/>
            <a:chExt cx="2143118" cy="964249"/>
          </a:xfrm>
        </p:grpSpPr>
        <p:pic>
          <p:nvPicPr>
            <p:cNvPr id="1039" name="Google Shape;1039;p76"/>
            <p:cNvPicPr preferRelativeResize="0"/>
            <p:nvPr/>
          </p:nvPicPr>
          <p:blipFill>
            <a:blip r:embed="rId3">
              <a:alphaModFix/>
            </a:blip>
            <a:srcRect l="73028" t="12876" r="-261"/>
            <a:stretch>
              <a:fillRect/>
            </a:stretch>
          </p:blipFill>
          <p:spPr>
            <a:xfrm rot="5400000" flipH="1">
              <a:off x="5309846" y="1883639"/>
              <a:ext cx="700160" cy="930783"/>
            </a:xfrm>
            <a:prstGeom prst="rect">
              <a:avLst/>
            </a:prstGeom>
            <a:noFill/>
            <a:ln>
              <a:noFill/>
            </a:ln>
          </p:spPr>
        </p:pic>
        <p:pic>
          <p:nvPicPr>
            <p:cNvPr id="1040" name="Google Shape;1040;p76"/>
            <p:cNvPicPr preferRelativeResize="0"/>
            <p:nvPr/>
          </p:nvPicPr>
          <p:blipFill>
            <a:blip r:embed="rId4">
              <a:alphaModFix/>
            </a:blip>
            <a:srcRect t="26610"/>
            <a:stretch>
              <a:fillRect/>
            </a:stretch>
          </p:blipFill>
          <p:spPr>
            <a:xfrm rot="-5400000">
              <a:off x="6781420" y="2011710"/>
              <a:ext cx="357471" cy="754993"/>
            </a:xfrm>
            <a:prstGeom prst="rect">
              <a:avLst/>
            </a:prstGeom>
            <a:noFill/>
            <a:ln>
              <a:noFill/>
            </a:ln>
          </p:spPr>
        </p:pic>
        <p:sp>
          <p:nvSpPr>
            <p:cNvPr id="1041" name="Google Shape;1041;p76"/>
            <p:cNvSpPr txBox="1"/>
            <p:nvPr/>
          </p:nvSpPr>
          <p:spPr>
            <a:xfrm>
              <a:off x="6646150" y="2624500"/>
              <a:ext cx="691500" cy="3387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2200">
                  <a:solidFill>
                    <a:schemeClr val="dk1"/>
                  </a:solidFill>
                  <a:latin typeface="Lexend"/>
                  <a:ea typeface="Lexend"/>
                  <a:cs typeface="Lexend"/>
                  <a:sym typeface="Lexend"/>
                </a:rPr>
                <a:t>dhagax</a:t>
              </a:r>
              <a:endParaRPr sz="2200">
                <a:solidFill>
                  <a:schemeClr val="dk1"/>
                </a:solidFill>
                <a:latin typeface="Lexend"/>
                <a:ea typeface="Lexend"/>
                <a:cs typeface="Lexend"/>
                <a:sym typeface="Lexend"/>
              </a:endParaRPr>
            </a:p>
          </p:txBody>
        </p:sp>
        <p:sp>
          <p:nvSpPr>
            <p:cNvPr id="1042" name="Google Shape;1042;p76"/>
            <p:cNvSpPr txBox="1"/>
            <p:nvPr/>
          </p:nvSpPr>
          <p:spPr>
            <a:xfrm>
              <a:off x="5314175" y="2624500"/>
              <a:ext cx="811200" cy="3387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2200">
                  <a:solidFill>
                    <a:schemeClr val="dk1"/>
                  </a:solidFill>
                  <a:latin typeface="Lexend"/>
                  <a:ea typeface="Lexend"/>
                  <a:cs typeface="Lexend"/>
                  <a:sym typeface="Lexend"/>
                </a:rPr>
                <a:t>warqad</a:t>
              </a:r>
              <a:endParaRPr sz="2200">
                <a:solidFill>
                  <a:schemeClr val="dk1"/>
                </a:solidFill>
                <a:latin typeface="Lexend"/>
                <a:ea typeface="Lexend"/>
                <a:cs typeface="Lexend"/>
                <a:sym typeface="Lexend"/>
              </a:endParaRPr>
            </a:p>
          </p:txBody>
        </p:sp>
      </p:grpSp>
      <p:grpSp>
        <p:nvGrpSpPr>
          <p:cNvPr id="1043" name="Google Shape;1043;p76"/>
          <p:cNvGrpSpPr/>
          <p:nvPr/>
        </p:nvGrpSpPr>
        <p:grpSpPr>
          <a:xfrm>
            <a:off x="5249400" y="1991660"/>
            <a:ext cx="2248750" cy="968658"/>
            <a:chOff x="5249400" y="3088042"/>
            <a:chExt cx="2248750" cy="968658"/>
          </a:xfrm>
        </p:grpSpPr>
        <p:pic>
          <p:nvPicPr>
            <p:cNvPr id="1044" name="Google Shape;1044;p76"/>
            <p:cNvPicPr preferRelativeResize="0"/>
            <p:nvPr/>
          </p:nvPicPr>
          <p:blipFill>
            <a:blip r:embed="rId5">
              <a:alphaModFix/>
            </a:blip>
            <a:srcRect l="17449" r="67257"/>
            <a:stretch>
              <a:fillRect/>
            </a:stretch>
          </p:blipFill>
          <p:spPr>
            <a:xfrm rot="5400000">
              <a:off x="5534443" y="3051878"/>
              <a:ext cx="376366" cy="852021"/>
            </a:xfrm>
            <a:prstGeom prst="rect">
              <a:avLst/>
            </a:prstGeom>
            <a:noFill/>
            <a:ln>
              <a:noFill/>
            </a:ln>
          </p:spPr>
        </p:pic>
        <p:pic>
          <p:nvPicPr>
            <p:cNvPr id="1045" name="Google Shape;1045;p76"/>
            <p:cNvPicPr preferRelativeResize="0"/>
            <p:nvPr/>
          </p:nvPicPr>
          <p:blipFill>
            <a:blip r:embed="rId6">
              <a:alphaModFix/>
            </a:blip>
            <a:srcRect l="72628" t="11488" r="-541"/>
            <a:stretch>
              <a:fillRect/>
            </a:stretch>
          </p:blipFill>
          <p:spPr>
            <a:xfrm rot="-5400000">
              <a:off x="6635357" y="2970476"/>
              <a:ext cx="740111" cy="975244"/>
            </a:xfrm>
            <a:prstGeom prst="rect">
              <a:avLst/>
            </a:prstGeom>
            <a:noFill/>
            <a:ln>
              <a:noFill/>
            </a:ln>
          </p:spPr>
        </p:pic>
        <p:sp>
          <p:nvSpPr>
            <p:cNvPr id="1046" name="Google Shape;1046;p76"/>
            <p:cNvSpPr txBox="1"/>
            <p:nvPr/>
          </p:nvSpPr>
          <p:spPr>
            <a:xfrm>
              <a:off x="6646150" y="3718000"/>
              <a:ext cx="852000" cy="3387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2200">
                  <a:solidFill>
                    <a:schemeClr val="dk1"/>
                  </a:solidFill>
                  <a:latin typeface="Lexend"/>
                  <a:ea typeface="Lexend"/>
                  <a:cs typeface="Lexend"/>
                  <a:sym typeface="Lexend"/>
                </a:rPr>
                <a:t>warqad</a:t>
              </a:r>
              <a:endParaRPr sz="2200">
                <a:solidFill>
                  <a:schemeClr val="dk1"/>
                </a:solidFill>
                <a:latin typeface="Lexend"/>
                <a:ea typeface="Lexend"/>
                <a:cs typeface="Lexend"/>
                <a:sym typeface="Lexend"/>
              </a:endParaRPr>
            </a:p>
          </p:txBody>
        </p:sp>
        <p:sp>
          <p:nvSpPr>
            <p:cNvPr id="1047" name="Google Shape;1047;p76"/>
            <p:cNvSpPr txBox="1"/>
            <p:nvPr/>
          </p:nvSpPr>
          <p:spPr>
            <a:xfrm>
              <a:off x="5249400" y="3718000"/>
              <a:ext cx="1125600" cy="3387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2200">
                  <a:solidFill>
                    <a:schemeClr val="dk1"/>
                  </a:solidFill>
                  <a:latin typeface="Lexend"/>
                  <a:ea typeface="Lexend"/>
                  <a:cs typeface="Lexend"/>
                  <a:sym typeface="Lexend"/>
                </a:rPr>
                <a:t>maqas</a:t>
              </a:r>
              <a:endParaRPr sz="2200">
                <a:solidFill>
                  <a:schemeClr val="dk1"/>
                </a:solidFill>
                <a:latin typeface="Lexend"/>
                <a:ea typeface="Lexend"/>
                <a:cs typeface="Lexend"/>
                <a:sym typeface="Lexend"/>
              </a:endParaRPr>
            </a:p>
          </p:txBody>
        </p:sp>
      </p:grpSp>
      <p:grpSp>
        <p:nvGrpSpPr>
          <p:cNvPr id="1048" name="Google Shape;1048;p76"/>
          <p:cNvGrpSpPr/>
          <p:nvPr/>
        </p:nvGrpSpPr>
        <p:grpSpPr>
          <a:xfrm>
            <a:off x="5335145" y="2230365"/>
            <a:ext cx="2142305" cy="729953"/>
            <a:chOff x="5335145" y="4241147"/>
            <a:chExt cx="2142305" cy="729953"/>
          </a:xfrm>
        </p:grpSpPr>
        <p:pic>
          <p:nvPicPr>
            <p:cNvPr id="1049" name="Google Shape;1049;p76"/>
            <p:cNvPicPr preferRelativeResize="0"/>
            <p:nvPr/>
          </p:nvPicPr>
          <p:blipFill>
            <a:blip r:embed="rId7">
              <a:alphaModFix/>
            </a:blip>
            <a:srcRect t="26610"/>
            <a:stretch>
              <a:fillRect/>
            </a:stretch>
          </p:blipFill>
          <p:spPr>
            <a:xfrm rot="5400000" flipH="1">
              <a:off x="5534853" y="4041439"/>
              <a:ext cx="359180" cy="758596"/>
            </a:xfrm>
            <a:prstGeom prst="rect">
              <a:avLst/>
            </a:prstGeom>
            <a:noFill/>
            <a:ln>
              <a:noFill/>
            </a:ln>
          </p:spPr>
        </p:pic>
        <p:pic>
          <p:nvPicPr>
            <p:cNvPr id="1050" name="Google Shape;1050;p76"/>
            <p:cNvPicPr preferRelativeResize="0"/>
            <p:nvPr/>
          </p:nvPicPr>
          <p:blipFill>
            <a:blip r:embed="rId4">
              <a:alphaModFix/>
            </a:blip>
            <a:srcRect t="26610"/>
            <a:stretch>
              <a:fillRect/>
            </a:stretch>
          </p:blipFill>
          <p:spPr>
            <a:xfrm rot="-5400000">
              <a:off x="6781420" y="4044085"/>
              <a:ext cx="357471" cy="754993"/>
            </a:xfrm>
            <a:prstGeom prst="rect">
              <a:avLst/>
            </a:prstGeom>
            <a:noFill/>
            <a:ln>
              <a:noFill/>
            </a:ln>
          </p:spPr>
        </p:pic>
        <p:sp>
          <p:nvSpPr>
            <p:cNvPr id="1051" name="Google Shape;1051;p76"/>
            <p:cNvSpPr txBox="1"/>
            <p:nvPr/>
          </p:nvSpPr>
          <p:spPr>
            <a:xfrm>
              <a:off x="6722350" y="4632400"/>
              <a:ext cx="755100" cy="3387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2200">
                  <a:solidFill>
                    <a:schemeClr val="dk1"/>
                  </a:solidFill>
                  <a:latin typeface="Lexend"/>
                  <a:ea typeface="Lexend"/>
                  <a:cs typeface="Lexend"/>
                  <a:sym typeface="Lexend"/>
                </a:rPr>
                <a:t>dhagax</a:t>
              </a:r>
              <a:endParaRPr sz="2200">
                <a:solidFill>
                  <a:schemeClr val="dk1"/>
                </a:solidFill>
                <a:latin typeface="Lexend"/>
                <a:ea typeface="Lexend"/>
                <a:cs typeface="Lexend"/>
                <a:sym typeface="Lexend"/>
              </a:endParaRPr>
            </a:p>
          </p:txBody>
        </p:sp>
        <p:sp>
          <p:nvSpPr>
            <p:cNvPr id="1052" name="Google Shape;1052;p76"/>
            <p:cNvSpPr txBox="1"/>
            <p:nvPr/>
          </p:nvSpPr>
          <p:spPr>
            <a:xfrm>
              <a:off x="5401800" y="4632400"/>
              <a:ext cx="685200" cy="3387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2200">
                  <a:solidFill>
                    <a:schemeClr val="dk1"/>
                  </a:solidFill>
                  <a:latin typeface="Lexend"/>
                  <a:ea typeface="Lexend"/>
                  <a:cs typeface="Lexend"/>
                  <a:sym typeface="Lexend"/>
                </a:rPr>
                <a:t>dhagax</a:t>
              </a:r>
              <a:endParaRPr sz="2200">
                <a:solidFill>
                  <a:schemeClr val="dk1"/>
                </a:solidFill>
                <a:latin typeface="Lexend"/>
                <a:ea typeface="Lexend"/>
                <a:cs typeface="Lexend"/>
                <a:sym typeface="Lexend"/>
              </a:endParaRPr>
            </a:p>
          </p:txBody>
        </p:sp>
      </p:grpSp>
      <p:sp>
        <p:nvSpPr>
          <p:cNvPr id="1053" name="Google Shape;1053;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Natiijooyinka suurtagalka ah ee tijaabo laba marxaladood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03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48"/>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0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7" name="Shape 1057"/>
        <p:cNvGrpSpPr/>
        <p:nvPr/>
      </p:nvGrpSpPr>
      <p:grpSpPr>
        <a:xfrm>
          <a:off x="0" y="0"/>
          <a:ext cx="0" cy="0"/>
        </a:xfrm>
      </p:grpSpPr>
      <p:sp>
        <p:nvSpPr>
          <p:cNvPr id="1058" name="Google Shape;1058;p77"/>
          <p:cNvSpPr txBox="1"/>
          <p:nvPr>
            <p:ph type="body" idx="1"/>
          </p:nvPr>
        </p:nvSpPr>
        <p:spPr>
          <a:xfrm>
            <a:off x="324000" y="759300"/>
            <a:ext cx="8237700" cy="444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Haddii laba qof ay ciyaarayaan 'dhagax, warqad, maqas'.</a:t>
            </a:r>
            <a:endParaRPr sz="1800"/>
          </a:p>
        </p:txBody>
      </p:sp>
      <p:pic>
        <p:nvPicPr>
          <p:cNvPr id="1059" name="Google Shape;1059;p77"/>
          <p:cNvPicPr preferRelativeResize="0"/>
          <p:nvPr/>
        </p:nvPicPr>
        <p:blipFill>
          <a:blip r:embed="rId3">
            <a:alphaModFix/>
          </a:blip>
          <a:srcRect l="73028" t="12876" r="-261"/>
          <a:stretch>
            <a:fillRect/>
          </a:stretch>
        </p:blipFill>
        <p:spPr>
          <a:xfrm rot="5400000" flipH="1">
            <a:off x="1031771" y="2563552"/>
            <a:ext cx="700160" cy="930783"/>
          </a:xfrm>
          <a:prstGeom prst="rect">
            <a:avLst/>
          </a:prstGeom>
          <a:noFill/>
          <a:ln>
            <a:noFill/>
          </a:ln>
        </p:spPr>
      </p:pic>
      <p:pic>
        <p:nvPicPr>
          <p:cNvPr id="1060" name="Google Shape;1060;p77"/>
          <p:cNvPicPr preferRelativeResize="0"/>
          <p:nvPr/>
        </p:nvPicPr>
        <p:blipFill>
          <a:blip r:embed="rId4">
            <a:alphaModFix/>
          </a:blip>
          <a:srcRect l="17449" r="67257"/>
          <a:stretch>
            <a:fillRect/>
          </a:stretch>
        </p:blipFill>
        <p:spPr>
          <a:xfrm rot="5400000">
            <a:off x="1233068" y="1968428"/>
            <a:ext cx="376366" cy="852021"/>
          </a:xfrm>
          <a:prstGeom prst="rect">
            <a:avLst/>
          </a:prstGeom>
          <a:noFill/>
          <a:ln>
            <a:noFill/>
          </a:ln>
        </p:spPr>
      </p:pic>
      <p:pic>
        <p:nvPicPr>
          <p:cNvPr id="1061" name="Google Shape;1061;p77"/>
          <p:cNvPicPr preferRelativeResize="0"/>
          <p:nvPr/>
        </p:nvPicPr>
        <p:blipFill>
          <a:blip r:embed="rId5">
            <a:alphaModFix/>
          </a:blip>
          <a:srcRect t="26610"/>
          <a:stretch>
            <a:fillRect/>
          </a:stretch>
        </p:blipFill>
        <p:spPr>
          <a:xfrm rot="5400000" flipH="1">
            <a:off x="1241653" y="3508026"/>
            <a:ext cx="359180" cy="758596"/>
          </a:xfrm>
          <a:prstGeom prst="rect">
            <a:avLst/>
          </a:prstGeom>
          <a:noFill/>
          <a:ln>
            <a:noFill/>
          </a:ln>
        </p:spPr>
      </p:pic>
      <p:pic>
        <p:nvPicPr>
          <p:cNvPr id="1062" name="Google Shape;1062;p77"/>
          <p:cNvPicPr preferRelativeResize="0"/>
          <p:nvPr/>
        </p:nvPicPr>
        <p:blipFill>
          <a:blip r:embed="rId6">
            <a:alphaModFix/>
          </a:blip>
          <a:srcRect l="17406" t="11488" r="63423"/>
          <a:stretch>
            <a:fillRect/>
          </a:stretch>
        </p:blipFill>
        <p:spPr>
          <a:xfrm rot="-5400000">
            <a:off x="2978191" y="2598403"/>
            <a:ext cx="508293" cy="975244"/>
          </a:xfrm>
          <a:prstGeom prst="rect">
            <a:avLst/>
          </a:prstGeom>
          <a:noFill/>
          <a:ln>
            <a:noFill/>
          </a:ln>
        </p:spPr>
      </p:pic>
      <p:pic>
        <p:nvPicPr>
          <p:cNvPr id="1063" name="Google Shape;1063;p77"/>
          <p:cNvPicPr preferRelativeResize="0"/>
          <p:nvPr/>
        </p:nvPicPr>
        <p:blipFill>
          <a:blip r:embed="rId6">
            <a:alphaModFix/>
          </a:blip>
          <a:srcRect l="72628" t="11488" r="-541"/>
          <a:stretch>
            <a:fillRect/>
          </a:stretch>
        </p:blipFill>
        <p:spPr>
          <a:xfrm rot="-5400000">
            <a:off x="2823457" y="1821201"/>
            <a:ext cx="740111" cy="975244"/>
          </a:xfrm>
          <a:prstGeom prst="rect">
            <a:avLst/>
          </a:prstGeom>
          <a:noFill/>
          <a:ln>
            <a:noFill/>
          </a:ln>
        </p:spPr>
      </p:pic>
      <p:pic>
        <p:nvPicPr>
          <p:cNvPr id="1064" name="Google Shape;1064;p77"/>
          <p:cNvPicPr preferRelativeResize="0"/>
          <p:nvPr/>
        </p:nvPicPr>
        <p:blipFill>
          <a:blip r:embed="rId7">
            <a:alphaModFix/>
          </a:blip>
          <a:srcRect t="26610"/>
          <a:stretch>
            <a:fillRect/>
          </a:stretch>
        </p:blipFill>
        <p:spPr>
          <a:xfrm rot="-5400000">
            <a:off x="3124895" y="3509835"/>
            <a:ext cx="357471" cy="754993"/>
          </a:xfrm>
          <a:prstGeom prst="rect">
            <a:avLst/>
          </a:prstGeom>
          <a:noFill/>
          <a:ln>
            <a:noFill/>
          </a:ln>
        </p:spPr>
      </p:pic>
      <p:cxnSp>
        <p:nvCxnSpPr>
          <p:cNvPr id="1065" name="Google Shape;1065;p77"/>
          <p:cNvCxnSpPr>
            <a:stCxn id="1060" idx="0"/>
            <a:endCxn id="1063" idx="0"/>
          </p:cNvCxnSpPr>
          <p:nvPr/>
        </p:nvCxnSpPr>
        <p:spPr>
          <a:xfrm rot="10800000" flipH="1">
            <a:off x="1847261" y="2308939"/>
            <a:ext cx="858600" cy="85500"/>
          </a:xfrm>
          <a:prstGeom prst="straightConnector1">
            <a:avLst/>
          </a:prstGeom>
          <a:noFill/>
          <a:ln w="38100" cap="flat" cmpd="sng">
            <a:solidFill>
              <a:schemeClr val="dk1"/>
            </a:solidFill>
            <a:prstDash val="solid"/>
            <a:round/>
            <a:headEnd type="none" w="med" len="med"/>
            <a:tailEnd type="none" w="med" len="med"/>
          </a:ln>
        </p:spPr>
      </p:cxnSp>
      <p:cxnSp>
        <p:nvCxnSpPr>
          <p:cNvPr id="1066" name="Google Shape;1066;p77"/>
          <p:cNvCxnSpPr>
            <a:stCxn id="1059" idx="0"/>
            <a:endCxn id="1062" idx="0"/>
          </p:cNvCxnSpPr>
          <p:nvPr/>
        </p:nvCxnSpPr>
        <p:spPr>
          <a:xfrm>
            <a:off x="1847242" y="3028944"/>
            <a:ext cx="897600" cy="57000"/>
          </a:xfrm>
          <a:prstGeom prst="straightConnector1">
            <a:avLst/>
          </a:prstGeom>
          <a:noFill/>
          <a:ln w="38100" cap="flat" cmpd="sng">
            <a:solidFill>
              <a:schemeClr val="dk1"/>
            </a:solidFill>
            <a:prstDash val="solid"/>
            <a:round/>
            <a:headEnd type="none" w="med" len="med"/>
            <a:tailEnd type="none" w="med" len="med"/>
          </a:ln>
        </p:spPr>
      </p:cxnSp>
      <p:cxnSp>
        <p:nvCxnSpPr>
          <p:cNvPr id="1067" name="Google Shape;1067;p77"/>
          <p:cNvCxnSpPr>
            <a:stCxn id="1061" idx="0"/>
            <a:endCxn id="1064" idx="0"/>
          </p:cNvCxnSpPr>
          <p:nvPr/>
        </p:nvCxnSpPr>
        <p:spPr>
          <a:xfrm>
            <a:off x="1800541" y="3887324"/>
            <a:ext cx="1125600" cy="0"/>
          </a:xfrm>
          <a:prstGeom prst="straightConnector1">
            <a:avLst/>
          </a:prstGeom>
          <a:noFill/>
          <a:ln w="38100" cap="flat" cmpd="sng">
            <a:solidFill>
              <a:schemeClr val="dk1"/>
            </a:solidFill>
            <a:prstDash val="solid"/>
            <a:round/>
            <a:headEnd type="none" w="med" len="med"/>
            <a:tailEnd type="none" w="med" len="med"/>
          </a:ln>
        </p:spPr>
      </p:cxnSp>
      <p:cxnSp>
        <p:nvCxnSpPr>
          <p:cNvPr id="1068" name="Google Shape;1068;p77"/>
          <p:cNvCxnSpPr>
            <a:stCxn id="1061" idx="0"/>
            <a:endCxn id="1062" idx="0"/>
          </p:cNvCxnSpPr>
          <p:nvPr/>
        </p:nvCxnSpPr>
        <p:spPr>
          <a:xfrm rot="10800000" flipH="1">
            <a:off x="1800541" y="3086024"/>
            <a:ext cx="944100" cy="801300"/>
          </a:xfrm>
          <a:prstGeom prst="straightConnector1">
            <a:avLst/>
          </a:prstGeom>
          <a:noFill/>
          <a:ln w="38100" cap="flat" cmpd="sng">
            <a:solidFill>
              <a:schemeClr val="dk1"/>
            </a:solidFill>
            <a:prstDash val="solid"/>
            <a:round/>
            <a:headEnd type="none" w="med" len="med"/>
            <a:tailEnd type="none" w="med" len="med"/>
          </a:ln>
        </p:spPr>
      </p:cxnSp>
      <p:cxnSp>
        <p:nvCxnSpPr>
          <p:cNvPr id="1069" name="Google Shape;1069;p77"/>
          <p:cNvCxnSpPr>
            <a:stCxn id="1059" idx="0"/>
          </p:cNvCxnSpPr>
          <p:nvPr/>
        </p:nvCxnSpPr>
        <p:spPr>
          <a:xfrm rot="10800000" flipH="1">
            <a:off x="1847242" y="2308944"/>
            <a:ext cx="878100" cy="720000"/>
          </a:xfrm>
          <a:prstGeom prst="straightConnector1">
            <a:avLst/>
          </a:prstGeom>
          <a:noFill/>
          <a:ln w="38100" cap="flat" cmpd="sng">
            <a:solidFill>
              <a:schemeClr val="dk1"/>
            </a:solidFill>
            <a:prstDash val="solid"/>
            <a:round/>
            <a:headEnd type="none" w="med" len="med"/>
            <a:tailEnd type="none" w="med" len="med"/>
          </a:ln>
        </p:spPr>
      </p:cxnSp>
      <p:cxnSp>
        <p:nvCxnSpPr>
          <p:cNvPr id="1070" name="Google Shape;1070;p77"/>
          <p:cNvCxnSpPr>
            <a:stCxn id="1060" idx="0"/>
            <a:endCxn id="1062" idx="0"/>
          </p:cNvCxnSpPr>
          <p:nvPr/>
        </p:nvCxnSpPr>
        <p:spPr>
          <a:xfrm>
            <a:off x="1847261" y="2394439"/>
            <a:ext cx="897600" cy="691500"/>
          </a:xfrm>
          <a:prstGeom prst="straightConnector1">
            <a:avLst/>
          </a:prstGeom>
          <a:noFill/>
          <a:ln w="38100" cap="flat" cmpd="sng">
            <a:solidFill>
              <a:schemeClr val="dk1"/>
            </a:solidFill>
            <a:prstDash val="solid"/>
            <a:round/>
            <a:headEnd type="none" w="med" len="med"/>
            <a:tailEnd type="none" w="med" len="med"/>
          </a:ln>
        </p:spPr>
      </p:cxnSp>
      <p:cxnSp>
        <p:nvCxnSpPr>
          <p:cNvPr id="1071" name="Google Shape;1071;p77"/>
          <p:cNvCxnSpPr>
            <a:stCxn id="1060" idx="0"/>
            <a:endCxn id="1064" idx="0"/>
          </p:cNvCxnSpPr>
          <p:nvPr/>
        </p:nvCxnSpPr>
        <p:spPr>
          <a:xfrm>
            <a:off x="1847261" y="2394439"/>
            <a:ext cx="1078800" cy="1492800"/>
          </a:xfrm>
          <a:prstGeom prst="straightConnector1">
            <a:avLst/>
          </a:prstGeom>
          <a:noFill/>
          <a:ln w="38100" cap="flat" cmpd="sng">
            <a:solidFill>
              <a:schemeClr val="dk1"/>
            </a:solidFill>
            <a:prstDash val="solid"/>
            <a:round/>
            <a:headEnd type="none" w="med" len="med"/>
            <a:tailEnd type="none" w="med" len="med"/>
          </a:ln>
        </p:spPr>
      </p:cxnSp>
      <p:cxnSp>
        <p:nvCxnSpPr>
          <p:cNvPr id="1072" name="Google Shape;1072;p77"/>
          <p:cNvCxnSpPr>
            <a:stCxn id="1059" idx="0"/>
            <a:endCxn id="1064" idx="0"/>
          </p:cNvCxnSpPr>
          <p:nvPr/>
        </p:nvCxnSpPr>
        <p:spPr>
          <a:xfrm>
            <a:off x="1847242" y="3028944"/>
            <a:ext cx="1078800" cy="858300"/>
          </a:xfrm>
          <a:prstGeom prst="straightConnector1">
            <a:avLst/>
          </a:prstGeom>
          <a:noFill/>
          <a:ln w="38100" cap="flat" cmpd="sng">
            <a:solidFill>
              <a:schemeClr val="dk1"/>
            </a:solidFill>
            <a:prstDash val="solid"/>
            <a:round/>
            <a:headEnd type="none" w="med" len="med"/>
            <a:tailEnd type="none" w="med" len="med"/>
          </a:ln>
        </p:spPr>
      </p:cxnSp>
      <p:cxnSp>
        <p:nvCxnSpPr>
          <p:cNvPr id="1073" name="Google Shape;1073;p77"/>
          <p:cNvCxnSpPr>
            <a:stCxn id="1061" idx="0"/>
            <a:endCxn id="1063" idx="0"/>
          </p:cNvCxnSpPr>
          <p:nvPr/>
        </p:nvCxnSpPr>
        <p:spPr>
          <a:xfrm rot="10800000" flipH="1">
            <a:off x="1800541" y="2308724"/>
            <a:ext cx="905400" cy="1578600"/>
          </a:xfrm>
          <a:prstGeom prst="straightConnector1">
            <a:avLst/>
          </a:prstGeom>
          <a:noFill/>
          <a:ln w="38100" cap="flat" cmpd="sng">
            <a:solidFill>
              <a:schemeClr val="dk1"/>
            </a:solidFill>
            <a:prstDash val="solid"/>
            <a:round/>
            <a:headEnd type="none" w="med" len="med"/>
            <a:tailEnd type="none" w="med" len="med"/>
          </a:ln>
        </p:spPr>
      </p:cxnSp>
      <p:sp>
        <p:nvSpPr>
          <p:cNvPr id="1074" name="Google Shape;1074;p77"/>
          <p:cNvSpPr txBox="1"/>
          <p:nvPr>
            <p:ph type="body" idx="1"/>
          </p:nvPr>
        </p:nvSpPr>
        <p:spPr>
          <a:xfrm>
            <a:off x="324000" y="1248943"/>
            <a:ext cx="8237700" cy="401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Waa maxay dhammaan natiijooyinka suurtagalka ah?</a:t>
            </a:r>
            <a:endParaRPr sz="1800"/>
          </a:p>
        </p:txBody>
      </p:sp>
      <p:sp>
        <p:nvSpPr>
          <p:cNvPr id="1075" name="Google Shape;1075;p77"/>
          <p:cNvSpPr txBox="1"/>
          <p:nvPr/>
        </p:nvSpPr>
        <p:spPr>
          <a:xfrm>
            <a:off x="807300" y="1695088"/>
            <a:ext cx="12279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qofka 1aad</a:t>
            </a:r>
            <a:endParaRPr sz="1800">
              <a:solidFill>
                <a:schemeClr val="dk1"/>
              </a:solidFill>
              <a:latin typeface="Lexend"/>
              <a:ea typeface="Lexend"/>
              <a:cs typeface="Lexend"/>
              <a:sym typeface="Lexend"/>
            </a:endParaRPr>
          </a:p>
        </p:txBody>
      </p:sp>
      <p:sp>
        <p:nvSpPr>
          <p:cNvPr id="1076" name="Google Shape;1076;p77"/>
          <p:cNvSpPr txBox="1"/>
          <p:nvPr/>
        </p:nvSpPr>
        <p:spPr>
          <a:xfrm>
            <a:off x="2636100" y="1695088"/>
            <a:ext cx="12279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qofka 2aad</a:t>
            </a:r>
            <a:endParaRPr sz="1800">
              <a:solidFill>
                <a:schemeClr val="dk1"/>
              </a:solidFill>
              <a:latin typeface="Lexend"/>
              <a:ea typeface="Lexend"/>
              <a:cs typeface="Lexend"/>
              <a:sym typeface="Lexend"/>
            </a:endParaRPr>
          </a:p>
        </p:txBody>
      </p:sp>
      <p:sp>
        <p:nvSpPr>
          <p:cNvPr id="1077" name="Google Shape;1077;p77"/>
          <p:cNvSpPr txBox="1"/>
          <p:nvPr/>
        </p:nvSpPr>
        <p:spPr>
          <a:xfrm>
            <a:off x="4845900" y="1161700"/>
            <a:ext cx="3565500" cy="13854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U qaad dhagax r, warqad p iyo maqas s:</a:t>
            </a: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400">
                <a:solidFill>
                  <a:schemeClr val="dk1"/>
                </a:solidFill>
                <a:latin typeface="Lexend"/>
                <a:ea typeface="Lexend"/>
                <a:cs typeface="Lexend"/>
                <a:sym typeface="Lexend"/>
              </a:rPr>
              <a:t>pr</a:t>
            </a: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400">
                <a:solidFill>
                  <a:schemeClr val="dk1"/>
                </a:solidFill>
                <a:latin typeface="Lexend"/>
                <a:ea typeface="Lexend"/>
                <a:cs typeface="Lexend"/>
                <a:sym typeface="Lexend"/>
              </a:rPr>
              <a:t>sp</a:t>
            </a:r>
            <a:endParaRPr sz="1800">
              <a:solidFill>
                <a:schemeClr val="dk1"/>
              </a:solidFill>
              <a:latin typeface="Lexend"/>
              <a:ea typeface="Lexend"/>
              <a:cs typeface="Lexend"/>
              <a:sym typeface="Lexend"/>
            </a:endParaRPr>
          </a:p>
          <a:p>
            <a:pPr marL="0" lvl="0" indent="0" algn="l" rtl="0">
              <a:spcBef>
                <a:spcPct val="0"/>
              </a:spcBef>
              <a:spcAft>
                <a:spcPct val="0"/>
              </a:spcAft>
              <a:buNone/>
            </a:pPr>
            <a:r>
              <a:rPr lang="en-GB" sz="1400">
                <a:solidFill>
                  <a:schemeClr val="dk1"/>
                </a:solidFill>
                <a:latin typeface="Lexend"/>
                <a:ea typeface="Lexend"/>
                <a:cs typeface="Lexend"/>
                <a:sym typeface="Lexend"/>
              </a:rPr>
              <a:t>rr</a:t>
            </a:r>
            <a:endParaRPr sz="1800">
              <a:solidFill>
                <a:schemeClr val="dk1"/>
              </a:solidFill>
              <a:latin typeface="Lexend"/>
              <a:ea typeface="Lexend"/>
              <a:cs typeface="Lexend"/>
              <a:sym typeface="Lexend"/>
            </a:endParaRPr>
          </a:p>
        </p:txBody>
      </p:sp>
      <p:sp>
        <p:nvSpPr>
          <p:cNvPr id="1078" name="Google Shape;1078;p77"/>
          <p:cNvSpPr txBox="1"/>
          <p:nvPr/>
        </p:nvSpPr>
        <p:spPr>
          <a:xfrm>
            <a:off x="4845900" y="2477700"/>
            <a:ext cx="3567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ps</a:t>
            </a:r>
            <a:endParaRPr sz="1800">
              <a:solidFill>
                <a:schemeClr val="dk1"/>
              </a:solidFill>
              <a:latin typeface="Lexend"/>
              <a:ea typeface="Lexend"/>
              <a:cs typeface="Lexend"/>
              <a:sym typeface="Lexend"/>
            </a:endParaRPr>
          </a:p>
        </p:txBody>
      </p:sp>
      <p:sp>
        <p:nvSpPr>
          <p:cNvPr id="1079" name="Google Shape;1079;p77"/>
          <p:cNvSpPr txBox="1"/>
          <p:nvPr/>
        </p:nvSpPr>
        <p:spPr>
          <a:xfrm>
            <a:off x="4845900" y="2717790"/>
            <a:ext cx="3567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ss</a:t>
            </a:r>
            <a:endParaRPr sz="1800">
              <a:solidFill>
                <a:schemeClr val="dk1"/>
              </a:solidFill>
              <a:latin typeface="Lexend"/>
              <a:ea typeface="Lexend"/>
              <a:cs typeface="Lexend"/>
              <a:sym typeface="Lexend"/>
            </a:endParaRPr>
          </a:p>
        </p:txBody>
      </p:sp>
      <p:sp>
        <p:nvSpPr>
          <p:cNvPr id="1080" name="Google Shape;1080;p77"/>
          <p:cNvSpPr txBox="1"/>
          <p:nvPr/>
        </p:nvSpPr>
        <p:spPr>
          <a:xfrm>
            <a:off x="5349288" y="1708067"/>
            <a:ext cx="3567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rp</a:t>
            </a:r>
            <a:endParaRPr sz="1800">
              <a:solidFill>
                <a:schemeClr val="dk1"/>
              </a:solidFill>
              <a:latin typeface="Lexend"/>
              <a:ea typeface="Lexend"/>
              <a:cs typeface="Lexend"/>
              <a:sym typeface="Lexend"/>
            </a:endParaRPr>
          </a:p>
        </p:txBody>
      </p:sp>
      <p:sp>
        <p:nvSpPr>
          <p:cNvPr id="1081" name="Google Shape;1081;p77"/>
          <p:cNvSpPr txBox="1"/>
          <p:nvPr/>
        </p:nvSpPr>
        <p:spPr>
          <a:xfrm>
            <a:off x="5349288" y="1948157"/>
            <a:ext cx="3567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sr</a:t>
            </a:r>
            <a:endParaRPr sz="1800">
              <a:solidFill>
                <a:schemeClr val="dk1"/>
              </a:solidFill>
              <a:latin typeface="Lexend"/>
              <a:ea typeface="Lexend"/>
              <a:cs typeface="Lexend"/>
              <a:sym typeface="Lexend"/>
            </a:endParaRPr>
          </a:p>
        </p:txBody>
      </p:sp>
      <p:sp>
        <p:nvSpPr>
          <p:cNvPr id="1082" name="Google Shape;1082;p77"/>
          <p:cNvSpPr txBox="1"/>
          <p:nvPr/>
        </p:nvSpPr>
        <p:spPr>
          <a:xfrm>
            <a:off x="5349288" y="2188246"/>
            <a:ext cx="3567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pp</a:t>
            </a:r>
            <a:endParaRPr sz="1800">
              <a:solidFill>
                <a:schemeClr val="dk1"/>
              </a:solidFill>
              <a:latin typeface="Lexend"/>
              <a:ea typeface="Lexend"/>
              <a:cs typeface="Lexend"/>
              <a:sym typeface="Lexend"/>
            </a:endParaRPr>
          </a:p>
        </p:txBody>
      </p:sp>
      <p:sp>
        <p:nvSpPr>
          <p:cNvPr id="1083" name="Google Shape;1083;p77"/>
          <p:cNvSpPr txBox="1"/>
          <p:nvPr/>
        </p:nvSpPr>
        <p:spPr>
          <a:xfrm>
            <a:off x="5349288" y="2428336"/>
            <a:ext cx="356700" cy="2772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rs</a:t>
            </a:r>
            <a:endParaRPr sz="1800">
              <a:solidFill>
                <a:schemeClr val="dk1"/>
              </a:solidFill>
              <a:latin typeface="Lexend"/>
              <a:ea typeface="Lexend"/>
              <a:cs typeface="Lexend"/>
              <a:sym typeface="Lexend"/>
            </a:endParaRPr>
          </a:p>
        </p:txBody>
      </p:sp>
      <p:grpSp>
        <p:nvGrpSpPr>
          <p:cNvPr id="1084" name="Google Shape;1084;p77"/>
          <p:cNvGrpSpPr/>
          <p:nvPr/>
        </p:nvGrpSpPr>
        <p:grpSpPr>
          <a:xfrm>
            <a:off x="6155400" y="1720725"/>
            <a:ext cx="2623295" cy="2017775"/>
            <a:chOff x="6155400" y="1720725"/>
            <a:chExt cx="2623295" cy="2017775"/>
          </a:xfrm>
        </p:grpSpPr>
        <p:pic>
          <p:nvPicPr>
            <p:cNvPr id="1085" name="Google Shape;1085;p77"/>
            <p:cNvPicPr preferRelativeResize="0"/>
            <p:nvPr/>
          </p:nvPicPr>
          <p:blipFill>
            <a:blip r:embed="rId13">
              <a:alphaModFix/>
            </a:blip>
            <a:stretch>
              <a:fillRect/>
            </a:stretch>
          </p:blipFill>
          <p:spPr>
            <a:xfrm flipH="1">
              <a:off x="8051521" y="2515662"/>
              <a:ext cx="727174" cy="909325"/>
            </a:xfrm>
            <a:prstGeom prst="rect">
              <a:avLst/>
            </a:prstGeom>
            <a:noFill/>
            <a:ln>
              <a:noFill/>
            </a:ln>
          </p:spPr>
        </p:pic>
        <p:sp>
          <p:nvSpPr>
            <p:cNvPr id="1086" name="Google Shape;1086;p77"/>
            <p:cNvSpPr txBox="1"/>
            <p:nvPr/>
          </p:nvSpPr>
          <p:spPr>
            <a:xfrm>
              <a:off x="7893388" y="3425000"/>
              <a:ext cx="885300" cy="313500"/>
            </a:xfrm>
            <a:prstGeom prst="rect">
              <a:avLst/>
            </a:prstGeom>
            <a:noFill/>
            <a:ln>
              <a:noFill/>
            </a:ln>
          </p:spPr>
          <p:txBody>
            <a:bodyPr spcFirstLastPara="1" wrap="none" lIns="0" tIns="0" rIns="0" bIns="0" anchor="ctr" anchorCtr="0">
              <a:noAutofit/>
            </a:bodyPr>
            <a:lstStyle/>
            <a:p>
              <a:pPr marL="0" lvl="0" indent="0" algn="ctr" rtl="0">
                <a:lnSpc>
                  <a:spcPct val="115000"/>
                </a:lnSpc>
                <a:spcBef>
                  <a:spcPct val="0"/>
                </a:spcBef>
                <a:spcAft>
                  <a:spcPct val="0"/>
                </a:spcAft>
                <a:buNone/>
              </a:pPr>
              <a:r>
                <a:rPr lang="en-GB" sz="1700">
                  <a:latin typeface="Lexend"/>
                  <a:ea typeface="Lexend"/>
                  <a:cs typeface="Lexend"/>
                  <a:sym typeface="Lexend"/>
                </a:rPr>
                <a:t>Nuur</a:t>
              </a:r>
              <a:endParaRPr sz="1800">
                <a:latin typeface="Lexend"/>
                <a:ea typeface="Lexend"/>
                <a:cs typeface="Lexend"/>
                <a:sym typeface="Lexend"/>
              </a:endParaRPr>
            </a:p>
          </p:txBody>
        </p:sp>
        <p:pic>
          <p:nvPicPr>
            <p:cNvPr id="1087" name="Google Shape;1087;p77"/>
            <p:cNvPicPr preferRelativeResize="0"/>
            <p:nvPr/>
          </p:nvPicPr>
          <p:blipFill>
            <a:blip r:embed="rId9">
              <a:alphaModFix/>
            </a:blip>
            <a:srcRect t="56280" r="70143"/>
            <a:stretch>
              <a:fillRect/>
            </a:stretch>
          </p:blipFill>
          <p:spPr>
            <a:xfrm>
              <a:off x="6155400" y="1720725"/>
              <a:ext cx="1888148" cy="1225000"/>
            </a:xfrm>
            <a:prstGeom prst="rect">
              <a:avLst/>
            </a:prstGeom>
            <a:noFill/>
            <a:ln>
              <a:noFill/>
            </a:ln>
          </p:spPr>
        </p:pic>
        <p:sp>
          <p:nvSpPr>
            <p:cNvPr id="1088" name="Google Shape;1088;p77"/>
            <p:cNvSpPr txBox="1"/>
            <p:nvPr/>
          </p:nvSpPr>
          <p:spPr>
            <a:xfrm>
              <a:off x="6238443" y="1872948"/>
              <a:ext cx="1812600" cy="831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700">
                  <a:solidFill>
                    <a:schemeClr val="dk1"/>
                  </a:solidFill>
                  <a:latin typeface="Lexend"/>
                  <a:ea typeface="Lexend"/>
                  <a:cs typeface="Lexend"/>
                  <a:sym typeface="Lexend"/>
                </a:rPr>
                <a:t>Miyaanay 'sp' iyo 'ps' isku natiijo ahayn?</a:t>
              </a:r>
              <a:endParaRPr sz="1800">
                <a:solidFill>
                  <a:schemeClr val="dk1"/>
                </a:solidFill>
                <a:latin typeface="Lexend"/>
                <a:ea typeface="Lexend"/>
                <a:cs typeface="Lexend"/>
                <a:sym typeface="Lexend"/>
              </a:endParaRPr>
            </a:p>
          </p:txBody>
        </p:sp>
      </p:grpSp>
      <p:grpSp>
        <p:nvGrpSpPr>
          <p:cNvPr id="1089" name="Google Shape;1089;p77"/>
          <p:cNvGrpSpPr/>
          <p:nvPr/>
        </p:nvGrpSpPr>
        <p:grpSpPr>
          <a:xfrm>
            <a:off x="4119398" y="2990725"/>
            <a:ext cx="2868432" cy="1844377"/>
            <a:chOff x="4119398" y="2990725"/>
            <a:chExt cx="2868432" cy="1844377"/>
          </a:xfrm>
        </p:grpSpPr>
        <p:pic>
          <p:nvPicPr>
            <p:cNvPr id="1090" name="Google Shape;1090;p77"/>
            <p:cNvPicPr preferRelativeResize="0"/>
            <p:nvPr/>
          </p:nvPicPr>
          <p:blipFill>
            <a:blip r:embed="rId9">
              <a:alphaModFix/>
            </a:blip>
            <a:srcRect t="56280" r="69082"/>
            <a:stretch>
              <a:fillRect/>
            </a:stretch>
          </p:blipFill>
          <p:spPr>
            <a:xfrm flipH="1">
              <a:off x="4968374" y="2990725"/>
              <a:ext cx="2019456" cy="1225000"/>
            </a:xfrm>
            <a:prstGeom prst="rect">
              <a:avLst/>
            </a:prstGeom>
            <a:noFill/>
            <a:ln>
              <a:noFill/>
            </a:ln>
          </p:spPr>
        </p:pic>
        <p:pic>
          <p:nvPicPr>
            <p:cNvPr id="1091" name="Google Shape;1091;p77"/>
            <p:cNvPicPr preferRelativeResize="0"/>
            <p:nvPr/>
          </p:nvPicPr>
          <p:blipFill>
            <a:blip r:embed="rId14">
              <a:alphaModFix/>
            </a:blip>
            <a:stretch>
              <a:fillRect/>
            </a:stretch>
          </p:blipFill>
          <p:spPr>
            <a:xfrm flipH="1">
              <a:off x="4119398" y="3659652"/>
              <a:ext cx="930800" cy="900789"/>
            </a:xfrm>
            <a:prstGeom prst="rect">
              <a:avLst/>
            </a:prstGeom>
            <a:noFill/>
            <a:ln>
              <a:noFill/>
            </a:ln>
          </p:spPr>
        </p:pic>
        <p:sp>
          <p:nvSpPr>
            <p:cNvPr id="1092" name="Google Shape;1092;p77"/>
            <p:cNvSpPr txBox="1"/>
            <p:nvPr/>
          </p:nvSpPr>
          <p:spPr>
            <a:xfrm>
              <a:off x="4235475" y="4521602"/>
              <a:ext cx="885300" cy="313500"/>
            </a:xfrm>
            <a:prstGeom prst="rect">
              <a:avLst/>
            </a:prstGeom>
            <a:noFill/>
            <a:ln>
              <a:noFill/>
            </a:ln>
          </p:spPr>
          <p:txBody>
            <a:bodyPr spcFirstLastPara="1" wrap="none" lIns="0" tIns="0" rIns="0" bIns="0" anchor="ctr" anchorCtr="0">
              <a:noAutofit/>
            </a:bodyPr>
            <a:lstStyle/>
            <a:p>
              <a:pPr marL="0" lvl="0" indent="0" algn="ctr" rtl="0">
                <a:lnSpc>
                  <a:spcPct val="115000"/>
                </a:lnSpc>
                <a:spcBef>
                  <a:spcPct val="0"/>
                </a:spcBef>
                <a:spcAft>
                  <a:spcPct val="0"/>
                </a:spcAft>
                <a:buNone/>
              </a:pPr>
              <a:r>
                <a:rPr lang="en-GB" sz="1700">
                  <a:latin typeface="Lexend"/>
                  <a:ea typeface="Lexend"/>
                  <a:cs typeface="Lexend"/>
                  <a:sym typeface="Lexend"/>
                </a:rPr>
                <a:t>Isra</a:t>
              </a:r>
              <a:endParaRPr sz="1800">
                <a:latin typeface="Lexend"/>
                <a:ea typeface="Lexend"/>
                <a:cs typeface="Lexend"/>
                <a:sym typeface="Lexend"/>
              </a:endParaRPr>
            </a:p>
          </p:txBody>
        </p:sp>
        <p:sp>
          <p:nvSpPr>
            <p:cNvPr id="1093" name="Google Shape;1093;p77"/>
            <p:cNvSpPr txBox="1"/>
            <p:nvPr/>
          </p:nvSpPr>
          <p:spPr>
            <a:xfrm>
              <a:off x="5110034" y="3172034"/>
              <a:ext cx="1812600" cy="8313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700">
                  <a:solidFill>
                    <a:schemeClr val="dk1"/>
                  </a:solidFill>
                  <a:latin typeface="Lexend"/>
                  <a:ea typeface="Lexend"/>
                  <a:cs typeface="Lexend"/>
                  <a:sym typeface="Lexend"/>
                </a:rPr>
                <a:t>Maya, waa isku isku-dhafan (combination).</a:t>
              </a:r>
              <a:endParaRPr sz="1800">
                <a:solidFill>
                  <a:schemeClr val="dk1"/>
                </a:solidFill>
                <a:latin typeface="Lexend"/>
                <a:ea typeface="Lexend"/>
                <a:cs typeface="Lexend"/>
                <a:sym typeface="Lexend"/>
              </a:endParaRPr>
            </a:p>
          </p:txBody>
        </p:sp>
      </p:grpSp>
      <p:sp>
        <p:nvSpPr>
          <p:cNvPr id="1094" name="Google Shape;1094;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Natiijooyinka suurtagalka ah ee tijaabo laba heer ah</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7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6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6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7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6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6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6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7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7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6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7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7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7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8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73"/>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8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71"/>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8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69"/>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08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068"/>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084"/>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0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98" name="Shape 1098"/>
        <p:cNvGrpSpPr/>
        <p:nvPr/>
      </p:nvGrpSpPr>
      <p:grpSpPr>
        <a:xfrm>
          <a:off x="0" y="0"/>
          <a:ext cx="0" cy="0"/>
        </a:xfrm>
      </p:grpSpPr>
      <p:sp>
        <p:nvSpPr>
          <p:cNvPr id="1099" name="Google Shape;1099;p78"/>
          <p:cNvSpPr txBox="1"/>
          <p:nvPr>
            <p:ph type="body" idx="1"/>
          </p:nvPr>
        </p:nvSpPr>
        <p:spPr>
          <a:xfrm>
            <a:off x="324000" y="759300"/>
            <a:ext cx="8237700" cy="696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1) </a:t>
            </a:r>
            <a:endParaRPr sz="1800"/>
          </a:p>
          <a:p>
            <a:pPr marL="0" lvl="0" indent="0" algn="l" rtl="0">
              <a:spcBef>
                <a:spcPts val="1000"/>
              </a:spcBef>
              <a:spcAft>
                <a:spcPct val="0"/>
              </a:spcAft>
              <a:buNone/>
            </a:pPr>
            <a:endParaRPr sz="1800"/>
          </a:p>
          <a:p>
            <a:pPr marL="0" lvl="0" indent="0" algn="l" rtl="0">
              <a:spcBef>
                <a:spcPts val="1000"/>
              </a:spcBef>
              <a:spcAft>
                <a:spcPts val="1000"/>
              </a:spcAft>
              <a:buNone/>
            </a:pPr>
            <a:br>
              <a:rPr lang="en-GB" sz="1800"/>
            </a:br>
            <a:r>
              <a:rPr lang="en-GB" sz="1400">
                <a:latin typeface="Lexend"/>
              </a:rPr>
              <a:t>Yacquub wuxuu qoray qaar ka mid ah natiijooyinka suurtagalka ah, marka la doorto hal kaad oo ka mid ah xirmo kasta.</a:t>
            </a:r>
            <a:endParaRPr sz="1800"/>
          </a:p>
        </p:txBody>
      </p:sp>
      <p:sp>
        <p:nvSpPr>
          <p:cNvPr id="1100" name="Google Shape;1100;p7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Natiijooyinka suurtagalka ah ee tijaabo laba heer ah</a:t>
            </a:r>
            <a:endParaRPr/>
          </a:p>
        </p:txBody>
      </p:sp>
      <p:sp>
        <p:nvSpPr>
          <p:cNvPr id="1101" name="Google Shape;1101;p78"/>
          <p:cNvSpPr/>
          <p:nvPr/>
        </p:nvSpPr>
        <p:spPr>
          <a:xfrm>
            <a:off x="4521240"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D</a:t>
            </a:r>
            <a:endParaRPr sz="5000" b="1">
              <a:latin typeface="ABeeZee"/>
              <a:ea typeface="ABeeZee"/>
              <a:cs typeface="ABeeZee"/>
              <a:sym typeface="ABeeZee"/>
            </a:endParaRPr>
          </a:p>
        </p:txBody>
      </p:sp>
      <p:sp>
        <p:nvSpPr>
          <p:cNvPr id="1102" name="Google Shape;1102;p78"/>
          <p:cNvSpPr/>
          <p:nvPr/>
        </p:nvSpPr>
        <p:spPr>
          <a:xfrm>
            <a:off x="2948376"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B</a:t>
            </a:r>
            <a:endParaRPr sz="5000" b="1">
              <a:latin typeface="ABeeZee"/>
              <a:ea typeface="ABeeZee"/>
              <a:cs typeface="ABeeZee"/>
              <a:sym typeface="ABeeZee"/>
            </a:endParaRPr>
          </a:p>
        </p:txBody>
      </p:sp>
      <p:sp>
        <p:nvSpPr>
          <p:cNvPr id="1103" name="Google Shape;1103;p78"/>
          <p:cNvSpPr/>
          <p:nvPr/>
        </p:nvSpPr>
        <p:spPr>
          <a:xfrm>
            <a:off x="3734808"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C</a:t>
            </a:r>
            <a:endParaRPr sz="5000" b="1">
              <a:latin typeface="ABeeZee"/>
              <a:ea typeface="ABeeZee"/>
              <a:cs typeface="ABeeZee"/>
              <a:sym typeface="ABeeZee"/>
            </a:endParaRPr>
          </a:p>
        </p:txBody>
      </p:sp>
      <p:sp>
        <p:nvSpPr>
          <p:cNvPr id="1104" name="Google Shape;1104;p78"/>
          <p:cNvSpPr/>
          <p:nvPr/>
        </p:nvSpPr>
        <p:spPr>
          <a:xfrm>
            <a:off x="2161944"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A</a:t>
            </a:r>
            <a:endParaRPr sz="5000" b="1">
              <a:latin typeface="ABeeZee"/>
              <a:ea typeface="ABeeZee"/>
              <a:cs typeface="ABeeZee"/>
              <a:sym typeface="ABeeZee"/>
            </a:endParaRPr>
          </a:p>
        </p:txBody>
      </p:sp>
      <p:sp>
        <p:nvSpPr>
          <p:cNvPr id="1105" name="Google Shape;1105;p78"/>
          <p:cNvSpPr txBox="1"/>
          <p:nvPr>
            <p:ph type="body" idx="1"/>
          </p:nvPr>
        </p:nvSpPr>
        <p:spPr>
          <a:xfrm>
            <a:off x="1286712" y="4859040"/>
            <a:ext cx="619200" cy="30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Xirmo 1</a:t>
            </a:r>
            <a:endParaRPr sz="1800"/>
          </a:p>
        </p:txBody>
      </p:sp>
      <p:sp>
        <p:nvSpPr>
          <p:cNvPr id="1106" name="Google Shape;1106;p78"/>
          <p:cNvSpPr txBox="1"/>
          <p:nvPr>
            <p:ph type="body" idx="1"/>
          </p:nvPr>
        </p:nvSpPr>
        <p:spPr>
          <a:xfrm>
            <a:off x="411480" y="4859040"/>
            <a:ext cx="619200" cy="30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Qaybta 2</a:t>
            </a:r>
            <a:endParaRPr sz="1800"/>
          </a:p>
        </p:txBody>
      </p:sp>
      <p:sp>
        <p:nvSpPr>
          <p:cNvPr id="1107" name="Google Shape;1107;p78"/>
          <p:cNvSpPr/>
          <p:nvPr/>
        </p:nvSpPr>
        <p:spPr>
          <a:xfrm>
            <a:off x="6094104"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08" name="Google Shape;1108;p78"/>
          <p:cNvSpPr/>
          <p:nvPr/>
        </p:nvSpPr>
        <p:spPr>
          <a:xfrm>
            <a:off x="6880536"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09" name="Google Shape;1109;p78"/>
          <p:cNvSpPr/>
          <p:nvPr/>
        </p:nvSpPr>
        <p:spPr>
          <a:xfrm>
            <a:off x="5307672"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10" name="Google Shape;1110;p78"/>
          <p:cNvSpPr/>
          <p:nvPr/>
        </p:nvSpPr>
        <p:spPr>
          <a:xfrm>
            <a:off x="411480" y="513336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11" name="Google Shape;1111;p78"/>
          <p:cNvSpPr/>
          <p:nvPr/>
        </p:nvSpPr>
        <p:spPr>
          <a:xfrm>
            <a:off x="1197912" y="513336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12" name="Google Shape;1112;p78"/>
          <p:cNvSpPr/>
          <p:nvPr/>
        </p:nvSpPr>
        <p:spPr>
          <a:xfrm>
            <a:off x="7666968"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13" name="Google Shape;1113;p78"/>
          <p:cNvSpPr txBox="1"/>
          <p:nvPr>
            <p:ph type="body" idx="1"/>
          </p:nvPr>
        </p:nvSpPr>
        <p:spPr>
          <a:xfrm>
            <a:off x="2770776" y="5133360"/>
            <a:ext cx="530400" cy="1620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A♧</a:t>
            </a:r>
            <a:br>
              <a:rPr lang="en-GB" sz="1800"/>
            </a:br>
            <a:r>
              <a:rPr lang="en-GB" sz="1400">
                <a:latin typeface="Lexend"/>
              </a:rPr>
              <a:t>B♢</a:t>
            </a:r>
            <a:br>
              <a:rPr lang="en-GB" sz="1800"/>
            </a:br>
            <a:r>
              <a:rPr lang="en-GB" sz="1400">
                <a:latin typeface="Lexend"/>
              </a:rPr>
              <a:t>C♢</a:t>
            </a:r>
            <a:br>
              <a:rPr lang="en-GB" sz="1800"/>
            </a:br>
            <a:r>
              <a:rPr lang="en-GB" sz="1400">
                <a:latin typeface="Lexend"/>
              </a:rPr>
              <a:t>B☆</a:t>
            </a:r>
            <a:br>
              <a:rPr lang="en-GB" sz="1800"/>
            </a:br>
            <a:r>
              <a:rPr lang="en-GB" sz="1400">
                <a:latin typeface="Lexend"/>
              </a:rPr>
              <a:t>D♡</a:t>
            </a:r>
            <a:br>
              <a:rPr lang="en-GB" sz="1800"/>
            </a:br>
            <a:br>
              <a:rPr lang="en-GB" sz="1800"/>
            </a:br>
            <a:endParaRPr sz="1800"/>
          </a:p>
          <a:p>
            <a:pPr marL="0" lvl="0" indent="0" algn="l" rtl="0">
              <a:spcBef>
                <a:spcPts val="1000"/>
              </a:spcBef>
              <a:spcAft>
                <a:spcPts val="1000"/>
              </a:spcAft>
              <a:buNone/>
            </a:pPr>
            <a:endParaRPr sz="1800"/>
          </a:p>
        </p:txBody>
      </p:sp>
      <p:sp>
        <p:nvSpPr>
          <p:cNvPr id="1114" name="Google Shape;1114;p78"/>
          <p:cNvSpPr txBox="1"/>
          <p:nvPr/>
        </p:nvSpPr>
        <p:spPr>
          <a:xfrm>
            <a:off x="4381140" y="5133360"/>
            <a:ext cx="567900" cy="15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dk1"/>
                </a:solidFill>
                <a:latin typeface="Lexend"/>
                <a:ea typeface="Lexend"/>
                <a:cs typeface="Lexend"/>
                <a:sym typeface="Lexend"/>
              </a:rPr>
              <a:t>D♡</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B⁕</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A♢</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C⁕</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D♢</a:t>
            </a:r>
            <a:endParaRPr/>
          </a:p>
        </p:txBody>
      </p:sp>
      <p:sp>
        <p:nvSpPr>
          <p:cNvPr id="1115" name="Google Shape;1115;p78"/>
          <p:cNvSpPr txBox="1"/>
          <p:nvPr>
            <p:ph type="body" idx="1"/>
          </p:nvPr>
        </p:nvSpPr>
        <p:spPr>
          <a:xfrm>
            <a:off x="1984344" y="5133360"/>
            <a:ext cx="530400" cy="1620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A☆</a:t>
            </a:r>
            <a:br>
              <a:rPr lang="en-GB" sz="1800" b="1"/>
            </a:br>
            <a:r>
              <a:rPr lang="en-GB" sz="1400">
                <a:latin typeface="Lexend"/>
              </a:rPr>
              <a:t>C☆</a:t>
            </a:r>
            <a:br>
              <a:rPr lang="en-GB" sz="1800"/>
            </a:br>
            <a:r>
              <a:rPr lang="en-GB" sz="1400">
                <a:latin typeface="Lexend"/>
              </a:rPr>
              <a:t>B♡</a:t>
            </a:r>
            <a:br>
              <a:rPr lang="en-GB" sz="1800"/>
            </a:br>
            <a:r>
              <a:rPr lang="en-GB" sz="1400">
                <a:latin typeface="Lexend"/>
              </a:rPr>
              <a:t>D⁕</a:t>
            </a:r>
            <a:br>
              <a:rPr lang="en-GB" sz="1800"/>
            </a:br>
            <a:r>
              <a:rPr lang="en-GB" sz="1400">
                <a:latin typeface="Lexend"/>
              </a:rPr>
              <a:t>D♤</a:t>
            </a:r>
            <a:br>
              <a:rPr lang="en-GB" sz="1800"/>
            </a:br>
            <a:br>
              <a:rPr lang="en-GB" sz="1800"/>
            </a:br>
            <a:endParaRPr sz="1800"/>
          </a:p>
          <a:p>
            <a:pPr marL="0" lvl="0" indent="0" algn="l" rtl="0">
              <a:spcBef>
                <a:spcPts val="1000"/>
              </a:spcBef>
              <a:spcAft>
                <a:spcPts val="1000"/>
              </a:spcAft>
              <a:buNone/>
            </a:pPr>
            <a:endParaRPr sz="1800"/>
          </a:p>
        </p:txBody>
      </p:sp>
      <p:sp>
        <p:nvSpPr>
          <p:cNvPr id="1116" name="Google Shape;1116;p78"/>
          <p:cNvSpPr txBox="1"/>
          <p:nvPr/>
        </p:nvSpPr>
        <p:spPr>
          <a:xfrm>
            <a:off x="3557208" y="5133360"/>
            <a:ext cx="567900" cy="15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dk1"/>
                </a:solidFill>
                <a:latin typeface="Lexend"/>
                <a:ea typeface="Lexend"/>
                <a:cs typeface="Lexend"/>
                <a:sym typeface="Lexend"/>
              </a:rPr>
              <a:t>A⁕</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B♤</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C♧</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D♧</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A♤</a:t>
            </a:r>
            <a:endParaRPr/>
          </a:p>
        </p:txBody>
      </p:sp>
      <p:sp>
        <p:nvSpPr>
          <p:cNvPr id="1117" name="Google Shape;1117;p78"/>
          <p:cNvSpPr txBox="1"/>
          <p:nvPr>
            <p:ph type="body" idx="1"/>
          </p:nvPr>
        </p:nvSpPr>
        <p:spPr>
          <a:xfrm>
            <a:off x="3340350" y="2700000"/>
            <a:ext cx="5479800" cy="69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 Maxay yihiin natiijooyinka uu Yacquub ka seegay liiskiisa?</a:t>
            </a:r>
            <a:endParaRPr sz="1800"/>
          </a:p>
        </p:txBody>
      </p:sp>
      <p:sp>
        <p:nvSpPr>
          <p:cNvPr id="1118" name="Google Shape;1118;p78"/>
          <p:cNvSpPr txBox="1"/>
          <p:nvPr>
            <p:ph type="body" idx="1"/>
          </p:nvPr>
        </p:nvSpPr>
        <p:spPr>
          <a:xfrm>
            <a:off x="3340350" y="3614400"/>
            <a:ext cx="5479800" cy="69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Waa maxay natiijooyinka uu Yacquub ku celceliyay?</a:t>
            </a:r>
            <a:endParaRPr sz="1800"/>
          </a:p>
        </p:txBody>
      </p:sp>
      <p:sp>
        <p:nvSpPr>
          <p:cNvPr id="1119" name="TextBox 1118"/>
          <p:cNvSpPr txBox="1"/>
          <p:nvPr/>
        </p:nvSpPr>
        <p:spPr>
          <a:xfrm>
            <a:off x="411480" y="458472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22" name="Shape 1122"/>
        <p:cNvGrpSpPr/>
        <p:nvPr/>
      </p:nvGrpSpPr>
      <p:grpSpPr>
        <a:xfrm>
          <a:off x="0" y="0"/>
          <a:ext cx="0" cy="0"/>
        </a:xfrm>
      </p:grpSpPr>
      <p:sp>
        <p:nvSpPr>
          <p:cNvPr id="1123" name="Google Shape;1123;p79"/>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1) </a:t>
            </a:r>
            <a:endParaRPr sz="1800"/>
          </a:p>
          <a:p>
            <a:pPr marL="0" lvl="0" indent="0" algn="l" rtl="0">
              <a:spcBef>
                <a:spcPts val="1000"/>
              </a:spcBef>
              <a:spcAft>
                <a:spcPct val="0"/>
              </a:spcAft>
              <a:buNone/>
            </a:pPr>
            <a:endParaRPr sz="1800"/>
          </a:p>
          <a:p>
            <a:pPr marL="0" lvl="0" indent="0" algn="l" rtl="0">
              <a:spcBef>
                <a:spcPts val="1000"/>
              </a:spcBef>
              <a:spcAft>
                <a:spcPts val="1000"/>
              </a:spcAft>
              <a:buNone/>
            </a:pPr>
            <a:br>
              <a:rPr lang="en-GB" sz="1800"/>
            </a:br>
            <a:r>
              <a:rPr lang="en-GB" sz="1400">
                <a:latin typeface="Lexend"/>
              </a:rPr>
              <a:t>Yacquub wuxuu qoray qaar ka mid ah natiijooyinka suurtagalka ah, marka la dooranayo hal kaar oo ka mid ah qayb kasta.</a:t>
            </a:r>
            <a:endParaRPr sz="1800"/>
          </a:p>
        </p:txBody>
      </p:sp>
      <p:sp>
        <p:nvSpPr>
          <p:cNvPr id="1124" name="Google Shape;1124;p7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Natiijooyinka suurtagalka ah ee tijaabada laba marxaladood ah</a:t>
            </a:r>
            <a:endParaRPr/>
          </a:p>
        </p:txBody>
      </p:sp>
      <p:sp>
        <p:nvSpPr>
          <p:cNvPr id="1125" name="Google Shape;1125;p79"/>
          <p:cNvSpPr/>
          <p:nvPr/>
        </p:nvSpPr>
        <p:spPr>
          <a:xfrm>
            <a:off x="4521240"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D</a:t>
            </a:r>
            <a:endParaRPr sz="5000" b="1">
              <a:latin typeface="ABeeZee"/>
              <a:ea typeface="ABeeZee"/>
              <a:cs typeface="ABeeZee"/>
              <a:sym typeface="ABeeZee"/>
            </a:endParaRPr>
          </a:p>
        </p:txBody>
      </p:sp>
      <p:sp>
        <p:nvSpPr>
          <p:cNvPr id="1126" name="Google Shape;1126;p79"/>
          <p:cNvSpPr/>
          <p:nvPr/>
        </p:nvSpPr>
        <p:spPr>
          <a:xfrm>
            <a:off x="2948376"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B</a:t>
            </a:r>
            <a:endParaRPr sz="5000" b="1">
              <a:latin typeface="ABeeZee"/>
              <a:ea typeface="ABeeZee"/>
              <a:cs typeface="ABeeZee"/>
              <a:sym typeface="ABeeZee"/>
            </a:endParaRPr>
          </a:p>
        </p:txBody>
      </p:sp>
      <p:sp>
        <p:nvSpPr>
          <p:cNvPr id="1127" name="Google Shape;1127;p79"/>
          <p:cNvSpPr/>
          <p:nvPr/>
        </p:nvSpPr>
        <p:spPr>
          <a:xfrm>
            <a:off x="3734808"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C</a:t>
            </a:r>
            <a:endParaRPr sz="5000" b="1">
              <a:latin typeface="ABeeZee"/>
              <a:ea typeface="ABeeZee"/>
              <a:cs typeface="ABeeZee"/>
              <a:sym typeface="ABeeZee"/>
            </a:endParaRPr>
          </a:p>
        </p:txBody>
      </p:sp>
      <p:sp>
        <p:nvSpPr>
          <p:cNvPr id="1128" name="Google Shape;1128;p79"/>
          <p:cNvSpPr/>
          <p:nvPr/>
        </p:nvSpPr>
        <p:spPr>
          <a:xfrm>
            <a:off x="2161944"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ABeeZee"/>
                <a:cs typeface="ABeeZee"/>
                <a:sym typeface="ABeeZee"/>
              </a:rPr>
              <a:t>A</a:t>
            </a:r>
            <a:endParaRPr sz="5000" b="1">
              <a:latin typeface="ABeeZee"/>
              <a:ea typeface="ABeeZee"/>
              <a:cs typeface="ABeeZee"/>
              <a:sym typeface="ABeeZee"/>
            </a:endParaRPr>
          </a:p>
        </p:txBody>
      </p:sp>
      <p:sp>
        <p:nvSpPr>
          <p:cNvPr id="1129" name="Google Shape;1129;p79"/>
          <p:cNvSpPr txBox="1"/>
          <p:nvPr>
            <p:ph type="body" idx="1"/>
          </p:nvPr>
        </p:nvSpPr>
        <p:spPr>
          <a:xfrm>
            <a:off x="1286712" y="4859040"/>
            <a:ext cx="619200" cy="30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Qaybta 1</a:t>
            </a:r>
            <a:endParaRPr sz="1800"/>
          </a:p>
        </p:txBody>
      </p:sp>
      <p:sp>
        <p:nvSpPr>
          <p:cNvPr id="1130" name="Google Shape;1130;p79"/>
          <p:cNvSpPr txBox="1"/>
          <p:nvPr>
            <p:ph type="body" idx="1"/>
          </p:nvPr>
        </p:nvSpPr>
        <p:spPr>
          <a:xfrm>
            <a:off x="411480" y="4859040"/>
            <a:ext cx="619200" cy="30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Qaybta 2</a:t>
            </a:r>
            <a:endParaRPr sz="1800"/>
          </a:p>
        </p:txBody>
      </p:sp>
      <p:sp>
        <p:nvSpPr>
          <p:cNvPr id="1131" name="Google Shape;1131;p79"/>
          <p:cNvSpPr/>
          <p:nvPr/>
        </p:nvSpPr>
        <p:spPr>
          <a:xfrm>
            <a:off x="6094104"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32" name="Google Shape;1132;p79"/>
          <p:cNvSpPr/>
          <p:nvPr/>
        </p:nvSpPr>
        <p:spPr>
          <a:xfrm>
            <a:off x="6880536"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33" name="Google Shape;1133;p79"/>
          <p:cNvSpPr/>
          <p:nvPr/>
        </p:nvSpPr>
        <p:spPr>
          <a:xfrm>
            <a:off x="5307672"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34" name="Google Shape;1134;p79"/>
          <p:cNvSpPr/>
          <p:nvPr/>
        </p:nvSpPr>
        <p:spPr>
          <a:xfrm>
            <a:off x="411480" y="513336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35" name="Google Shape;1135;p79"/>
          <p:cNvSpPr/>
          <p:nvPr/>
        </p:nvSpPr>
        <p:spPr>
          <a:xfrm>
            <a:off x="1197912" y="513336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36" name="Google Shape;1136;p79"/>
          <p:cNvSpPr/>
          <p:nvPr/>
        </p:nvSpPr>
        <p:spPr>
          <a:xfrm>
            <a:off x="7666968" y="4859040"/>
            <a:ext cx="530400" cy="696000"/>
          </a:xfrm>
          <a:prstGeom prst="round1Rect">
            <a:avLst>
              <a:gd name="adj" fmla="val 16667"/>
            </a:avLst>
          </a:prstGeom>
          <a:noFill/>
          <a:ln w="38100"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2800" b="1">
                <a:latin typeface="Lexend"/>
                <a:ea typeface="Lexend"/>
                <a:cs typeface="Lexend"/>
                <a:sym typeface="Lexend"/>
              </a:rPr>
              <a:t>♤</a:t>
            </a:r>
            <a:endParaRPr sz="5000" b="1">
              <a:latin typeface="Lexend"/>
              <a:ea typeface="Lexend"/>
              <a:cs typeface="Lexend"/>
              <a:sym typeface="Lexend"/>
            </a:endParaRPr>
          </a:p>
        </p:txBody>
      </p:sp>
      <p:sp>
        <p:nvSpPr>
          <p:cNvPr id="1137" name="Google Shape;1137;p79"/>
          <p:cNvSpPr txBox="1"/>
          <p:nvPr>
            <p:ph type="body" idx="1"/>
          </p:nvPr>
        </p:nvSpPr>
        <p:spPr>
          <a:xfrm>
            <a:off x="2770776" y="5133360"/>
            <a:ext cx="530400" cy="1620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A♧</a:t>
            </a:r>
            <a:br>
              <a:rPr lang="en-GB" sz="1800"/>
            </a:br>
            <a:r>
              <a:rPr lang="en-GB" sz="1400">
                <a:latin typeface="Lexend"/>
              </a:rPr>
              <a:t>B♢</a:t>
            </a:r>
            <a:br>
              <a:rPr lang="en-GB" sz="1800"/>
            </a:br>
            <a:r>
              <a:rPr lang="en-GB" sz="1400">
                <a:latin typeface="Lexend"/>
              </a:rPr>
              <a:t>C♢</a:t>
            </a:r>
            <a:br>
              <a:rPr lang="en-GB" sz="1800"/>
            </a:br>
            <a:r>
              <a:rPr lang="en-GB" sz="1400">
                <a:latin typeface="Lexend"/>
              </a:rPr>
              <a:t>B☆</a:t>
            </a:r>
            <a:br>
              <a:rPr lang="en-GB" sz="1800"/>
            </a:br>
            <a:r>
              <a:rPr lang="en-GB" sz="1400">
                <a:latin typeface="Lexend"/>
              </a:rPr>
              <a:t>D♡</a:t>
            </a:r>
            <a:br>
              <a:rPr lang="en-GB" sz="1800"/>
            </a:br>
            <a:br>
              <a:rPr lang="en-GB" sz="1800"/>
            </a:br>
            <a:endParaRPr sz="1800"/>
          </a:p>
          <a:p>
            <a:pPr marL="0" lvl="0" indent="0" algn="l" rtl="0">
              <a:spcBef>
                <a:spcPts val="1000"/>
              </a:spcBef>
              <a:spcAft>
                <a:spcPts val="1000"/>
              </a:spcAft>
              <a:buNone/>
            </a:pPr>
            <a:endParaRPr sz="1800"/>
          </a:p>
        </p:txBody>
      </p:sp>
      <p:sp>
        <p:nvSpPr>
          <p:cNvPr id="1138" name="Google Shape;1138;p79"/>
          <p:cNvSpPr txBox="1"/>
          <p:nvPr/>
        </p:nvSpPr>
        <p:spPr>
          <a:xfrm>
            <a:off x="4381140" y="5133360"/>
            <a:ext cx="567900" cy="15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dk1"/>
                </a:solidFill>
                <a:latin typeface="Lexend"/>
                <a:ea typeface="Lexend"/>
                <a:cs typeface="Lexend"/>
                <a:sym typeface="Lexend"/>
              </a:rPr>
              <a:t>D♡</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B⁕</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A♢</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C⁕</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D♢</a:t>
            </a:r>
            <a:endParaRPr>
              <a:solidFill>
                <a:schemeClr val="dk1"/>
              </a:solidFill>
            </a:endParaRPr>
          </a:p>
        </p:txBody>
      </p:sp>
      <p:sp>
        <p:nvSpPr>
          <p:cNvPr id="1139" name="Google Shape;1139;p79"/>
          <p:cNvSpPr txBox="1"/>
          <p:nvPr>
            <p:ph type="body" idx="1"/>
          </p:nvPr>
        </p:nvSpPr>
        <p:spPr>
          <a:xfrm>
            <a:off x="1984344" y="5133360"/>
            <a:ext cx="530400" cy="1620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A☆</a:t>
            </a:r>
            <a:br>
              <a:rPr lang="en-GB" sz="1800" b="1"/>
            </a:br>
            <a:r>
              <a:rPr lang="en-GB" sz="1400">
                <a:latin typeface="Lexend"/>
              </a:rPr>
              <a:t>C☆</a:t>
            </a:r>
            <a:br>
              <a:rPr lang="en-GB" sz="1800"/>
            </a:br>
            <a:r>
              <a:rPr lang="en-GB" sz="1400">
                <a:latin typeface="Lexend"/>
              </a:rPr>
              <a:t>B♡</a:t>
            </a:r>
            <a:br>
              <a:rPr lang="en-GB" sz="1800"/>
            </a:br>
            <a:r>
              <a:rPr lang="en-GB" sz="1400">
                <a:latin typeface="Lexend"/>
              </a:rPr>
              <a:t>D⁕</a:t>
            </a:r>
            <a:br>
              <a:rPr lang="en-GB" sz="1800"/>
            </a:br>
            <a:r>
              <a:rPr lang="en-GB" sz="1400">
                <a:latin typeface="Lexend"/>
              </a:rPr>
              <a:t>D♤</a:t>
            </a:r>
            <a:br>
              <a:rPr lang="en-GB" sz="1800"/>
            </a:br>
            <a:br>
              <a:rPr lang="en-GB" sz="1800"/>
            </a:br>
            <a:endParaRPr sz="1800"/>
          </a:p>
          <a:p>
            <a:pPr marL="0" lvl="0" indent="0" algn="l" rtl="0">
              <a:spcBef>
                <a:spcPts val="1000"/>
              </a:spcBef>
              <a:spcAft>
                <a:spcPts val="1000"/>
              </a:spcAft>
              <a:buNone/>
            </a:pPr>
            <a:endParaRPr sz="1800"/>
          </a:p>
        </p:txBody>
      </p:sp>
      <p:sp>
        <p:nvSpPr>
          <p:cNvPr id="1140" name="Google Shape;1140;p79"/>
          <p:cNvSpPr txBox="1"/>
          <p:nvPr/>
        </p:nvSpPr>
        <p:spPr>
          <a:xfrm>
            <a:off x="3557208" y="5133360"/>
            <a:ext cx="567900" cy="15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chemeClr val="dk1"/>
                </a:solidFill>
                <a:latin typeface="Lexend"/>
                <a:ea typeface="Lexend"/>
                <a:cs typeface="Lexend"/>
                <a:sym typeface="Lexend"/>
              </a:rPr>
              <a:t>A⁕</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B♤</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C♧</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D♧</a:t>
            </a:r>
            <a:br>
              <a:rPr lang="en-GB" sz="1800">
                <a:solidFill>
                  <a:schemeClr val="dk1"/>
                </a:solidFill>
                <a:latin typeface="Lexend"/>
                <a:ea typeface="Lexend"/>
                <a:cs typeface="Lexend"/>
                <a:sym typeface="Lexend"/>
              </a:rPr>
            </a:br>
            <a:r>
              <a:rPr lang="en-GB" sz="1400">
                <a:solidFill>
                  <a:schemeClr val="dk1"/>
                </a:solidFill>
                <a:latin typeface="Lexend"/>
                <a:ea typeface="Lexend"/>
                <a:cs typeface="Lexend"/>
                <a:sym typeface="Lexend"/>
              </a:rPr>
              <a:t>A♤</a:t>
            </a:r>
            <a:endParaRPr>
              <a:solidFill>
                <a:schemeClr val="dk1"/>
              </a:solidFill>
            </a:endParaRPr>
          </a:p>
        </p:txBody>
      </p:sp>
      <p:sp>
        <p:nvSpPr>
          <p:cNvPr id="1141" name="Google Shape;1141;p79"/>
          <p:cNvSpPr txBox="1"/>
          <p:nvPr>
            <p:ph type="body" idx="1"/>
          </p:nvPr>
        </p:nvSpPr>
        <p:spPr>
          <a:xfrm>
            <a:off x="3340350" y="2700000"/>
            <a:ext cx="5479800" cy="69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 Maxay yihiin natiijooyinka uu Yacquub ka seegay liiskiisa?</a:t>
            </a:r>
            <a:endParaRPr sz="1800"/>
          </a:p>
        </p:txBody>
      </p:sp>
      <p:sp>
        <p:nvSpPr>
          <p:cNvPr id="1142" name="Google Shape;1142;p79"/>
          <p:cNvSpPr txBox="1"/>
          <p:nvPr>
            <p:ph type="body" idx="1"/>
          </p:nvPr>
        </p:nvSpPr>
        <p:spPr>
          <a:xfrm>
            <a:off x="3340350" y="3614400"/>
            <a:ext cx="5479800" cy="696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b) Waa maxay natiijooyinka uu Yacquub ku celceliyay?</a:t>
            </a:r>
            <a:endParaRPr sz="1800"/>
          </a:p>
        </p:txBody>
      </p:sp>
      <p:sp>
        <p:nvSpPr>
          <p:cNvPr id="1143" name="Google Shape;1143;p79"/>
          <p:cNvSpPr txBox="1"/>
          <p:nvPr>
            <p:ph type="body" idx="1"/>
          </p:nvPr>
        </p:nvSpPr>
        <p:spPr>
          <a:xfrm>
            <a:off x="5205072" y="5133360"/>
            <a:ext cx="2397300" cy="30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A♡, B♧, C♡, C♤, D☆ </a:t>
            </a:r>
            <a:endParaRPr sz="2000">
              <a:latin typeface="Kalam"/>
              <a:ea typeface="Kalam"/>
              <a:cs typeface="Kalam"/>
              <a:sym typeface="Kalam"/>
            </a:endParaRPr>
          </a:p>
        </p:txBody>
      </p:sp>
      <p:sp>
        <p:nvSpPr>
          <p:cNvPr id="1144" name="Google Shape;1144;p79"/>
          <p:cNvSpPr txBox="1"/>
          <p:nvPr>
            <p:ph type="body" idx="1"/>
          </p:nvPr>
        </p:nvSpPr>
        <p:spPr>
          <a:xfrm>
            <a:off x="411480" y="5407680"/>
            <a:ext cx="2397300" cy="300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D♡ </a:t>
            </a:r>
            <a:endParaRPr sz="2000">
              <a:latin typeface="Kalam"/>
              <a:ea typeface="Kalam"/>
              <a:cs typeface="Kalam"/>
              <a:sym typeface="Kalam"/>
            </a:endParaRPr>
          </a:p>
        </p:txBody>
      </p:sp>
      <p:sp>
        <p:nvSpPr>
          <p:cNvPr id="1145" name="TextBox 1144"/>
          <p:cNvSpPr txBox="1"/>
          <p:nvPr/>
        </p:nvSpPr>
        <p:spPr>
          <a:xfrm>
            <a:off x="411480" y="4584720"/>
            <a:ext cx="2194560" cy="256032"/>
          </a:xfrm>
          <a:prstGeom prst="rect">
            <a:avLst/>
          </a:prstGeom>
          <a:noFill/>
        </p:spPr>
        <p:txBody>
          <a:bodyPr wrap="none">
            <a:spAutoFit/>
          </a:bodyPr>
          <a:lstStyle/>
          <a:p>
            <a:r>
              <a:rPr sz="1100" b="1">
                <a:latin typeface="Lexend"/>
              </a:rPr>
              <a:t>Jawaabaha:</a:t>
            </a:r>
          </a:p>
        </p:txBody>
      </p:sp>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48" name="Shape 1148"/>
        <p:cNvGrpSpPr/>
        <p:nvPr/>
      </p:nvGrpSpPr>
      <p:grpSpPr>
        <a:xfrm>
          <a:off x="0" y="0"/>
          <a:ext cx="0" cy="0"/>
        </a:xfrm>
      </p:grpSpPr>
      <p:sp>
        <p:nvSpPr>
          <p:cNvPr id="1149" name="Google Shape;1149;p80"/>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Natiijooyinka suurtagalka ah ee tijaabada laba marxaladood ah</a:t>
            </a:r>
            <a:endParaRPr/>
          </a:p>
        </p:txBody>
      </p:sp>
      <p:sp>
        <p:nvSpPr>
          <p:cNvPr id="1150" name="Google Shape;1150;p80"/>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 nidaamsan (Systematic listing)</a:t>
            </a:r>
            <a:endParaRPr/>
          </a:p>
        </p:txBody>
      </p:sp>
      <p:sp>
        <p:nvSpPr>
          <p:cNvPr id="1151" name="Google Shape;1151;p80"/>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Isticmaalka liisaska si loo muujiyo natiijooyinka laba dhacdo (events)</a:t>
            </a:r>
            <a:endParaRPr/>
          </a:p>
        </p:txBody>
      </p:sp>
      <p:pic>
        <p:nvPicPr>
          <p:cNvPr id="1152" name="Google Shape;1152;p80"/>
          <p:cNvPicPr preferRelativeResize="0"/>
          <p:nvPr/>
        </p:nvPicPr>
        <p:blipFill>
          <a:blip r:embed="rId3">
            <a:alphaModFix/>
          </a:blip>
          <a:stretch>
            <a:fillRect/>
          </a:stretch>
        </p:blipFill>
        <p:spPr>
          <a:xfrm>
            <a:off x="417405" y="2773834"/>
            <a:ext cx="450575" cy="446750"/>
          </a:xfrm>
          <a:prstGeom prst="rect">
            <a:avLst/>
          </a:prstGeom>
          <a:noFill/>
          <a:ln>
            <a:noFill/>
          </a:ln>
        </p:spPr>
      </p:pic>
      <p:sp>
        <p:nvSpPr>
          <p:cNvPr id="1153" name="Google Shape;1153;p80"/>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garaynta natiijooyinka laba dhacdo (events)</a:t>
            </a:r>
            <a:endParaRPr/>
          </a:p>
        </p:txBody>
      </p:sp>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57" name="Shape 1157"/>
        <p:cNvGrpSpPr/>
        <p:nvPr/>
      </p:nvGrpSpPr>
      <p:grpSpPr>
        <a:xfrm>
          <a:off x="0" y="0"/>
          <a:ext cx="0" cy="0"/>
        </a:xfrm>
      </p:grpSpPr>
      <p:sp>
        <p:nvSpPr>
          <p:cNvPr id="1158" name="Google Shape;1158;p81"/>
          <p:cNvSpPr txBox="1"/>
          <p:nvPr>
            <p:ph type="body" idx="1"/>
          </p:nvPr>
        </p:nvSpPr>
        <p:spPr>
          <a:xfrm>
            <a:off x="324000" y="759300"/>
            <a:ext cx="82377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Makhaayaddu waxay leedahay menu laba cunto ah. Waxaad doorataa hal cunto oo bilow ah (starter) iyo hal cunto oo ka mid ah qaybta cuntada weyn (main course).</a:t>
            </a:r>
            <a:br>
              <a:rPr lang="en-GB" sz="1800"/>
            </a:br>
            <a:r>
              <a:rPr lang="en-GB" sz="1100">
                <a:latin typeface="Lexend"/>
              </a:rPr>
              <a:t/>
            </a:r>
            <a:endParaRPr sz="1800"/>
          </a:p>
        </p:txBody>
      </p:sp>
      <p:sp>
        <p:nvSpPr>
          <p:cNvPr id="1159" name="Google Shape;1159;p8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 nidaamsan (Systematic listing)</a:t>
            </a:r>
            <a:endParaRPr/>
          </a:p>
        </p:txBody>
      </p:sp>
      <p:sp>
        <p:nvSpPr>
          <p:cNvPr id="1160" name="Google Shape;1160;p81"/>
          <p:cNvSpPr/>
          <p:nvPr/>
        </p:nvSpPr>
        <p:spPr>
          <a:xfrm>
            <a:off x="324000" y="1553925"/>
            <a:ext cx="2791500" cy="2680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61" name="Google Shape;1161;p81"/>
          <p:cNvSpPr txBox="1"/>
          <p:nvPr>
            <p:ph type="body" idx="1"/>
          </p:nvPr>
        </p:nvSpPr>
        <p:spPr>
          <a:xfrm>
            <a:off x="1279300" y="1620000"/>
            <a:ext cx="9351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Bilow (Starter)</a:t>
            </a:r>
            <a:endParaRPr sz="1800"/>
          </a:p>
        </p:txBody>
      </p:sp>
      <p:sp>
        <p:nvSpPr>
          <p:cNvPr id="1162" name="Google Shape;1162;p81"/>
          <p:cNvSpPr txBox="1"/>
          <p:nvPr>
            <p:ph type="body" idx="1"/>
          </p:nvPr>
        </p:nvSpPr>
        <p:spPr>
          <a:xfrm>
            <a:off x="1395900" y="2758050"/>
            <a:ext cx="5778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Cuntada weyn (Main)</a:t>
            </a:r>
            <a:endParaRPr sz="1800"/>
          </a:p>
        </p:txBody>
      </p:sp>
      <p:sp>
        <p:nvSpPr>
          <p:cNvPr id="1163" name="Google Shape;1163;p81"/>
          <p:cNvSpPr txBox="1"/>
          <p:nvPr>
            <p:ph type="body" idx="1"/>
          </p:nvPr>
        </p:nvSpPr>
        <p:spPr>
          <a:xfrm>
            <a:off x="530800" y="1966650"/>
            <a:ext cx="25305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Booqoshaa toonta (G)</a:t>
            </a:r>
            <a:endParaRPr sz="1800"/>
          </a:p>
        </p:txBody>
      </p:sp>
      <p:sp>
        <p:nvSpPr>
          <p:cNvPr id="1164" name="Google Shape;1164;p81"/>
          <p:cNvSpPr txBox="1"/>
          <p:nvPr>
            <p:ph type="body" idx="1"/>
          </p:nvPr>
        </p:nvSpPr>
        <p:spPr>
          <a:xfrm>
            <a:off x="808950" y="2313300"/>
            <a:ext cx="2151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Halloumi qaniinyo (H)</a:t>
            </a:r>
            <a:endParaRPr sz="1800"/>
          </a:p>
        </p:txBody>
      </p:sp>
      <p:sp>
        <p:nvSpPr>
          <p:cNvPr id="1165" name="Google Shape;1165;p81"/>
          <p:cNvSpPr txBox="1"/>
          <p:nvPr>
            <p:ph type="body" idx="1"/>
          </p:nvPr>
        </p:nvSpPr>
        <p:spPr>
          <a:xfrm>
            <a:off x="700050" y="3390900"/>
            <a:ext cx="2151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Kalluun iyo baradho (F)</a:t>
            </a:r>
            <a:endParaRPr sz="1800"/>
          </a:p>
        </p:txBody>
      </p:sp>
      <p:sp>
        <p:nvSpPr>
          <p:cNvPr id="1166" name="Google Shape;1166;p81"/>
          <p:cNvSpPr txBox="1"/>
          <p:nvPr>
            <p:ph type="body" idx="1"/>
          </p:nvPr>
        </p:nvSpPr>
        <p:spPr>
          <a:xfrm>
            <a:off x="378250" y="3045450"/>
            <a:ext cx="27372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Bacon cheeseburger (B)</a:t>
            </a:r>
            <a:endParaRPr sz="1800"/>
          </a:p>
        </p:txBody>
      </p:sp>
      <p:sp>
        <p:nvSpPr>
          <p:cNvPr id="1167" name="Google Shape;1167;p81"/>
          <p:cNvSpPr txBox="1"/>
          <p:nvPr>
            <p:ph type="body" idx="1"/>
          </p:nvPr>
        </p:nvSpPr>
        <p:spPr>
          <a:xfrm>
            <a:off x="638950" y="3777600"/>
            <a:ext cx="22125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Kari khudradeed (V)</a:t>
            </a:r>
            <a:endParaRPr sz="1800"/>
          </a:p>
        </p:txBody>
      </p:sp>
      <p:sp>
        <p:nvSpPr>
          <p:cNvPr id="1168" name="Google Shape;1168;p81"/>
          <p:cNvSpPr txBox="1"/>
          <p:nvPr>
            <p:ph type="body" idx="1"/>
          </p:nvPr>
        </p:nvSpPr>
        <p:spPr>
          <a:xfrm>
            <a:off x="3405550" y="1477725"/>
            <a:ext cx="4659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Waa maxay labada cunto ee suurtogalka ah?</a:t>
            </a:r>
            <a:endParaRPr sz="1800"/>
          </a:p>
        </p:txBody>
      </p:sp>
      <p:pic>
        <p:nvPicPr>
          <p:cNvPr id="1169" name="Google Shape;1169;p81"/>
          <p:cNvPicPr preferRelativeResize="0"/>
          <p:nvPr/>
        </p:nvPicPr>
        <p:blipFill>
          <a:blip r:embed="rId8">
            <a:alphaModFix/>
          </a:blip>
          <a:stretch>
            <a:fillRect/>
          </a:stretch>
        </p:blipFill>
        <p:spPr>
          <a:xfrm flipH="1">
            <a:off x="3362226" y="1867399"/>
            <a:ext cx="788350" cy="1016564"/>
          </a:xfrm>
          <a:prstGeom prst="rect">
            <a:avLst/>
          </a:prstGeom>
          <a:noFill/>
          <a:ln>
            <a:noFill/>
          </a:ln>
        </p:spPr>
      </p:pic>
      <p:sp>
        <p:nvSpPr>
          <p:cNvPr id="1170" name="Google Shape;1170;p81"/>
          <p:cNvSpPr txBox="1"/>
          <p:nvPr/>
        </p:nvSpPr>
        <p:spPr>
          <a:xfrm>
            <a:off x="3434700" y="28527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Cali</a:t>
            </a:r>
            <a:endParaRPr sz="1800">
              <a:latin typeface="Lexend"/>
              <a:ea typeface="Lexend"/>
              <a:cs typeface="Lexend"/>
              <a:sym typeface="Lexend"/>
            </a:endParaRPr>
          </a:p>
        </p:txBody>
      </p:sp>
      <p:sp>
        <p:nvSpPr>
          <p:cNvPr id="1171" name="Google Shape;1171;p81"/>
          <p:cNvSpPr/>
          <p:nvPr/>
        </p:nvSpPr>
        <p:spPr>
          <a:xfrm>
            <a:off x="4436475" y="1966650"/>
            <a:ext cx="2835900" cy="403200"/>
          </a:xfrm>
          <a:prstGeom prst="roundRect">
            <a:avLst>
              <a:gd name="adj" fmla="val 16667"/>
            </a:avLst>
          </a:prstGeom>
          <a:solidFill>
            <a:srgbClr val="EBEDFE"/>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2" name="Google Shape;1172;p81"/>
          <p:cNvSpPr txBox="1"/>
          <p:nvPr>
            <p:ph type="body" idx="1"/>
          </p:nvPr>
        </p:nvSpPr>
        <p:spPr>
          <a:xfrm>
            <a:off x="4566750" y="2022450"/>
            <a:ext cx="2666700" cy="34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GB, HV, HB, GF, HF, GV</a:t>
            </a:r>
            <a:endParaRPr sz="1800"/>
          </a:p>
        </p:txBody>
      </p:sp>
      <p:pic>
        <p:nvPicPr>
          <p:cNvPr id="1173" name="Google Shape;1173;p81"/>
          <p:cNvPicPr preferRelativeResize="0"/>
          <p:nvPr/>
        </p:nvPicPr>
        <p:blipFill>
          <a:blip r:embed="rId9">
            <a:alphaModFix/>
          </a:blip>
          <a:stretch>
            <a:fillRect/>
          </a:stretch>
        </p:blipFill>
        <p:spPr>
          <a:xfrm>
            <a:off x="7753940" y="2453700"/>
            <a:ext cx="807760" cy="896090"/>
          </a:xfrm>
          <a:prstGeom prst="rect">
            <a:avLst/>
          </a:prstGeom>
          <a:noFill/>
          <a:ln>
            <a:noFill/>
          </a:ln>
        </p:spPr>
      </p:pic>
      <p:sp>
        <p:nvSpPr>
          <p:cNvPr id="1174" name="Google Shape;1174;p81"/>
          <p:cNvSpPr txBox="1"/>
          <p:nvPr/>
        </p:nvSpPr>
        <p:spPr>
          <a:xfrm>
            <a:off x="7715175" y="337785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Suad</a:t>
            </a:r>
            <a:endParaRPr sz="1800">
              <a:latin typeface="Lexend"/>
              <a:ea typeface="Lexend"/>
              <a:cs typeface="Lexend"/>
              <a:sym typeface="Lexend"/>
            </a:endParaRPr>
          </a:p>
        </p:txBody>
      </p:sp>
      <p:sp>
        <p:nvSpPr>
          <p:cNvPr id="1175" name="Google Shape;1175;p81"/>
          <p:cNvSpPr/>
          <p:nvPr/>
        </p:nvSpPr>
        <p:spPr>
          <a:xfrm>
            <a:off x="4436475" y="2881050"/>
            <a:ext cx="2835900" cy="403200"/>
          </a:xfrm>
          <a:prstGeom prst="roundRect">
            <a:avLst>
              <a:gd name="adj" fmla="val 16667"/>
            </a:avLst>
          </a:prstGeom>
          <a:solidFill>
            <a:srgbClr val="EBEDFE"/>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6" name="Google Shape;1176;p81"/>
          <p:cNvSpPr txBox="1"/>
          <p:nvPr>
            <p:ph type="body" idx="1"/>
          </p:nvPr>
        </p:nvSpPr>
        <p:spPr>
          <a:xfrm>
            <a:off x="4566750" y="2936850"/>
            <a:ext cx="2666700" cy="34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GB, GF, GV, HB, HF, HV</a:t>
            </a:r>
            <a:endParaRPr sz="1800"/>
          </a:p>
        </p:txBody>
      </p:sp>
      <p:pic>
        <p:nvPicPr>
          <p:cNvPr id="1177" name="Google Shape;1177;p81"/>
          <p:cNvPicPr preferRelativeResize="0"/>
          <p:nvPr/>
        </p:nvPicPr>
        <p:blipFill>
          <a:blip r:embed="rId8">
            <a:alphaModFix/>
          </a:blip>
          <a:stretch>
            <a:fillRect/>
          </a:stretch>
        </p:blipFill>
        <p:spPr>
          <a:xfrm flipH="1">
            <a:off x="3471009" y="3515913"/>
            <a:ext cx="777007" cy="896096"/>
          </a:xfrm>
          <a:prstGeom prst="rect">
            <a:avLst/>
          </a:prstGeom>
          <a:noFill/>
          <a:ln>
            <a:noFill/>
          </a:ln>
        </p:spPr>
      </p:pic>
      <p:sp>
        <p:nvSpPr>
          <p:cNvPr id="1178" name="Google Shape;1178;p81"/>
          <p:cNvSpPr txBox="1"/>
          <p:nvPr/>
        </p:nvSpPr>
        <p:spPr>
          <a:xfrm>
            <a:off x="3504350" y="44120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Axmed</a:t>
            </a:r>
            <a:endParaRPr sz="1800">
              <a:latin typeface="Lexend"/>
              <a:ea typeface="Lexend"/>
              <a:cs typeface="Lexend"/>
              <a:sym typeface="Lexend"/>
            </a:endParaRPr>
          </a:p>
        </p:txBody>
      </p:sp>
      <p:sp>
        <p:nvSpPr>
          <p:cNvPr id="1179" name="Google Shape;1179;p81"/>
          <p:cNvSpPr/>
          <p:nvPr/>
        </p:nvSpPr>
        <p:spPr>
          <a:xfrm>
            <a:off x="4436475" y="3795450"/>
            <a:ext cx="2835900" cy="403200"/>
          </a:xfrm>
          <a:prstGeom prst="roundRect">
            <a:avLst>
              <a:gd name="adj" fmla="val 16667"/>
            </a:avLst>
          </a:prstGeom>
          <a:solidFill>
            <a:srgbClr val="EBEDFE"/>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80" name="Google Shape;1180;p81"/>
          <p:cNvSpPr txBox="1"/>
          <p:nvPr>
            <p:ph type="body" idx="1"/>
          </p:nvPr>
        </p:nvSpPr>
        <p:spPr>
          <a:xfrm>
            <a:off x="4566750" y="3851250"/>
            <a:ext cx="2666700" cy="34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GB, HB, GF, HF, GV, HV</a:t>
            </a:r>
            <a:endParaRPr sz="1800"/>
          </a:p>
        </p:txBody>
      </p:sp>
      <p:sp>
        <p:nvSpPr>
          <p:cNvPr id="1181" name="Google Shape;1181;p81"/>
          <p:cNvSpPr txBox="1"/>
          <p:nvPr>
            <p:ph type="body" idx="1"/>
          </p:nvPr>
        </p:nvSpPr>
        <p:spPr>
          <a:xfrm>
            <a:off x="4548550" y="4449525"/>
            <a:ext cx="38466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Yaa liiskiisu ugu yar nidaamka?</a:t>
            </a:r>
            <a:endParaRPr sz="1800"/>
          </a:p>
        </p:txBody>
      </p:sp>
      <p:cxnSp>
        <p:nvCxnSpPr>
          <p:cNvPr id="1182" name="Google Shape;1182;p81"/>
          <p:cNvCxnSpPr/>
          <p:nvPr/>
        </p:nvCxnSpPr>
        <p:spPr>
          <a:xfrm rot="10800000" flipH="1">
            <a:off x="1320950" y="1866200"/>
            <a:ext cx="695400" cy="1200"/>
          </a:xfrm>
          <a:prstGeom prst="straightConnector1">
            <a:avLst/>
          </a:prstGeom>
          <a:noFill/>
          <a:ln w="19050" cap="flat" cmpd="sng">
            <a:solidFill>
              <a:schemeClr val="dk1"/>
            </a:solidFill>
            <a:prstDash val="solid"/>
            <a:round/>
            <a:headEnd type="none" w="med" len="med"/>
            <a:tailEnd type="none" w="med" len="med"/>
          </a:ln>
        </p:spPr>
      </p:cxnSp>
      <p:cxnSp>
        <p:nvCxnSpPr>
          <p:cNvPr id="1183" name="Google Shape;1183;p81"/>
          <p:cNvCxnSpPr/>
          <p:nvPr/>
        </p:nvCxnSpPr>
        <p:spPr>
          <a:xfrm>
            <a:off x="1423725" y="3013150"/>
            <a:ext cx="511800" cy="6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7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7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7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7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7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7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7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8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7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87" name="Shape 1187"/>
        <p:cNvGrpSpPr/>
        <p:nvPr/>
      </p:nvGrpSpPr>
      <p:grpSpPr>
        <a:xfrm>
          <a:off x="0" y="0"/>
          <a:ext cx="0" cy="0"/>
        </a:xfrm>
      </p:grpSpPr>
      <p:sp>
        <p:nvSpPr>
          <p:cNvPr id="1188" name="Google Shape;1188;p82"/>
          <p:cNvSpPr txBox="1"/>
          <p:nvPr>
            <p:ph type="body" idx="1"/>
          </p:nvPr>
        </p:nvSpPr>
        <p:spPr>
          <a:xfrm>
            <a:off x="324000" y="759300"/>
            <a:ext cx="82377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Makhaayaddu waxay leedahay laba cunto oo go'an. Waxaad doorataa mid ka mid ah cuntooyinka bilowga ah iyo mid ka mid ah qaybta cuntada weyn.</a:t>
            </a:r>
            <a:br>
              <a:rPr lang="en-GB" sz="1800"/>
            </a:br>
            <a:r>
              <a:rPr lang="en-GB" sz="1100">
                <a:latin typeface="Lexend"/>
              </a:rPr>
              <a:t/>
            </a:r>
            <a:endParaRPr sz="1800"/>
          </a:p>
        </p:txBody>
      </p:sp>
      <p:sp>
        <p:nvSpPr>
          <p:cNvPr id="1189" name="Google Shape;1189;p8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nidaamsan (Systematic listing)</a:t>
            </a:r>
            <a:endParaRPr/>
          </a:p>
        </p:txBody>
      </p:sp>
      <p:sp>
        <p:nvSpPr>
          <p:cNvPr id="1190" name="Google Shape;1190;p82"/>
          <p:cNvSpPr/>
          <p:nvPr/>
        </p:nvSpPr>
        <p:spPr>
          <a:xfrm>
            <a:off x="324000" y="1553925"/>
            <a:ext cx="2791500" cy="2680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191" name="Google Shape;1191;p82"/>
          <p:cNvSpPr txBox="1"/>
          <p:nvPr>
            <p:ph type="body" idx="1"/>
          </p:nvPr>
        </p:nvSpPr>
        <p:spPr>
          <a:xfrm>
            <a:off x="1279300" y="1620000"/>
            <a:ext cx="9351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Bilow (Starter)</a:t>
            </a:r>
            <a:endParaRPr sz="1800"/>
          </a:p>
        </p:txBody>
      </p:sp>
      <p:sp>
        <p:nvSpPr>
          <p:cNvPr id="1192" name="Google Shape;1192;p82"/>
          <p:cNvSpPr txBox="1"/>
          <p:nvPr>
            <p:ph type="body" idx="1"/>
          </p:nvPr>
        </p:nvSpPr>
        <p:spPr>
          <a:xfrm>
            <a:off x="1395900" y="2758050"/>
            <a:ext cx="5778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Weed (Main)</a:t>
            </a:r>
            <a:endParaRPr sz="1800"/>
          </a:p>
        </p:txBody>
      </p:sp>
      <p:sp>
        <p:nvSpPr>
          <p:cNvPr id="1193" name="Google Shape;1193;p82"/>
          <p:cNvSpPr txBox="1"/>
          <p:nvPr>
            <p:ph type="body" idx="1"/>
          </p:nvPr>
        </p:nvSpPr>
        <p:spPr>
          <a:xfrm>
            <a:off x="530800" y="1966650"/>
            <a:ext cx="25305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Garlic mushrooms (G)</a:t>
            </a:r>
            <a:endParaRPr sz="1800"/>
          </a:p>
        </p:txBody>
      </p:sp>
      <p:sp>
        <p:nvSpPr>
          <p:cNvPr id="1194" name="Google Shape;1194;p82"/>
          <p:cNvSpPr txBox="1"/>
          <p:nvPr>
            <p:ph type="body" idx="1"/>
          </p:nvPr>
        </p:nvSpPr>
        <p:spPr>
          <a:xfrm>
            <a:off x="808950" y="2313300"/>
            <a:ext cx="2151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Halloumi bites (H)</a:t>
            </a:r>
            <a:endParaRPr sz="1800"/>
          </a:p>
        </p:txBody>
      </p:sp>
      <p:sp>
        <p:nvSpPr>
          <p:cNvPr id="1195" name="Google Shape;1195;p82"/>
          <p:cNvSpPr txBox="1"/>
          <p:nvPr>
            <p:ph type="body" idx="1"/>
          </p:nvPr>
        </p:nvSpPr>
        <p:spPr>
          <a:xfrm>
            <a:off x="700050" y="3390900"/>
            <a:ext cx="2151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Fish and chips (F)</a:t>
            </a:r>
            <a:endParaRPr sz="1800"/>
          </a:p>
        </p:txBody>
      </p:sp>
      <p:sp>
        <p:nvSpPr>
          <p:cNvPr id="1196" name="Google Shape;1196;p82"/>
          <p:cNvSpPr txBox="1"/>
          <p:nvPr>
            <p:ph type="body" idx="1"/>
          </p:nvPr>
        </p:nvSpPr>
        <p:spPr>
          <a:xfrm>
            <a:off x="378250" y="3045450"/>
            <a:ext cx="27372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Bacon cheeseburger (B)</a:t>
            </a:r>
            <a:endParaRPr sz="1800"/>
          </a:p>
        </p:txBody>
      </p:sp>
      <p:sp>
        <p:nvSpPr>
          <p:cNvPr id="1197" name="Google Shape;1197;p82"/>
          <p:cNvSpPr txBox="1"/>
          <p:nvPr>
            <p:ph type="body" idx="1"/>
          </p:nvPr>
        </p:nvSpPr>
        <p:spPr>
          <a:xfrm>
            <a:off x="638950" y="3777600"/>
            <a:ext cx="22125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Vegetable curry (V)</a:t>
            </a:r>
            <a:endParaRPr sz="1800"/>
          </a:p>
        </p:txBody>
      </p:sp>
      <p:sp>
        <p:nvSpPr>
          <p:cNvPr id="1198" name="Google Shape;1198;p82"/>
          <p:cNvSpPr txBox="1"/>
          <p:nvPr>
            <p:ph type="body" idx="1"/>
          </p:nvPr>
        </p:nvSpPr>
        <p:spPr>
          <a:xfrm>
            <a:off x="3405550" y="1477725"/>
            <a:ext cx="4659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Waa maxay labada cunto ee suurtogalka ah?</a:t>
            </a:r>
            <a:endParaRPr sz="1800"/>
          </a:p>
        </p:txBody>
      </p:sp>
      <p:pic>
        <p:nvPicPr>
          <p:cNvPr id="1199" name="Google Shape;1199;p82"/>
          <p:cNvPicPr preferRelativeResize="0"/>
          <p:nvPr/>
        </p:nvPicPr>
        <p:blipFill>
          <a:blip r:embed="rId5">
            <a:alphaModFix/>
          </a:blip>
          <a:stretch>
            <a:fillRect/>
          </a:stretch>
        </p:blipFill>
        <p:spPr>
          <a:xfrm flipH="1">
            <a:off x="3362226" y="1867399"/>
            <a:ext cx="788350" cy="1016564"/>
          </a:xfrm>
          <a:prstGeom prst="rect">
            <a:avLst/>
          </a:prstGeom>
          <a:noFill/>
          <a:ln>
            <a:noFill/>
          </a:ln>
        </p:spPr>
      </p:pic>
      <p:sp>
        <p:nvSpPr>
          <p:cNvPr id="1200" name="Google Shape;1200;p82"/>
          <p:cNvSpPr txBox="1"/>
          <p:nvPr/>
        </p:nvSpPr>
        <p:spPr>
          <a:xfrm>
            <a:off x="3434700" y="28527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Cali</a:t>
            </a:r>
            <a:endParaRPr sz="1800">
              <a:latin typeface="Lexend"/>
              <a:ea typeface="Lexend"/>
              <a:cs typeface="Lexend"/>
              <a:sym typeface="Lexend"/>
            </a:endParaRPr>
          </a:p>
        </p:txBody>
      </p:sp>
      <p:sp>
        <p:nvSpPr>
          <p:cNvPr id="1201" name="Google Shape;1201;p82"/>
          <p:cNvSpPr/>
          <p:nvPr/>
        </p:nvSpPr>
        <p:spPr>
          <a:xfrm>
            <a:off x="4436475" y="1966650"/>
            <a:ext cx="2835900" cy="403200"/>
          </a:xfrm>
          <a:prstGeom prst="roundRect">
            <a:avLst>
              <a:gd name="adj" fmla="val 16667"/>
            </a:avLst>
          </a:prstGeom>
          <a:solidFill>
            <a:srgbClr val="EBEDFE"/>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02" name="Google Shape;1202;p82"/>
          <p:cNvSpPr txBox="1"/>
          <p:nvPr>
            <p:ph type="body" idx="1"/>
          </p:nvPr>
        </p:nvSpPr>
        <p:spPr>
          <a:xfrm>
            <a:off x="4566750" y="2022450"/>
            <a:ext cx="2666700" cy="34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GB, HV, HB, GF, HF, GV</a:t>
            </a:r>
            <a:endParaRPr sz="1800"/>
          </a:p>
        </p:txBody>
      </p:sp>
      <p:sp>
        <p:nvSpPr>
          <p:cNvPr id="1203" name="Google Shape;1203;p82"/>
          <p:cNvSpPr txBox="1"/>
          <p:nvPr>
            <p:ph type="body" idx="1"/>
          </p:nvPr>
        </p:nvSpPr>
        <p:spPr>
          <a:xfrm>
            <a:off x="4436475" y="2571375"/>
            <a:ext cx="3846600" cy="287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Liiska Cali ma aha nidaamsan. Wuxuu ku boodaa cuntooyinka bilowga iyo kuwa weyn ee kala duwan.</a:t>
            </a:r>
            <a:endParaRPr sz="20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Waxay u horseedi kartaa natiijooyin la seegay ama ku celis.</a:t>
            </a:r>
            <a:endParaRPr sz="2000">
              <a:latin typeface="Kalam"/>
              <a:ea typeface="Kalam"/>
              <a:cs typeface="Kalam"/>
              <a:sym typeface="Kalam"/>
            </a:endParaRPr>
          </a:p>
        </p:txBody>
      </p:sp>
      <p:cxnSp>
        <p:nvCxnSpPr>
          <p:cNvPr id="1204" name="Google Shape;1204;p82"/>
          <p:cNvCxnSpPr/>
          <p:nvPr/>
        </p:nvCxnSpPr>
        <p:spPr>
          <a:xfrm rot="10800000" flipH="1">
            <a:off x="1320950" y="1866200"/>
            <a:ext cx="695400" cy="1200"/>
          </a:xfrm>
          <a:prstGeom prst="straightConnector1">
            <a:avLst/>
          </a:prstGeom>
          <a:noFill/>
          <a:ln w="19050" cap="flat" cmpd="sng">
            <a:solidFill>
              <a:schemeClr val="dk1"/>
            </a:solidFill>
            <a:prstDash val="solid"/>
            <a:round/>
            <a:headEnd type="none" w="med" len="med"/>
            <a:tailEnd type="none" w="med" len="med"/>
          </a:ln>
        </p:spPr>
      </p:cxnSp>
      <p:cxnSp>
        <p:nvCxnSpPr>
          <p:cNvPr id="1205" name="Google Shape;1205;p82"/>
          <p:cNvCxnSpPr/>
          <p:nvPr/>
        </p:nvCxnSpPr>
        <p:spPr>
          <a:xfrm>
            <a:off x="1423725" y="3013150"/>
            <a:ext cx="511800" cy="6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09" name="Shape 1209"/>
        <p:cNvGrpSpPr/>
        <p:nvPr/>
      </p:nvGrpSpPr>
      <p:grpSpPr>
        <a:xfrm>
          <a:off x="0" y="0"/>
          <a:ext cx="0" cy="0"/>
        </a:xfrm>
      </p:grpSpPr>
      <p:sp>
        <p:nvSpPr>
          <p:cNvPr id="1210" name="Google Shape;1210;p83"/>
          <p:cNvSpPr txBox="1"/>
          <p:nvPr>
            <p:ph type="body" idx="1"/>
          </p:nvPr>
        </p:nvSpPr>
        <p:spPr>
          <a:xfrm>
            <a:off x="324000" y="759300"/>
            <a:ext cx="82377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Makhaayaddu waxay leedahay liis cunto oo laba qaybood ah. Waxaad doorataa mid ka mid ah cuntada bilowga ah iyo mid ka mid ah cuntada weyn.</a:t>
            </a:r>
            <a:br>
              <a:rPr lang="en-GB" sz="1800"/>
            </a:br>
            <a:r>
              <a:rPr lang="en-GB" sz="1100">
                <a:latin typeface="Lexend"/>
              </a:rPr>
              <a:t/>
            </a:r>
            <a:endParaRPr sz="1800"/>
          </a:p>
        </p:txBody>
      </p:sp>
      <p:sp>
        <p:nvSpPr>
          <p:cNvPr id="1211" name="Google Shape;1211;p8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nidaamsan (Systematic listing)</a:t>
            </a:r>
            <a:endParaRPr/>
          </a:p>
        </p:txBody>
      </p:sp>
      <p:sp>
        <p:nvSpPr>
          <p:cNvPr id="1212" name="Google Shape;1212;p83"/>
          <p:cNvSpPr/>
          <p:nvPr/>
        </p:nvSpPr>
        <p:spPr>
          <a:xfrm>
            <a:off x="324000" y="1553925"/>
            <a:ext cx="2791500" cy="2680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13" name="Google Shape;1213;p83"/>
          <p:cNvSpPr txBox="1"/>
          <p:nvPr>
            <p:ph type="body" idx="1"/>
          </p:nvPr>
        </p:nvSpPr>
        <p:spPr>
          <a:xfrm>
            <a:off x="1279300" y="1620000"/>
            <a:ext cx="9351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Cunto bilow (Starter)</a:t>
            </a:r>
            <a:endParaRPr sz="1800"/>
          </a:p>
        </p:txBody>
      </p:sp>
      <p:sp>
        <p:nvSpPr>
          <p:cNvPr id="1214" name="Google Shape;1214;p83"/>
          <p:cNvSpPr txBox="1"/>
          <p:nvPr>
            <p:ph type="body" idx="1"/>
          </p:nvPr>
        </p:nvSpPr>
        <p:spPr>
          <a:xfrm>
            <a:off x="1395900" y="2758050"/>
            <a:ext cx="5778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Cunto weyn (Main)</a:t>
            </a:r>
            <a:endParaRPr sz="1800"/>
          </a:p>
        </p:txBody>
      </p:sp>
      <p:sp>
        <p:nvSpPr>
          <p:cNvPr id="1215" name="Google Shape;1215;p83"/>
          <p:cNvSpPr txBox="1"/>
          <p:nvPr>
            <p:ph type="body" idx="1"/>
          </p:nvPr>
        </p:nvSpPr>
        <p:spPr>
          <a:xfrm>
            <a:off x="530800" y="1966650"/>
            <a:ext cx="25305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Mushroom toon (G)</a:t>
            </a:r>
            <a:endParaRPr sz="1800"/>
          </a:p>
        </p:txBody>
      </p:sp>
      <p:sp>
        <p:nvSpPr>
          <p:cNvPr id="1216" name="Google Shape;1216;p83"/>
          <p:cNvSpPr txBox="1"/>
          <p:nvPr>
            <p:ph type="body" idx="1"/>
          </p:nvPr>
        </p:nvSpPr>
        <p:spPr>
          <a:xfrm>
            <a:off x="808950" y="2313300"/>
            <a:ext cx="2151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Halloumi qaniinyo (H)</a:t>
            </a:r>
            <a:endParaRPr sz="1800"/>
          </a:p>
        </p:txBody>
      </p:sp>
      <p:sp>
        <p:nvSpPr>
          <p:cNvPr id="1217" name="Google Shape;1217;p83"/>
          <p:cNvSpPr txBox="1"/>
          <p:nvPr>
            <p:ph type="body" idx="1"/>
          </p:nvPr>
        </p:nvSpPr>
        <p:spPr>
          <a:xfrm>
            <a:off x="687750" y="3390900"/>
            <a:ext cx="2067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Kalluun iyo baradho (F)</a:t>
            </a:r>
            <a:endParaRPr sz="1800"/>
          </a:p>
        </p:txBody>
      </p:sp>
      <p:sp>
        <p:nvSpPr>
          <p:cNvPr id="1218" name="Google Shape;1218;p83"/>
          <p:cNvSpPr txBox="1"/>
          <p:nvPr>
            <p:ph type="body" idx="1"/>
          </p:nvPr>
        </p:nvSpPr>
        <p:spPr>
          <a:xfrm>
            <a:off x="378250" y="3045450"/>
            <a:ext cx="27372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Bacon cheeseburger (B)</a:t>
            </a:r>
            <a:endParaRPr sz="1800"/>
          </a:p>
        </p:txBody>
      </p:sp>
      <p:sp>
        <p:nvSpPr>
          <p:cNvPr id="1219" name="Google Shape;1219;p83"/>
          <p:cNvSpPr txBox="1"/>
          <p:nvPr>
            <p:ph type="body" idx="1"/>
          </p:nvPr>
        </p:nvSpPr>
        <p:spPr>
          <a:xfrm>
            <a:off x="638950" y="3777600"/>
            <a:ext cx="22125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Khudrad curry (V)</a:t>
            </a:r>
            <a:endParaRPr sz="1800"/>
          </a:p>
        </p:txBody>
      </p:sp>
      <p:sp>
        <p:nvSpPr>
          <p:cNvPr id="1220" name="Google Shape;1220;p83"/>
          <p:cNvSpPr txBox="1"/>
          <p:nvPr>
            <p:ph type="body" idx="1"/>
          </p:nvPr>
        </p:nvSpPr>
        <p:spPr>
          <a:xfrm>
            <a:off x="3405550" y="1477725"/>
            <a:ext cx="46593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Maxay liisaska Suad iyo Axmed uga fiican yihiin?</a:t>
            </a:r>
            <a:endParaRPr sz="1800"/>
          </a:p>
        </p:txBody>
      </p:sp>
      <p:sp>
        <p:nvSpPr>
          <p:cNvPr id="1221" name="Google Shape;1221;p83"/>
          <p:cNvSpPr txBox="1"/>
          <p:nvPr>
            <p:ph type="body" idx="1"/>
          </p:nvPr>
        </p:nvSpPr>
        <p:spPr>
          <a:xfrm>
            <a:off x="3405550" y="2516988"/>
            <a:ext cx="42318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Suad waxay si nidaamsan u heshay natiijooyinka cuntada bilowga ah.</a:t>
            </a:r>
            <a:r>
              <a:rPr lang="en-GB" sz="1100" b="1">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id="1222" name="Google Shape;1222;p83"/>
          <p:cNvPicPr preferRelativeResize="0"/>
          <p:nvPr/>
        </p:nvPicPr>
        <p:blipFill>
          <a:blip r:embed="rId7">
            <a:alphaModFix/>
          </a:blip>
          <a:stretch>
            <a:fillRect/>
          </a:stretch>
        </p:blipFill>
        <p:spPr>
          <a:xfrm>
            <a:off x="7753940" y="1767900"/>
            <a:ext cx="807760" cy="896090"/>
          </a:xfrm>
          <a:prstGeom prst="rect">
            <a:avLst/>
          </a:prstGeom>
          <a:noFill/>
          <a:ln>
            <a:noFill/>
          </a:ln>
        </p:spPr>
      </p:pic>
      <p:sp>
        <p:nvSpPr>
          <p:cNvPr id="1223" name="Google Shape;1223;p83"/>
          <p:cNvSpPr txBox="1"/>
          <p:nvPr/>
        </p:nvSpPr>
        <p:spPr>
          <a:xfrm>
            <a:off x="7715175" y="269205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Suad</a:t>
            </a:r>
            <a:endParaRPr sz="1800">
              <a:latin typeface="Lexend"/>
              <a:ea typeface="Lexend"/>
              <a:cs typeface="Lexend"/>
              <a:sym typeface="Lexend"/>
            </a:endParaRPr>
          </a:p>
        </p:txBody>
      </p:sp>
      <p:sp>
        <p:nvSpPr>
          <p:cNvPr id="1224" name="Google Shape;1224;p83"/>
          <p:cNvSpPr/>
          <p:nvPr/>
        </p:nvSpPr>
        <p:spPr>
          <a:xfrm>
            <a:off x="4436475" y="1966650"/>
            <a:ext cx="2835900" cy="403200"/>
          </a:xfrm>
          <a:prstGeom prst="roundRect">
            <a:avLst>
              <a:gd name="adj" fmla="val 16667"/>
            </a:avLst>
          </a:prstGeom>
          <a:solidFill>
            <a:srgbClr val="EBEDFE"/>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25" name="Google Shape;1225;p83"/>
          <p:cNvSpPr txBox="1"/>
          <p:nvPr>
            <p:ph type="body" idx="1"/>
          </p:nvPr>
        </p:nvSpPr>
        <p:spPr>
          <a:xfrm>
            <a:off x="4566750" y="2022450"/>
            <a:ext cx="2666700" cy="34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GB, GF, GV, HB, HF, HV</a:t>
            </a:r>
            <a:endParaRPr sz="1800"/>
          </a:p>
        </p:txBody>
      </p:sp>
      <p:pic>
        <p:nvPicPr>
          <p:cNvPr id="1226" name="Google Shape;1226;p83"/>
          <p:cNvPicPr preferRelativeResize="0"/>
          <p:nvPr/>
        </p:nvPicPr>
        <p:blipFill>
          <a:blip r:embed="rId8">
            <a:alphaModFix/>
          </a:blip>
          <a:stretch>
            <a:fillRect/>
          </a:stretch>
        </p:blipFill>
        <p:spPr>
          <a:xfrm flipH="1">
            <a:off x="3471009" y="3287313"/>
            <a:ext cx="777007" cy="896096"/>
          </a:xfrm>
          <a:prstGeom prst="rect">
            <a:avLst/>
          </a:prstGeom>
          <a:noFill/>
          <a:ln>
            <a:noFill/>
          </a:ln>
        </p:spPr>
      </p:pic>
      <p:sp>
        <p:nvSpPr>
          <p:cNvPr id="1227" name="Google Shape;1227;p83"/>
          <p:cNvSpPr txBox="1"/>
          <p:nvPr/>
        </p:nvSpPr>
        <p:spPr>
          <a:xfrm>
            <a:off x="3504350" y="4183400"/>
            <a:ext cx="885300" cy="313500"/>
          </a:xfrm>
          <a:prstGeom prst="rect">
            <a:avLst/>
          </a:prstGeom>
          <a:noFill/>
          <a:ln>
            <a:noFill/>
          </a:ln>
        </p:spPr>
        <p:txBody>
          <a:bodyPr spcFirstLastPara="1" wrap="none" lIns="0" tIns="0" rIns="0" bIns="0" anchor="ctr" anchorCtr="0">
            <a:norm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Axmed</a:t>
            </a:r>
            <a:endParaRPr sz="1800">
              <a:latin typeface="Lexend"/>
              <a:ea typeface="Lexend"/>
              <a:cs typeface="Lexend"/>
              <a:sym typeface="Lexend"/>
            </a:endParaRPr>
          </a:p>
        </p:txBody>
      </p:sp>
      <p:sp>
        <p:nvSpPr>
          <p:cNvPr id="1228" name="Google Shape;1228;p83"/>
          <p:cNvSpPr/>
          <p:nvPr/>
        </p:nvSpPr>
        <p:spPr>
          <a:xfrm>
            <a:off x="4436475" y="3338250"/>
            <a:ext cx="2835900" cy="403200"/>
          </a:xfrm>
          <a:prstGeom prst="roundRect">
            <a:avLst>
              <a:gd name="adj" fmla="val 16667"/>
            </a:avLst>
          </a:prstGeom>
          <a:solidFill>
            <a:srgbClr val="EBEDFE"/>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29" name="Google Shape;1229;p83"/>
          <p:cNvSpPr txBox="1"/>
          <p:nvPr>
            <p:ph type="body" idx="1"/>
          </p:nvPr>
        </p:nvSpPr>
        <p:spPr>
          <a:xfrm>
            <a:off x="4566750" y="3394050"/>
            <a:ext cx="2666700" cy="34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GB, HB, GF, HF, GV, HV</a:t>
            </a:r>
            <a:endParaRPr sz="1800"/>
          </a:p>
        </p:txBody>
      </p:sp>
      <p:sp>
        <p:nvSpPr>
          <p:cNvPr id="1230" name="Google Shape;1230;p83"/>
          <p:cNvSpPr txBox="1"/>
          <p:nvPr>
            <p:ph type="body" idx="1"/>
          </p:nvPr>
        </p:nvSpPr>
        <p:spPr>
          <a:xfrm>
            <a:off x="4441271" y="3835696"/>
            <a:ext cx="4231800" cy="287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Axmed wuxuu si nidaamsan u helay natiijooyinka cuntada weyn kasta.</a:t>
            </a:r>
            <a:r>
              <a:rPr lang="en-GB" sz="1100" b="1">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cxnSp>
        <p:nvCxnSpPr>
          <p:cNvPr id="1231" name="Google Shape;1231;p83"/>
          <p:cNvCxnSpPr/>
          <p:nvPr/>
        </p:nvCxnSpPr>
        <p:spPr>
          <a:xfrm rot="10800000" flipH="1">
            <a:off x="1320950" y="1866200"/>
            <a:ext cx="695400" cy="1200"/>
          </a:xfrm>
          <a:prstGeom prst="straightConnector1">
            <a:avLst/>
          </a:prstGeom>
          <a:noFill/>
          <a:ln w="19050" cap="flat" cmpd="sng">
            <a:solidFill>
              <a:schemeClr val="dk1"/>
            </a:solidFill>
            <a:prstDash val="solid"/>
            <a:round/>
            <a:headEnd type="none" w="med" len="med"/>
            <a:tailEnd type="none" w="med" len="med"/>
          </a:ln>
        </p:spPr>
      </p:cxnSp>
      <p:cxnSp>
        <p:nvCxnSpPr>
          <p:cNvPr id="1232" name="Google Shape;1232;p83"/>
          <p:cNvCxnSpPr/>
          <p:nvPr/>
        </p:nvCxnSpPr>
        <p:spPr>
          <a:xfrm>
            <a:off x="1423725" y="3013150"/>
            <a:ext cx="511800" cy="600"/>
          </a:xfrm>
          <a:prstGeom prst="straightConnector1">
            <a:avLst/>
          </a:prstGeom>
          <a:noFill/>
          <a:ln w="19050" cap="flat" cmpd="sng">
            <a:solidFill>
              <a:schemeClr val="dk1"/>
            </a:solidFill>
            <a:prstDash val="solid"/>
            <a:round/>
            <a:headEnd type="none" w="med" len="med"/>
            <a:tailEnd type="non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2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36" name="Shape 1236"/>
        <p:cNvGrpSpPr/>
        <p:nvPr/>
      </p:nvGrpSpPr>
      <p:grpSpPr>
        <a:xfrm>
          <a:off x="0" y="0"/>
          <a:ext cx="0" cy="0"/>
        </a:xfrm>
      </p:grpSpPr>
      <p:sp>
        <p:nvSpPr>
          <p:cNvPr id="1237" name="Google Shape;1237;p84"/>
          <p:cNvSpPr txBox="1"/>
          <p:nvPr>
            <p:ph type="body" idx="1"/>
          </p:nvPr>
        </p:nvSpPr>
        <p:spPr>
          <a:xfrm>
            <a:off x="324000" y="759300"/>
            <a:ext cx="8237700" cy="49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Labada wareeg (spinners) waa la wareejiyaa. Dhammeysti liiska natiijooyinka.</a:t>
            </a:r>
            <a:endParaRPr/>
          </a:p>
        </p:txBody>
      </p:sp>
      <p:sp>
        <p:nvSpPr>
          <p:cNvPr id="1238" name="Google Shape;1238;p8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Liis nidaamsan (Systematic listing)</a:t>
            </a:r>
            <a:endParaRPr/>
          </a:p>
        </p:txBody>
      </p:sp>
      <p:sp>
        <p:nvSpPr>
          <p:cNvPr id="1239" name="Google Shape;1239;p84"/>
          <p:cNvSpPr/>
          <p:nvPr/>
        </p:nvSpPr>
        <p:spPr>
          <a:xfrm>
            <a:off x="2565800" y="13062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0" name="Google Shape;1240;p84"/>
          <p:cNvSpPr/>
          <p:nvPr/>
        </p:nvSpPr>
        <p:spPr>
          <a:xfrm flipH="1">
            <a:off x="2580489" y="1321011"/>
            <a:ext cx="1666500" cy="1666500"/>
          </a:xfrm>
          <a:prstGeom prst="pie">
            <a:avLst>
              <a:gd name="adj1" fmla="val 5387953"/>
              <a:gd name="adj2" fmla="val 10824216"/>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1" name="Google Shape;1241;p84"/>
          <p:cNvSpPr/>
          <p:nvPr/>
        </p:nvSpPr>
        <p:spPr>
          <a:xfrm>
            <a:off x="2580561" y="1321011"/>
            <a:ext cx="1666500" cy="1666500"/>
          </a:xfrm>
          <a:prstGeom prst="pie">
            <a:avLst>
              <a:gd name="adj1" fmla="val 5387953"/>
              <a:gd name="adj2" fmla="val 10858220"/>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2" name="Google Shape;1242;p84"/>
          <p:cNvSpPr txBox="1"/>
          <p:nvPr/>
        </p:nvSpPr>
        <p:spPr>
          <a:xfrm>
            <a:off x="2944575" y="22483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243" name="Google Shape;1243;p84"/>
          <p:cNvSpPr/>
          <p:nvPr/>
        </p:nvSpPr>
        <p:spPr>
          <a:xfrm>
            <a:off x="2580561" y="1321011"/>
            <a:ext cx="1666500" cy="1666500"/>
          </a:xfrm>
          <a:prstGeom prst="pie">
            <a:avLst>
              <a:gd name="adj1" fmla="val 10799941"/>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4" name="Google Shape;1244;p84"/>
          <p:cNvSpPr txBox="1"/>
          <p:nvPr/>
        </p:nvSpPr>
        <p:spPr>
          <a:xfrm>
            <a:off x="2944575" y="15625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245" name="Google Shape;1245;p84"/>
          <p:cNvSpPr/>
          <p:nvPr/>
        </p:nvSpPr>
        <p:spPr>
          <a:xfrm flipH="1">
            <a:off x="2580489" y="1321011"/>
            <a:ext cx="1666500" cy="1666500"/>
          </a:xfrm>
          <a:prstGeom prst="pie">
            <a:avLst>
              <a:gd name="adj1" fmla="val 10825856"/>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46" name="Google Shape;1246;p84"/>
          <p:cNvSpPr txBox="1"/>
          <p:nvPr/>
        </p:nvSpPr>
        <p:spPr>
          <a:xfrm>
            <a:off x="3522926" y="15625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247" name="Google Shape;1247;p84"/>
          <p:cNvSpPr txBox="1"/>
          <p:nvPr/>
        </p:nvSpPr>
        <p:spPr>
          <a:xfrm>
            <a:off x="3522926" y="22483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248" name="Google Shape;1248;p84"/>
          <p:cNvGrpSpPr/>
          <p:nvPr/>
        </p:nvGrpSpPr>
        <p:grpSpPr>
          <a:xfrm>
            <a:off x="3365109" y="1371763"/>
            <a:ext cx="93900" cy="816939"/>
            <a:chOff x="996050" y="213293"/>
            <a:chExt cx="93900" cy="909732"/>
          </a:xfrm>
        </p:grpSpPr>
        <p:cxnSp>
          <p:nvCxnSpPr>
            <p:cNvPr id="1249" name="Google Shape;1249;p8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250" name="Google Shape;1250;p8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251" name="Google Shape;1251;p84"/>
          <p:cNvSpPr/>
          <p:nvPr/>
        </p:nvSpPr>
        <p:spPr>
          <a:xfrm>
            <a:off x="584600" y="13062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2" name="Google Shape;1252;p84"/>
          <p:cNvSpPr/>
          <p:nvPr/>
        </p:nvSpPr>
        <p:spPr>
          <a:xfrm rot="7199661">
            <a:off x="599409" y="1321128"/>
            <a:ext cx="1666484" cy="1666484"/>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3" name="Google Shape;1253;p84"/>
          <p:cNvSpPr/>
          <p:nvPr/>
        </p:nvSpPr>
        <p:spPr>
          <a:xfrm rot="-7211867">
            <a:off x="599477" y="1321188"/>
            <a:ext cx="1666446" cy="1666446"/>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4" name="Google Shape;1254;p84"/>
          <p:cNvSpPr/>
          <p:nvPr/>
        </p:nvSpPr>
        <p:spPr>
          <a:xfrm>
            <a:off x="599477" y="1321188"/>
            <a:ext cx="1666500" cy="1666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255" name="Google Shape;1255;p84"/>
          <p:cNvSpPr txBox="1"/>
          <p:nvPr/>
        </p:nvSpPr>
        <p:spPr>
          <a:xfrm>
            <a:off x="1617926" y="17149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256" name="Google Shape;1256;p84"/>
          <p:cNvSpPr txBox="1"/>
          <p:nvPr/>
        </p:nvSpPr>
        <p:spPr>
          <a:xfrm>
            <a:off x="1313126" y="23245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57" name="Google Shape;1257;p84"/>
          <p:cNvSpPr txBox="1"/>
          <p:nvPr/>
        </p:nvSpPr>
        <p:spPr>
          <a:xfrm>
            <a:off x="855926" y="17149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258" name="Google Shape;1258;p84"/>
          <p:cNvGrpSpPr/>
          <p:nvPr/>
        </p:nvGrpSpPr>
        <p:grpSpPr>
          <a:xfrm>
            <a:off x="1383909" y="1391006"/>
            <a:ext cx="93900" cy="816939"/>
            <a:chOff x="996050" y="213293"/>
            <a:chExt cx="93900" cy="909732"/>
          </a:xfrm>
        </p:grpSpPr>
        <p:cxnSp>
          <p:nvCxnSpPr>
            <p:cNvPr id="1259" name="Google Shape;1259;p8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260" name="Google Shape;1260;p8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261" name="Google Shape;1261;p84"/>
          <p:cNvSpPr txBox="1"/>
          <p:nvPr>
            <p:ph type="body" idx="1"/>
          </p:nvPr>
        </p:nvSpPr>
        <p:spPr>
          <a:xfrm>
            <a:off x="4920625" y="1321200"/>
            <a:ext cx="3602700" cy="49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{A1, A2, A3, A4, B1, B2, B3, B4,       ,       ,       ,       }</a:t>
            </a:r>
            <a:endParaRPr/>
          </a:p>
        </p:txBody>
      </p:sp>
      <p:cxnSp>
        <p:nvCxnSpPr>
          <p:cNvPr id="1262" name="Google Shape;1262;p84"/>
          <p:cNvCxnSpPr/>
          <p:nvPr/>
        </p:nvCxnSpPr>
        <p:spPr>
          <a:xfrm>
            <a:off x="5427925" y="1993625"/>
            <a:ext cx="458400" cy="0"/>
          </a:xfrm>
          <a:prstGeom prst="straightConnector1">
            <a:avLst/>
          </a:prstGeom>
          <a:noFill/>
          <a:ln w="38100" cap="flat" cmpd="sng">
            <a:solidFill>
              <a:schemeClr val="dk1"/>
            </a:solidFill>
            <a:prstDash val="solid"/>
            <a:round/>
            <a:headEnd type="none" w="med" len="med"/>
            <a:tailEnd type="none" w="med" len="med"/>
          </a:ln>
        </p:spPr>
      </p:cxnSp>
      <p:cxnSp>
        <p:nvCxnSpPr>
          <p:cNvPr id="1263" name="Google Shape;1263;p84"/>
          <p:cNvCxnSpPr/>
          <p:nvPr/>
        </p:nvCxnSpPr>
        <p:spPr>
          <a:xfrm>
            <a:off x="6069825" y="1993625"/>
            <a:ext cx="458400" cy="0"/>
          </a:xfrm>
          <a:prstGeom prst="straightConnector1">
            <a:avLst/>
          </a:prstGeom>
          <a:noFill/>
          <a:ln w="38100" cap="flat" cmpd="sng">
            <a:solidFill>
              <a:schemeClr val="dk1"/>
            </a:solidFill>
            <a:prstDash val="solid"/>
            <a:round/>
            <a:headEnd type="none" w="med" len="med"/>
            <a:tailEnd type="none" w="med" len="med"/>
          </a:ln>
        </p:spPr>
      </p:cxnSp>
      <p:cxnSp>
        <p:nvCxnSpPr>
          <p:cNvPr id="1264" name="Google Shape;1264;p84"/>
          <p:cNvCxnSpPr/>
          <p:nvPr/>
        </p:nvCxnSpPr>
        <p:spPr>
          <a:xfrm>
            <a:off x="6688425" y="1993625"/>
            <a:ext cx="458400" cy="0"/>
          </a:xfrm>
          <a:prstGeom prst="straightConnector1">
            <a:avLst/>
          </a:prstGeom>
          <a:noFill/>
          <a:ln w="38100" cap="flat" cmpd="sng">
            <a:solidFill>
              <a:schemeClr val="dk1"/>
            </a:solidFill>
            <a:prstDash val="solid"/>
            <a:round/>
            <a:headEnd type="none" w="med" len="med"/>
            <a:tailEnd type="none" w="med" len="med"/>
          </a:ln>
        </p:spPr>
      </p:cxnSp>
      <p:cxnSp>
        <p:nvCxnSpPr>
          <p:cNvPr id="1265" name="Google Shape;1265;p84"/>
          <p:cNvCxnSpPr/>
          <p:nvPr/>
        </p:nvCxnSpPr>
        <p:spPr>
          <a:xfrm>
            <a:off x="7307000" y="1993625"/>
            <a:ext cx="458400" cy="0"/>
          </a:xfrm>
          <a:prstGeom prst="straightConnector1">
            <a:avLst/>
          </a:prstGeom>
          <a:noFill/>
          <a:ln w="38100" cap="flat" cmpd="sng">
            <a:solidFill>
              <a:schemeClr val="dk1"/>
            </a:solidFill>
            <a:prstDash val="solid"/>
            <a:round/>
            <a:headEnd type="none" w="med" len="med"/>
            <a:tailEnd type="none" w="med" len="med"/>
          </a:ln>
        </p:spPr>
      </p:cxnSp>
      <p:sp>
        <p:nvSpPr>
          <p:cNvPr id="1266" name="Google Shape;1266;p84"/>
          <p:cNvSpPr txBox="1"/>
          <p:nvPr>
            <p:ph type="body" idx="1"/>
          </p:nvPr>
        </p:nvSpPr>
        <p:spPr>
          <a:xfrm>
            <a:off x="5520712" y="1696264"/>
            <a:ext cx="381600" cy="49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C1</a:t>
            </a:r>
            <a:endParaRPr>
              <a:latin typeface="Kalam"/>
              <a:ea typeface="Kalam"/>
              <a:cs typeface="Kalam"/>
              <a:sym typeface="Kalam"/>
            </a:endParaRPr>
          </a:p>
        </p:txBody>
      </p:sp>
      <p:sp>
        <p:nvSpPr>
          <p:cNvPr id="1267" name="Google Shape;1267;p84"/>
          <p:cNvSpPr txBox="1"/>
          <p:nvPr>
            <p:ph type="body" idx="1"/>
          </p:nvPr>
        </p:nvSpPr>
        <p:spPr>
          <a:xfrm>
            <a:off x="6206512" y="1696264"/>
            <a:ext cx="381600" cy="49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C2</a:t>
            </a:r>
            <a:endParaRPr>
              <a:latin typeface="Kalam"/>
              <a:ea typeface="Kalam"/>
              <a:cs typeface="Kalam"/>
              <a:sym typeface="Kalam"/>
            </a:endParaRPr>
          </a:p>
        </p:txBody>
      </p:sp>
      <p:sp>
        <p:nvSpPr>
          <p:cNvPr id="1268" name="Google Shape;1268;p84"/>
          <p:cNvSpPr txBox="1"/>
          <p:nvPr>
            <p:ph type="body" idx="1"/>
          </p:nvPr>
        </p:nvSpPr>
        <p:spPr>
          <a:xfrm>
            <a:off x="6816112" y="1696264"/>
            <a:ext cx="381600" cy="49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C3</a:t>
            </a:r>
            <a:endParaRPr>
              <a:latin typeface="Kalam"/>
              <a:ea typeface="Kalam"/>
              <a:cs typeface="Kalam"/>
              <a:sym typeface="Kalam"/>
            </a:endParaRPr>
          </a:p>
        </p:txBody>
      </p:sp>
      <p:sp>
        <p:nvSpPr>
          <p:cNvPr id="1269" name="Google Shape;1269;p84"/>
          <p:cNvSpPr txBox="1"/>
          <p:nvPr>
            <p:ph type="body" idx="1"/>
          </p:nvPr>
        </p:nvSpPr>
        <p:spPr>
          <a:xfrm>
            <a:off x="7425712" y="1696264"/>
            <a:ext cx="381600" cy="49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Kalam"/>
                <a:ea typeface="Kalam"/>
                <a:cs typeface="Kalam"/>
                <a:sym typeface="Kalam"/>
              </a:rPr>
              <a:t>C4</a:t>
            </a:r>
            <a:endParaRPr>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6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26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264"/>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26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26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6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73" name="Shape 1273"/>
        <p:cNvGrpSpPr/>
        <p:nvPr/>
      </p:nvGrpSpPr>
      <p:grpSpPr>
        <a:xfrm>
          <a:off x="0" y="0"/>
          <a:ext cx="0" cy="0"/>
        </a:xfrm>
      </p:grpSpPr>
      <p:sp>
        <p:nvSpPr>
          <p:cNvPr id="1274" name="Google Shape;1274;p8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 nidaamsan (Systematic listing)</a:t>
            </a:r>
            <a:endParaRPr/>
          </a:p>
        </p:txBody>
      </p:sp>
      <p:sp>
        <p:nvSpPr>
          <p:cNvPr id="1275" name="Google Shape;1275;p85"/>
          <p:cNvSpPr txBox="1"/>
          <p:nvPr>
            <p:ph type="body" idx="1"/>
          </p:nvPr>
        </p:nvSpPr>
        <p:spPr>
          <a:xfrm>
            <a:off x="324000" y="768550"/>
            <a:ext cx="8237700" cy="20130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1) Lix-geesood (six-sided dice) oo caddaalad ah iyo wareegga (spinner) la tusay ayaa la rogayaa oo la wareejiyaa isla mar.</a:t>
            </a:r>
            <a:endParaRPr/>
          </a:p>
          <a:p>
            <a:pPr marL="0" lvl="0" indent="0" algn="l" rtl="0">
              <a:spcBef>
                <a:spcPts val="1000"/>
              </a:spcBef>
              <a:spcAft>
                <a:spcPct val="0"/>
              </a:spcAft>
              <a:buNone/>
              <a:defRPr/>
            </a:pPr>
            <a:r>
              <a:rPr lang="en-GB" sz="1400">
                <a:latin typeface="Lexend"/>
              </a:rPr>
              <a:t>a) Liis garso natiijooyinka si nidaamsan</a:t>
            </a:r>
            <a:r>
              <a:rPr lang="en-GB" b="1" sz="1400">
                <a:latin typeface="Lexend"/>
              </a:rPr>
              <a:t/>
            </a:r>
            <a:endParaRPr b="1"/>
          </a:p>
          <a:p>
            <a:pPr marL="0" lvl="0" indent="0" algn="l" rtl="0">
              <a:spcBef>
                <a:spcPts val="1000"/>
              </a:spcBef>
              <a:spcAft>
                <a:spcPct val="0"/>
              </a:spcAft>
              <a:buNone/>
              <a:defRPr/>
            </a:pPr>
            <a:r>
              <a:rPr lang="en-GB" sz="1400">
                <a:latin typeface="Lexend"/>
              </a:rPr>
              <a:t>b) Immisa natiijo ayaa jira?</a:t>
            </a:r>
            <a:endParaRPr/>
          </a:p>
          <a:p>
            <a:pPr marL="0" lvl="0" indent="0" algn="l" rtl="0">
              <a:spcBef>
                <a:spcPts val="1000"/>
              </a:spcBef>
              <a:spcAft>
                <a:spcPts val="1000"/>
              </a:spcAft>
              <a:buNone/>
            </a:pPr>
            <a:endParaRPr/>
          </a:p>
        </p:txBody>
      </p:sp>
      <p:grpSp>
        <p:nvGrpSpPr>
          <p:cNvPr id="1276" name="Google Shape;1276;p85"/>
          <p:cNvGrpSpPr/>
          <p:nvPr/>
        </p:nvGrpSpPr>
        <p:grpSpPr>
          <a:xfrm>
            <a:off x="6923027" y="1015181"/>
            <a:ext cx="1631862" cy="1631862"/>
            <a:chOff x="6541850" y="1015161"/>
            <a:chExt cx="2278500" cy="2278500"/>
          </a:xfrm>
        </p:grpSpPr>
        <p:sp>
          <p:nvSpPr>
            <p:cNvPr id="1277" name="Google Shape;1277;p85"/>
            <p:cNvSpPr/>
            <p:nvPr/>
          </p:nvSpPr>
          <p:spPr>
            <a:xfrm>
              <a:off x="6833000" y="13062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278" name="Google Shape;1278;p85"/>
            <p:cNvSpPr/>
            <p:nvPr/>
          </p:nvSpPr>
          <p:spPr>
            <a:xfrm rot="7199661">
              <a:off x="6847809" y="1321128"/>
              <a:ext cx="1666484" cy="1666484"/>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279" name="Google Shape;1279;p85"/>
            <p:cNvSpPr/>
            <p:nvPr/>
          </p:nvSpPr>
          <p:spPr>
            <a:xfrm rot="-7211867">
              <a:off x="6847877" y="1321188"/>
              <a:ext cx="1666446" cy="1666446"/>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280" name="Google Shape;1280;p85"/>
            <p:cNvSpPr/>
            <p:nvPr/>
          </p:nvSpPr>
          <p:spPr>
            <a:xfrm>
              <a:off x="6847877" y="1321188"/>
              <a:ext cx="1666500" cy="1666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281" name="Google Shape;1281;p85"/>
            <p:cNvSpPr txBox="1"/>
            <p:nvPr/>
          </p:nvSpPr>
          <p:spPr>
            <a:xfrm>
              <a:off x="7866326" y="1714932"/>
              <a:ext cx="630000" cy="6018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282" name="Google Shape;1282;p85"/>
            <p:cNvSpPr txBox="1"/>
            <p:nvPr/>
          </p:nvSpPr>
          <p:spPr>
            <a:xfrm>
              <a:off x="7455132" y="2324532"/>
              <a:ext cx="630000" cy="6018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83" name="Google Shape;1283;p85"/>
            <p:cNvSpPr txBox="1"/>
            <p:nvPr/>
          </p:nvSpPr>
          <p:spPr>
            <a:xfrm>
              <a:off x="7104326" y="1714932"/>
              <a:ext cx="630000" cy="6018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284" name="Google Shape;1284;p85"/>
            <p:cNvGrpSpPr/>
            <p:nvPr/>
          </p:nvGrpSpPr>
          <p:grpSpPr>
            <a:xfrm>
              <a:off x="7632309" y="1391006"/>
              <a:ext cx="93900" cy="816939"/>
              <a:chOff x="996050" y="213293"/>
              <a:chExt cx="93900" cy="909732"/>
            </a:xfrm>
          </p:grpSpPr>
          <p:cxnSp>
            <p:nvCxnSpPr>
              <p:cNvPr id="1285" name="Google Shape;1285;p85"/>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286" name="Google Shape;1286;p85"/>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287" name="Google Shape;1287;p85"/>
          <p:cNvSpPr txBox="1"/>
          <p:nvPr>
            <p:ph type="body" idx="1"/>
          </p:nvPr>
        </p:nvSpPr>
        <p:spPr>
          <a:xfrm>
            <a:off x="324000" y="2825950"/>
            <a:ext cx="8237700" cy="20130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2) Lacag (coin) caadil ah iyo lix-gees (dice) caadil ah ayaa si isku mar ah loo tuuraa oo loo rogaa.</a:t>
            </a:r>
            <a:endParaRPr/>
          </a:p>
          <a:p>
            <a:pPr marL="0" lvl="0" indent="0" algn="l" rtl="0">
              <a:spcBef>
                <a:spcPts val="1000"/>
              </a:spcBef>
              <a:spcAft>
                <a:spcPct val="0"/>
              </a:spcAft>
              <a:buNone/>
              <a:defRPr/>
            </a:pPr>
            <a:r>
              <a:rPr lang="en-GB" sz="1400">
                <a:latin typeface="Lexend"/>
              </a:rPr>
              <a:t>a) Liis garso natiijooyinka (outcomes) si nidaamsan</a:t>
            </a:r>
            <a:r>
              <a:rPr lang="en-GB" b="1" sz="1400">
                <a:latin typeface="Lexend"/>
              </a:rPr>
              <a:t/>
            </a:r>
            <a:endParaRPr b="1"/>
          </a:p>
          <a:p>
            <a:pPr marL="0" lvl="0" indent="0" algn="l" rtl="0">
              <a:spcBef>
                <a:spcPts val="1000"/>
              </a:spcBef>
              <a:spcAft>
                <a:spcPts val="1000"/>
              </a:spcAft>
              <a:buNone/>
              <a:defRPr/>
            </a:pPr>
            <a:r>
              <a:rPr lang="en-GB" sz="1400">
                <a:latin typeface="Lexend"/>
              </a:rPr>
              <a:t>b) Immisa natiijooyin (outcomes) ayaa jira?</a:t>
            </a:r>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91" name="Shape 1291"/>
        <p:cNvGrpSpPr/>
        <p:nvPr/>
      </p:nvGrpSpPr>
      <p:grpSpPr>
        <a:xfrm>
          <a:off x="0" y="0"/>
          <a:ext cx="0" cy="0"/>
        </a:xfrm>
      </p:grpSpPr>
      <p:sp>
        <p:nvSpPr>
          <p:cNvPr id="1292" name="Google Shape;1292;p8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Liis garso nidaamsan (Systematic listing)</a:t>
            </a:r>
            <a:endParaRPr/>
          </a:p>
        </p:txBody>
      </p:sp>
      <p:sp>
        <p:nvSpPr>
          <p:cNvPr id="1293" name="Google Shape;1293;p86"/>
          <p:cNvSpPr txBox="1"/>
          <p:nvPr>
            <p:ph type="body" idx="1"/>
          </p:nvPr>
        </p:nvSpPr>
        <p:spPr>
          <a:xfrm>
            <a:off x="324000" y="768550"/>
            <a:ext cx="8237700" cy="20130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3) Laba wareeg (spinners) ayaa la rogi doonaa.</a:t>
            </a:r>
            <a:endParaRPr/>
          </a:p>
          <a:p>
            <a:pPr marL="0" lvl="0" indent="0" algn="l" rtl="0">
              <a:spcBef>
                <a:spcPts val="1000"/>
              </a:spcBef>
              <a:spcAft>
                <a:spcPct val="0"/>
              </a:spcAft>
              <a:buNone/>
              <a:defRPr/>
            </a:pPr>
            <a:r>
              <a:rPr lang="en-GB">
                <a:latin typeface="Lexend"/>
              </a:rPr>
              <a:t>Natiijooyinka suurtagalka ah waa {A1, A2, A3, B1, B2, B3, C1, C2, C3}.</a:t>
            </a:r>
            <a:br>
              <a:rPr lang="en-GB"/>
            </a:br>
            <a:r>
              <a:rPr lang="en-GB">
                <a:latin typeface="Lexend"/>
              </a:rPr>
              <a:t/>
            </a:r>
            <a:endParaRPr/>
          </a:p>
          <a:p>
            <a:pPr marL="0" lvl="0" indent="0" algn="l" rtl="0">
              <a:spcBef>
                <a:spcPts val="1000"/>
              </a:spcBef>
              <a:spcAft>
                <a:spcPct val="0"/>
              </a:spcAft>
              <a:buNone/>
              <a:defRPr/>
            </a:pPr>
            <a:r>
              <a:rPr lang="en-GB">
                <a:latin typeface="Lexend"/>
              </a:rPr>
              <a:t>Dhammeystir wareegyada (spinners).</a:t>
            </a:r>
            <a:endParaRPr/>
          </a:p>
          <a:p>
            <a:pPr marL="0" lvl="0" indent="0" algn="l" rtl="0">
              <a:spcBef>
                <a:spcPts val="1000"/>
              </a:spcBef>
              <a:spcAft>
                <a:spcPts val="1000"/>
              </a:spcAft>
              <a:buNone/>
            </a:pPr>
            <a:endParaRPr/>
          </a:p>
        </p:txBody>
      </p:sp>
      <p:grpSp>
        <p:nvGrpSpPr>
          <p:cNvPr id="1294" name="Google Shape;1294;p86"/>
          <p:cNvGrpSpPr/>
          <p:nvPr/>
        </p:nvGrpSpPr>
        <p:grpSpPr>
          <a:xfrm>
            <a:off x="2424427" y="2615706"/>
            <a:ext cx="1631862" cy="1631862"/>
            <a:chOff x="6541850" y="1015161"/>
            <a:chExt cx="2278500" cy="2278500"/>
          </a:xfrm>
        </p:grpSpPr>
        <p:sp>
          <p:nvSpPr>
            <p:cNvPr id="1295" name="Google Shape;1295;p86"/>
            <p:cNvSpPr/>
            <p:nvPr/>
          </p:nvSpPr>
          <p:spPr>
            <a:xfrm>
              <a:off x="6833000" y="13062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296" name="Google Shape;1296;p86"/>
            <p:cNvSpPr/>
            <p:nvPr/>
          </p:nvSpPr>
          <p:spPr>
            <a:xfrm rot="7199661">
              <a:off x="6847809" y="1321128"/>
              <a:ext cx="1666484" cy="1666484"/>
            </a:xfrm>
            <a:prstGeom prst="pie">
              <a:avLst>
                <a:gd name="adj1" fmla="val 9034165"/>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297" name="Google Shape;1297;p86"/>
            <p:cNvSpPr/>
            <p:nvPr/>
          </p:nvSpPr>
          <p:spPr>
            <a:xfrm rot="-7211867">
              <a:off x="6847877" y="1321188"/>
              <a:ext cx="1666446" cy="1666446"/>
            </a:xfrm>
            <a:prstGeom prst="pie">
              <a:avLst>
                <a:gd name="adj1" fmla="val 9034165"/>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298" name="Google Shape;1298;p86"/>
            <p:cNvSpPr/>
            <p:nvPr/>
          </p:nvSpPr>
          <p:spPr>
            <a:xfrm>
              <a:off x="6847877" y="1321188"/>
              <a:ext cx="1666500" cy="1666500"/>
            </a:xfrm>
            <a:prstGeom prst="pie">
              <a:avLst>
                <a:gd name="adj1" fmla="val 9034165"/>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1299" name="Google Shape;1299;p86"/>
            <p:cNvGrpSpPr/>
            <p:nvPr/>
          </p:nvGrpSpPr>
          <p:grpSpPr>
            <a:xfrm>
              <a:off x="7632309" y="1391006"/>
              <a:ext cx="93900" cy="816939"/>
              <a:chOff x="996050" y="213293"/>
              <a:chExt cx="93900" cy="909732"/>
            </a:xfrm>
          </p:grpSpPr>
          <p:cxnSp>
            <p:nvCxnSpPr>
              <p:cNvPr id="1300" name="Google Shape;1300;p86"/>
              <p:cNvCxnSpPr/>
              <p:nvPr/>
            </p:nvCxnSpPr>
            <p:spPr>
              <a:xfrm rot="10800000" flipH="1">
                <a:off x="1046672" y="213293"/>
                <a:ext cx="0" cy="851400"/>
              </a:xfrm>
              <a:prstGeom prst="straightConnector1">
                <a:avLst/>
              </a:prstGeom>
              <a:noFill/>
              <a:ln w="38100" cap="flat" cmpd="sng">
                <a:solidFill>
                  <a:schemeClr val="dk2"/>
                </a:solidFill>
                <a:prstDash val="solid"/>
                <a:round/>
                <a:headEnd type="none" w="med" len="med"/>
                <a:tailEnd type="triangle" w="med" len="med"/>
              </a:ln>
            </p:spPr>
          </p:cxnSp>
          <p:sp>
            <p:nvSpPr>
              <p:cNvPr id="1301" name="Google Shape;1301;p86"/>
              <p:cNvSpPr/>
              <p:nvPr/>
            </p:nvSpPr>
            <p:spPr>
              <a:xfrm>
                <a:off x="996050" y="1029125"/>
                <a:ext cx="93900" cy="939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302" name="Google Shape;1302;p86"/>
          <p:cNvSpPr/>
          <p:nvPr/>
        </p:nvSpPr>
        <p:spPr>
          <a:xfrm>
            <a:off x="4520750" y="2852400"/>
            <a:ext cx="1194600" cy="11946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3" name="Google Shape;1303;p86"/>
          <p:cNvSpPr/>
          <p:nvPr/>
        </p:nvSpPr>
        <p:spPr>
          <a:xfrm flipH="1">
            <a:off x="4530865" y="2862798"/>
            <a:ext cx="1174200" cy="1174200"/>
          </a:xfrm>
          <a:prstGeom prst="pie">
            <a:avLst>
              <a:gd name="adj1" fmla="val 5387953"/>
              <a:gd name="adj2" fmla="val 10824216"/>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4" name="Google Shape;1304;p86"/>
          <p:cNvSpPr/>
          <p:nvPr/>
        </p:nvSpPr>
        <p:spPr>
          <a:xfrm>
            <a:off x="4531148" y="2862798"/>
            <a:ext cx="1174200" cy="1174200"/>
          </a:xfrm>
          <a:prstGeom prst="pie">
            <a:avLst>
              <a:gd name="adj1" fmla="val 5387953"/>
              <a:gd name="adj2" fmla="val 1085822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5" name="Google Shape;1305;p86"/>
          <p:cNvSpPr/>
          <p:nvPr/>
        </p:nvSpPr>
        <p:spPr>
          <a:xfrm>
            <a:off x="4531148" y="2862798"/>
            <a:ext cx="1174200" cy="1174200"/>
          </a:xfrm>
          <a:prstGeom prst="pie">
            <a:avLst>
              <a:gd name="adj1" fmla="val 10799941"/>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06" name="Google Shape;1306;p86"/>
          <p:cNvSpPr/>
          <p:nvPr/>
        </p:nvSpPr>
        <p:spPr>
          <a:xfrm flipH="1">
            <a:off x="4530865" y="2862798"/>
            <a:ext cx="1174200" cy="1174200"/>
          </a:xfrm>
          <a:prstGeom prst="pie">
            <a:avLst>
              <a:gd name="adj1" fmla="val 10825856"/>
              <a:gd name="adj2" fmla="val 1620000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307" name="Google Shape;1307;p86"/>
          <p:cNvGrpSpPr/>
          <p:nvPr/>
        </p:nvGrpSpPr>
        <p:grpSpPr>
          <a:xfrm>
            <a:off x="5083773" y="2898573"/>
            <a:ext cx="66143" cy="575587"/>
            <a:chOff x="996050" y="213293"/>
            <a:chExt cx="93900" cy="909732"/>
          </a:xfrm>
        </p:grpSpPr>
        <p:cxnSp>
          <p:nvCxnSpPr>
            <p:cNvPr id="1308" name="Google Shape;1308;p86"/>
            <p:cNvCxnSpPr/>
            <p:nvPr/>
          </p:nvCxnSpPr>
          <p:spPr>
            <a:xfrm rot="10800000" flipH="1">
              <a:off x="1046672" y="213293"/>
              <a:ext cx="0" cy="851400"/>
            </a:xfrm>
            <a:prstGeom prst="straightConnector1">
              <a:avLst/>
            </a:prstGeom>
            <a:noFill/>
            <a:ln w="38100" cap="flat" cmpd="sng">
              <a:solidFill>
                <a:schemeClr val="dk2"/>
              </a:solidFill>
              <a:prstDash val="solid"/>
              <a:round/>
              <a:headEnd type="none" w="med" len="med"/>
              <a:tailEnd type="triangle" w="med" len="med"/>
            </a:ln>
          </p:spPr>
        </p:cxnSp>
        <p:sp>
          <p:nvSpPr>
            <p:cNvPr id="1309" name="Google Shape;1309;p86"/>
            <p:cNvSpPr/>
            <p:nvPr/>
          </p:nvSpPr>
          <p:spPr>
            <a:xfrm>
              <a:off x="996050" y="1029125"/>
              <a:ext cx="93900" cy="93900"/>
            </a:xfrm>
            <a:prstGeom prst="ellipse">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13" name="Shape 1313"/>
        <p:cNvGrpSpPr/>
        <p:nvPr/>
      </p:nvGrpSpPr>
      <p:grpSpPr>
        <a:xfrm>
          <a:off x="0" y="0"/>
          <a:ext cx="0" cy="0"/>
        </a:xfrm>
      </p:grpSpPr>
      <p:sp>
        <p:nvSpPr>
          <p:cNvPr id="1314" name="Google Shape;1314;p8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Liis garso nidaamsan (Systematic listing)</a:t>
            </a:r>
            <a:endParaRPr/>
          </a:p>
        </p:txBody>
      </p:sp>
      <p:sp>
        <p:nvSpPr>
          <p:cNvPr id="1315" name="Google Shape;1315;p87"/>
          <p:cNvSpPr txBox="1"/>
          <p:nvPr>
            <p:ph type="body" idx="1"/>
          </p:nvPr>
        </p:nvSpPr>
        <p:spPr>
          <a:xfrm>
            <a:off x="324000" y="759300"/>
            <a:ext cx="84960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1) Lix-gees (dice) caadil ah iyo wareegga (spinner) la muujiyay ayaa si isku mar ah loo rogaa oo loo tuuraa.</a:t>
            </a:r>
            <a:endParaRPr/>
          </a:p>
          <a:p>
            <a:pPr marL="0" lvl="0" indent="0" algn="l" rtl="0">
              <a:spcBef>
                <a:spcPts val="1000"/>
              </a:spcBef>
              <a:spcAft>
                <a:spcPct val="0"/>
              </a:spcAft>
              <a:buNone/>
              <a:defRPr/>
            </a:pPr>
            <a:r>
              <a:rPr lang="en-GB">
                <a:latin typeface="Lexend"/>
              </a:rPr>
              <a:t>a) Liis garso natiijooyinka (outcomes) si nidaamsan</a:t>
            </a:r>
            <a:r>
              <a:rPr lang="en-GB" b="1">
                <a:latin typeface="Lexend"/>
              </a:rPr>
              <a:t/>
            </a:r>
            <a:endParaRPr b="1"/>
          </a:p>
          <a:p>
            <a:pPr marL="0" lvl="0" indent="0" algn="l" rtl="0">
              <a:spcBef>
                <a:spcPts val="1000"/>
              </a:spcBef>
              <a:spcAft>
                <a:spcPct val="0"/>
              </a:spcAft>
              <a:buNone/>
            </a:pPr>
            <a:endParaRPr b="1"/>
          </a:p>
          <a:p>
            <a:pPr marL="0" lvl="0" indent="0" algn="l" rtl="0">
              <a:spcBef>
                <a:spcPts val="1000"/>
              </a:spcBef>
              <a:spcAft>
                <a:spcPct val="0"/>
              </a:spcAft>
              <a:buNone/>
            </a:pPr>
            <a:endParaRPr b="1"/>
          </a:p>
          <a:p>
            <a:pPr marL="0" lvl="0" indent="0" algn="l" rtl="0">
              <a:spcBef>
                <a:spcPts val="1000"/>
              </a:spcBef>
              <a:spcAft>
                <a:spcPct val="0"/>
              </a:spcAft>
              <a:buNone/>
            </a:pPr>
            <a:endParaRPr b="1"/>
          </a:p>
          <a:p>
            <a:pPr marL="0" lvl="0" indent="0" algn="l" rtl="0">
              <a:spcBef>
                <a:spcPts val="1000"/>
              </a:spcBef>
              <a:spcAft>
                <a:spcPct val="0"/>
              </a:spcAft>
              <a:buNone/>
              <a:defRPr/>
            </a:pPr>
            <a:r>
              <a:rPr lang="en-GB">
                <a:latin typeface="Lexend"/>
              </a:rPr>
              <a:t>b) Immisa natiijooyin (outcomes) ayaa jira?</a:t>
            </a:r>
            <a:endParaRPr/>
          </a:p>
          <a:p>
            <a:pPr marL="0" lvl="0" indent="0" algn="l" rtl="0">
              <a:spcBef>
                <a:spcPts val="1000"/>
              </a:spcBef>
              <a:spcAft>
                <a:spcPts val="1000"/>
              </a:spcAft>
              <a:buNone/>
            </a:pPr>
            <a:endParaRPr/>
          </a:p>
        </p:txBody>
      </p:sp>
      <p:grpSp>
        <p:nvGrpSpPr>
          <p:cNvPr id="1316" name="Google Shape;1316;p87"/>
          <p:cNvGrpSpPr/>
          <p:nvPr/>
        </p:nvGrpSpPr>
        <p:grpSpPr>
          <a:xfrm>
            <a:off x="6923027" y="1015181"/>
            <a:ext cx="1631862" cy="1631862"/>
            <a:chOff x="6541850" y="1015161"/>
            <a:chExt cx="2278500" cy="2278500"/>
          </a:xfrm>
        </p:grpSpPr>
        <p:sp>
          <p:nvSpPr>
            <p:cNvPr id="1317" name="Google Shape;1317;p87"/>
            <p:cNvSpPr/>
            <p:nvPr/>
          </p:nvSpPr>
          <p:spPr>
            <a:xfrm>
              <a:off x="6833000" y="13062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18" name="Google Shape;1318;p87"/>
            <p:cNvSpPr/>
            <p:nvPr/>
          </p:nvSpPr>
          <p:spPr>
            <a:xfrm rot="7199661">
              <a:off x="6847809" y="1321128"/>
              <a:ext cx="1666484" cy="1666484"/>
            </a:xfrm>
            <a:prstGeom prst="pie">
              <a:avLst>
                <a:gd name="adj1" fmla="val 9034165"/>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19" name="Google Shape;1319;p87"/>
            <p:cNvSpPr/>
            <p:nvPr/>
          </p:nvSpPr>
          <p:spPr>
            <a:xfrm rot="-7211867">
              <a:off x="6847877" y="1321188"/>
              <a:ext cx="1666446" cy="1666446"/>
            </a:xfrm>
            <a:prstGeom prst="pie">
              <a:avLst>
                <a:gd name="adj1" fmla="val 9034165"/>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20" name="Google Shape;1320;p87"/>
            <p:cNvSpPr/>
            <p:nvPr/>
          </p:nvSpPr>
          <p:spPr>
            <a:xfrm>
              <a:off x="6847877" y="1321188"/>
              <a:ext cx="1666500" cy="1666500"/>
            </a:xfrm>
            <a:prstGeom prst="pie">
              <a:avLst>
                <a:gd name="adj1" fmla="val 9034165"/>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21" name="Google Shape;1321;p87"/>
            <p:cNvSpPr txBox="1"/>
            <p:nvPr/>
          </p:nvSpPr>
          <p:spPr>
            <a:xfrm>
              <a:off x="7866326" y="1714932"/>
              <a:ext cx="630000" cy="6018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322" name="Google Shape;1322;p87"/>
            <p:cNvSpPr txBox="1"/>
            <p:nvPr/>
          </p:nvSpPr>
          <p:spPr>
            <a:xfrm>
              <a:off x="7455132" y="2324532"/>
              <a:ext cx="630000" cy="6018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323" name="Google Shape;1323;p87"/>
            <p:cNvSpPr txBox="1"/>
            <p:nvPr/>
          </p:nvSpPr>
          <p:spPr>
            <a:xfrm>
              <a:off x="7104326" y="1714932"/>
              <a:ext cx="630000" cy="6018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324" name="Google Shape;1324;p87"/>
            <p:cNvGrpSpPr/>
            <p:nvPr/>
          </p:nvGrpSpPr>
          <p:grpSpPr>
            <a:xfrm>
              <a:off x="7632309" y="1391006"/>
              <a:ext cx="93900" cy="816939"/>
              <a:chOff x="996050" y="213293"/>
              <a:chExt cx="93900" cy="909732"/>
            </a:xfrm>
          </p:grpSpPr>
          <p:cxnSp>
            <p:nvCxnSpPr>
              <p:cNvPr id="1325" name="Google Shape;1325;p87"/>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326" name="Google Shape;1326;p87"/>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327" name="Google Shape;1327;p87"/>
          <p:cNvSpPr txBox="1"/>
          <p:nvPr/>
        </p:nvSpPr>
        <p:spPr>
          <a:xfrm>
            <a:off x="324000" y="2013550"/>
            <a:ext cx="6350100" cy="1635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Kalam"/>
                <a:ea typeface="Kalam"/>
                <a:cs typeface="Kalam"/>
                <a:sym typeface="Kalam"/>
              </a:rPr>
              <a:t>{1A, 1B, 1C, 2A, 2B, 2C, 3A, 3B, 3C, 4A, 4B, 4C, 5A, 5B, 5C, 6A, 6B, 6C}</a:t>
            </a:r>
            <a:endParaRPr sz="2200">
              <a:solidFill>
                <a:schemeClr val="dk1"/>
              </a:solidFill>
              <a:latin typeface="Kalam"/>
              <a:ea typeface="Kalam"/>
              <a:cs typeface="Kalam"/>
              <a:sym typeface="Kalam"/>
            </a:endParaRPr>
          </a:p>
          <a:p>
            <a:pPr marL="0" lvl="0" indent="0" algn="l" rtl="0">
              <a:lnSpc>
                <a:spcPct val="115000"/>
              </a:lnSpc>
              <a:spcBef>
                <a:spcPts val="1000"/>
              </a:spcBef>
              <a:spcAft>
                <a:spcPts val="1000"/>
              </a:spcAft>
              <a:buNone/>
            </a:pPr>
            <a:r>
              <a:rPr lang="en-GB" sz="1100">
                <a:solidFill>
                  <a:schemeClr val="dk1"/>
                </a:solidFill>
                <a:latin typeface="Kalam"/>
                <a:ea typeface="Kalam"/>
                <a:cs typeface="Kalam"/>
                <a:sym typeface="Kalam"/>
              </a:rPr>
              <a:t>ama {A1, A2, A3, A4, A5, A6, B1, B2, B3, B4, B5, B6, C1, C2, C3, C4, C5, C6}</a:t>
            </a:r>
            <a:endParaRPr sz="2200">
              <a:solidFill>
                <a:schemeClr val="dk1"/>
              </a:solidFill>
              <a:latin typeface="Lexend"/>
              <a:ea typeface="Lexend"/>
              <a:cs typeface="Lexend"/>
              <a:sym typeface="Lexend"/>
            </a:endParaRPr>
          </a:p>
        </p:txBody>
      </p:sp>
      <p:sp>
        <p:nvSpPr>
          <p:cNvPr id="1328" name="Google Shape;1328;p87"/>
          <p:cNvSpPr txBox="1"/>
          <p:nvPr/>
        </p:nvSpPr>
        <p:spPr>
          <a:xfrm>
            <a:off x="635075" y="4040650"/>
            <a:ext cx="6225600" cy="728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18: 6 natiijo oo kala duwan oo ka yimaada lix-geeska (dice) iyo 3 natiijo oo kala duwan oo ka yimaada wareegga (spinner)</a:t>
            </a:r>
            <a:endParaRPr sz="2200">
              <a:solidFill>
                <a:schemeClr val="dk1"/>
              </a:solidFill>
              <a:latin typeface="Lexend"/>
              <a:ea typeface="Lexend"/>
              <a:cs typeface="Lexend"/>
              <a:sym typeface="Lexend"/>
            </a:endParaRPr>
          </a:p>
        </p:txBody>
      </p:sp>
    </p:spTree>
  </p:cSld>
  <p:clrMapOvr>
    <a:masterClrMapping/>
  </p:clrMapOvr>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32" name="Shape 1332"/>
        <p:cNvGrpSpPr/>
        <p:nvPr/>
      </p:nvGrpSpPr>
      <p:grpSpPr>
        <a:xfrm>
          <a:off x="0" y="0"/>
          <a:ext cx="0" cy="0"/>
        </a:xfrm>
      </p:grpSpPr>
      <p:sp>
        <p:nvSpPr>
          <p:cNvPr id="1333" name="Google Shape;1333;p8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Liis garso nidaamsan (Systematic listing)</a:t>
            </a:r>
            <a:endParaRPr/>
          </a:p>
        </p:txBody>
      </p:sp>
      <p:sp>
        <p:nvSpPr>
          <p:cNvPr id="1334" name="Google Shape;1334;p88"/>
          <p:cNvSpPr txBox="1"/>
          <p:nvPr>
            <p:ph type="body" idx="1"/>
          </p:nvPr>
        </p:nvSpPr>
        <p:spPr>
          <a:xfrm>
            <a:off x="324000" y="768550"/>
            <a:ext cx="8237700" cy="20130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2) Lacag (coin) caadil ah iyo lix-gees (dice) caadil ah ayaa si isku mar ah loo tuuraa oo loo rogaa.</a:t>
            </a:r>
            <a:endParaRPr/>
          </a:p>
          <a:p>
            <a:pPr marL="0" lvl="0" indent="0" algn="l" rtl="0">
              <a:spcBef>
                <a:spcPts val="1000"/>
              </a:spcBef>
              <a:spcAft>
                <a:spcPct val="0"/>
              </a:spcAft>
              <a:buNone/>
              <a:defRPr/>
            </a:pPr>
            <a:r>
              <a:rPr lang="en-GB" sz="1400">
                <a:latin typeface="Lexend"/>
              </a:rPr>
              <a:t>a) Liis garso natiijooyinka (outcomes) si nidaamsan</a:t>
            </a:r>
            <a:r>
              <a:rPr lang="en-GB" b="1" sz="1400">
                <a:latin typeface="Lexend"/>
              </a:rPr>
              <a:t/>
            </a:r>
            <a:endParaRPr b="1"/>
          </a:p>
          <a:p>
            <a:pPr marL="0" lvl="0" indent="0" algn="l" rtl="0">
              <a:spcBef>
                <a:spcPts val="1000"/>
              </a:spcBef>
              <a:spcAft>
                <a:spcPct val="0"/>
              </a:spcAft>
              <a:buNone/>
            </a:pPr>
            <a:endParaRPr b="1"/>
          </a:p>
          <a:p>
            <a:pPr marL="0" lvl="0" indent="0" algn="l" rtl="0">
              <a:spcBef>
                <a:spcPts val="1000"/>
              </a:spcBef>
              <a:spcAft>
                <a:spcPct val="0"/>
              </a:spcAft>
              <a:buNone/>
            </a:pPr>
            <a:endParaRPr b="1"/>
          </a:p>
          <a:p>
            <a:pPr marL="0" lvl="0" indent="0" algn="l" rtl="0">
              <a:spcBef>
                <a:spcPts val="1000"/>
              </a:spcBef>
              <a:spcAft>
                <a:spcPts val="1000"/>
              </a:spcAft>
              <a:buNone/>
              <a:defRPr/>
            </a:pPr>
            <a:r>
              <a:rPr lang="en-GB" sz="1400">
                <a:latin typeface="Lexend"/>
              </a:rPr>
              <a:t>b) Immisa natiijooyin (outcomes) ayaa jira?</a:t>
            </a:r>
            <a:endParaRPr/>
          </a:p>
        </p:txBody>
      </p:sp>
      <p:sp>
        <p:nvSpPr>
          <p:cNvPr id="1335" name="Google Shape;1335;p88"/>
          <p:cNvSpPr txBox="1"/>
          <p:nvPr/>
        </p:nvSpPr>
        <p:spPr>
          <a:xfrm>
            <a:off x="324000" y="2013550"/>
            <a:ext cx="6350100" cy="856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Kalam"/>
                <a:ea typeface="Kalam"/>
                <a:cs typeface="Kalam"/>
                <a:sym typeface="Kalam"/>
              </a:rPr>
              <a:t>{1H, 1T, 2H, 2T, 3H, 3T, 4H, 4T, 5H, 5T, 6H, 6T}</a:t>
            </a:r>
            <a:endParaRPr sz="2200">
              <a:solidFill>
                <a:schemeClr val="dk1"/>
              </a:solidFill>
              <a:latin typeface="Kalam"/>
              <a:ea typeface="Kalam"/>
              <a:cs typeface="Kalam"/>
              <a:sym typeface="Kalam"/>
            </a:endParaRPr>
          </a:p>
          <a:p>
            <a:pPr marL="0" lvl="0" indent="0" algn="l" rtl="0">
              <a:lnSpc>
                <a:spcPct val="115000"/>
              </a:lnSpc>
              <a:spcBef>
                <a:spcPts val="1000"/>
              </a:spcBef>
              <a:spcAft>
                <a:spcPts val="1000"/>
              </a:spcAft>
              <a:buNone/>
            </a:pPr>
            <a:r>
              <a:rPr lang="en-GB" sz="1100">
                <a:solidFill>
                  <a:schemeClr val="dk1"/>
                </a:solidFill>
                <a:latin typeface="Kalam"/>
                <a:ea typeface="Kalam"/>
                <a:cs typeface="Kalam"/>
                <a:sym typeface="Kalam"/>
              </a:rPr>
              <a:t>ama {H1, H2, H3, H4, H5, H6, T1, T2, T3, T4, T5, T6}</a:t>
            </a:r>
            <a:endParaRPr sz="2200">
              <a:solidFill>
                <a:schemeClr val="dk1"/>
              </a:solidFill>
              <a:latin typeface="Lexend"/>
              <a:ea typeface="Lexend"/>
              <a:cs typeface="Lexend"/>
              <a:sym typeface="Lexend"/>
            </a:endParaRPr>
          </a:p>
        </p:txBody>
      </p:sp>
      <p:sp>
        <p:nvSpPr>
          <p:cNvPr id="1336" name="Google Shape;1336;p88"/>
          <p:cNvSpPr txBox="1"/>
          <p:nvPr/>
        </p:nvSpPr>
        <p:spPr>
          <a:xfrm>
            <a:off x="635075" y="3735850"/>
            <a:ext cx="6225600" cy="728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12: 6 natiijo oo kala duwan oo ka yimaada lix-geeska (dice) iyo 2 natiijo oo kala duwan oo ka yimaada lacagta (coin)</a:t>
            </a:r>
            <a:endParaRPr sz="2200">
              <a:solidFill>
                <a:schemeClr val="dk1"/>
              </a:solidFill>
              <a:latin typeface="Lexend"/>
              <a:ea typeface="Lexend"/>
              <a:cs typeface="Lexend"/>
              <a:sym typeface="Lexend"/>
            </a:endParaRPr>
          </a:p>
        </p:txBody>
      </p:sp>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40" name="Shape 1340"/>
        <p:cNvGrpSpPr/>
        <p:nvPr/>
      </p:nvGrpSpPr>
      <p:grpSpPr>
        <a:xfrm>
          <a:off x="0" y="0"/>
          <a:ext cx="0" cy="0"/>
        </a:xfrm>
      </p:grpSpPr>
      <p:sp>
        <p:nvSpPr>
          <p:cNvPr id="1341" name="Google Shape;1341;p8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Liis garso nidaamsan (Systematic listing)</a:t>
            </a:r>
            <a:endParaRPr/>
          </a:p>
        </p:txBody>
      </p:sp>
      <p:sp>
        <p:nvSpPr>
          <p:cNvPr id="1342" name="Google Shape;1342;p89"/>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3) Laba wareeg (spinners) ayaa la rogi doonaa.</a:t>
            </a:r>
            <a:endParaRPr/>
          </a:p>
          <a:p>
            <a:pPr marL="0" lvl="0" indent="0" algn="l" rtl="0">
              <a:spcBef>
                <a:spcPts val="1000"/>
              </a:spcBef>
              <a:spcAft>
                <a:spcPct val="0"/>
              </a:spcAft>
              <a:buNone/>
              <a:defRPr/>
            </a:pPr>
            <a:r>
              <a:rPr lang="en-GB">
                <a:latin typeface="Lexend"/>
              </a:rPr>
              <a:t>Natiijooyinka suurtagalka ah waa {A1, A2, A3, B1, B2, B3, C1, C2, C3}.</a:t>
            </a:r>
            <a:br>
              <a:rPr lang="en-GB"/>
            </a:br>
            <a:r>
              <a:rPr lang="en-GB">
                <a:latin typeface="Lexend"/>
              </a:rPr>
              <a:t/>
            </a:r>
            <a:endParaRPr/>
          </a:p>
          <a:p>
            <a:pPr marL="0" lvl="0" indent="0" algn="l" rtl="0">
              <a:spcBef>
                <a:spcPts val="1000"/>
              </a:spcBef>
              <a:spcAft>
                <a:spcPct val="0"/>
              </a:spcAft>
              <a:buNone/>
              <a:defRPr/>
            </a:pPr>
            <a:r>
              <a:rPr lang="en-GB">
                <a:latin typeface="Lexend"/>
              </a:rPr>
              <a:t>Dhammee wareegyada (spinners).</a:t>
            </a:r>
            <a:endParaRPr/>
          </a:p>
          <a:p>
            <a:pPr marL="0" lvl="0" indent="0" algn="l" rtl="0">
              <a:spcBef>
                <a:spcPts val="1000"/>
              </a:spcBef>
              <a:spcAft>
                <a:spcPts val="1000"/>
              </a:spcAft>
              <a:buNone/>
            </a:pPr>
            <a:endParaRPr/>
          </a:p>
        </p:txBody>
      </p:sp>
      <p:grpSp>
        <p:nvGrpSpPr>
          <p:cNvPr id="1343" name="Google Shape;1343;p89"/>
          <p:cNvGrpSpPr/>
          <p:nvPr/>
        </p:nvGrpSpPr>
        <p:grpSpPr>
          <a:xfrm>
            <a:off x="2424427" y="2615706"/>
            <a:ext cx="1631862" cy="1631862"/>
            <a:chOff x="6541850" y="1015161"/>
            <a:chExt cx="2278500" cy="2278500"/>
          </a:xfrm>
        </p:grpSpPr>
        <p:sp>
          <p:nvSpPr>
            <p:cNvPr id="1344" name="Google Shape;1344;p89"/>
            <p:cNvSpPr/>
            <p:nvPr/>
          </p:nvSpPr>
          <p:spPr>
            <a:xfrm>
              <a:off x="6833000" y="13062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45" name="Google Shape;1345;p89"/>
            <p:cNvSpPr/>
            <p:nvPr/>
          </p:nvSpPr>
          <p:spPr>
            <a:xfrm rot="7199661">
              <a:off x="6847809" y="1321128"/>
              <a:ext cx="1666484" cy="1666484"/>
            </a:xfrm>
            <a:prstGeom prst="pie">
              <a:avLst>
                <a:gd name="adj1" fmla="val 9034165"/>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46" name="Google Shape;1346;p89"/>
            <p:cNvSpPr/>
            <p:nvPr/>
          </p:nvSpPr>
          <p:spPr>
            <a:xfrm rot="-7211867">
              <a:off x="6847877" y="1321188"/>
              <a:ext cx="1666446" cy="1666446"/>
            </a:xfrm>
            <a:prstGeom prst="pie">
              <a:avLst>
                <a:gd name="adj1" fmla="val 9034165"/>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47" name="Google Shape;1347;p89"/>
            <p:cNvSpPr/>
            <p:nvPr/>
          </p:nvSpPr>
          <p:spPr>
            <a:xfrm>
              <a:off x="6847877" y="1321188"/>
              <a:ext cx="1666500" cy="1666500"/>
            </a:xfrm>
            <a:prstGeom prst="pie">
              <a:avLst>
                <a:gd name="adj1" fmla="val 9034165"/>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nvGrpSpPr>
            <p:cNvPr id="1348" name="Google Shape;1348;p89"/>
            <p:cNvGrpSpPr/>
            <p:nvPr/>
          </p:nvGrpSpPr>
          <p:grpSpPr>
            <a:xfrm>
              <a:off x="7632309" y="1391006"/>
              <a:ext cx="93900" cy="816939"/>
              <a:chOff x="996050" y="213293"/>
              <a:chExt cx="93900" cy="909732"/>
            </a:xfrm>
          </p:grpSpPr>
          <p:cxnSp>
            <p:nvCxnSpPr>
              <p:cNvPr id="1349" name="Google Shape;1349;p89"/>
              <p:cNvCxnSpPr/>
              <p:nvPr/>
            </p:nvCxnSpPr>
            <p:spPr>
              <a:xfrm rot="10800000" flipH="1">
                <a:off x="1046672" y="213293"/>
                <a:ext cx="0" cy="851400"/>
              </a:xfrm>
              <a:prstGeom prst="straightConnector1">
                <a:avLst/>
              </a:prstGeom>
              <a:noFill/>
              <a:ln w="38100" cap="flat" cmpd="sng">
                <a:solidFill>
                  <a:schemeClr val="dk2"/>
                </a:solidFill>
                <a:prstDash val="solid"/>
                <a:round/>
                <a:headEnd type="none" w="med" len="med"/>
                <a:tailEnd type="triangle" w="med" len="med"/>
              </a:ln>
            </p:spPr>
          </p:cxnSp>
          <p:sp>
            <p:nvSpPr>
              <p:cNvPr id="1350" name="Google Shape;1350;p89"/>
              <p:cNvSpPr/>
              <p:nvPr/>
            </p:nvSpPr>
            <p:spPr>
              <a:xfrm>
                <a:off x="996050" y="1029125"/>
                <a:ext cx="93900" cy="939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351" name="Google Shape;1351;p89"/>
          <p:cNvSpPr/>
          <p:nvPr/>
        </p:nvSpPr>
        <p:spPr>
          <a:xfrm>
            <a:off x="4520750" y="2852400"/>
            <a:ext cx="1194600" cy="11946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52" name="Google Shape;1352;p89"/>
          <p:cNvSpPr/>
          <p:nvPr/>
        </p:nvSpPr>
        <p:spPr>
          <a:xfrm flipH="1">
            <a:off x="4530865" y="2862798"/>
            <a:ext cx="1174200" cy="1174200"/>
          </a:xfrm>
          <a:prstGeom prst="pie">
            <a:avLst>
              <a:gd name="adj1" fmla="val 5387953"/>
              <a:gd name="adj2" fmla="val 10824216"/>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53" name="Google Shape;1353;p89"/>
          <p:cNvSpPr/>
          <p:nvPr/>
        </p:nvSpPr>
        <p:spPr>
          <a:xfrm>
            <a:off x="4531148" y="2862798"/>
            <a:ext cx="1174200" cy="1174200"/>
          </a:xfrm>
          <a:prstGeom prst="pie">
            <a:avLst>
              <a:gd name="adj1" fmla="val 5387953"/>
              <a:gd name="adj2" fmla="val 1085822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54" name="Google Shape;1354;p89"/>
          <p:cNvSpPr/>
          <p:nvPr/>
        </p:nvSpPr>
        <p:spPr>
          <a:xfrm>
            <a:off x="4531148" y="2862798"/>
            <a:ext cx="1174200" cy="1174200"/>
          </a:xfrm>
          <a:prstGeom prst="pie">
            <a:avLst>
              <a:gd name="adj1" fmla="val 10799941"/>
              <a:gd name="adj2" fmla="val 16225322"/>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355" name="Google Shape;1355;p89"/>
          <p:cNvSpPr/>
          <p:nvPr/>
        </p:nvSpPr>
        <p:spPr>
          <a:xfrm flipH="1">
            <a:off x="4530865" y="2862798"/>
            <a:ext cx="1174200" cy="1174200"/>
          </a:xfrm>
          <a:prstGeom prst="pie">
            <a:avLst>
              <a:gd name="adj1" fmla="val 10825856"/>
              <a:gd name="adj2" fmla="val 1620000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grpSp>
        <p:nvGrpSpPr>
          <p:cNvPr id="1356" name="Google Shape;1356;p89"/>
          <p:cNvGrpSpPr/>
          <p:nvPr/>
        </p:nvGrpSpPr>
        <p:grpSpPr>
          <a:xfrm>
            <a:off x="5083773" y="2898573"/>
            <a:ext cx="66143" cy="575587"/>
            <a:chOff x="996050" y="213293"/>
            <a:chExt cx="93900" cy="909732"/>
          </a:xfrm>
        </p:grpSpPr>
        <p:cxnSp>
          <p:nvCxnSpPr>
            <p:cNvPr id="1357" name="Google Shape;1357;p89"/>
            <p:cNvCxnSpPr/>
            <p:nvPr/>
          </p:nvCxnSpPr>
          <p:spPr>
            <a:xfrm rot="10800000" flipH="1">
              <a:off x="1046672" y="213293"/>
              <a:ext cx="0" cy="851400"/>
            </a:xfrm>
            <a:prstGeom prst="straightConnector1">
              <a:avLst/>
            </a:prstGeom>
            <a:noFill/>
            <a:ln w="38100" cap="flat" cmpd="sng">
              <a:solidFill>
                <a:schemeClr val="dk2"/>
              </a:solidFill>
              <a:prstDash val="solid"/>
              <a:round/>
              <a:headEnd type="none" w="med" len="med"/>
              <a:tailEnd type="triangle" w="med" len="med"/>
            </a:ln>
          </p:spPr>
        </p:cxnSp>
        <p:sp>
          <p:nvSpPr>
            <p:cNvPr id="1358" name="Google Shape;1358;p89"/>
            <p:cNvSpPr/>
            <p:nvPr/>
          </p:nvSpPr>
          <p:spPr>
            <a:xfrm>
              <a:off x="996050" y="1029125"/>
              <a:ext cx="93900" cy="93900"/>
            </a:xfrm>
            <a:prstGeom prst="ellipse">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359" name="Google Shape;1359;p89"/>
          <p:cNvSpPr txBox="1"/>
          <p:nvPr/>
        </p:nvSpPr>
        <p:spPr>
          <a:xfrm>
            <a:off x="2833900" y="3135450"/>
            <a:ext cx="243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A</a:t>
            </a:r>
            <a:endParaRPr sz="2200">
              <a:solidFill>
                <a:schemeClr val="dk1"/>
              </a:solidFill>
              <a:latin typeface="Lexend"/>
              <a:ea typeface="Lexend"/>
              <a:cs typeface="Lexend"/>
              <a:sym typeface="Lexend"/>
            </a:endParaRPr>
          </a:p>
        </p:txBody>
      </p:sp>
      <p:sp>
        <p:nvSpPr>
          <p:cNvPr id="1360" name="Google Shape;1360;p89"/>
          <p:cNvSpPr txBox="1"/>
          <p:nvPr/>
        </p:nvSpPr>
        <p:spPr>
          <a:xfrm>
            <a:off x="3126600" y="3610650"/>
            <a:ext cx="243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B</a:t>
            </a:r>
            <a:endParaRPr sz="2200">
              <a:solidFill>
                <a:schemeClr val="dk1"/>
              </a:solidFill>
              <a:latin typeface="Lexend"/>
              <a:ea typeface="Lexend"/>
              <a:cs typeface="Lexend"/>
              <a:sym typeface="Lexend"/>
            </a:endParaRPr>
          </a:p>
        </p:txBody>
      </p:sp>
      <p:sp>
        <p:nvSpPr>
          <p:cNvPr id="1361" name="Google Shape;1361;p89"/>
          <p:cNvSpPr txBox="1"/>
          <p:nvPr/>
        </p:nvSpPr>
        <p:spPr>
          <a:xfrm>
            <a:off x="3442150" y="3135450"/>
            <a:ext cx="243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C</a:t>
            </a:r>
            <a:endParaRPr sz="2200">
              <a:solidFill>
                <a:schemeClr val="dk1"/>
              </a:solidFill>
              <a:latin typeface="Lexend"/>
              <a:ea typeface="Lexend"/>
              <a:cs typeface="Lexend"/>
              <a:sym typeface="Lexend"/>
            </a:endParaRPr>
          </a:p>
        </p:txBody>
      </p:sp>
      <p:sp>
        <p:nvSpPr>
          <p:cNvPr id="1362" name="Google Shape;1362;p89"/>
          <p:cNvSpPr txBox="1"/>
          <p:nvPr/>
        </p:nvSpPr>
        <p:spPr>
          <a:xfrm>
            <a:off x="4785450" y="3017013"/>
            <a:ext cx="243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2</a:t>
            </a:r>
            <a:endParaRPr sz="2200">
              <a:solidFill>
                <a:schemeClr val="dk1"/>
              </a:solidFill>
              <a:latin typeface="Lexend"/>
              <a:ea typeface="Lexend"/>
              <a:cs typeface="Lexend"/>
              <a:sym typeface="Lexend"/>
            </a:endParaRPr>
          </a:p>
        </p:txBody>
      </p:sp>
      <p:sp>
        <p:nvSpPr>
          <p:cNvPr id="1363" name="Google Shape;1363;p89"/>
          <p:cNvSpPr txBox="1"/>
          <p:nvPr/>
        </p:nvSpPr>
        <p:spPr>
          <a:xfrm>
            <a:off x="5357650" y="3017000"/>
            <a:ext cx="243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1</a:t>
            </a:r>
            <a:endParaRPr sz="2200">
              <a:solidFill>
                <a:schemeClr val="dk1"/>
              </a:solidFill>
              <a:latin typeface="Lexend"/>
              <a:ea typeface="Lexend"/>
              <a:cs typeface="Lexend"/>
              <a:sym typeface="Lexend"/>
            </a:endParaRPr>
          </a:p>
        </p:txBody>
      </p:sp>
      <p:sp>
        <p:nvSpPr>
          <p:cNvPr id="1364" name="Google Shape;1364;p89"/>
          <p:cNvSpPr txBox="1"/>
          <p:nvPr/>
        </p:nvSpPr>
        <p:spPr>
          <a:xfrm>
            <a:off x="4785450" y="3542350"/>
            <a:ext cx="243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3</a:t>
            </a:r>
            <a:endParaRPr sz="2200">
              <a:solidFill>
                <a:schemeClr val="dk1"/>
              </a:solidFill>
              <a:latin typeface="Lexend"/>
              <a:ea typeface="Lexend"/>
              <a:cs typeface="Lexend"/>
              <a:sym typeface="Lexend"/>
            </a:endParaRPr>
          </a:p>
        </p:txBody>
      </p:sp>
      <p:cxnSp>
        <p:nvCxnSpPr>
          <p:cNvPr id="1365" name="Google Shape;1365;p89"/>
          <p:cNvCxnSpPr/>
          <p:nvPr/>
        </p:nvCxnSpPr>
        <p:spPr>
          <a:xfrm rot="10800000" flipH="1">
            <a:off x="5345500" y="3674975"/>
            <a:ext cx="1056600" cy="15600"/>
          </a:xfrm>
          <a:prstGeom prst="straightConnector1">
            <a:avLst/>
          </a:prstGeom>
          <a:noFill/>
          <a:ln w="38100" cap="flat" cmpd="sng">
            <a:solidFill>
              <a:schemeClr val="dk1"/>
            </a:solidFill>
            <a:prstDash val="solid"/>
            <a:round/>
            <a:headEnd type="none" w="med" len="med"/>
            <a:tailEnd type="none" w="med" len="med"/>
          </a:ln>
        </p:spPr>
      </p:cxnSp>
      <p:sp>
        <p:nvSpPr>
          <p:cNvPr id="1366" name="Google Shape;1366;p89"/>
          <p:cNvSpPr txBox="1"/>
          <p:nvPr/>
        </p:nvSpPr>
        <p:spPr>
          <a:xfrm>
            <a:off x="6516200" y="3474150"/>
            <a:ext cx="21936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Mid kasta oo ka mid ah 1, 2 ama 3</a:t>
            </a:r>
            <a:endParaRPr sz="2200">
              <a:solidFill>
                <a:schemeClr val="dk1"/>
              </a:solidFill>
              <a:latin typeface="Lexend"/>
              <a:ea typeface="Lexend"/>
              <a:cs typeface="Lexend"/>
              <a:sym typeface="Lexend"/>
            </a:endParaRPr>
          </a:p>
        </p:txBody>
      </p:sp>
      <p:sp>
        <p:nvSpPr>
          <p:cNvPr id="1367" name="Google Shape;1367;p89"/>
          <p:cNvSpPr txBox="1"/>
          <p:nvPr/>
        </p:nvSpPr>
        <p:spPr>
          <a:xfrm>
            <a:off x="742950" y="2700000"/>
            <a:ext cx="654000" cy="338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chemeClr val="dk1"/>
                </a:solidFill>
                <a:latin typeface="Kalam"/>
                <a:ea typeface="Kalam"/>
                <a:cs typeface="Kalam"/>
                <a:sym typeface="Kalam"/>
              </a:rPr>
              <a:t>e.g.</a:t>
            </a:r>
            <a:endParaRPr sz="2200">
              <a:solidFill>
                <a:schemeClr val="dk1"/>
              </a:solidFill>
              <a:latin typeface="Lexend"/>
              <a:ea typeface="Lexend"/>
              <a:cs typeface="Lexend"/>
              <a:sym typeface="Lexend"/>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71" name="Shape 1371"/>
        <p:cNvGrpSpPr/>
        <p:nvPr/>
      </p:nvGrpSpPr>
      <p:grpSpPr>
        <a:xfrm>
          <a:off x="0" y="0"/>
          <a:ext cx="0" cy="0"/>
        </a:xfrm>
      </p:grpSpPr>
      <p:sp>
        <p:nvSpPr>
          <p:cNvPr id="1372" name="Google Shape;1372;p90"/>
          <p:cNvSpPr txBox="1"/>
          <p:nvPr>
            <p:ph type="title"/>
          </p:nvPr>
        </p:nvSpPr>
        <p:spPr>
          <a:xfrm>
            <a:off x="1225200" y="1779713"/>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Natiijooyinka suurtagalka ah ee tijaabo laba marxaladood ah (two stage trial)</a:t>
            </a:r>
            <a:endParaRPr/>
          </a:p>
        </p:txBody>
      </p:sp>
      <p:sp>
        <p:nvSpPr>
          <p:cNvPr id="1373" name="Google Shape;1373;p90"/>
          <p:cNvSpPr txBox="1"/>
          <p:nvPr>
            <p:ph type="title" idx="2"/>
          </p:nvPr>
        </p:nvSpPr>
        <p:spPr>
          <a:xfrm>
            <a:off x="1225200" y="2804800"/>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 nidaamsan (Systematic listing)</a:t>
            </a:r>
            <a:endParaRPr/>
          </a:p>
        </p:txBody>
      </p:sp>
      <p:sp>
        <p:nvSpPr>
          <p:cNvPr id="1374" name="Google Shape;1374;p90"/>
          <p:cNvSpPr txBox="1"/>
          <p:nvPr>
            <p:ph type="title" idx="4"/>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Isticmaalka liisaska si loo muujiyo natiijooyinka laba dhacdo (events)</a:t>
            </a:r>
            <a:endParaRPr/>
          </a:p>
        </p:txBody>
      </p:sp>
      <p:pic>
        <p:nvPicPr>
          <p:cNvPr id="1375" name="Google Shape;1375;p90"/>
          <p:cNvPicPr preferRelativeResize="0"/>
          <p:nvPr/>
        </p:nvPicPr>
        <p:blipFill>
          <a:blip r:embed="rId3">
            <a:alphaModFix/>
          </a:blip>
          <a:stretch>
            <a:fillRect/>
          </a:stretch>
        </p:blipFill>
        <p:spPr>
          <a:xfrm>
            <a:off x="425175" y="3700464"/>
            <a:ext cx="450575" cy="446750"/>
          </a:xfrm>
          <a:prstGeom prst="rect">
            <a:avLst/>
          </a:prstGeom>
          <a:noFill/>
          <a:ln>
            <a:noFill/>
          </a:ln>
        </p:spPr>
      </p:pic>
      <p:sp>
        <p:nvSpPr>
          <p:cNvPr id="1376" name="Google Shape;1376;p90"/>
          <p:cNvSpPr txBox="1"/>
          <p:nvPr>
            <p:ph type="title" idx="3"/>
          </p:nvPr>
        </p:nvSpPr>
        <p:spPr>
          <a:xfrm>
            <a:off x="1225200" y="3739189"/>
            <a:ext cx="68508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Liis garaynta natiijooyinka laba dhacdo</a:t>
            </a:r>
            <a:endParaRPr/>
          </a:p>
        </p:txBody>
      </p:sp>
    </p:spTree>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80" name="Shape 1380"/>
        <p:cNvGrpSpPr/>
        <p:nvPr/>
      </p:nvGrpSpPr>
      <p:grpSpPr>
        <a:xfrm>
          <a:off x="0" y="0"/>
          <a:ext cx="0" cy="0"/>
        </a:xfrm>
      </p:grpSpPr>
      <p:sp>
        <p:nvSpPr>
          <p:cNvPr id="1381" name="Google Shape;1381;p91"/>
          <p:cNvSpPr txBox="1"/>
          <p:nvPr>
            <p:ph type="body" idx="1"/>
          </p:nvPr>
        </p:nvSpPr>
        <p:spPr>
          <a:xfrm>
            <a:off x="324000" y="759300"/>
            <a:ext cx="6810300" cy="1369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Haddii wareeggan (spinner) la wareejiyo, natiijooyinka suurtagalka ah waa {1, 2, 3, 4, 5}.</a:t>
            </a:r>
            <a:endParaRPr sz="1800"/>
          </a:p>
          <a:p>
            <a:pPr marL="0" lvl="0" indent="0" algn="l" rtl="0">
              <a:spcBef>
                <a:spcPts val="1000"/>
              </a:spcBef>
              <a:spcAft>
                <a:spcPts val="1000"/>
              </a:spcAft>
              <a:buNone/>
            </a:pPr>
            <a:r>
              <a:rPr lang="en-GB" sz="1100">
                <a:latin typeface="Lexend"/>
              </a:rPr>
              <a:t>Isra iyo Cabdi waxay ciyaarayaan ciyaar. Isra waxay heleysaa dhibic (point) haddii ay ku soo baxdo tiro koowaad (prime number), Cabdina wuxuu heleysaa dhibic haddii ay ku soo baxdo tiro kisi (odd number).</a:t>
            </a:r>
            <a:r>
              <a:rPr lang="en-GB" sz="1100">
                <a:solidFill>
                  <a:schemeClr val="accent2"/>
                </a:solidFill>
                <a:latin typeface="Lexend"/>
              </a:rPr>
              <a:t/>
            </a:r>
            <a:r>
              <a:rPr lang="en-GB" sz="1100">
                <a:latin typeface="Lexend"/>
              </a:rPr>
              <a:t/>
            </a:r>
            <a:r>
              <a:rPr lang="en-GB" sz="1100">
                <a:solidFill>
                  <a:schemeClr val="accent2"/>
                </a:solidFill>
                <a:latin typeface="Lexend"/>
              </a:rPr>
              <a:t/>
            </a:r>
            <a:r>
              <a:rPr lang="en-GB" sz="1100">
                <a:latin typeface="Lexend"/>
              </a:rPr>
              <a:t/>
            </a:r>
            <a:endParaRPr sz="1800"/>
          </a:p>
        </p:txBody>
      </p:sp>
      <p:grpSp>
        <p:nvGrpSpPr>
          <p:cNvPr id="1382" name="Google Shape;1382;p91"/>
          <p:cNvGrpSpPr/>
          <p:nvPr/>
        </p:nvGrpSpPr>
        <p:grpSpPr>
          <a:xfrm>
            <a:off x="6974310" y="456718"/>
            <a:ext cx="2021923" cy="2021923"/>
            <a:chOff x="6745426" y="456693"/>
            <a:chExt cx="2328600" cy="2328600"/>
          </a:xfrm>
        </p:grpSpPr>
        <p:sp>
          <p:nvSpPr>
            <p:cNvPr id="1383" name="Google Shape;1383;p91"/>
            <p:cNvSpPr/>
            <p:nvPr/>
          </p:nvSpPr>
          <p:spPr>
            <a:xfrm>
              <a:off x="7061600" y="7728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84" name="Google Shape;1384;p91"/>
            <p:cNvSpPr/>
            <p:nvPr/>
          </p:nvSpPr>
          <p:spPr>
            <a:xfrm rot="8649824">
              <a:off x="7076495" y="787761"/>
              <a:ext cx="1666351" cy="1666351"/>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85" name="Google Shape;1385;p91"/>
            <p:cNvSpPr/>
            <p:nvPr/>
          </p:nvSpPr>
          <p:spPr>
            <a:xfrm rot="-8629029">
              <a:off x="7076596" y="787863"/>
              <a:ext cx="1666260" cy="1666260"/>
            </a:xfrm>
            <a:prstGeom prst="pie">
              <a:avLst>
                <a:gd name="adj1" fmla="val 11928607"/>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86" name="Google Shape;1386;p91"/>
            <p:cNvSpPr/>
            <p:nvPr/>
          </p:nvSpPr>
          <p:spPr>
            <a:xfrm rot="-4309758">
              <a:off x="7076641" y="788027"/>
              <a:ext cx="1666190" cy="1666190"/>
            </a:xfrm>
            <a:prstGeom prst="pie">
              <a:avLst>
                <a:gd name="adj1" fmla="val 11928607"/>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87" name="Google Shape;1387;p91"/>
            <p:cNvSpPr/>
            <p:nvPr/>
          </p:nvSpPr>
          <p:spPr>
            <a:xfrm>
              <a:off x="7076641" y="788027"/>
              <a:ext cx="1666200" cy="1666200"/>
            </a:xfrm>
            <a:prstGeom prst="pie">
              <a:avLst>
                <a:gd name="adj1" fmla="val 11928607"/>
                <a:gd name="adj2" fmla="val 16225322"/>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88" name="Google Shape;1388;p91"/>
            <p:cNvSpPr txBox="1"/>
            <p:nvPr/>
          </p:nvSpPr>
          <p:spPr>
            <a:xfrm>
              <a:off x="7762875" y="1943525"/>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389" name="Google Shape;1389;p91"/>
            <p:cNvSpPr/>
            <p:nvPr/>
          </p:nvSpPr>
          <p:spPr>
            <a:xfrm rot="4312496">
              <a:off x="7076474" y="787606"/>
              <a:ext cx="1666387" cy="1666387"/>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390" name="Google Shape;1390;p91"/>
            <p:cNvSpPr txBox="1"/>
            <p:nvPr/>
          </p:nvSpPr>
          <p:spPr>
            <a:xfrm>
              <a:off x="7440375" y="952925"/>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391" name="Google Shape;1391;p91"/>
            <p:cNvSpPr txBox="1"/>
            <p:nvPr/>
          </p:nvSpPr>
          <p:spPr>
            <a:xfrm>
              <a:off x="8094926" y="952932"/>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392" name="Google Shape;1392;p91"/>
            <p:cNvSpPr txBox="1"/>
            <p:nvPr/>
          </p:nvSpPr>
          <p:spPr>
            <a:xfrm>
              <a:off x="8171126" y="1562532"/>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393" name="Google Shape;1393;p91"/>
            <p:cNvSpPr txBox="1"/>
            <p:nvPr/>
          </p:nvSpPr>
          <p:spPr>
            <a:xfrm>
              <a:off x="7211775" y="1562532"/>
              <a:ext cx="5715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394" name="Google Shape;1394;p91"/>
            <p:cNvGrpSpPr/>
            <p:nvPr/>
          </p:nvGrpSpPr>
          <p:grpSpPr>
            <a:xfrm>
              <a:off x="7860909" y="828742"/>
              <a:ext cx="93900" cy="816939"/>
              <a:chOff x="996050" y="213293"/>
              <a:chExt cx="93900" cy="909732"/>
            </a:xfrm>
          </p:grpSpPr>
          <p:cxnSp>
            <p:nvCxnSpPr>
              <p:cNvPr id="1395" name="Google Shape;1395;p91"/>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396" name="Google Shape;1396;p91"/>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397" name="Google Shape;1397;p91"/>
          <p:cNvSpPr txBox="1"/>
          <p:nvPr>
            <p:ph type="body" idx="1"/>
          </p:nvPr>
        </p:nvSpPr>
        <p:spPr>
          <a:xfrm>
            <a:off x="3398250" y="3035575"/>
            <a:ext cx="1830600" cy="351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Isra = {2, 3, 5}</a:t>
            </a:r>
            <a:endParaRPr sz="2000">
              <a:latin typeface="Kalam"/>
              <a:ea typeface="Kalam"/>
              <a:cs typeface="Kalam"/>
              <a:sym typeface="Kalam"/>
            </a:endParaRPr>
          </a:p>
        </p:txBody>
      </p:sp>
      <p:sp>
        <p:nvSpPr>
          <p:cNvPr id="1398" name="Google Shape;1398;p91"/>
          <p:cNvSpPr txBox="1"/>
          <p:nvPr>
            <p:ph type="body" idx="1"/>
          </p:nvPr>
        </p:nvSpPr>
        <p:spPr>
          <a:xfrm>
            <a:off x="324000" y="2266950"/>
            <a:ext cx="6326700" cy="7047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100">
                <a:latin typeface="Lexend"/>
              </a:rPr>
              <a:t>Meelaha natiijooyinka (sample space) ka mid ah, natiijooyin tee ayaa qayb ka noqon kara dhacdooyinka soo socda?</a:t>
            </a:r>
            <a:endParaRPr sz="1800"/>
          </a:p>
          <a:p>
            <a:pPr marL="0" lvl="0" indent="0" algn="l" rtl="0">
              <a:spcBef>
                <a:spcPts val="1000"/>
              </a:spcBef>
              <a:spcAft>
                <a:spcPts val="1000"/>
              </a:spcAft>
              <a:buClr>
                <a:schemeClr val="dk1"/>
              </a:buClr>
              <a:buSzPts val="1100"/>
              <a:buFont typeface="Arial"/>
              <a:buNone/>
            </a:pPr>
            <a:r>
              <a:rPr lang="en-GB" sz="1100">
                <a:latin typeface="Lexend"/>
              </a:rPr>
              <a:t>Dhacdo 1: Isra waxay heleysaa dhibic</a:t>
            </a:r>
            <a:endParaRPr sz="1800"/>
          </a:p>
        </p:txBody>
      </p:sp>
      <p:sp>
        <p:nvSpPr>
          <p:cNvPr id="1399" name="Google Shape;1399;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laba dhacdo</a:t>
            </a:r>
            <a:endParaRPr/>
          </a:p>
        </p:txBody>
      </p:sp>
      <p:sp>
        <p:nvSpPr>
          <p:cNvPr id="1400" name="Google Shape;1400;p91"/>
          <p:cNvSpPr txBox="1"/>
          <p:nvPr>
            <p:ph type="body" idx="1"/>
          </p:nvPr>
        </p:nvSpPr>
        <p:spPr>
          <a:xfrm>
            <a:off x="3482220" y="3393748"/>
            <a:ext cx="1947300" cy="303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Cabdi = {1, 3, 5}</a:t>
            </a:r>
            <a:endParaRPr sz="2000">
              <a:latin typeface="Kalam"/>
              <a:ea typeface="Kalam"/>
              <a:cs typeface="Kalam"/>
              <a:sym typeface="Kalam"/>
            </a:endParaRPr>
          </a:p>
        </p:txBody>
      </p:sp>
      <p:sp>
        <p:nvSpPr>
          <p:cNvPr id="1401" name="Google Shape;1401;p91"/>
          <p:cNvSpPr txBox="1"/>
          <p:nvPr>
            <p:ph type="body" idx="1"/>
          </p:nvPr>
        </p:nvSpPr>
        <p:spPr>
          <a:xfrm>
            <a:off x="7053250" y="3724200"/>
            <a:ext cx="1435800" cy="351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 2, 3, 5}</a:t>
            </a:r>
            <a:endParaRPr sz="2000">
              <a:latin typeface="Kalam"/>
              <a:ea typeface="Kalam"/>
              <a:cs typeface="Kalam"/>
              <a:sym typeface="Kalam"/>
            </a:endParaRPr>
          </a:p>
        </p:txBody>
      </p:sp>
      <p:sp>
        <p:nvSpPr>
          <p:cNvPr id="1402" name="Google Shape;1402;p91"/>
          <p:cNvSpPr txBox="1"/>
          <p:nvPr>
            <p:ph type="body" idx="1"/>
          </p:nvPr>
        </p:nvSpPr>
        <p:spPr>
          <a:xfrm>
            <a:off x="324000" y="3409950"/>
            <a:ext cx="3074400" cy="218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Dhacdo 2: Cabdi wuxuu heleysaa dhibic</a:t>
            </a:r>
            <a:endParaRPr sz="1800"/>
          </a:p>
        </p:txBody>
      </p:sp>
      <p:sp>
        <p:nvSpPr>
          <p:cNvPr id="1403" name="Google Shape;1403;p91"/>
          <p:cNvSpPr txBox="1"/>
          <p:nvPr>
            <p:ph type="body" idx="1"/>
          </p:nvPr>
        </p:nvSpPr>
        <p:spPr>
          <a:xfrm>
            <a:off x="324000" y="3790950"/>
            <a:ext cx="7135200" cy="218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Dhacdada isku dhafan (combined event) ee ah in Isra ama Cabdi ay heleen dhibic.</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0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0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0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07" name="Shape 1407"/>
        <p:cNvGrpSpPr/>
        <p:nvPr/>
      </p:nvGrpSpPr>
      <p:grpSpPr>
        <a:xfrm>
          <a:off x="0" y="0"/>
          <a:ext cx="0" cy="0"/>
        </a:xfrm>
      </p:grpSpPr>
      <p:sp>
        <p:nvSpPr>
          <p:cNvPr id="1408" name="Google Shape;1408;p92"/>
          <p:cNvSpPr txBox="1"/>
          <p:nvPr>
            <p:ph type="body" idx="1"/>
          </p:nvPr>
        </p:nvSpPr>
        <p:spPr>
          <a:xfrm>
            <a:off x="324000" y="759300"/>
            <a:ext cx="6810300" cy="1369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Haddii wareeggan (spinner) la wareejiyo, natiijooyinka suurtagalka ah waa {1, 2, 3, 4, 5}.</a:t>
            </a:r>
            <a:endParaRPr sz="1800"/>
          </a:p>
          <a:p>
            <a:pPr marL="0" lvl="0" indent="0" algn="l" rtl="0">
              <a:spcBef>
                <a:spcPts val="1000"/>
              </a:spcBef>
              <a:spcAft>
                <a:spcPts val="1000"/>
              </a:spcAft>
              <a:buNone/>
            </a:pPr>
            <a:r>
              <a:rPr lang="en-GB" sz="1100">
                <a:latin typeface="Lexend"/>
              </a:rPr>
              <a:t>Isra iyo Cabdi waxay ciyaarayaan ciyaar. Isra waxay heleysaa dhibic (point) haddii ay ku soo baxdo tiro koowaad (prime number), Cabdina wuxuu heleysaa dhibic haddii ay ku soo baxdo tiro kisi (odd number).</a:t>
            </a:r>
            <a:r>
              <a:rPr lang="en-GB" sz="1100">
                <a:solidFill>
                  <a:schemeClr val="accent2"/>
                </a:solidFill>
                <a:latin typeface="Lexend"/>
              </a:rPr>
              <a:t/>
            </a:r>
            <a:r>
              <a:rPr lang="en-GB" sz="1100">
                <a:latin typeface="Lexend"/>
              </a:rPr>
              <a:t/>
            </a:r>
            <a:r>
              <a:rPr lang="en-GB" sz="1100">
                <a:solidFill>
                  <a:schemeClr val="accent2"/>
                </a:solidFill>
                <a:latin typeface="Lexend"/>
              </a:rPr>
              <a:t/>
            </a:r>
            <a:r>
              <a:rPr lang="en-GB" sz="1100">
                <a:latin typeface="Lexend"/>
              </a:rPr>
              <a:t/>
            </a:r>
            <a:endParaRPr sz="1800"/>
          </a:p>
        </p:txBody>
      </p:sp>
      <p:grpSp>
        <p:nvGrpSpPr>
          <p:cNvPr id="1409" name="Google Shape;1409;p92"/>
          <p:cNvGrpSpPr/>
          <p:nvPr/>
        </p:nvGrpSpPr>
        <p:grpSpPr>
          <a:xfrm>
            <a:off x="6974310" y="456718"/>
            <a:ext cx="2021923" cy="2021923"/>
            <a:chOff x="6745426" y="456693"/>
            <a:chExt cx="2328600" cy="2328600"/>
          </a:xfrm>
        </p:grpSpPr>
        <p:sp>
          <p:nvSpPr>
            <p:cNvPr id="1410" name="Google Shape;1410;p92"/>
            <p:cNvSpPr/>
            <p:nvPr/>
          </p:nvSpPr>
          <p:spPr>
            <a:xfrm>
              <a:off x="7061600" y="7728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11" name="Google Shape;1411;p92"/>
            <p:cNvSpPr/>
            <p:nvPr/>
          </p:nvSpPr>
          <p:spPr>
            <a:xfrm rot="8649824">
              <a:off x="7076495" y="787761"/>
              <a:ext cx="1666351" cy="1666351"/>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12" name="Google Shape;1412;p92"/>
            <p:cNvSpPr/>
            <p:nvPr/>
          </p:nvSpPr>
          <p:spPr>
            <a:xfrm rot="-8629029">
              <a:off x="7076596" y="787863"/>
              <a:ext cx="1666260" cy="1666260"/>
            </a:xfrm>
            <a:prstGeom prst="pie">
              <a:avLst>
                <a:gd name="adj1" fmla="val 11928607"/>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13" name="Google Shape;1413;p92"/>
            <p:cNvSpPr/>
            <p:nvPr/>
          </p:nvSpPr>
          <p:spPr>
            <a:xfrm rot="-4309758">
              <a:off x="7076641" y="788027"/>
              <a:ext cx="1666190" cy="1666190"/>
            </a:xfrm>
            <a:prstGeom prst="pie">
              <a:avLst>
                <a:gd name="adj1" fmla="val 11928607"/>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14" name="Google Shape;1414;p92"/>
            <p:cNvSpPr/>
            <p:nvPr/>
          </p:nvSpPr>
          <p:spPr>
            <a:xfrm>
              <a:off x="7076641" y="788027"/>
              <a:ext cx="1666200" cy="1666200"/>
            </a:xfrm>
            <a:prstGeom prst="pie">
              <a:avLst>
                <a:gd name="adj1" fmla="val 11928607"/>
                <a:gd name="adj2" fmla="val 16225322"/>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15" name="Google Shape;1415;p92"/>
            <p:cNvSpPr txBox="1"/>
            <p:nvPr/>
          </p:nvSpPr>
          <p:spPr>
            <a:xfrm>
              <a:off x="7762875" y="1943525"/>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416" name="Google Shape;1416;p92"/>
            <p:cNvSpPr/>
            <p:nvPr/>
          </p:nvSpPr>
          <p:spPr>
            <a:xfrm rot="4312496">
              <a:off x="7076474" y="787606"/>
              <a:ext cx="1666387" cy="1666387"/>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17" name="Google Shape;1417;p92"/>
            <p:cNvSpPr txBox="1"/>
            <p:nvPr/>
          </p:nvSpPr>
          <p:spPr>
            <a:xfrm>
              <a:off x="7440375" y="952925"/>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418" name="Google Shape;1418;p92"/>
            <p:cNvSpPr txBox="1"/>
            <p:nvPr/>
          </p:nvSpPr>
          <p:spPr>
            <a:xfrm>
              <a:off x="8094926" y="952932"/>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419" name="Google Shape;1419;p92"/>
            <p:cNvSpPr txBox="1"/>
            <p:nvPr/>
          </p:nvSpPr>
          <p:spPr>
            <a:xfrm>
              <a:off x="8171126" y="1562532"/>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420" name="Google Shape;1420;p92"/>
            <p:cNvSpPr txBox="1"/>
            <p:nvPr/>
          </p:nvSpPr>
          <p:spPr>
            <a:xfrm>
              <a:off x="7211775" y="1562532"/>
              <a:ext cx="5715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421" name="Google Shape;1421;p92"/>
            <p:cNvGrpSpPr/>
            <p:nvPr/>
          </p:nvGrpSpPr>
          <p:grpSpPr>
            <a:xfrm>
              <a:off x="7860909" y="828742"/>
              <a:ext cx="93900" cy="816939"/>
              <a:chOff x="996050" y="213293"/>
              <a:chExt cx="93900" cy="909732"/>
            </a:xfrm>
          </p:grpSpPr>
          <p:cxnSp>
            <p:nvCxnSpPr>
              <p:cNvPr id="1422" name="Google Shape;1422;p92"/>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23" name="Google Shape;1423;p92"/>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424" name="Google Shape;1424;p92"/>
          <p:cNvSpPr txBox="1"/>
          <p:nvPr>
            <p:ph type="body" idx="1"/>
          </p:nvPr>
        </p:nvSpPr>
        <p:spPr>
          <a:xfrm>
            <a:off x="3398250" y="3035575"/>
            <a:ext cx="1830600" cy="351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Isra = {2, 3, 5}</a:t>
            </a:r>
            <a:endParaRPr sz="2000">
              <a:latin typeface="Kalam"/>
              <a:ea typeface="Kalam"/>
              <a:cs typeface="Kalam"/>
              <a:sym typeface="Kalam"/>
            </a:endParaRPr>
          </a:p>
        </p:txBody>
      </p:sp>
      <p:sp>
        <p:nvSpPr>
          <p:cNvPr id="1425" name="Google Shape;1425;p92"/>
          <p:cNvSpPr txBox="1"/>
          <p:nvPr>
            <p:ph type="body" idx="1"/>
          </p:nvPr>
        </p:nvSpPr>
        <p:spPr>
          <a:xfrm>
            <a:off x="324000" y="2266950"/>
            <a:ext cx="6326700" cy="7047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100">
                <a:latin typeface="Lexend"/>
              </a:rPr>
              <a:t>Meelaha natiijooyinka (sample space) ka mid ah, natiijooyin tee ayaa qayb ka noqon kara dhacdooyinka soo socda?</a:t>
            </a:r>
            <a:endParaRPr sz="1800"/>
          </a:p>
          <a:p>
            <a:pPr marL="0" lvl="0" indent="0" algn="l" rtl="0">
              <a:spcBef>
                <a:spcPts val="1000"/>
              </a:spcBef>
              <a:spcAft>
                <a:spcPts val="1000"/>
              </a:spcAft>
              <a:buClr>
                <a:schemeClr val="dk1"/>
              </a:buClr>
              <a:buSzPts val="1100"/>
              <a:buFont typeface="Arial"/>
              <a:buNone/>
            </a:pPr>
            <a:r>
              <a:rPr lang="en-GB" sz="1100">
                <a:latin typeface="Lexend"/>
              </a:rPr>
              <a:t>Dhacdo 1: Isra waxay heleysaa dhibic</a:t>
            </a:r>
            <a:endParaRPr sz="1800"/>
          </a:p>
        </p:txBody>
      </p:sp>
      <p:sp>
        <p:nvSpPr>
          <p:cNvPr id="1426" name="Google Shape;1426;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laba dhacdo</a:t>
            </a:r>
            <a:endParaRPr/>
          </a:p>
        </p:txBody>
      </p:sp>
      <p:sp>
        <p:nvSpPr>
          <p:cNvPr id="1427" name="Google Shape;1427;p92"/>
          <p:cNvSpPr txBox="1"/>
          <p:nvPr>
            <p:ph type="body" idx="1"/>
          </p:nvPr>
        </p:nvSpPr>
        <p:spPr>
          <a:xfrm>
            <a:off x="3482220" y="3393748"/>
            <a:ext cx="1947300" cy="303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Cabdi = {1, 3, 5}</a:t>
            </a:r>
            <a:endParaRPr sz="2000">
              <a:latin typeface="Kalam"/>
              <a:ea typeface="Kalam"/>
              <a:cs typeface="Kalam"/>
              <a:sym typeface="Kalam"/>
            </a:endParaRPr>
          </a:p>
        </p:txBody>
      </p:sp>
      <p:sp>
        <p:nvSpPr>
          <p:cNvPr id="1428" name="Google Shape;1428;p92"/>
          <p:cNvSpPr txBox="1"/>
          <p:nvPr>
            <p:ph type="body" idx="1"/>
          </p:nvPr>
        </p:nvSpPr>
        <p:spPr>
          <a:xfrm>
            <a:off x="7053250" y="3724200"/>
            <a:ext cx="1435800" cy="351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{3, 5}</a:t>
            </a:r>
            <a:endParaRPr sz="2000">
              <a:latin typeface="Kalam"/>
              <a:ea typeface="Kalam"/>
              <a:cs typeface="Kalam"/>
              <a:sym typeface="Kalam"/>
            </a:endParaRPr>
          </a:p>
        </p:txBody>
      </p:sp>
      <p:sp>
        <p:nvSpPr>
          <p:cNvPr id="1429" name="Google Shape;1429;p92"/>
          <p:cNvSpPr txBox="1"/>
          <p:nvPr>
            <p:ph type="body" idx="1"/>
          </p:nvPr>
        </p:nvSpPr>
        <p:spPr>
          <a:xfrm>
            <a:off x="324000" y="3409950"/>
            <a:ext cx="3074400" cy="218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Dhacdo 2: Cabdi wuxuu helayaa dhibic</a:t>
            </a:r>
            <a:endParaRPr sz="1800"/>
          </a:p>
        </p:txBody>
      </p:sp>
      <p:sp>
        <p:nvSpPr>
          <p:cNvPr id="1430" name="Google Shape;1430;p92"/>
          <p:cNvSpPr txBox="1"/>
          <p:nvPr>
            <p:ph type="body" idx="1"/>
          </p:nvPr>
        </p:nvSpPr>
        <p:spPr>
          <a:xfrm>
            <a:off x="324000" y="3790950"/>
            <a:ext cx="7135200" cy="218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Dhacdada isku dhafan ee Cabdi iyo Caasha labaduba helaan dhibic.</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34" name="Shape 1434"/>
        <p:cNvGrpSpPr/>
        <p:nvPr/>
      </p:nvGrpSpPr>
      <p:grpSpPr>
        <a:xfrm>
          <a:off x="0" y="0"/>
          <a:ext cx="0" cy="0"/>
        </a:xfrm>
      </p:grpSpPr>
      <p:sp>
        <p:nvSpPr>
          <p:cNvPr id="1435" name="Google Shape;1435;p93"/>
          <p:cNvSpPr txBox="1"/>
          <p:nvPr>
            <p:ph type="body" idx="1"/>
          </p:nvPr>
        </p:nvSpPr>
        <p:spPr>
          <a:xfrm>
            <a:off x="324000" y="759300"/>
            <a:ext cx="6810300" cy="1369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Haddii wareegtan la wareejiyo, natiijooyinka suurtagalka ah waa {1, 2, 3, 4, 5}.</a:t>
            </a:r>
            <a:endParaRPr sz="1800"/>
          </a:p>
          <a:p>
            <a:pPr marL="0" lvl="0" indent="0" algn="l" rtl="0">
              <a:spcBef>
                <a:spcPts val="1000"/>
              </a:spcBef>
              <a:spcAft>
                <a:spcPts val="1000"/>
              </a:spcAft>
              <a:buNone/>
            </a:pPr>
            <a:r>
              <a:rPr lang="en-GB" sz="1100">
                <a:latin typeface="Lexend"/>
              </a:rPr>
              <a:t>Caasha iyo Cabdi waxay ciyaarayaan ciyaar. Caasha waxay heshaa dhibic haddii ay ku dhacdo tiro asal ah (prime number), Cabdina wuxuu helayaa dhibic haddii ay ku dhacdo tiro khayaali ah (odd number).</a:t>
            </a:r>
            <a:r>
              <a:rPr lang="en-GB" sz="1100">
                <a:solidFill>
                  <a:schemeClr val="accent2"/>
                </a:solidFill>
                <a:latin typeface="Lexend"/>
              </a:rPr>
              <a:t/>
            </a:r>
            <a:r>
              <a:rPr lang="en-GB" sz="1100">
                <a:latin typeface="Lexend"/>
              </a:rPr>
              <a:t/>
            </a:r>
            <a:r>
              <a:rPr lang="en-GB" sz="1100">
                <a:solidFill>
                  <a:schemeClr val="accent2"/>
                </a:solidFill>
                <a:latin typeface="Lexend"/>
              </a:rPr>
              <a:t/>
            </a:r>
            <a:r>
              <a:rPr lang="en-GB" sz="1100">
                <a:latin typeface="Lexend"/>
              </a:rPr>
              <a:t/>
            </a:r>
            <a:endParaRPr sz="1800"/>
          </a:p>
        </p:txBody>
      </p:sp>
      <p:grpSp>
        <p:nvGrpSpPr>
          <p:cNvPr id="1436" name="Google Shape;1436;p93"/>
          <p:cNvGrpSpPr/>
          <p:nvPr/>
        </p:nvGrpSpPr>
        <p:grpSpPr>
          <a:xfrm>
            <a:off x="6974310" y="456718"/>
            <a:ext cx="2021923" cy="2021923"/>
            <a:chOff x="6745426" y="456693"/>
            <a:chExt cx="2328600" cy="2328600"/>
          </a:xfrm>
        </p:grpSpPr>
        <p:sp>
          <p:nvSpPr>
            <p:cNvPr id="1437" name="Google Shape;1437;p93"/>
            <p:cNvSpPr/>
            <p:nvPr/>
          </p:nvSpPr>
          <p:spPr>
            <a:xfrm>
              <a:off x="7061600" y="7728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38" name="Google Shape;1438;p93"/>
            <p:cNvSpPr/>
            <p:nvPr/>
          </p:nvSpPr>
          <p:spPr>
            <a:xfrm rot="8649824">
              <a:off x="7076495" y="787761"/>
              <a:ext cx="1666351" cy="1666351"/>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39" name="Google Shape;1439;p93"/>
            <p:cNvSpPr/>
            <p:nvPr/>
          </p:nvSpPr>
          <p:spPr>
            <a:xfrm rot="-8629029">
              <a:off x="7076596" y="787863"/>
              <a:ext cx="1666260" cy="1666260"/>
            </a:xfrm>
            <a:prstGeom prst="pie">
              <a:avLst>
                <a:gd name="adj1" fmla="val 11928607"/>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40" name="Google Shape;1440;p93"/>
            <p:cNvSpPr/>
            <p:nvPr/>
          </p:nvSpPr>
          <p:spPr>
            <a:xfrm rot="-4309758">
              <a:off x="7076641" y="788027"/>
              <a:ext cx="1666190" cy="1666190"/>
            </a:xfrm>
            <a:prstGeom prst="pie">
              <a:avLst>
                <a:gd name="adj1" fmla="val 11928607"/>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41" name="Google Shape;1441;p93"/>
            <p:cNvSpPr/>
            <p:nvPr/>
          </p:nvSpPr>
          <p:spPr>
            <a:xfrm>
              <a:off x="7076641" y="788027"/>
              <a:ext cx="1666200" cy="1666200"/>
            </a:xfrm>
            <a:prstGeom prst="pie">
              <a:avLst>
                <a:gd name="adj1" fmla="val 11928607"/>
                <a:gd name="adj2" fmla="val 16225322"/>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42" name="Google Shape;1442;p93"/>
            <p:cNvSpPr txBox="1"/>
            <p:nvPr/>
          </p:nvSpPr>
          <p:spPr>
            <a:xfrm>
              <a:off x="7762875" y="1943525"/>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443" name="Google Shape;1443;p93"/>
            <p:cNvSpPr/>
            <p:nvPr/>
          </p:nvSpPr>
          <p:spPr>
            <a:xfrm rot="4312496">
              <a:off x="7076474" y="787606"/>
              <a:ext cx="1666387" cy="1666387"/>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sp>
          <p:nvSpPr>
            <p:cNvPr id="1444" name="Google Shape;1444;p93"/>
            <p:cNvSpPr txBox="1"/>
            <p:nvPr/>
          </p:nvSpPr>
          <p:spPr>
            <a:xfrm>
              <a:off x="7440375" y="952925"/>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445" name="Google Shape;1445;p93"/>
            <p:cNvSpPr txBox="1"/>
            <p:nvPr/>
          </p:nvSpPr>
          <p:spPr>
            <a:xfrm>
              <a:off x="8094926" y="952932"/>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446" name="Google Shape;1446;p93"/>
            <p:cNvSpPr txBox="1"/>
            <p:nvPr/>
          </p:nvSpPr>
          <p:spPr>
            <a:xfrm>
              <a:off x="8171126" y="1562532"/>
              <a:ext cx="6300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447" name="Google Shape;1447;p93"/>
            <p:cNvSpPr txBox="1"/>
            <p:nvPr/>
          </p:nvSpPr>
          <p:spPr>
            <a:xfrm>
              <a:off x="7211775" y="1562532"/>
              <a:ext cx="571500" cy="496200"/>
            </a:xfrm>
            <a:prstGeom prst="rect">
              <a:avLst/>
            </a:prstGeom>
            <a:noFill/>
            <a:ln>
              <a:noFill/>
            </a:ln>
          </p:spPr>
          <p:txBody>
            <a:bodyPr spcFirstLastPara="1" wrap="square" lIns="91425" tIns="91425" rIns="91425" bIns="91425" anchor="t" anchorCtr="0">
              <a:spAutoFit/>
            </a:bodyPr>
            <a:lstStyle/>
            <a:p>
              <a:pPr marL="0" lvl="0" indent="0" algn="l" rtl="0">
                <a:spcBef>
                  <a:spcPct val="0"/>
                </a:spcBef>
                <a:spcAft>
                  <a:spcPct val="0"/>
                </a:spcAft>
                <a:buNone/>
              </a:pPr>
              <a:r>
                <a:rPr lang="en-GB" sz="16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448" name="Google Shape;1448;p93"/>
            <p:cNvGrpSpPr/>
            <p:nvPr/>
          </p:nvGrpSpPr>
          <p:grpSpPr>
            <a:xfrm>
              <a:off x="7860909" y="828742"/>
              <a:ext cx="93900" cy="816939"/>
              <a:chOff x="996050" y="213293"/>
              <a:chExt cx="93900" cy="909732"/>
            </a:xfrm>
          </p:grpSpPr>
          <p:cxnSp>
            <p:nvCxnSpPr>
              <p:cNvPr id="1449" name="Google Shape;1449;p93"/>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50" name="Google Shape;1450;p93"/>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grpSp>
      <p:sp>
        <p:nvSpPr>
          <p:cNvPr id="1451" name="Google Shape;1451;p93"/>
          <p:cNvSpPr txBox="1"/>
          <p:nvPr>
            <p:ph type="body" idx="1"/>
          </p:nvPr>
        </p:nvSpPr>
        <p:spPr>
          <a:xfrm>
            <a:off x="3398250" y="3035575"/>
            <a:ext cx="1830600" cy="351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Caasha = {2, 3, 5}</a:t>
            </a:r>
            <a:endParaRPr sz="2000">
              <a:latin typeface="Kalam"/>
              <a:ea typeface="Kalam"/>
              <a:cs typeface="Kalam"/>
              <a:sym typeface="Kalam"/>
            </a:endParaRPr>
          </a:p>
        </p:txBody>
      </p:sp>
      <p:sp>
        <p:nvSpPr>
          <p:cNvPr id="1452" name="Google Shape;1452;p93"/>
          <p:cNvSpPr txBox="1"/>
          <p:nvPr>
            <p:ph type="body" idx="1"/>
          </p:nvPr>
        </p:nvSpPr>
        <p:spPr>
          <a:xfrm>
            <a:off x="324000" y="2266950"/>
            <a:ext cx="6326700" cy="704700"/>
          </a:xfrm>
          <a:prstGeom prst="rect">
            <a:avLst/>
          </a:prstGeom>
        </p:spPr>
        <p:txBody>
          <a:bodyPr spcFirstLastPara="1" wrap="square" lIns="0" tIns="0" rIns="0" bIns="0" anchor="t" anchorCtr="0">
            <a:normAutofit/>
          </a:bodyPr>
          <a:lstStyle/>
          <a:p>
            <a:pPr marL="0" lvl="0" indent="0" algn="l" rtl="0">
              <a:spcBef>
                <a:spcPct val="0"/>
              </a:spcBef>
              <a:spcAft>
                <a:spcPct val="0"/>
              </a:spcAft>
              <a:buClr>
                <a:schemeClr val="dk1"/>
              </a:buClr>
              <a:buSzPts val="1100"/>
              <a:buFont typeface="Arial"/>
              <a:buNone/>
            </a:pPr>
            <a:r>
              <a:rPr lang="en-GB" sz="1100">
                <a:latin typeface="Lexend"/>
              </a:rPr>
              <a:t>Laga soo bilaabo meesha muunadda (sample space), natiijooyinka kee baa qayb ka noqon lahaa dhacdooyinka soo socda?</a:t>
            </a:r>
            <a:endParaRPr sz="1800"/>
          </a:p>
          <a:p>
            <a:pPr marL="0" lvl="0" indent="0" algn="l" rtl="0">
              <a:spcBef>
                <a:spcPts val="1000"/>
              </a:spcBef>
              <a:spcAft>
                <a:spcPts val="1000"/>
              </a:spcAft>
              <a:buClr>
                <a:schemeClr val="dk1"/>
              </a:buClr>
              <a:buSzPts val="1100"/>
              <a:buFont typeface="Arial"/>
              <a:buNone/>
            </a:pPr>
            <a:r>
              <a:rPr lang="en-GB" sz="1100">
                <a:latin typeface="Lexend"/>
              </a:rPr>
              <a:t>Dhacdo 1: Caasha waxay heshaa dhibic</a:t>
            </a:r>
            <a:endParaRPr sz="1800"/>
          </a:p>
        </p:txBody>
      </p:sp>
      <p:sp>
        <p:nvSpPr>
          <p:cNvPr id="1453" name="Google Shape;1453;p9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Liis garaynta natiijooyinka laba dhacdo</a:t>
            </a:r>
            <a:endParaRPr/>
          </a:p>
        </p:txBody>
      </p:sp>
      <p:sp>
        <p:nvSpPr>
          <p:cNvPr id="1454" name="Google Shape;1454;p93"/>
          <p:cNvSpPr txBox="1"/>
          <p:nvPr>
            <p:ph type="body" idx="1"/>
          </p:nvPr>
        </p:nvSpPr>
        <p:spPr>
          <a:xfrm>
            <a:off x="3482220" y="3393748"/>
            <a:ext cx="1947300" cy="303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Cabdi = {1, 3, 5}</a:t>
            </a:r>
            <a:endParaRPr sz="2000">
              <a:latin typeface="Kalam"/>
              <a:ea typeface="Kalam"/>
              <a:cs typeface="Kalam"/>
              <a:sym typeface="Kalam"/>
            </a:endParaRPr>
          </a:p>
        </p:txBody>
      </p:sp>
      <p:sp>
        <p:nvSpPr>
          <p:cNvPr id="1455" name="Google Shape;1455;p93"/>
          <p:cNvSpPr txBox="1"/>
          <p:nvPr>
            <p:ph type="body" idx="1"/>
          </p:nvPr>
        </p:nvSpPr>
        <p:spPr>
          <a:xfrm>
            <a:off x="5312850" y="3790950"/>
            <a:ext cx="1435800" cy="351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{2}</a:t>
            </a:r>
            <a:endParaRPr sz="2000">
              <a:latin typeface="Kalam"/>
              <a:ea typeface="Kalam"/>
              <a:cs typeface="Kalam"/>
              <a:sym typeface="Kalam"/>
            </a:endParaRPr>
          </a:p>
        </p:txBody>
      </p:sp>
      <p:sp>
        <p:nvSpPr>
          <p:cNvPr id="1456" name="Google Shape;1456;p93"/>
          <p:cNvSpPr txBox="1"/>
          <p:nvPr>
            <p:ph type="body" idx="1"/>
          </p:nvPr>
        </p:nvSpPr>
        <p:spPr>
          <a:xfrm>
            <a:off x="324000" y="3409950"/>
            <a:ext cx="3074400" cy="218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Dhacdo 2: Cabdi wuxuu helayaa dhibic</a:t>
            </a:r>
            <a:endParaRPr sz="1800"/>
          </a:p>
        </p:txBody>
      </p:sp>
      <p:sp>
        <p:nvSpPr>
          <p:cNvPr id="1457" name="Google Shape;1457;p93"/>
          <p:cNvSpPr txBox="1"/>
          <p:nvPr>
            <p:ph type="body" idx="1"/>
          </p:nvPr>
        </p:nvSpPr>
        <p:spPr>
          <a:xfrm>
            <a:off x="324000" y="3790950"/>
            <a:ext cx="4904700" cy="2184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Dhacdada ay Caasha kaliya hesho dhibic?</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61" name="Shape 1461"/>
        <p:cNvGrpSpPr/>
        <p:nvPr/>
      </p:nvGrpSpPr>
      <p:grpSpPr>
        <a:xfrm>
          <a:off x="0" y="0"/>
          <a:ext cx="0" cy="0"/>
        </a:xfrm>
      </p:grpSpPr>
      <p:sp>
        <p:nvSpPr>
          <p:cNvPr id="1462" name="Google Shape;1462;p9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Liis garaynta natiijooyinka laba dhacdo</a:t>
            </a:r>
            <a:endParaRPr/>
          </a:p>
        </p:txBody>
      </p:sp>
      <p:sp>
        <p:nvSpPr>
          <p:cNvPr id="1463" name="Google Shape;1463;p94"/>
          <p:cNvSpPr txBox="1"/>
          <p:nvPr>
            <p:ph type="body" idx="1"/>
          </p:nvPr>
        </p:nvSpPr>
        <p:spPr>
          <a:xfrm>
            <a:off x="324000" y="772850"/>
            <a:ext cx="6326700" cy="1006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Caasha iyo Cabdi waxay ciyaarayaan ciyaar. Caasha waxay heshaa dhibic haddii ay ku dhacdo 'tiro asal ah' (prime number), Cabdina wuxuu helayaa dhibic haddii ay ku dhacdo 'tiro khayaali ah' (odd number).</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1800"/>
          </a:p>
          <a:p>
            <a:pPr marL="0" lvl="0" indent="0" algn="l" rtl="0">
              <a:spcBef>
                <a:spcPts val="1000"/>
              </a:spcBef>
              <a:spcAft>
                <a:spcPts val="1000"/>
              </a:spcAft>
              <a:buNone/>
            </a:pPr>
            <a:endParaRPr sz="1800"/>
          </a:p>
        </p:txBody>
      </p:sp>
      <p:sp>
        <p:nvSpPr>
          <p:cNvPr id="1464" name="Google Shape;1464;p94"/>
          <p:cNvSpPr/>
          <p:nvPr/>
        </p:nvSpPr>
        <p:spPr>
          <a:xfrm>
            <a:off x="6756800" y="7728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5" name="Google Shape;1465;p94"/>
          <p:cNvSpPr/>
          <p:nvPr/>
        </p:nvSpPr>
        <p:spPr>
          <a:xfrm rot="8649824">
            <a:off x="6771695" y="787761"/>
            <a:ext cx="1666351" cy="1666351"/>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6" name="Google Shape;1466;p94"/>
          <p:cNvSpPr/>
          <p:nvPr/>
        </p:nvSpPr>
        <p:spPr>
          <a:xfrm rot="-8629029">
            <a:off x="6771796" y="787863"/>
            <a:ext cx="1666260" cy="1666260"/>
          </a:xfrm>
          <a:prstGeom prst="pie">
            <a:avLst>
              <a:gd name="adj1" fmla="val 11928607"/>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7" name="Google Shape;1467;p94"/>
          <p:cNvSpPr/>
          <p:nvPr/>
        </p:nvSpPr>
        <p:spPr>
          <a:xfrm rot="-4309758">
            <a:off x="6771841" y="788027"/>
            <a:ext cx="1666190" cy="1666190"/>
          </a:xfrm>
          <a:prstGeom prst="pie">
            <a:avLst>
              <a:gd name="adj1" fmla="val 11928607"/>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8" name="Google Shape;1468;p94"/>
          <p:cNvSpPr/>
          <p:nvPr/>
        </p:nvSpPr>
        <p:spPr>
          <a:xfrm>
            <a:off x="6771841" y="788027"/>
            <a:ext cx="1666200" cy="1666200"/>
          </a:xfrm>
          <a:prstGeom prst="pie">
            <a:avLst>
              <a:gd name="adj1" fmla="val 11928607"/>
              <a:gd name="adj2" fmla="val 16225322"/>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69" name="Google Shape;1469;p94"/>
          <p:cNvSpPr txBox="1"/>
          <p:nvPr/>
        </p:nvSpPr>
        <p:spPr>
          <a:xfrm>
            <a:off x="7458075" y="1943525"/>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470" name="Google Shape;1470;p94"/>
          <p:cNvSpPr/>
          <p:nvPr/>
        </p:nvSpPr>
        <p:spPr>
          <a:xfrm rot="4312496">
            <a:off x="6771674" y="787606"/>
            <a:ext cx="1666387" cy="1666387"/>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71" name="Google Shape;1471;p94"/>
          <p:cNvSpPr txBox="1"/>
          <p:nvPr/>
        </p:nvSpPr>
        <p:spPr>
          <a:xfrm>
            <a:off x="7135575" y="952925"/>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472" name="Google Shape;1472;p94"/>
          <p:cNvSpPr txBox="1"/>
          <p:nvPr/>
        </p:nvSpPr>
        <p:spPr>
          <a:xfrm>
            <a:off x="7790126" y="9529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473" name="Google Shape;1473;p94"/>
          <p:cNvSpPr txBox="1"/>
          <p:nvPr/>
        </p:nvSpPr>
        <p:spPr>
          <a:xfrm>
            <a:off x="7866326" y="15625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474" name="Google Shape;1474;p94"/>
          <p:cNvSpPr txBox="1"/>
          <p:nvPr/>
        </p:nvSpPr>
        <p:spPr>
          <a:xfrm>
            <a:off x="6906975" y="15625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475" name="Google Shape;1475;p94"/>
          <p:cNvGrpSpPr/>
          <p:nvPr/>
        </p:nvGrpSpPr>
        <p:grpSpPr>
          <a:xfrm>
            <a:off x="7556109" y="828742"/>
            <a:ext cx="93900" cy="816939"/>
            <a:chOff x="996050" y="213293"/>
            <a:chExt cx="93900" cy="909732"/>
          </a:xfrm>
        </p:grpSpPr>
        <p:cxnSp>
          <p:nvCxnSpPr>
            <p:cNvPr id="1476" name="Google Shape;1476;p94"/>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477" name="Google Shape;1477;p94"/>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478" name="Google Shape;1478;p94"/>
          <p:cNvSpPr txBox="1"/>
          <p:nvPr>
            <p:ph type="body" idx="1"/>
          </p:nvPr>
        </p:nvSpPr>
        <p:spPr>
          <a:xfrm>
            <a:off x="324000" y="2964250"/>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Natiijada kaliya ee aan ahayn asal (prime) iyo khayaali (odd) waa {4}.</a:t>
            </a:r>
            <a:endParaRPr sz="2000">
              <a:latin typeface="Kalam"/>
              <a:ea typeface="Kalam"/>
              <a:cs typeface="Kalam"/>
              <a:sym typeface="Kalam"/>
            </a:endParaRPr>
          </a:p>
        </p:txBody>
      </p:sp>
      <p:sp>
        <p:nvSpPr>
          <p:cNvPr id="1479" name="Google Shape;1479;p94"/>
          <p:cNvSpPr txBox="1"/>
          <p:nvPr>
            <p:ph type="body" idx="1"/>
          </p:nvPr>
        </p:nvSpPr>
        <p:spPr>
          <a:xfrm>
            <a:off x="324000" y="1867050"/>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Laga soo bilaabo meesha muunadda (sample space), natiijooyinka kee baa qayb ka noqon lahaa dhacdada aan Caasha iyo Cabdi midna helin dhibic?</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83" name="Shape 1483"/>
        <p:cNvGrpSpPr/>
        <p:nvPr/>
      </p:nvGrpSpPr>
      <p:grpSpPr>
        <a:xfrm>
          <a:off x="0" y="0"/>
          <a:ext cx="0" cy="0"/>
        </a:xfrm>
      </p:grpSpPr>
      <p:sp>
        <p:nvSpPr>
          <p:cNvPr id="1484" name="Google Shape;1484;p95"/>
          <p:cNvSpPr txBox="1"/>
          <p:nvPr>
            <p:ph type="body" idx="1"/>
          </p:nvPr>
        </p:nvSpPr>
        <p:spPr>
          <a:xfrm>
            <a:off x="324000" y="759300"/>
            <a:ext cx="6326700" cy="2480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Haddii wareegtan la wareejiyo, natiijooyinka suurtagalka ah waa {3, 4, 6, 8, 12, 15, 24, 30}.</a:t>
            </a:r>
            <a:endParaRPr sz="1800"/>
          </a:p>
          <a:p>
            <a:pPr marL="0" lvl="0" indent="0" algn="l" rtl="0">
              <a:spcBef>
                <a:spcPts val="1000"/>
              </a:spcBef>
              <a:spcAft>
                <a:spcPct val="0"/>
              </a:spcAft>
              <a:buNone/>
            </a:pPr>
            <a:r>
              <a:rPr lang="en-GB" sz="1400">
                <a:latin typeface="Lexend"/>
              </a:rPr>
              <a:t>Suad iyo Axmed waxay ciyaarayaan ciyaar. Suad waxay heshaa dhibic haddii ay ku dhacdo 'factor of 24' (qaybiyaha 24), Axmedna wuxuu helayaa dhibic haddii ay ku dhacdo 'multiple of 3' (tiro ku dhufan 3).</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1800"/>
          </a:p>
          <a:p>
            <a:pPr marL="0" lvl="0" indent="0" algn="l" rtl="0">
              <a:spcBef>
                <a:spcPts val="1000"/>
              </a:spcBef>
              <a:spcAft>
                <a:spcPts val="1000"/>
              </a:spcAft>
              <a:buNone/>
            </a:pPr>
            <a:endParaRPr sz="1800"/>
          </a:p>
        </p:txBody>
      </p:sp>
      <p:sp>
        <p:nvSpPr>
          <p:cNvPr id="1485" name="Google Shape;1485;p9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Liis garaynta natiijooyinka laba dhacdo</a:t>
            </a:r>
            <a:endParaRPr/>
          </a:p>
        </p:txBody>
      </p:sp>
      <p:sp>
        <p:nvSpPr>
          <p:cNvPr id="1486" name="Google Shape;1486;p95"/>
          <p:cNvSpPr txBox="1"/>
          <p:nvPr>
            <p:ph type="body" idx="1"/>
          </p:nvPr>
        </p:nvSpPr>
        <p:spPr>
          <a:xfrm>
            <a:off x="324000" y="2571750"/>
            <a:ext cx="6326700" cy="704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Waxaan liis garayn karnaa natiijooyinka siinaya Suad dhibic.</a:t>
            </a:r>
            <a:endParaRPr sz="1800"/>
          </a:p>
          <a:p>
            <a:pPr marL="0" lvl="0" indent="0" algn="l" rtl="0">
              <a:spcBef>
                <a:spcPts val="1000"/>
              </a:spcBef>
              <a:spcAft>
                <a:spcPts val="1000"/>
              </a:spcAft>
              <a:buNone/>
            </a:pPr>
            <a:r>
              <a:rPr lang="en-GB" sz="1400">
                <a:latin typeface="Lexend"/>
              </a:rPr>
              <a:t>Suad: qaybiyaha 24 = {3, 4, 6, 8, 12, 24}</a:t>
            </a:r>
            <a:endParaRPr sz="1800"/>
          </a:p>
        </p:txBody>
      </p:sp>
      <p:sp>
        <p:nvSpPr>
          <p:cNvPr id="1487" name="Google Shape;1487;p95"/>
          <p:cNvSpPr/>
          <p:nvPr/>
        </p:nvSpPr>
        <p:spPr>
          <a:xfrm>
            <a:off x="7061600" y="8490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88" name="Google Shape;1488;p95"/>
          <p:cNvSpPr/>
          <p:nvPr/>
        </p:nvSpPr>
        <p:spPr>
          <a:xfrm flipH="1">
            <a:off x="7076289" y="863811"/>
            <a:ext cx="1666500" cy="1666500"/>
          </a:xfrm>
          <a:prstGeom prst="pie">
            <a:avLst>
              <a:gd name="adj1" fmla="val 5387953"/>
              <a:gd name="adj2" fmla="val 10824216"/>
            </a:avLst>
          </a:prstGeom>
          <a:solidFill>
            <a:schemeClr val="accen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89" name="Google Shape;1489;p95"/>
          <p:cNvSpPr/>
          <p:nvPr/>
        </p:nvSpPr>
        <p:spPr>
          <a:xfrm>
            <a:off x="7076361" y="863811"/>
            <a:ext cx="1666500" cy="1666500"/>
          </a:xfrm>
          <a:prstGeom prst="pie">
            <a:avLst>
              <a:gd name="adj1" fmla="val 5387953"/>
              <a:gd name="adj2" fmla="val 8080958"/>
            </a:avLst>
          </a:prstGeom>
          <a:solidFill>
            <a:schemeClr val="dk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0" name="Google Shape;1490;p95"/>
          <p:cNvSpPr txBox="1"/>
          <p:nvPr/>
        </p:nvSpPr>
        <p:spPr>
          <a:xfrm>
            <a:off x="7518071" y="20197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491" name="Google Shape;1491;p95"/>
          <p:cNvSpPr/>
          <p:nvPr/>
        </p:nvSpPr>
        <p:spPr>
          <a:xfrm>
            <a:off x="7076361" y="863811"/>
            <a:ext cx="1666500" cy="1666500"/>
          </a:xfrm>
          <a:prstGeom prst="pie">
            <a:avLst>
              <a:gd name="adj1" fmla="val 10799941"/>
              <a:gd name="adj2" fmla="val 13483876"/>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2" name="Google Shape;1492;p95"/>
          <p:cNvSpPr txBox="1"/>
          <p:nvPr/>
        </p:nvSpPr>
        <p:spPr>
          <a:xfrm>
            <a:off x="7135575" y="12577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493" name="Google Shape;1493;p95"/>
          <p:cNvSpPr/>
          <p:nvPr/>
        </p:nvSpPr>
        <p:spPr>
          <a:xfrm flipH="1">
            <a:off x="7076289" y="863811"/>
            <a:ext cx="1666500" cy="1666500"/>
          </a:xfrm>
          <a:prstGeom prst="pie">
            <a:avLst>
              <a:gd name="adj1" fmla="val 13450827"/>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4" name="Google Shape;1494;p95"/>
          <p:cNvSpPr txBox="1"/>
          <p:nvPr/>
        </p:nvSpPr>
        <p:spPr>
          <a:xfrm>
            <a:off x="7927979" y="960197"/>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30</a:t>
            </a:r>
            <a:endParaRPr sz="1600">
              <a:solidFill>
                <a:srgbClr val="FFFFFF"/>
              </a:solidFill>
              <a:latin typeface="Lexend"/>
              <a:ea typeface="Lexend"/>
              <a:cs typeface="Lexend"/>
              <a:sym typeface="Lexend"/>
            </a:endParaRPr>
          </a:p>
        </p:txBody>
      </p:sp>
      <p:sp>
        <p:nvSpPr>
          <p:cNvPr id="1495" name="Google Shape;1495;p95"/>
          <p:cNvSpPr/>
          <p:nvPr/>
        </p:nvSpPr>
        <p:spPr>
          <a:xfrm>
            <a:off x="7076361" y="863811"/>
            <a:ext cx="1666500" cy="1666500"/>
          </a:xfrm>
          <a:prstGeom prst="pie">
            <a:avLst>
              <a:gd name="adj1" fmla="val 13499013"/>
              <a:gd name="adj2" fmla="val 16232488"/>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6" name="Google Shape;1496;p95"/>
          <p:cNvSpPr txBox="1"/>
          <p:nvPr/>
        </p:nvSpPr>
        <p:spPr>
          <a:xfrm>
            <a:off x="7524345" y="9529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497" name="Google Shape;1497;p95"/>
          <p:cNvSpPr/>
          <p:nvPr/>
        </p:nvSpPr>
        <p:spPr>
          <a:xfrm>
            <a:off x="7076361" y="863811"/>
            <a:ext cx="1666500" cy="1666500"/>
          </a:xfrm>
          <a:prstGeom prst="pie">
            <a:avLst>
              <a:gd name="adj1" fmla="val 8080793"/>
              <a:gd name="adj2" fmla="val 1085822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498" name="Google Shape;1498;p95"/>
          <p:cNvSpPr txBox="1"/>
          <p:nvPr/>
        </p:nvSpPr>
        <p:spPr>
          <a:xfrm>
            <a:off x="7192486" y="1699375"/>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6</a:t>
            </a:r>
            <a:endParaRPr sz="1600">
              <a:solidFill>
                <a:schemeClr val="dk1"/>
              </a:solidFill>
              <a:latin typeface="Lexend"/>
              <a:ea typeface="Lexend"/>
              <a:cs typeface="Lexend"/>
              <a:sym typeface="Lexend"/>
            </a:endParaRPr>
          </a:p>
        </p:txBody>
      </p:sp>
      <p:sp>
        <p:nvSpPr>
          <p:cNvPr id="1499" name="Google Shape;1499;p95"/>
          <p:cNvSpPr/>
          <p:nvPr/>
        </p:nvSpPr>
        <p:spPr>
          <a:xfrm flipH="1">
            <a:off x="7076289" y="863811"/>
            <a:ext cx="1666500" cy="1666500"/>
          </a:xfrm>
          <a:prstGeom prst="pie">
            <a:avLst>
              <a:gd name="adj1" fmla="val 10765400"/>
              <a:gd name="adj2" fmla="val 13465582"/>
            </a:avLst>
          </a:prstGeom>
          <a:solidFill>
            <a:schemeClr val="accent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00" name="Google Shape;1500;p95"/>
          <p:cNvSpPr txBox="1"/>
          <p:nvPr/>
        </p:nvSpPr>
        <p:spPr>
          <a:xfrm>
            <a:off x="8193913" y="1310118"/>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24</a:t>
            </a:r>
            <a:endParaRPr sz="1600">
              <a:solidFill>
                <a:srgbClr val="FFFFFF"/>
              </a:solidFill>
              <a:latin typeface="Lexend"/>
              <a:ea typeface="Lexend"/>
              <a:cs typeface="Lexend"/>
              <a:sym typeface="Lexend"/>
            </a:endParaRPr>
          </a:p>
        </p:txBody>
      </p:sp>
      <p:sp>
        <p:nvSpPr>
          <p:cNvPr id="1501" name="Google Shape;1501;p95"/>
          <p:cNvSpPr/>
          <p:nvPr/>
        </p:nvSpPr>
        <p:spPr>
          <a:xfrm flipH="1">
            <a:off x="7076289" y="863811"/>
            <a:ext cx="1666500" cy="1666500"/>
          </a:xfrm>
          <a:prstGeom prst="pie">
            <a:avLst>
              <a:gd name="adj1" fmla="val 5387953"/>
              <a:gd name="adj2" fmla="val 8084426"/>
            </a:avLst>
          </a:prstGeom>
          <a:solidFill>
            <a:schemeClr val="accent6"/>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02" name="Google Shape;1502;p95"/>
          <p:cNvSpPr txBox="1"/>
          <p:nvPr/>
        </p:nvSpPr>
        <p:spPr>
          <a:xfrm>
            <a:off x="7927989" y="20197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12</a:t>
            </a:r>
            <a:endParaRPr sz="1600">
              <a:solidFill>
                <a:srgbClr val="FFFFFF"/>
              </a:solidFill>
              <a:latin typeface="Lexend"/>
              <a:ea typeface="Lexend"/>
              <a:cs typeface="Lexend"/>
              <a:sym typeface="Lexend"/>
            </a:endParaRPr>
          </a:p>
        </p:txBody>
      </p:sp>
      <p:sp>
        <p:nvSpPr>
          <p:cNvPr id="1503" name="Google Shape;1503;p95"/>
          <p:cNvSpPr txBox="1"/>
          <p:nvPr/>
        </p:nvSpPr>
        <p:spPr>
          <a:xfrm>
            <a:off x="8187181" y="170040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15</a:t>
            </a:r>
            <a:endParaRPr sz="1600">
              <a:solidFill>
                <a:schemeClr val="dk1"/>
              </a:solidFill>
              <a:latin typeface="Lexend"/>
              <a:ea typeface="Lexend"/>
              <a:cs typeface="Lexend"/>
              <a:sym typeface="Lexend"/>
            </a:endParaRPr>
          </a:p>
        </p:txBody>
      </p:sp>
      <p:grpSp>
        <p:nvGrpSpPr>
          <p:cNvPr id="1504" name="Google Shape;1504;p95"/>
          <p:cNvGrpSpPr/>
          <p:nvPr/>
        </p:nvGrpSpPr>
        <p:grpSpPr>
          <a:xfrm>
            <a:off x="7860909" y="914563"/>
            <a:ext cx="93900" cy="816939"/>
            <a:chOff x="996050" y="213293"/>
            <a:chExt cx="93900" cy="909732"/>
          </a:xfrm>
        </p:grpSpPr>
        <p:cxnSp>
          <p:nvCxnSpPr>
            <p:cNvPr id="1505" name="Google Shape;1505;p95"/>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506" name="Google Shape;1506;p95"/>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507" name="Google Shape;1507;p95"/>
          <p:cNvSpPr txBox="1"/>
          <p:nvPr>
            <p:ph type="body" idx="1"/>
          </p:nvPr>
        </p:nvSpPr>
        <p:spPr>
          <a:xfrm>
            <a:off x="324000" y="3409950"/>
            <a:ext cx="6326700" cy="704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Waxaan liis garayn karnaa natiijooyinka siinaya Axmed dhibic.</a:t>
            </a:r>
            <a:endParaRPr sz="1800"/>
          </a:p>
          <a:p>
            <a:pPr marL="0" lvl="0" indent="0" algn="l" rtl="0">
              <a:spcBef>
                <a:spcPts val="1000"/>
              </a:spcBef>
              <a:spcAft>
                <a:spcPts val="1000"/>
              </a:spcAft>
              <a:buNone/>
            </a:pPr>
            <a:r>
              <a:rPr lang="en-GB" sz="1400">
                <a:latin typeface="Lexend"/>
              </a:rPr>
              <a:t>Axmed: tirada ku dhufan 3 = {3, 6, 12, 15, 24, 30}</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11" name="Shape 1511"/>
        <p:cNvGrpSpPr/>
        <p:nvPr/>
      </p:nvGrpSpPr>
      <p:grpSpPr>
        <a:xfrm>
          <a:off x="0" y="0"/>
          <a:ext cx="0" cy="0"/>
        </a:xfrm>
      </p:grpSpPr>
      <p:sp>
        <p:nvSpPr>
          <p:cNvPr id="1512" name="Google Shape;1512;p9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Liisinta natiijooyinka laba dhacdo</a:t>
            </a:r>
            <a:endParaRPr/>
          </a:p>
        </p:txBody>
      </p:sp>
      <p:sp>
        <p:nvSpPr>
          <p:cNvPr id="1513" name="Google Shape;1513;p96"/>
          <p:cNvSpPr txBox="1"/>
          <p:nvPr>
            <p:ph type="body" idx="1"/>
          </p:nvPr>
        </p:nvSpPr>
        <p:spPr>
          <a:xfrm>
            <a:off x="324000" y="895350"/>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Suad: qaybiyeyaasha 24 = {3, 4, 6, 8, 12, 24}</a:t>
            </a:r>
            <a:endParaRPr sz="1800"/>
          </a:p>
        </p:txBody>
      </p:sp>
      <p:sp>
        <p:nvSpPr>
          <p:cNvPr id="1514" name="Google Shape;1514;p96"/>
          <p:cNvSpPr/>
          <p:nvPr/>
        </p:nvSpPr>
        <p:spPr>
          <a:xfrm>
            <a:off x="7061600" y="849050"/>
            <a:ext cx="1695900" cy="16959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15" name="Google Shape;1515;p96"/>
          <p:cNvSpPr/>
          <p:nvPr/>
        </p:nvSpPr>
        <p:spPr>
          <a:xfrm flipH="1">
            <a:off x="7076289" y="863811"/>
            <a:ext cx="1666500" cy="1666500"/>
          </a:xfrm>
          <a:prstGeom prst="pie">
            <a:avLst>
              <a:gd name="adj1" fmla="val 5387953"/>
              <a:gd name="adj2" fmla="val 10824216"/>
            </a:avLst>
          </a:prstGeom>
          <a:solidFill>
            <a:schemeClr val="accen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16" name="Google Shape;1516;p96"/>
          <p:cNvSpPr/>
          <p:nvPr/>
        </p:nvSpPr>
        <p:spPr>
          <a:xfrm>
            <a:off x="7076361" y="863811"/>
            <a:ext cx="1666500" cy="1666500"/>
          </a:xfrm>
          <a:prstGeom prst="pie">
            <a:avLst>
              <a:gd name="adj1" fmla="val 5387953"/>
              <a:gd name="adj2" fmla="val 8080958"/>
            </a:avLst>
          </a:prstGeom>
          <a:solidFill>
            <a:schemeClr val="dk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17" name="Google Shape;1517;p96"/>
          <p:cNvSpPr txBox="1"/>
          <p:nvPr/>
        </p:nvSpPr>
        <p:spPr>
          <a:xfrm>
            <a:off x="7518071" y="20197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8</a:t>
            </a:r>
            <a:endParaRPr sz="1600">
              <a:solidFill>
                <a:srgbClr val="FFFFFF"/>
              </a:solidFill>
              <a:latin typeface="Lexend"/>
              <a:ea typeface="Lexend"/>
              <a:cs typeface="Lexend"/>
              <a:sym typeface="Lexend"/>
            </a:endParaRPr>
          </a:p>
        </p:txBody>
      </p:sp>
      <p:sp>
        <p:nvSpPr>
          <p:cNvPr id="1518" name="Google Shape;1518;p96"/>
          <p:cNvSpPr/>
          <p:nvPr/>
        </p:nvSpPr>
        <p:spPr>
          <a:xfrm>
            <a:off x="7076361" y="863811"/>
            <a:ext cx="1666500" cy="1666500"/>
          </a:xfrm>
          <a:prstGeom prst="pie">
            <a:avLst>
              <a:gd name="adj1" fmla="val 10799941"/>
              <a:gd name="adj2" fmla="val 13483876"/>
            </a:avLst>
          </a:prstGeom>
          <a:solidFill>
            <a:schemeClr val="accen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19" name="Google Shape;1519;p96"/>
          <p:cNvSpPr txBox="1"/>
          <p:nvPr/>
        </p:nvSpPr>
        <p:spPr>
          <a:xfrm>
            <a:off x="7135575" y="12577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520" name="Google Shape;1520;p96"/>
          <p:cNvSpPr/>
          <p:nvPr/>
        </p:nvSpPr>
        <p:spPr>
          <a:xfrm flipH="1">
            <a:off x="7076289" y="863811"/>
            <a:ext cx="1666500" cy="1666500"/>
          </a:xfrm>
          <a:prstGeom prst="pie">
            <a:avLst>
              <a:gd name="adj1" fmla="val 13450827"/>
              <a:gd name="adj2" fmla="val 16200000"/>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21" name="Google Shape;1521;p96"/>
          <p:cNvSpPr txBox="1"/>
          <p:nvPr/>
        </p:nvSpPr>
        <p:spPr>
          <a:xfrm>
            <a:off x="7927979" y="960197"/>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30</a:t>
            </a:r>
            <a:endParaRPr sz="1600">
              <a:solidFill>
                <a:srgbClr val="FFFFFF"/>
              </a:solidFill>
              <a:latin typeface="Lexend"/>
              <a:ea typeface="Lexend"/>
              <a:cs typeface="Lexend"/>
              <a:sym typeface="Lexend"/>
            </a:endParaRPr>
          </a:p>
        </p:txBody>
      </p:sp>
      <p:sp>
        <p:nvSpPr>
          <p:cNvPr id="1522" name="Google Shape;1522;p96"/>
          <p:cNvSpPr/>
          <p:nvPr/>
        </p:nvSpPr>
        <p:spPr>
          <a:xfrm>
            <a:off x="7076361" y="863811"/>
            <a:ext cx="1666500" cy="1666500"/>
          </a:xfrm>
          <a:prstGeom prst="pie">
            <a:avLst>
              <a:gd name="adj1" fmla="val 13499013"/>
              <a:gd name="adj2" fmla="val 16232488"/>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23" name="Google Shape;1523;p96"/>
          <p:cNvSpPr txBox="1"/>
          <p:nvPr/>
        </p:nvSpPr>
        <p:spPr>
          <a:xfrm>
            <a:off x="7524345" y="952932"/>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24" name="Google Shape;1524;p96"/>
          <p:cNvSpPr/>
          <p:nvPr/>
        </p:nvSpPr>
        <p:spPr>
          <a:xfrm>
            <a:off x="7076361" y="863811"/>
            <a:ext cx="1666500" cy="1666500"/>
          </a:xfrm>
          <a:prstGeom prst="pie">
            <a:avLst>
              <a:gd name="adj1" fmla="val 8080793"/>
              <a:gd name="adj2" fmla="val 10858220"/>
            </a:avLst>
          </a:prstGeom>
          <a:solidFill>
            <a:schemeClr val="lt2"/>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25" name="Google Shape;1525;p96"/>
          <p:cNvSpPr txBox="1"/>
          <p:nvPr/>
        </p:nvSpPr>
        <p:spPr>
          <a:xfrm>
            <a:off x="7192486" y="1699375"/>
            <a:ext cx="5715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6</a:t>
            </a:r>
            <a:endParaRPr sz="1600">
              <a:solidFill>
                <a:schemeClr val="dk1"/>
              </a:solidFill>
              <a:latin typeface="Lexend"/>
              <a:ea typeface="Lexend"/>
              <a:cs typeface="Lexend"/>
              <a:sym typeface="Lexend"/>
            </a:endParaRPr>
          </a:p>
        </p:txBody>
      </p:sp>
      <p:sp>
        <p:nvSpPr>
          <p:cNvPr id="1526" name="Google Shape;1526;p96"/>
          <p:cNvSpPr/>
          <p:nvPr/>
        </p:nvSpPr>
        <p:spPr>
          <a:xfrm flipH="1">
            <a:off x="7076289" y="863811"/>
            <a:ext cx="1666500" cy="1666500"/>
          </a:xfrm>
          <a:prstGeom prst="pie">
            <a:avLst>
              <a:gd name="adj1" fmla="val 10765400"/>
              <a:gd name="adj2" fmla="val 13465582"/>
            </a:avLst>
          </a:prstGeom>
          <a:solidFill>
            <a:schemeClr val="accent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27" name="Google Shape;1527;p96"/>
          <p:cNvSpPr txBox="1"/>
          <p:nvPr/>
        </p:nvSpPr>
        <p:spPr>
          <a:xfrm>
            <a:off x="8193913" y="1310118"/>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24</a:t>
            </a:r>
            <a:endParaRPr sz="1600">
              <a:solidFill>
                <a:srgbClr val="FFFFFF"/>
              </a:solidFill>
              <a:latin typeface="Lexend"/>
              <a:ea typeface="Lexend"/>
              <a:cs typeface="Lexend"/>
              <a:sym typeface="Lexend"/>
            </a:endParaRPr>
          </a:p>
        </p:txBody>
      </p:sp>
      <p:sp>
        <p:nvSpPr>
          <p:cNvPr id="1528" name="Google Shape;1528;p96"/>
          <p:cNvSpPr/>
          <p:nvPr/>
        </p:nvSpPr>
        <p:spPr>
          <a:xfrm flipH="1">
            <a:off x="7076289" y="863811"/>
            <a:ext cx="1666500" cy="1666500"/>
          </a:xfrm>
          <a:prstGeom prst="pie">
            <a:avLst>
              <a:gd name="adj1" fmla="val 5387953"/>
              <a:gd name="adj2" fmla="val 8084426"/>
            </a:avLst>
          </a:prstGeom>
          <a:solidFill>
            <a:schemeClr val="accent6"/>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29" name="Google Shape;1529;p96"/>
          <p:cNvSpPr txBox="1"/>
          <p:nvPr/>
        </p:nvSpPr>
        <p:spPr>
          <a:xfrm>
            <a:off x="7927989" y="201973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12</a:t>
            </a:r>
            <a:endParaRPr sz="1600">
              <a:solidFill>
                <a:srgbClr val="FFFFFF"/>
              </a:solidFill>
              <a:latin typeface="Lexend"/>
              <a:ea typeface="Lexend"/>
              <a:cs typeface="Lexend"/>
              <a:sym typeface="Lexend"/>
            </a:endParaRPr>
          </a:p>
        </p:txBody>
      </p:sp>
      <p:sp>
        <p:nvSpPr>
          <p:cNvPr id="1530" name="Google Shape;1530;p96"/>
          <p:cNvSpPr txBox="1"/>
          <p:nvPr/>
        </p:nvSpPr>
        <p:spPr>
          <a:xfrm>
            <a:off x="8187181" y="1700402"/>
            <a:ext cx="6300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chemeClr val="dk1"/>
                </a:solidFill>
                <a:latin typeface="Lexend"/>
                <a:ea typeface="Lexend"/>
                <a:cs typeface="Lexend"/>
                <a:sym typeface="Lexend"/>
              </a:rPr>
              <a:t>15</a:t>
            </a:r>
            <a:endParaRPr sz="1600">
              <a:solidFill>
                <a:schemeClr val="dk1"/>
              </a:solidFill>
              <a:latin typeface="Lexend"/>
              <a:ea typeface="Lexend"/>
              <a:cs typeface="Lexend"/>
              <a:sym typeface="Lexend"/>
            </a:endParaRPr>
          </a:p>
        </p:txBody>
      </p:sp>
      <p:grpSp>
        <p:nvGrpSpPr>
          <p:cNvPr id="1531" name="Google Shape;1531;p96"/>
          <p:cNvGrpSpPr/>
          <p:nvPr/>
        </p:nvGrpSpPr>
        <p:grpSpPr>
          <a:xfrm>
            <a:off x="7860909" y="914563"/>
            <a:ext cx="93900" cy="816939"/>
            <a:chOff x="996050" y="213293"/>
            <a:chExt cx="93900" cy="909732"/>
          </a:xfrm>
        </p:grpSpPr>
        <p:cxnSp>
          <p:nvCxnSpPr>
            <p:cNvPr id="1532" name="Google Shape;1532;p96"/>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533" name="Google Shape;1533;p96"/>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534" name="Google Shape;1534;p96"/>
          <p:cNvSpPr txBox="1"/>
          <p:nvPr>
            <p:ph type="body" idx="1"/>
          </p:nvPr>
        </p:nvSpPr>
        <p:spPr>
          <a:xfrm>
            <a:off x="322025" y="1391300"/>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Axmed: tirooyinka isku dhufashada 3 = {3, 6, 12, 15, 24, 30}</a:t>
            </a:r>
            <a:endParaRPr sz="1800"/>
          </a:p>
        </p:txBody>
      </p:sp>
      <p:sp>
        <p:nvSpPr>
          <p:cNvPr id="1535" name="Google Shape;1535;p96"/>
          <p:cNvSpPr txBox="1"/>
          <p:nvPr>
            <p:ph type="body" idx="1"/>
          </p:nvPr>
        </p:nvSpPr>
        <p:spPr>
          <a:xfrm>
            <a:off x="322025" y="2077100"/>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Natiijooyinka keena dhibic Suad iyo Axmed?</a:t>
            </a:r>
            <a:endParaRPr sz="1800"/>
          </a:p>
        </p:txBody>
      </p:sp>
      <p:sp>
        <p:nvSpPr>
          <p:cNvPr id="1536" name="Google Shape;1536;p96"/>
          <p:cNvSpPr txBox="1"/>
          <p:nvPr>
            <p:ph type="body" idx="1"/>
          </p:nvPr>
        </p:nvSpPr>
        <p:spPr>
          <a:xfrm>
            <a:off x="322025" y="2450825"/>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Suad iyo Axmed = {3, 6, 12, 24}</a:t>
            </a:r>
            <a:endParaRPr sz="2000">
              <a:latin typeface="Kalam"/>
              <a:ea typeface="Kalam"/>
              <a:cs typeface="Kalam"/>
              <a:sym typeface="Kalam"/>
            </a:endParaRPr>
          </a:p>
        </p:txBody>
      </p:sp>
      <p:sp>
        <p:nvSpPr>
          <p:cNvPr id="1537" name="Google Shape;1537;p96"/>
          <p:cNvSpPr txBox="1"/>
          <p:nvPr>
            <p:ph type="body" idx="1"/>
          </p:nvPr>
        </p:nvSpPr>
        <p:spPr>
          <a:xfrm>
            <a:off x="324000" y="2959850"/>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Natiijooyinka aan keenin dhibic Suad ama Axmed?</a:t>
            </a:r>
            <a:endParaRPr sz="1800"/>
          </a:p>
        </p:txBody>
      </p:sp>
      <p:sp>
        <p:nvSpPr>
          <p:cNvPr id="1538" name="Google Shape;1538;p96"/>
          <p:cNvSpPr txBox="1"/>
          <p:nvPr>
            <p:ph type="body" idx="1"/>
          </p:nvPr>
        </p:nvSpPr>
        <p:spPr>
          <a:xfrm>
            <a:off x="322025" y="3441425"/>
            <a:ext cx="8420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Ma jiraan natiijooyin uu Suad ama Axmed aan ku lahayn go'yahooda. Midna Suad ama Axmed = ∅</a:t>
            </a:r>
            <a:endParaRPr sz="2000">
              <a:latin typeface="Kalam"/>
              <a:ea typeface="Kalam"/>
              <a:cs typeface="Kalam"/>
              <a:sym typeface="Kalam"/>
            </a:endParaRPr>
          </a:p>
        </p:txBody>
      </p:sp>
      <p:cxnSp>
        <p:nvCxnSpPr>
          <p:cNvPr id="1539" name="Google Shape;1539;p96"/>
          <p:cNvCxnSpPr/>
          <p:nvPr/>
        </p:nvCxnSpPr>
        <p:spPr>
          <a:xfrm>
            <a:off x="3271025" y="4110150"/>
            <a:ext cx="1219800" cy="124200"/>
          </a:xfrm>
          <a:prstGeom prst="straightConnector1">
            <a:avLst/>
          </a:prstGeom>
          <a:noFill/>
          <a:ln w="38100" cap="flat" cmpd="sng">
            <a:solidFill>
              <a:schemeClr val="dk1"/>
            </a:solidFill>
            <a:prstDash val="solid"/>
            <a:round/>
            <a:headEnd type="none" w="med" len="med"/>
            <a:tailEnd type="none" w="med" len="med"/>
          </a:ln>
        </p:spPr>
      </p:cxnSp>
      <p:sp>
        <p:nvSpPr>
          <p:cNvPr id="1540" name="Google Shape;1540;p96"/>
          <p:cNvSpPr txBox="1"/>
          <p:nvPr>
            <p:ph type="body" idx="1"/>
          </p:nvPr>
        </p:nvSpPr>
        <p:spPr>
          <a:xfrm>
            <a:off x="4640475" y="4060700"/>
            <a:ext cx="63267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Calaamaddani waxay ka dhigan tahay 'go' madhan (empty set)'</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4" name="Shape 1544"/>
        <p:cNvGrpSpPr/>
        <p:nvPr/>
      </p:nvGrpSpPr>
      <p:grpSpPr>
        <a:xfrm>
          <a:off x="0" y="0"/>
          <a:ext cx="0" cy="0"/>
        </a:xfrm>
      </p:grpSpPr>
      <p:sp>
        <p:nvSpPr>
          <p:cNvPr id="1545" name="Google Shape;1545;p97"/>
          <p:cNvSpPr txBox="1"/>
          <p:nvPr>
            <p:ph type="title"/>
          </p:nvPr>
        </p:nvSpPr>
        <p:spPr>
          <a:xfrm>
            <a:off x="324000" y="748763"/>
            <a:ext cx="8179200" cy="489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Luuq (dice) lix dhinac ah oo caddaalad ah ayaa la rogayaa. Liis kee baa muujinaya natiijooyinka 'rogista tiro siman iyo qaybiye 20'?</a:t>
            </a:r>
            <a:endParaRPr/>
          </a:p>
        </p:txBody>
      </p:sp>
      <p:sp>
        <p:nvSpPr>
          <p:cNvPr id="1546" name="Google Shape;1546;p97"/>
          <p:cNvSpPr txBox="1"/>
          <p:nvPr>
            <p:ph type="title" idx="2"/>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Liisinta natiijooyinka laba dhacdo</a:t>
            </a:r>
            <a:endParaRPr/>
          </a:p>
        </p:txBody>
      </p:sp>
      <p:sp>
        <p:nvSpPr>
          <p:cNvPr id="1547" name="Google Shape;1547;p97"/>
          <p:cNvSpPr txBox="1"/>
          <p:nvPr>
            <p:ph type="subTitle" idx="1"/>
          </p:nvPr>
        </p:nvSpPr>
        <p:spPr>
          <a:xfrm>
            <a:off x="1034425" y="1837775"/>
            <a:ext cx="7506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{1, 2, 4, 5, 6} </a:t>
            </a:r>
            <a:endParaRPr/>
          </a:p>
        </p:txBody>
      </p:sp>
      <p:sp>
        <p:nvSpPr>
          <p:cNvPr id="1548" name="Google Shape;1548;p97"/>
          <p:cNvSpPr txBox="1"/>
          <p:nvPr>
            <p:ph type="subTitle" idx="3"/>
          </p:nvPr>
        </p:nvSpPr>
        <p:spPr>
          <a:xfrm>
            <a:off x="1034425" y="2794247"/>
            <a:ext cx="7506600" cy="3891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{2, 4}</a:t>
            </a:r>
            <a:endParaRPr/>
          </a:p>
        </p:txBody>
      </p:sp>
      <p:sp>
        <p:nvSpPr>
          <p:cNvPr id="1549" name="Google Shape;1549;p97"/>
          <p:cNvSpPr txBox="1"/>
          <p:nvPr>
            <p:ph type="subTitle" idx="4"/>
          </p:nvPr>
        </p:nvSpPr>
        <p:spPr>
          <a:xfrm>
            <a:off x="1034425" y="3766965"/>
            <a:ext cx="7464600" cy="3246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{3}</a:t>
            </a:r>
            <a:endParaRPr/>
          </a:p>
        </p:txBody>
      </p:sp>
      <p:pic>
        <p:nvPicPr>
          <p:cNvPr id="1550" name="Google Shape;1550;p97"/>
          <p:cNvPicPr preferRelativeResize="0"/>
          <p:nvPr/>
        </p:nvPicPr>
        <p:blipFill>
          <a:blip r:embed="rId3">
            <a:alphaModFix/>
          </a:blip>
          <a:stretch>
            <a:fillRect/>
          </a:stretch>
        </p:blipFill>
        <p:spPr>
          <a:xfrm>
            <a:off x="1920108" y="2779250"/>
            <a:ext cx="396000" cy="419100"/>
          </a:xfrm>
          <a:prstGeom prst="rect">
            <a:avLst/>
          </a:prstGeom>
          <a:noFill/>
          <a:ln>
            <a:noFill/>
          </a:ln>
        </p:spPr>
      </p:pic>
      <p:sp>
        <p:nvSpPr>
          <p:cNvPr id="1551" name="Google Shape;1551;p97"/>
          <p:cNvSpPr txBox="1"/>
          <p:nvPr>
            <p:ph type="body" idx="4294967295"/>
          </p:nvPr>
        </p:nvSpPr>
        <p:spPr>
          <a:xfrm>
            <a:off x="2887200" y="1744675"/>
            <a:ext cx="55518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Kani waa liiska natiijooyinka tirooyinka siman ama qaybiyeyaasha 20.</a:t>
            </a:r>
            <a:endParaRPr sz="2000">
              <a:latin typeface="Kalam"/>
              <a:ea typeface="Kalam"/>
              <a:cs typeface="Kalam"/>
              <a:sym typeface="Kalam"/>
            </a:endParaRPr>
          </a:p>
        </p:txBody>
      </p:sp>
      <p:sp>
        <p:nvSpPr>
          <p:cNvPr id="1552" name="Google Shape;1552;p97"/>
          <p:cNvSpPr txBox="1"/>
          <p:nvPr>
            <p:ph type="body" idx="4294967295"/>
          </p:nvPr>
        </p:nvSpPr>
        <p:spPr>
          <a:xfrm>
            <a:off x="2887200" y="3649675"/>
            <a:ext cx="5551800" cy="704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Kani waa liiska natiijooyinka aan ahayn tiro siman iyo qaybiye 20 midna.</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56" name="Shape 1556"/>
        <p:cNvGrpSpPr/>
        <p:nvPr/>
      </p:nvGrpSpPr>
      <p:grpSpPr>
        <a:xfrm>
          <a:off x="0" y="0"/>
          <a:ext cx="0" cy="0"/>
        </a:xfrm>
      </p:grpSpPr>
      <p:sp>
        <p:nvSpPr>
          <p:cNvPr id="1557" name="Google Shape;1557;p9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Clr>
                <a:schemeClr val="dk1"/>
              </a:buClr>
              <a:buSzPts val="1100"/>
              <a:buFont typeface="Arial"/>
              <a:buNone/>
            </a:pPr>
            <a:r>
              <a:rPr lang="en-GB" sz="1800">
                <a:latin typeface="Lexend"/>
              </a:rPr>
              <a:t>Liisinta natiijooyinka laba dhacdo</a:t>
            </a:r>
            <a:endParaRPr/>
          </a:p>
        </p:txBody>
      </p:sp>
      <p:sp>
        <p:nvSpPr>
          <p:cNvPr id="1558" name="Google Shape;1558;p98"/>
          <p:cNvSpPr txBox="1"/>
          <p:nvPr>
            <p:ph type="body" idx="1"/>
          </p:nvPr>
        </p:nvSpPr>
        <p:spPr>
          <a:xfrm>
            <a:off x="324000" y="759300"/>
            <a:ext cx="7318500" cy="4061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1) Layla iyo Cali waxay ciyaarayaan ciyaar iyagoo isticmaalaya wareeggan (spinner). Layla waxay ku guuleysataa dhibic haddii ay ku soo baxdo qaybiye 10, Calina wuxuu ku guuleystaa dhibic haddii ay ku soo baxdo tiro asli ah (prime number).</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1800"/>
          </a:p>
          <a:p>
            <a:pPr marL="0" lvl="0" indent="0" algn="l" rtl="0">
              <a:spcBef>
                <a:spcPts val="1000"/>
              </a:spcBef>
              <a:spcAft>
                <a:spcPct val="0"/>
              </a:spcAft>
              <a:buNone/>
            </a:pPr>
            <a:r>
              <a:rPr lang="en-GB" sz="1400">
                <a:latin typeface="Lexend"/>
              </a:rPr>
              <a:t>a) Liis garo natiijooyinka ku guuleysta Layla dhibic.</a:t>
            </a:r>
            <a:endParaRPr sz="1800"/>
          </a:p>
          <a:p>
            <a:pPr marL="0" lvl="0" indent="0" algn="l" rtl="0">
              <a:spcBef>
                <a:spcPts val="1000"/>
              </a:spcBef>
              <a:spcAft>
                <a:spcPct val="0"/>
              </a:spcAft>
              <a:buNone/>
            </a:pPr>
            <a:r>
              <a:rPr lang="en-GB" sz="1400">
                <a:latin typeface="Lexend"/>
              </a:rPr>
              <a:t>b) Liis garo natiijooyinka ku guuleysta Cali dhibic.</a:t>
            </a:r>
            <a:endParaRPr sz="1800"/>
          </a:p>
          <a:p>
            <a:pPr marL="0" lvl="0" indent="0" algn="l" rtl="0">
              <a:spcBef>
                <a:spcPts val="1000"/>
              </a:spcBef>
              <a:spcAft>
                <a:spcPct val="0"/>
              </a:spcAft>
              <a:buNone/>
            </a:pPr>
            <a:r>
              <a:rPr lang="en-GB" sz="1400">
                <a:latin typeface="Lexend"/>
              </a:rPr>
              <a:t>c) Liis garo natiijooyinka marka Layla iyo Cali midna uusan ku guuleysan dhibic.</a:t>
            </a:r>
            <a:endParaRPr sz="1800"/>
          </a:p>
          <a:p>
            <a:pPr marL="0" lvl="0" indent="0" algn="l" rtl="0">
              <a:spcBef>
                <a:spcPts val="1000"/>
              </a:spcBef>
              <a:spcAft>
                <a:spcPct val="0"/>
              </a:spcAft>
              <a:buNone/>
            </a:pPr>
            <a:r>
              <a:rPr lang="en-GB" sz="1400">
                <a:latin typeface="Lexend"/>
              </a:rPr>
              <a:t>d) Liis garo natiijooyinka marka Layla iyo Cali labaduba ku guuleystaan dhibic.</a:t>
            </a:r>
            <a:endParaRPr sz="1800"/>
          </a:p>
          <a:p>
            <a:pPr marL="0" lvl="0" indent="0" algn="l" rtl="0">
              <a:spcBef>
                <a:spcPts val="1000"/>
              </a:spcBef>
              <a:spcAft>
                <a:spcPts val="1000"/>
              </a:spcAft>
              <a:buNone/>
            </a:pPr>
            <a:r>
              <a:rPr lang="en-GB" sz="1400">
                <a:latin typeface="Lexend"/>
              </a:rPr>
              <a:t>e) Liis garo natiijooyinka marka Layla ku guuleysato dhibic, laakiin Cali uusan ku guuleysan.</a:t>
            </a:r>
            <a:endParaRPr sz="1800"/>
          </a:p>
        </p:txBody>
      </p:sp>
      <p:sp>
        <p:nvSpPr>
          <p:cNvPr id="1559" name="Google Shape;1559;p98"/>
          <p:cNvSpPr/>
          <p:nvPr/>
        </p:nvSpPr>
        <p:spPr>
          <a:xfrm>
            <a:off x="7159684" y="1404344"/>
            <a:ext cx="1404600" cy="14046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60" name="Google Shape;1560;p98"/>
          <p:cNvSpPr/>
          <p:nvPr/>
        </p:nvSpPr>
        <p:spPr>
          <a:xfrm rot="8649842">
            <a:off x="7172222" y="1416791"/>
            <a:ext cx="1379925" cy="1379925"/>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61" name="Google Shape;1561;p98"/>
          <p:cNvSpPr/>
          <p:nvPr/>
        </p:nvSpPr>
        <p:spPr>
          <a:xfrm rot="-8628908">
            <a:off x="7172089" y="1416674"/>
            <a:ext cx="1380099" cy="1380099"/>
          </a:xfrm>
          <a:prstGeom prst="pie">
            <a:avLst>
              <a:gd name="adj1" fmla="val 11928607"/>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62" name="Google Shape;1562;p98"/>
          <p:cNvSpPr/>
          <p:nvPr/>
        </p:nvSpPr>
        <p:spPr>
          <a:xfrm rot="-4309976">
            <a:off x="7172090" y="1417005"/>
            <a:ext cx="1379780" cy="1379780"/>
          </a:xfrm>
          <a:prstGeom prst="pie">
            <a:avLst>
              <a:gd name="adj1" fmla="val 11928607"/>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63" name="Google Shape;1563;p98"/>
          <p:cNvSpPr/>
          <p:nvPr/>
        </p:nvSpPr>
        <p:spPr>
          <a:xfrm>
            <a:off x="7172142" y="1416914"/>
            <a:ext cx="1380000" cy="1380000"/>
          </a:xfrm>
          <a:prstGeom prst="pie">
            <a:avLst>
              <a:gd name="adj1" fmla="val 11928607"/>
              <a:gd name="adj2" fmla="val 16225322"/>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64" name="Google Shape;1564;p98"/>
          <p:cNvSpPr txBox="1"/>
          <p:nvPr/>
        </p:nvSpPr>
        <p:spPr>
          <a:xfrm>
            <a:off x="7740489" y="2373911"/>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65" name="Google Shape;1565;p98"/>
          <p:cNvSpPr/>
          <p:nvPr/>
        </p:nvSpPr>
        <p:spPr>
          <a:xfrm rot="4312572">
            <a:off x="7172026" y="1416549"/>
            <a:ext cx="1380070" cy="1380070"/>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66" name="Google Shape;1566;p98"/>
          <p:cNvSpPr txBox="1"/>
          <p:nvPr/>
        </p:nvSpPr>
        <p:spPr>
          <a:xfrm>
            <a:off x="7473390" y="1553484"/>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567" name="Google Shape;1567;p98"/>
          <p:cNvSpPr txBox="1"/>
          <p:nvPr/>
        </p:nvSpPr>
        <p:spPr>
          <a:xfrm>
            <a:off x="8015498" y="1553490"/>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568" name="Google Shape;1568;p98"/>
          <p:cNvSpPr txBox="1"/>
          <p:nvPr/>
        </p:nvSpPr>
        <p:spPr>
          <a:xfrm>
            <a:off x="8078608" y="2058368"/>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569" name="Google Shape;1569;p98"/>
          <p:cNvSpPr txBox="1"/>
          <p:nvPr/>
        </p:nvSpPr>
        <p:spPr>
          <a:xfrm>
            <a:off x="7284061" y="2058368"/>
            <a:ext cx="47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570" name="Google Shape;1570;p98"/>
          <p:cNvGrpSpPr/>
          <p:nvPr/>
        </p:nvGrpSpPr>
        <p:grpSpPr>
          <a:xfrm>
            <a:off x="7821670" y="1450627"/>
            <a:ext cx="77768" cy="676568"/>
            <a:chOff x="996050" y="213293"/>
            <a:chExt cx="93900" cy="909732"/>
          </a:xfrm>
        </p:grpSpPr>
        <p:cxnSp>
          <p:nvCxnSpPr>
            <p:cNvPr id="1571" name="Google Shape;1571;p98"/>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572" name="Google Shape;1572;p98"/>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76" name="Shape 1576"/>
        <p:cNvGrpSpPr/>
        <p:nvPr/>
      </p:nvGrpSpPr>
      <p:grpSpPr>
        <a:xfrm>
          <a:off x="0" y="0"/>
          <a:ext cx="0" cy="0"/>
        </a:xfrm>
      </p:grpSpPr>
      <p:sp>
        <p:nvSpPr>
          <p:cNvPr id="1577" name="Google Shape;1577;p9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Clr>
                <a:schemeClr val="dk1"/>
              </a:buClr>
              <a:buSzPts val="1100"/>
              <a:buFont typeface="Arial"/>
              <a:buNone/>
            </a:pPr>
            <a:r>
              <a:rPr lang="en-GB" sz="1800">
                <a:latin typeface="Lexend"/>
              </a:rPr>
              <a:t>Liisinta natiijooyinka laba dhacdo</a:t>
            </a:r>
            <a:endParaRPr/>
          </a:p>
        </p:txBody>
      </p:sp>
      <p:sp>
        <p:nvSpPr>
          <p:cNvPr id="1578" name="Google Shape;1578;p99"/>
          <p:cNvSpPr txBox="1"/>
          <p:nvPr>
            <p:ph type="body" idx="1"/>
          </p:nvPr>
        </p:nvSpPr>
        <p:spPr>
          <a:xfrm>
            <a:off x="324000" y="759300"/>
            <a:ext cx="7318500" cy="4061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1) Layla iyo Cali waxay ciyaarayaan ciyaar iyagoo isticmaalaya wareeggan (spinner). Layla waxay ku guuleysataa dhibic haddii ay ku soo baxdo qaybiye 10, Calina wuxuu ku guuleystaa dhibic haddii ay ku soo baxdo tiro asli ah (prime number).</a:t>
            </a:r>
            <a:r>
              <a:rPr lang="en-GB" sz="1400">
                <a:solidFill>
                  <a:schemeClr val="accent2"/>
                </a:solidFill>
                <a:latin typeface="Lexend"/>
              </a:rPr>
              <a:t/>
            </a:r>
            <a:r>
              <a:rPr lang="en-GB" sz="1400">
                <a:latin typeface="Lexend"/>
              </a:rPr>
              <a:t/>
            </a:r>
            <a:r>
              <a:rPr lang="en-GB" sz="1400">
                <a:solidFill>
                  <a:schemeClr val="accent2"/>
                </a:solidFill>
                <a:latin typeface="Lexend"/>
              </a:rPr>
              <a:t/>
            </a:r>
            <a:r>
              <a:rPr lang="en-GB" sz="1400">
                <a:latin typeface="Lexend"/>
              </a:rPr>
              <a:t/>
            </a:r>
            <a:endParaRPr sz="1800"/>
          </a:p>
          <a:p>
            <a:pPr marL="0" lvl="0" indent="0" algn="l" rtl="0">
              <a:spcBef>
                <a:spcPts val="1000"/>
              </a:spcBef>
              <a:spcAft>
                <a:spcPct val="0"/>
              </a:spcAft>
              <a:buNone/>
            </a:pPr>
            <a:r>
              <a:rPr lang="en-GB" sz="1400">
                <a:latin typeface="Lexend"/>
              </a:rPr>
              <a:t>a) Liis garo natiijooyinka ku guuleysta Layla dhibic.</a:t>
            </a:r>
            <a:endParaRPr sz="1800"/>
          </a:p>
          <a:p>
            <a:pPr marL="0" lvl="0" indent="0" algn="l" rtl="0">
              <a:spcBef>
                <a:spcPts val="1000"/>
              </a:spcBef>
              <a:spcAft>
                <a:spcPct val="0"/>
              </a:spcAft>
              <a:buNone/>
            </a:pPr>
            <a:r>
              <a:rPr lang="en-GB" sz="1400">
                <a:latin typeface="Lexend"/>
              </a:rPr>
              <a:t>b) Liis dhibcaha (points) ee Cali uu ku guuleysto.</a:t>
            </a:r>
            <a:endParaRPr sz="1800"/>
          </a:p>
          <a:p>
            <a:pPr marL="0" lvl="0" indent="0" algn="l" rtl="0">
              <a:spcBef>
                <a:spcPts val="1000"/>
              </a:spcBef>
              <a:spcAft>
                <a:spcPct val="0"/>
              </a:spcAft>
              <a:buNone/>
            </a:pPr>
            <a:r>
              <a:rPr lang="en-GB" sz="1400">
                <a:latin typeface="Lexend"/>
              </a:rPr>
              <a:t>c) Liis natiijooyinka marka aan Layla iyo Cali midna dhibic (point) helin.</a:t>
            </a:r>
            <a:endParaRPr sz="1800"/>
          </a:p>
          <a:p>
            <a:pPr marL="0" lvl="0" indent="0" algn="l" rtl="0">
              <a:spcBef>
                <a:spcPts val="1000"/>
              </a:spcBef>
              <a:spcAft>
                <a:spcPct val="0"/>
              </a:spcAft>
              <a:buNone/>
            </a:pPr>
            <a:r>
              <a:rPr lang="en-GB" sz="1400">
                <a:latin typeface="Lexend"/>
              </a:rPr>
              <a:t>d) Liis natiijooyinka marka Layla iyo Cali labaduba dhibic (point) heleen.</a:t>
            </a:r>
            <a:endParaRPr sz="1800"/>
          </a:p>
          <a:p>
            <a:pPr marL="0" lvl="0" indent="0" algn="l" rtl="0">
              <a:spcBef>
                <a:spcPts val="1000"/>
              </a:spcBef>
              <a:spcAft>
                <a:spcPts val="1000"/>
              </a:spcAft>
              <a:buNone/>
            </a:pPr>
            <a:r>
              <a:rPr lang="en-GB" sz="1400">
                <a:latin typeface="Lexend"/>
              </a:rPr>
              <a:t>e) Liis natiijooyinka marka Layla dhibic (point) hesho, laakiin Cali ma helo.</a:t>
            </a:r>
            <a:endParaRPr sz="1800"/>
          </a:p>
        </p:txBody>
      </p:sp>
      <p:sp>
        <p:nvSpPr>
          <p:cNvPr id="1579" name="Google Shape;1579;p99"/>
          <p:cNvSpPr/>
          <p:nvPr/>
        </p:nvSpPr>
        <p:spPr>
          <a:xfrm>
            <a:off x="7159684" y="1404344"/>
            <a:ext cx="1404600" cy="14046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80" name="Google Shape;1580;p99"/>
          <p:cNvSpPr/>
          <p:nvPr/>
        </p:nvSpPr>
        <p:spPr>
          <a:xfrm rot="8649842">
            <a:off x="7172222" y="1416791"/>
            <a:ext cx="1379925" cy="1379925"/>
          </a:xfrm>
          <a:prstGeom prst="pie">
            <a:avLst>
              <a:gd name="adj1" fmla="val 11928607"/>
              <a:gd name="adj2" fmla="val 16225322"/>
            </a:avLst>
          </a:prstGeom>
          <a:solidFill>
            <a:srgbClr val="0B5FA5"/>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81" name="Google Shape;1581;p99"/>
          <p:cNvSpPr/>
          <p:nvPr/>
        </p:nvSpPr>
        <p:spPr>
          <a:xfrm rot="-8628908">
            <a:off x="7172089" y="1416674"/>
            <a:ext cx="1380099" cy="1380099"/>
          </a:xfrm>
          <a:prstGeom prst="pie">
            <a:avLst>
              <a:gd name="adj1" fmla="val 11928607"/>
              <a:gd name="adj2" fmla="val 16225322"/>
            </a:avLst>
          </a:prstGeom>
          <a:solidFill>
            <a:srgbClr val="2563EB"/>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82" name="Google Shape;1582;p99"/>
          <p:cNvSpPr/>
          <p:nvPr/>
        </p:nvSpPr>
        <p:spPr>
          <a:xfrm rot="-4309976">
            <a:off x="7172090" y="1417005"/>
            <a:ext cx="1379780" cy="1379780"/>
          </a:xfrm>
          <a:prstGeom prst="pie">
            <a:avLst>
              <a:gd name="adj1" fmla="val 11928607"/>
              <a:gd name="adj2" fmla="val 16225322"/>
            </a:avLst>
          </a:prstGeom>
          <a:solidFill>
            <a:srgbClr val="374CF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83" name="Google Shape;1583;p99"/>
          <p:cNvSpPr/>
          <p:nvPr/>
        </p:nvSpPr>
        <p:spPr>
          <a:xfrm>
            <a:off x="7172142" y="1416914"/>
            <a:ext cx="1380000" cy="1380000"/>
          </a:xfrm>
          <a:prstGeom prst="pie">
            <a:avLst>
              <a:gd name="adj1" fmla="val 11928607"/>
              <a:gd name="adj2" fmla="val 16225322"/>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84" name="Google Shape;1584;p99"/>
          <p:cNvSpPr txBox="1"/>
          <p:nvPr/>
        </p:nvSpPr>
        <p:spPr>
          <a:xfrm>
            <a:off x="7740489" y="2373911"/>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585" name="Google Shape;1585;p99"/>
          <p:cNvSpPr/>
          <p:nvPr/>
        </p:nvSpPr>
        <p:spPr>
          <a:xfrm rot="4312572">
            <a:off x="7172026" y="1416549"/>
            <a:ext cx="1380070" cy="1380070"/>
          </a:xfrm>
          <a:prstGeom prst="pie">
            <a:avLst>
              <a:gd name="adj1" fmla="val 11928607"/>
              <a:gd name="adj2" fmla="val 16225322"/>
            </a:avLst>
          </a:prstGeom>
          <a:solidFill>
            <a:srgbClr val="4F7BE8"/>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p>
        </p:txBody>
      </p:sp>
      <p:sp>
        <p:nvSpPr>
          <p:cNvPr id="1586" name="Google Shape;1586;p99"/>
          <p:cNvSpPr txBox="1"/>
          <p:nvPr/>
        </p:nvSpPr>
        <p:spPr>
          <a:xfrm>
            <a:off x="7473390" y="1553484"/>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latin typeface="Lexend"/>
                <a:ea typeface="Lexend"/>
                <a:cs typeface="Lexend"/>
                <a:sym typeface="Lexend"/>
              </a:rPr>
              <a:t>5</a:t>
            </a:r>
            <a:endParaRPr sz="1600">
              <a:solidFill>
                <a:srgbClr val="000000"/>
              </a:solidFill>
              <a:latin typeface="Lexend"/>
              <a:ea typeface="Lexend"/>
              <a:cs typeface="Lexend"/>
              <a:sym typeface="Lexend"/>
            </a:endParaRPr>
          </a:p>
        </p:txBody>
      </p:sp>
      <p:sp>
        <p:nvSpPr>
          <p:cNvPr id="1587" name="Google Shape;1587;p99"/>
          <p:cNvSpPr txBox="1"/>
          <p:nvPr/>
        </p:nvSpPr>
        <p:spPr>
          <a:xfrm>
            <a:off x="8015498" y="1553490"/>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1588" name="Google Shape;1588;p99"/>
          <p:cNvSpPr txBox="1"/>
          <p:nvPr/>
        </p:nvSpPr>
        <p:spPr>
          <a:xfrm>
            <a:off x="8078608" y="2058368"/>
            <a:ext cx="5217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1589" name="Google Shape;1589;p99"/>
          <p:cNvSpPr txBox="1"/>
          <p:nvPr/>
        </p:nvSpPr>
        <p:spPr>
          <a:xfrm>
            <a:off x="7284061" y="2058368"/>
            <a:ext cx="473400" cy="431100"/>
          </a:xfrm>
          <a:prstGeom prst="rect">
            <a:avLst/>
          </a:prstGeom>
          <a:noFill/>
          <a:ln>
            <a:noFill/>
          </a:ln>
        </p:spPr>
        <p:txBody>
          <a:bodyPr spcFirstLastPara="1" wrap="square" lIns="91425" tIns="91425" rIns="91425" bIns="91425" anchor="t" anchorCtr="0">
            <a:normAutofit/>
          </a:bodyPr>
          <a:lstStyle/>
          <a:p>
            <a:pPr marL="0" lvl="0" indent="0" algn="l" rtl="0">
              <a:spcBef>
                <a:spcPct val="0"/>
              </a:spcBef>
              <a:spcAft>
                <a:spcPct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grpSp>
        <p:nvGrpSpPr>
          <p:cNvPr id="1590" name="Google Shape;1590;p99"/>
          <p:cNvGrpSpPr/>
          <p:nvPr/>
        </p:nvGrpSpPr>
        <p:grpSpPr>
          <a:xfrm>
            <a:off x="7821670" y="1450627"/>
            <a:ext cx="77768" cy="676568"/>
            <a:chOff x="996050" y="213293"/>
            <a:chExt cx="93900" cy="909732"/>
          </a:xfrm>
        </p:grpSpPr>
        <p:cxnSp>
          <p:nvCxnSpPr>
            <p:cNvPr id="1591" name="Google Shape;1591;p99"/>
            <p:cNvCxnSpPr/>
            <p:nvPr/>
          </p:nvCxnSpPr>
          <p:spPr>
            <a:xfrm rot="10800000" flipH="1">
              <a:off x="1046672" y="213293"/>
              <a:ext cx="0" cy="851400"/>
            </a:xfrm>
            <a:prstGeom prst="straightConnector1">
              <a:avLst/>
            </a:prstGeom>
            <a:noFill/>
            <a:ln w="38100" cap="flat" cmpd="sng">
              <a:solidFill>
                <a:srgbClr val="FFFFFF"/>
              </a:solidFill>
              <a:prstDash val="solid"/>
              <a:round/>
              <a:headEnd type="none" w="med" len="med"/>
              <a:tailEnd type="triangle" w="med" len="med"/>
            </a:ln>
          </p:spPr>
        </p:cxnSp>
        <p:sp>
          <p:nvSpPr>
            <p:cNvPr id="1592" name="Google Shape;1592;p99"/>
            <p:cNvSpPr/>
            <p:nvPr/>
          </p:nvSpPr>
          <p:spPr>
            <a:xfrm>
              <a:off x="996050" y="1029125"/>
              <a:ext cx="93900" cy="93900"/>
            </a:xfrm>
            <a:prstGeom prst="ellipse">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p>
          </p:txBody>
        </p:sp>
      </p:grpSp>
      <p:sp>
        <p:nvSpPr>
          <p:cNvPr id="1593" name="Google Shape;1593;p99"/>
          <p:cNvSpPr txBox="1"/>
          <p:nvPr>
            <p:ph type="body" idx="4294967295"/>
          </p:nvPr>
        </p:nvSpPr>
        <p:spPr>
          <a:xfrm>
            <a:off x="5396800" y="1777200"/>
            <a:ext cx="10131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 2, 5}</a:t>
            </a:r>
            <a:endParaRPr sz="2000">
              <a:latin typeface="Kalam"/>
              <a:ea typeface="Kalam"/>
              <a:cs typeface="Kalam"/>
              <a:sym typeface="Kalam"/>
            </a:endParaRPr>
          </a:p>
        </p:txBody>
      </p:sp>
      <p:sp>
        <p:nvSpPr>
          <p:cNvPr id="1594" name="Google Shape;1594;p99"/>
          <p:cNvSpPr txBox="1"/>
          <p:nvPr>
            <p:ph type="body" idx="4294967295"/>
          </p:nvPr>
        </p:nvSpPr>
        <p:spPr>
          <a:xfrm>
            <a:off x="5549200" y="2234400"/>
            <a:ext cx="10131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{2, 3, 5}</a:t>
            </a:r>
            <a:endParaRPr sz="2000">
              <a:latin typeface="Kalam"/>
              <a:ea typeface="Kalam"/>
              <a:cs typeface="Kalam"/>
              <a:sym typeface="Kalam"/>
            </a:endParaRPr>
          </a:p>
        </p:txBody>
      </p:sp>
      <p:sp>
        <p:nvSpPr>
          <p:cNvPr id="1595" name="Google Shape;1595;p99"/>
          <p:cNvSpPr txBox="1"/>
          <p:nvPr>
            <p:ph type="body" idx="4294967295"/>
          </p:nvPr>
        </p:nvSpPr>
        <p:spPr>
          <a:xfrm>
            <a:off x="1081750" y="3048600"/>
            <a:ext cx="10131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{4}</a:t>
            </a:r>
            <a:endParaRPr sz="2000">
              <a:latin typeface="Kalam"/>
              <a:ea typeface="Kalam"/>
              <a:cs typeface="Kalam"/>
              <a:sym typeface="Kalam"/>
            </a:endParaRPr>
          </a:p>
        </p:txBody>
      </p:sp>
      <p:sp>
        <p:nvSpPr>
          <p:cNvPr id="1596" name="Google Shape;1596;p99"/>
          <p:cNvSpPr txBox="1"/>
          <p:nvPr>
            <p:ph type="body" idx="4294967295"/>
          </p:nvPr>
        </p:nvSpPr>
        <p:spPr>
          <a:xfrm>
            <a:off x="1013700" y="3717375"/>
            <a:ext cx="10131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{2, 5}</a:t>
            </a:r>
            <a:endParaRPr sz="2000">
              <a:latin typeface="Kalam"/>
              <a:ea typeface="Kalam"/>
              <a:cs typeface="Kalam"/>
              <a:sym typeface="Kalam"/>
            </a:endParaRPr>
          </a:p>
        </p:txBody>
      </p:sp>
      <p:sp>
        <p:nvSpPr>
          <p:cNvPr id="1597" name="Google Shape;1597;p99"/>
          <p:cNvSpPr txBox="1"/>
          <p:nvPr>
            <p:ph type="body" idx="4294967295"/>
          </p:nvPr>
        </p:nvSpPr>
        <p:spPr>
          <a:xfrm>
            <a:off x="1479300" y="4437600"/>
            <a:ext cx="10131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{1}</a:t>
            </a:r>
            <a:endParaRPr sz="2000">
              <a:latin typeface="Kalam"/>
              <a:ea typeface="Kalam"/>
              <a:cs typeface="Kalam"/>
              <a:sym typeface="Kalam"/>
            </a:endParaRPr>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01" name="Shape 1601"/>
        <p:cNvGrpSpPr/>
        <p:nvPr/>
      </p:nvGrpSpPr>
      <p:grpSpPr>
        <a:xfrm>
          <a:off x="0" y="0"/>
          <a:ext cx="0" cy="0"/>
        </a:xfrm>
      </p:grpSpPr>
      <p:sp>
        <p:nvSpPr>
          <p:cNvPr id="1602" name="Google Shape;1602;p100"/>
          <p:cNvSpPr txBox="1"/>
          <p:nvPr>
            <p:ph type="body" idx="1"/>
          </p:nvPr>
        </p:nvSpPr>
        <p:spPr>
          <a:xfrm>
            <a:off x="324000" y="1080000"/>
            <a:ext cx="8113800" cy="37404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Isticmaalka liis nidaamsan (systematic listing) ayaa u badan inuu keeno liis aan qalad lahayn marka loo eego liis aan nidaamsanayn.</a:t>
            </a:r>
            <a:endParaRPr/>
          </a:p>
          <a:p>
            <a:pPr marL="0" lvl="0" indent="0" algn="l" rtl="0">
              <a:spcBef>
                <a:spcPts val="1000"/>
              </a:spcBef>
              <a:spcAft>
                <a:spcPts val="1000"/>
              </a:spcAft>
              <a:buNone/>
              <a:defRPr/>
            </a:pPr>
            <a:r>
              <a:rPr lang="en-GB" sz="1100">
                <a:latin typeface="Lexend"/>
              </a:rPr>
              <a:t>Natiijooyinka laba dhacdo (events) waxaa la qori karaa si gooni gooni ah, iyo sidoo kale si isku dar ah.</a:t>
            </a:r>
            <a:endParaRPr/>
          </a:p>
        </p:txBody>
      </p:sp>
      <p:sp>
        <p:nvSpPr>
          <p:cNvPr id="1603" name="Google Shape;1603;p100"/>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Isticmaalka liisaska si loo muujiyo natiijooyinka laba dhacdo (events)</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418</Paragraphs>
  <Slides>39</Slides>
  <Notes>39</Notes>
  <TotalTime>0</TotalTime>
  <HiddenSlides>1</HiddenSlides>
  <MMClips>0</MMClips>
  <ScaleCrop>0</ScaleCrop>
  <HeadingPairs>
    <vt:vector baseType="variant" size="6">
      <vt:variant>
        <vt:lpstr>Fonts used</vt:lpstr>
      </vt:variant>
      <vt:variant>
        <vt:i4>7</vt:i4>
      </vt:variant>
      <vt:variant>
        <vt:lpstr>Theme</vt:lpstr>
      </vt:variant>
      <vt:variant>
        <vt:i4>1</vt:i4>
      </vt:variant>
      <vt:variant>
        <vt:lpstr>Slide Titles</vt:lpstr>
      </vt:variant>
      <vt:variant>
        <vt:i4>39</vt:i4>
      </vt:variant>
    </vt:vector>
  </HeadingPairs>
  <TitlesOfParts>
    <vt:vector baseType="lpstr" size="47">
      <vt:lpstr>Arial</vt:lpstr>
      <vt:lpstr>Lexend</vt:lpstr>
      <vt:lpstr>Lexend Medium</vt:lpstr>
      <vt:lpstr>Kalam</vt:lpstr>
      <vt:lpstr>Lexend Light</vt:lpstr>
      <vt:lpstr>Calibri</vt:lpstr>
      <vt:lpstr>ABeeZee</vt:lpstr>
      <vt:lpstr>simple-light-2</vt:lpstr>
      <vt:lpstr>Using lists to display outcomes for two events</vt:lpstr>
      <vt:lpstr>PowerPoint Presentation</vt:lpstr>
      <vt:lpstr>PowerPoint Presentation</vt:lpstr>
      <vt:lpstr>PowerPoint Presentation</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Possible outcomes from a two stage trial</vt:lpstr>
      <vt:lpstr>Systematic listing</vt:lpstr>
      <vt:lpstr>Systematic listing</vt:lpstr>
      <vt:lpstr>Systematic listing</vt:lpstr>
      <vt:lpstr>Systematic listing</vt:lpstr>
      <vt:lpstr>Systematic listing</vt:lpstr>
      <vt:lpstr>Systematic listing</vt:lpstr>
      <vt:lpstr>Systematic listing</vt:lpstr>
      <vt:lpstr>Systematic listing</vt:lpstr>
      <vt:lpstr>Systematic listing</vt:lpstr>
      <vt:lpstr>Possible outcomes from a two stage trial</vt:lpstr>
      <vt:lpstr>Listing outcomes of two events</vt:lpstr>
      <vt:lpstr>Listing outcomes of two events</vt:lpstr>
      <vt:lpstr>Listing outcomes of two events</vt:lpstr>
      <vt:lpstr>Listing outcomes of two events</vt:lpstr>
      <vt:lpstr>Listing outcomes of two events</vt:lpstr>
      <vt:lpstr>Listing outcomes of two events</vt:lpstr>
      <vt:lpstr>A fair six-sided dice is rolled. Which list shows the outcomes for ‘rolling an even number and a factor of 20’?</vt:lpstr>
      <vt:lpstr>Listing outcomes of two events</vt:lpstr>
      <vt:lpstr>Listing outcomes of two events</vt:lpstr>
      <vt:lpstr>Using lists to display outcomes for two events</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2024-02-26T15:42:19.107</cp:lastPrinted>
  <dcterms:created xsi:type="dcterms:W3CDTF">2024-02-26T15:42:19Z</dcterms:created>
  <dcterms:modified xsi:type="dcterms:W3CDTF">2024-02-26T15:42:36Z</dcterms:modified>
</cp:coreProperties>
</file>