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4A714CD-EBCC-4E9A-895D-88BA93CF39AF}">
  <a:tblStyle styleId="{D4A714CD-EBCC-4E9A-895D-88BA93CF39A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bb47c9a3e2_0_25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bb47c9a3e2_0_2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bb47c9a3e2_0_2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bb47c9a3e2_0_2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bb47c9a3e2_0_2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bb47c9a3e2_0_2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bb47c9a3e2_0_2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bb47c9a3e2_0_2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bb47c9a3e2_0_25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bb47c9a3e2_0_25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bb47c9a3e2_0_2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bb47c9a3e2_0_2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2bb47c9a3e2_0_25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2bb47c9a3e2_0_2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2bb47c9a3e2_0_26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2bb47c9a3e2_0_26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2bb47c9a3e2_0_2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2bb47c9a3e2_0_2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g2bb47c9a3e2_0_27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5" name="Google Shape;955;g2bb47c9a3e2_0_27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2bb47c9a3e2_0_27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2bb47c9a3e2_0_27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2bb47c9a3e2_0_27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2bb47c9a3e2_0_27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2bb47c9a3e2_0_28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2bb47c9a3e2_0_28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2bb47c9a3e2_0_28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7" name="Google Shape;1107;g2bb47c9a3e2_0_28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2bb47c9a3e2_0_29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9" name="Google Shape;1149;g2bb47c9a3e2_0_2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2bb47c9a3e2_0_29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2bb47c9a3e2_0_29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g2bb47c9a3e2_0_29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4" name="Google Shape;1214;g2bb47c9a3e2_0_29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g2bb47c9a3e2_0_29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5" name="Google Shape;1245;g2bb47c9a3e2_0_29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2bb47c9a3e2_0_3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8" name="Google Shape;1288;g2bb47c9a3e2_0_3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g2bb47c9a3e2_0_30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1" name="Google Shape;1331;g2bb47c9a3e2_0_30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0" name="Shape 1400"/>
        <p:cNvGrpSpPr/>
        <p:nvPr/>
      </p:nvGrpSpPr>
      <p:grpSpPr>
        <a:xfrm>
          <a:off x="0" y="0"/>
          <a:ext cx="0" cy="0"/>
          <a:chOff x="0" y="0"/>
          <a:chExt cx="0" cy="0"/>
        </a:xfrm>
      </p:grpSpPr>
      <p:sp>
        <p:nvSpPr>
          <p:cNvPr id="1401" name="Google Shape;1401;g2bb47c9a3e2_0_3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2" name="Google Shape;1402;g2bb47c9a3e2_0_3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2" name="Shape 1432"/>
        <p:cNvGrpSpPr/>
        <p:nvPr/>
      </p:nvGrpSpPr>
      <p:grpSpPr>
        <a:xfrm>
          <a:off x="0" y="0"/>
          <a:ext cx="0" cy="0"/>
          <a:chOff x="0" y="0"/>
          <a:chExt cx="0" cy="0"/>
        </a:xfrm>
      </p:grpSpPr>
      <p:sp>
        <p:nvSpPr>
          <p:cNvPr id="1433" name="Google Shape;1433;g2bb47c9a3e2_0_3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4" name="Google Shape;1434;g2bb47c9a3e2_0_3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2" name="Shape 1482"/>
        <p:cNvGrpSpPr/>
        <p:nvPr/>
      </p:nvGrpSpPr>
      <p:grpSpPr>
        <a:xfrm>
          <a:off x="0" y="0"/>
          <a:ext cx="0" cy="0"/>
          <a:chOff x="0" y="0"/>
          <a:chExt cx="0" cy="0"/>
        </a:xfrm>
      </p:grpSpPr>
      <p:sp>
        <p:nvSpPr>
          <p:cNvPr id="1483" name="Google Shape;1483;g2bb47c9a3e2_0_3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4" name="Google Shape;1484;g2bb47c9a3e2_0_3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g2bb47c9a3e2_0_3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3" name="Google Shape;1533;g2bb47c9a3e2_0_3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8" name="Shape 1608"/>
        <p:cNvGrpSpPr/>
        <p:nvPr/>
      </p:nvGrpSpPr>
      <p:grpSpPr>
        <a:xfrm>
          <a:off x="0" y="0"/>
          <a:ext cx="0" cy="0"/>
          <a:chOff x="0" y="0"/>
          <a:chExt cx="0" cy="0"/>
        </a:xfrm>
      </p:grpSpPr>
      <p:sp>
        <p:nvSpPr>
          <p:cNvPr id="1609" name="Google Shape;1609;g2bc5286297e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0" name="Google Shape;1610;g2bc5286297e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2bb47c9a3e2_0_3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6" name="Google Shape;1646;g2bb47c9a3e2_0_3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2" name="Shape 1652"/>
        <p:cNvGrpSpPr/>
        <p:nvPr/>
      </p:nvGrpSpPr>
      <p:grpSpPr>
        <a:xfrm>
          <a:off x="0" y="0"/>
          <a:ext cx="0" cy="0"/>
          <a:chOff x="0" y="0"/>
          <a:chExt cx="0" cy="0"/>
        </a:xfrm>
      </p:grpSpPr>
      <p:sp>
        <p:nvSpPr>
          <p:cNvPr id="1653" name="Google Shape;1653;g2bb47c9a3e2_0_3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4" name="Google Shape;1654;g2bb47c9a3e2_0_3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6" name="Shape 1706"/>
        <p:cNvGrpSpPr/>
        <p:nvPr/>
      </p:nvGrpSpPr>
      <p:grpSpPr>
        <a:xfrm>
          <a:off x="0" y="0"/>
          <a:ext cx="0" cy="0"/>
          <a:chOff x="0" y="0"/>
          <a:chExt cx="0" cy="0"/>
        </a:xfrm>
      </p:grpSpPr>
      <p:sp>
        <p:nvSpPr>
          <p:cNvPr id="1707" name="Google Shape;1707;g2bb47c9a3e2_0_3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8" name="Google Shape;1708;g2bb47c9a3e2_0_3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2" name="Shape 1732"/>
        <p:cNvGrpSpPr/>
        <p:nvPr/>
      </p:nvGrpSpPr>
      <p:grpSpPr>
        <a:xfrm>
          <a:off x="0" y="0"/>
          <a:ext cx="0" cy="0"/>
          <a:chOff x="0" y="0"/>
          <a:chExt cx="0" cy="0"/>
        </a:xfrm>
      </p:grpSpPr>
      <p:sp>
        <p:nvSpPr>
          <p:cNvPr id="1733" name="Google Shape;1733;g2bb47c9a3e2_0_34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4" name="Google Shape;1734;g2bb47c9a3e2_0_3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3" name="Shape 1763"/>
        <p:cNvGrpSpPr/>
        <p:nvPr/>
      </p:nvGrpSpPr>
      <p:grpSpPr>
        <a:xfrm>
          <a:off x="0" y="0"/>
          <a:ext cx="0" cy="0"/>
          <a:chOff x="0" y="0"/>
          <a:chExt cx="0" cy="0"/>
        </a:xfrm>
      </p:grpSpPr>
      <p:sp>
        <p:nvSpPr>
          <p:cNvPr id="1764" name="Google Shape;1764;g2bb47c9a3e2_0_34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5" name="Google Shape;1765;g2bb47c9a3e2_0_3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5" name="Shape 1805"/>
        <p:cNvGrpSpPr/>
        <p:nvPr/>
      </p:nvGrpSpPr>
      <p:grpSpPr>
        <a:xfrm>
          <a:off x="0" y="0"/>
          <a:ext cx="0" cy="0"/>
          <a:chOff x="0" y="0"/>
          <a:chExt cx="0" cy="0"/>
        </a:xfrm>
      </p:grpSpPr>
      <p:sp>
        <p:nvSpPr>
          <p:cNvPr id="1806" name="Google Shape;1806;g2bb47c9a3e2_0_35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7" name="Google Shape;1807;g2bb47c9a3e2_0_3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5" name="Shape 1865"/>
        <p:cNvGrpSpPr/>
        <p:nvPr/>
      </p:nvGrpSpPr>
      <p:grpSpPr>
        <a:xfrm>
          <a:off x="0" y="0"/>
          <a:ext cx="0" cy="0"/>
          <a:chOff x="0" y="0"/>
          <a:chExt cx="0" cy="0"/>
        </a:xfrm>
      </p:grpSpPr>
      <p:sp>
        <p:nvSpPr>
          <p:cNvPr id="1866" name="Google Shape;1866;g2bb47c9a3e2_0_3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7" name="Google Shape;1867;g2bb47c9a3e2_0_3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3" name="Shape 1923"/>
        <p:cNvGrpSpPr/>
        <p:nvPr/>
      </p:nvGrpSpPr>
      <p:grpSpPr>
        <a:xfrm>
          <a:off x="0" y="0"/>
          <a:ext cx="0" cy="0"/>
          <a:chOff x="0" y="0"/>
          <a:chExt cx="0" cy="0"/>
        </a:xfrm>
      </p:grpSpPr>
      <p:sp>
        <p:nvSpPr>
          <p:cNvPr id="1924" name="Google Shape;1924;g2bb47c9a3e2_0_36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5" name="Google Shape;1925;g2bb47c9a3e2_0_36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7" name="Shape 1947"/>
        <p:cNvGrpSpPr/>
        <p:nvPr/>
      </p:nvGrpSpPr>
      <p:grpSpPr>
        <a:xfrm>
          <a:off x="0" y="0"/>
          <a:ext cx="0" cy="0"/>
          <a:chOff x="0" y="0"/>
          <a:chExt cx="0" cy="0"/>
        </a:xfrm>
      </p:grpSpPr>
      <p:sp>
        <p:nvSpPr>
          <p:cNvPr id="1948" name="Google Shape;1948;g2bb47c9a3e2_0_36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9" name="Google Shape;1949;g2bb47c9a3e2_0_36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6" name="Shape 1976"/>
        <p:cNvGrpSpPr/>
        <p:nvPr/>
      </p:nvGrpSpPr>
      <p:grpSpPr>
        <a:xfrm>
          <a:off x="0" y="0"/>
          <a:ext cx="0" cy="0"/>
          <a:chOff x="0" y="0"/>
          <a:chExt cx="0" cy="0"/>
        </a:xfrm>
      </p:grpSpPr>
      <p:sp>
        <p:nvSpPr>
          <p:cNvPr id="1977" name="Google Shape;1977;g2bb47c9a3e2_0_3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8" name="Google Shape;1978;g2bb47c9a3e2_0_3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9" name="Shape 2009"/>
        <p:cNvGrpSpPr/>
        <p:nvPr/>
      </p:nvGrpSpPr>
      <p:grpSpPr>
        <a:xfrm>
          <a:off x="0" y="0"/>
          <a:ext cx="0" cy="0"/>
          <a:chOff x="0" y="0"/>
          <a:chExt cx="0" cy="0"/>
        </a:xfrm>
      </p:grpSpPr>
      <p:sp>
        <p:nvSpPr>
          <p:cNvPr id="2010" name="Google Shape;2010;g2bb47c9a3e2_0_37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1" name="Google Shape;2011;g2bb47c9a3e2_0_37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9" name="Shape 2079"/>
        <p:cNvGrpSpPr/>
        <p:nvPr/>
      </p:nvGrpSpPr>
      <p:grpSpPr>
        <a:xfrm>
          <a:off x="0" y="0"/>
          <a:ext cx="0" cy="0"/>
          <a:chOff x="0" y="0"/>
          <a:chExt cx="0" cy="0"/>
        </a:xfrm>
      </p:grpSpPr>
      <p:sp>
        <p:nvSpPr>
          <p:cNvPr id="2080" name="Google Shape;2080;g2bb47c9a3e2_0_38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1" name="Google Shape;2081;g2bb47c9a3e2_0_38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4" name="Shape 2174"/>
        <p:cNvGrpSpPr/>
        <p:nvPr/>
      </p:nvGrpSpPr>
      <p:grpSpPr>
        <a:xfrm>
          <a:off x="0" y="0"/>
          <a:ext cx="0" cy="0"/>
          <a:chOff x="0" y="0"/>
          <a:chExt cx="0" cy="0"/>
        </a:xfrm>
      </p:grpSpPr>
      <p:sp>
        <p:nvSpPr>
          <p:cNvPr id="2175" name="Google Shape;2175;g2bb47c9a3e2_0_38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6" name="Google Shape;2176;g2bb47c9a3e2_0_38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4" name="Shape 2244"/>
        <p:cNvGrpSpPr/>
        <p:nvPr/>
      </p:nvGrpSpPr>
      <p:grpSpPr>
        <a:xfrm>
          <a:off x="0" y="0"/>
          <a:ext cx="0" cy="0"/>
          <a:chOff x="0" y="0"/>
          <a:chExt cx="0" cy="0"/>
        </a:xfrm>
      </p:grpSpPr>
      <p:sp>
        <p:nvSpPr>
          <p:cNvPr id="2245" name="Google Shape;2245;g2bb47c9a3e2_0_39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6" name="Google Shape;2246;g2bb47c9a3e2_0_39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9" name="Shape 2349"/>
        <p:cNvGrpSpPr/>
        <p:nvPr/>
      </p:nvGrpSpPr>
      <p:grpSpPr>
        <a:xfrm>
          <a:off x="0" y="0"/>
          <a:ext cx="0" cy="0"/>
          <a:chOff x="0" y="0"/>
          <a:chExt cx="0" cy="0"/>
        </a:xfrm>
      </p:grpSpPr>
      <p:sp>
        <p:nvSpPr>
          <p:cNvPr id="2350" name="Google Shape;2350;g2bb47c9a3e2_0_4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1" name="Google Shape;2351;g2bb47c9a3e2_0_4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6.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7.png"/><Relationship Id="rId4" Type="http://schemas.openxmlformats.org/officeDocument/2006/relationships/image" Target="../media/image21.png"/><Relationship Id="rId5" Type="http://schemas.openxmlformats.org/officeDocument/2006/relationships/image" Target="../media/image19.png"/><Relationship Id="rId6" Type="http://schemas.openxmlformats.org/officeDocument/2006/relationships/image" Target="../media/image23.png"/><Relationship Id="rId7"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24.png"/><Relationship Id="rId4" Type="http://schemas.openxmlformats.org/officeDocument/2006/relationships/image" Target="../media/image66.png"/><Relationship Id="rId5" Type="http://schemas.openxmlformats.org/officeDocument/2006/relationships/image" Target="../media/image26.png"/><Relationship Id="rId6" Type="http://schemas.openxmlformats.org/officeDocument/2006/relationships/image" Target="../media/image29.png"/><Relationship Id="rId7" Type="http://schemas.openxmlformats.org/officeDocument/2006/relationships/image" Target="../media/image2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66.png"/><Relationship Id="rId4" Type="http://schemas.openxmlformats.org/officeDocument/2006/relationships/image" Target="../media/image25.png"/><Relationship Id="rId5" Type="http://schemas.openxmlformats.org/officeDocument/2006/relationships/image" Target="../media/image24.png"/><Relationship Id="rId6" Type="http://schemas.openxmlformats.org/officeDocument/2006/relationships/image" Target="../media/image30.png"/><Relationship Id="rId7" Type="http://schemas.openxmlformats.org/officeDocument/2006/relationships/image" Target="../media/image26.png"/><Relationship Id="rId8" Type="http://schemas.openxmlformats.org/officeDocument/2006/relationships/image" Target="../media/image29.png"/><Relationship Id="rId9" Type="http://schemas.openxmlformats.org/officeDocument/2006/relationships/image" Target="../media/image2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66.png"/><Relationship Id="rId4" Type="http://schemas.openxmlformats.org/officeDocument/2006/relationships/image" Target="../media/image32.png"/><Relationship Id="rId5" Type="http://schemas.openxmlformats.org/officeDocument/2006/relationships/image" Target="../media/image25.png"/><Relationship Id="rId6" Type="http://schemas.openxmlformats.org/officeDocument/2006/relationships/image" Target="../media/image24.png"/><Relationship Id="rId7" Type="http://schemas.openxmlformats.org/officeDocument/2006/relationships/image" Target="../media/image30.png"/><Relationship Id="rId8" Type="http://schemas.openxmlformats.org/officeDocument/2006/relationships/image" Target="../media/image26.png"/><Relationship Id="rId9" Type="http://schemas.openxmlformats.org/officeDocument/2006/relationships/image" Target="../media/image29.png"/><Relationship Id="rId10" Type="http://schemas.openxmlformats.org/officeDocument/2006/relationships/image" Target="../media/image35.png"/><Relationship Id="rId11"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6.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4.png"/><Relationship Id="rId4" Type="http://schemas.openxmlformats.org/officeDocument/2006/relationships/image" Target="../media/image5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4.png"/><Relationship Id="rId4" Type="http://schemas.openxmlformats.org/officeDocument/2006/relationships/image" Target="../media/image5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3.png"/><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3.png"/><Relationship Id="rId4" Type="http://schemas.openxmlformats.org/officeDocument/2006/relationships/image" Target="../media/image5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 Id="rId3" Type="http://schemas.openxmlformats.org/officeDocument/2006/relationships/image" Target="../media/image59.png"/><Relationship Id="rId4" Type="http://schemas.openxmlformats.org/officeDocument/2006/relationships/image" Target="../media/image44.png"/><Relationship Id="rId5" Type="http://schemas.openxmlformats.org/officeDocument/2006/relationships/image" Target="../media/image62.png"/><Relationship Id="rId6" Type="http://schemas.openxmlformats.org/officeDocument/2006/relationships/image" Target="../media/image61.png"/><Relationship Id="rId7" Type="http://schemas.openxmlformats.org/officeDocument/2006/relationships/image" Target="../media/image64.png"/><Relationship Id="rId8" Type="http://schemas.openxmlformats.org/officeDocument/2006/relationships/image" Target="../media/image5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3.xml"/><Relationship Id="rId3" Type="http://schemas.openxmlformats.org/officeDocument/2006/relationships/image" Target="../media/image63.png"/><Relationship Id="rId4" Type="http://schemas.openxmlformats.org/officeDocument/2006/relationships/image" Target="../media/image44.png"/><Relationship Id="rId5" Type="http://schemas.openxmlformats.org/officeDocument/2006/relationships/image" Target="../media/image62.png"/><Relationship Id="rId6" Type="http://schemas.openxmlformats.org/officeDocument/2006/relationships/image" Target="../media/image6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4.xml"/><Relationship Id="rId3" Type="http://schemas.openxmlformats.org/officeDocument/2006/relationships/image" Target="../media/image65.png"/><Relationship Id="rId4" Type="http://schemas.openxmlformats.org/officeDocument/2006/relationships/image" Target="../media/image44.png"/><Relationship Id="rId5" Type="http://schemas.openxmlformats.org/officeDocument/2006/relationships/image" Target="../media/image62.png"/><Relationship Id="rId6" Type="http://schemas.openxmlformats.org/officeDocument/2006/relationships/image" Target="../media/image61.png"/><Relationship Id="rId7" Type="http://schemas.openxmlformats.org/officeDocument/2006/relationships/image" Target="../media/image5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53.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6.xml"/><Relationship Id="rId3" Type="http://schemas.openxmlformats.org/officeDocument/2006/relationships/image" Target="../media/image67.png"/><Relationship Id="rId4" Type="http://schemas.openxmlformats.org/officeDocument/2006/relationships/image" Target="../media/image44.png"/><Relationship Id="rId5" Type="http://schemas.openxmlformats.org/officeDocument/2006/relationships/image" Target="../media/image62.png"/><Relationship Id="rId6" Type="http://schemas.openxmlformats.org/officeDocument/2006/relationships/image" Target="../media/image6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7.xml"/><Relationship Id="rId3" Type="http://schemas.openxmlformats.org/officeDocument/2006/relationships/image" Target="../media/image44.png"/><Relationship Id="rId4" Type="http://schemas.openxmlformats.org/officeDocument/2006/relationships/image" Target="../media/image62.png"/><Relationship Id="rId5" Type="http://schemas.openxmlformats.org/officeDocument/2006/relationships/image" Target="../media/image6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 Id="rId3" Type="http://schemas.openxmlformats.org/officeDocument/2006/relationships/image" Target="../media/image53.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9.xml"/><Relationship Id="rId3" Type="http://schemas.openxmlformats.org/officeDocument/2006/relationships/image" Target="../media/image5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0.xml"/><Relationship Id="rId3" Type="http://schemas.openxmlformats.org/officeDocument/2006/relationships/image" Target="../media/image7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2.xml"/><Relationship Id="rId3" Type="http://schemas.openxmlformats.org/officeDocument/2006/relationships/image" Target="../media/image53.pn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 Id="rId3" Type="http://schemas.openxmlformats.org/officeDocument/2006/relationships/image" Target="../media/image6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4.xml"/><Relationship Id="rId3" Type="http://schemas.openxmlformats.org/officeDocument/2006/relationships/image" Target="../media/image7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53.png"/><Relationship Id="rId4" Type="http://schemas.openxmlformats.org/officeDocument/2006/relationships/image" Target="../media/image77.png"/><Relationship Id="rId5" Type="http://schemas.openxmlformats.org/officeDocument/2006/relationships/image" Target="../media/image72.png"/><Relationship Id="rId6" Type="http://schemas.openxmlformats.org/officeDocument/2006/relationships/image" Target="../media/image75.png"/><Relationship Id="rId7" Type="http://schemas.openxmlformats.org/officeDocument/2006/relationships/image" Target="../media/image27.png"/><Relationship Id="rId8" Type="http://schemas.openxmlformats.org/officeDocument/2006/relationships/image" Target="../media/image31.png"/><Relationship Id="rId9" Type="http://schemas.openxmlformats.org/officeDocument/2006/relationships/image" Target="../media/image33.png"/><Relationship Id="rId10"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77.png"/><Relationship Id="rId4" Type="http://schemas.openxmlformats.org/officeDocument/2006/relationships/image" Target="../media/image72.png"/><Relationship Id="rId5" Type="http://schemas.openxmlformats.org/officeDocument/2006/relationships/image" Target="../media/image53.png"/><Relationship Id="rId6" Type="http://schemas.openxmlformats.org/officeDocument/2006/relationships/image" Target="../media/image27.png"/><Relationship Id="rId7"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7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7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74.png"/><Relationship Id="rId4" Type="http://schemas.openxmlformats.org/officeDocument/2006/relationships/image" Target="../media/image7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3.xml"/><Relationship Id="rId3" Type="http://schemas.openxmlformats.org/officeDocument/2006/relationships/image" Target="../media/image78.png"/><Relationship Id="rId4" Type="http://schemas.openxmlformats.org/officeDocument/2006/relationships/image" Target="../media/image44.png"/><Relationship Id="rId5" Type="http://schemas.openxmlformats.org/officeDocument/2006/relationships/image" Target="../media/image6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4.xml"/><Relationship Id="rId3" Type="http://schemas.openxmlformats.org/officeDocument/2006/relationships/image" Target="../media/image44.png"/><Relationship Id="rId4" Type="http://schemas.openxmlformats.org/officeDocument/2006/relationships/image" Target="../media/image62.png"/><Relationship Id="rId5" Type="http://schemas.openxmlformats.org/officeDocument/2006/relationships/image" Target="../media/image8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5.xml"/><Relationship Id="rId3" Type="http://schemas.openxmlformats.org/officeDocument/2006/relationships/image" Target="../media/image82.png"/><Relationship Id="rId4" Type="http://schemas.openxmlformats.org/officeDocument/2006/relationships/image" Target="../media/image44.png"/><Relationship Id="rId5" Type="http://schemas.openxmlformats.org/officeDocument/2006/relationships/image" Target="../media/image6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 Id="rId3" Type="http://schemas.openxmlformats.org/officeDocument/2006/relationships/image" Target="../media/image44.png"/><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 Id="rId3" Type="http://schemas.openxmlformats.org/officeDocument/2006/relationships/image" Target="../media/image44.png"/><Relationship Id="rId4" Type="http://schemas.openxmlformats.org/officeDocument/2006/relationships/image" Target="../media/image8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0.xml"/><Relationship Id="rId3"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Isticmaalka saamiga cosine (cosine ratio)</a:t>
            </a:r>
            <a:endParaRPr/>
          </a:p>
        </p:txBody>
      </p:sp>
      <p:sp>
        <p:nvSpPr>
          <p:cNvPr id="747" name="Google Shape;747;p62"/>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Trigonometry (Trigonometry)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u isticmaali karaa saamiga cosine (cosine ratio) si aan u helo dhinaca ama xagasha maqan ee saddexagalka qumman (right-angled triangle).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2" type="subTitle"/>
          </p:nvPr>
        </p:nvSpPr>
        <p:spPr>
          <a:xfrm>
            <a:off x="324000" y="8100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Hypotenuse (hypotenuse) waa dhinaca saddexagalka qumman (right-angled triangle) ee ka soo horjeeda xagasha qumman.</a:t>
            </a:r>
            <a:endParaRPr>
              <a:solidFill>
                <a:schemeClr val="dk1"/>
              </a:solidFill>
            </a:endParaRPr>
          </a:p>
        </p:txBody>
      </p:sp>
      <p:sp>
        <p:nvSpPr>
          <p:cNvPr id="763" name="Google Shape;763;p65"/>
          <p:cNvSpPr txBox="1"/>
          <p:nvPr>
            <p:ph idx="6" type="subTitle"/>
          </p:nvPr>
        </p:nvSpPr>
        <p:spPr>
          <a:xfrm>
            <a:off x="324000" y="17190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Dhinaca ku xiga (adjacent side) ee saddexagalka qumman (right-angled triangle) waa dhinaca ku xiga xagasha qumman iyo xagasha calaamadsan labadaba.</a:t>
            </a:r>
            <a:endParaRPr>
              <a:solidFill>
                <a:schemeClr val="dk1"/>
              </a:solidFill>
            </a:endParaRPr>
          </a:p>
        </p:txBody>
      </p:sp>
      <p:pic>
        <p:nvPicPr>
          <p:cNvPr descr="p &#10;tan 9 &#10;Sin 9 &#10;9 &#10;cos 9 " id="764" name="Google Shape;764;p65"/>
          <p:cNvPicPr preferRelativeResize="0"/>
          <p:nvPr/>
        </p:nvPicPr>
        <p:blipFill rotWithShape="1">
          <a:blip r:embed="rId3">
            <a:alphaModFix/>
          </a:blip>
          <a:srcRect b="22063" l="29042" r="0" t="0"/>
          <a:stretch/>
        </p:blipFill>
        <p:spPr>
          <a:xfrm>
            <a:off x="6177012" y="2037800"/>
            <a:ext cx="2564375" cy="2487551"/>
          </a:xfrm>
          <a:prstGeom prst="rect">
            <a:avLst/>
          </a:prstGeom>
          <a:noFill/>
          <a:ln>
            <a:noFill/>
          </a:ln>
        </p:spPr>
      </p:pic>
      <p:sp>
        <p:nvSpPr>
          <p:cNvPr id="765" name="Google Shape;765;p65"/>
          <p:cNvSpPr txBox="1"/>
          <p:nvPr/>
        </p:nvSpPr>
        <p:spPr>
          <a:xfrm>
            <a:off x="324000" y="2571750"/>
            <a:ext cx="5932800" cy="1953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Hawlaha trigonometric (trigonometric functions) waxaa sida caadiga ah lagu qeexaa saamiyada labada dhinac ee saddexagalka qumman (right-angled triangle) ee ka kooban xagasha.</a:t>
            </a:r>
            <a:br>
              <a:rPr lang="en-GB" sz="1800">
                <a:solidFill>
                  <a:schemeClr val="dk1"/>
                </a:solidFill>
                <a:latin typeface="Lexend"/>
                <a:ea typeface="Lexend"/>
                <a:cs typeface="Lexend"/>
                <a:sym typeface="Lexend"/>
              </a:rPr>
            </a:br>
            <a:endParaRPr sz="1800">
              <a:solidFill>
                <a:schemeClr val="dk1"/>
              </a:solidFill>
              <a:latin typeface="Lexend"/>
              <a:ea typeface="Lexend"/>
              <a:cs typeface="Lexend"/>
              <a:sym typeface="Lexend"/>
            </a:endParaRPr>
          </a:p>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Cosine-ka xagasha (cos(θ°)) waa isku-duwayaasha x (x-coordinate) ee barta P ee saddexagalka ka samaysan gudaha goobada halbeegga (unit circle).</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6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Qaabaynta qaacidada cosine (cosine formula)</a:t>
            </a:r>
            <a:endParaRPr/>
          </a:p>
        </p:txBody>
      </p:sp>
      <p:sp>
        <p:nvSpPr>
          <p:cNvPr id="771" name="Google Shape;771;p6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xagasha iyadoo la isticmaalayo qaacidada cosine (cosine formula)</a:t>
            </a:r>
            <a:endParaRPr/>
          </a:p>
        </p:txBody>
      </p:sp>
      <p:sp>
        <p:nvSpPr>
          <p:cNvPr id="772" name="Google Shape;772;p6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Isticmaalka saamiga cosine (cosine ratio)</a:t>
            </a:r>
            <a:endParaRPr/>
          </a:p>
        </p:txBody>
      </p:sp>
      <p:pic>
        <p:nvPicPr>
          <p:cNvPr id="773" name="Google Shape;773;p66"/>
          <p:cNvPicPr preferRelativeResize="0"/>
          <p:nvPr/>
        </p:nvPicPr>
        <p:blipFill>
          <a:blip r:embed="rId3">
            <a:alphaModFix/>
          </a:blip>
          <a:stretch>
            <a:fillRect/>
          </a:stretch>
        </p:blipFill>
        <p:spPr>
          <a:xfrm>
            <a:off x="415477" y="2053148"/>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67"/>
          <p:cNvSpPr txBox="1"/>
          <p:nvPr/>
        </p:nvSpPr>
        <p:spPr>
          <a:xfrm>
            <a:off x="63517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15</a:t>
            </a:r>
            <a:endParaRPr sz="1800">
              <a:latin typeface="Lexend"/>
              <a:ea typeface="Lexend"/>
              <a:cs typeface="Lexend"/>
              <a:sym typeface="Lexend"/>
            </a:endParaRPr>
          </a:p>
        </p:txBody>
      </p:sp>
      <p:grpSp>
        <p:nvGrpSpPr>
          <p:cNvPr id="779" name="Google Shape;779;p67"/>
          <p:cNvGrpSpPr/>
          <p:nvPr/>
        </p:nvGrpSpPr>
        <p:grpSpPr>
          <a:xfrm>
            <a:off x="2068744" y="3186725"/>
            <a:ext cx="3815850" cy="639150"/>
            <a:chOff x="1459144" y="2424725"/>
            <a:chExt cx="3815850" cy="639150"/>
          </a:xfrm>
        </p:grpSpPr>
        <p:sp>
          <p:nvSpPr>
            <p:cNvPr id="780" name="Google Shape;780;p67"/>
            <p:cNvSpPr/>
            <p:nvPr/>
          </p:nvSpPr>
          <p:spPr>
            <a:xfrm>
              <a:off x="4592194" y="2424725"/>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781" name="Google Shape;781;p67"/>
            <p:cNvSpPr/>
            <p:nvPr/>
          </p:nvSpPr>
          <p:spPr>
            <a:xfrm>
              <a:off x="1459144" y="2773775"/>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782" name="Google Shape;782;p67"/>
          <p:cNvSpPr txBox="1"/>
          <p:nvPr/>
        </p:nvSpPr>
        <p:spPr>
          <a:xfrm>
            <a:off x="63517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783" name="Google Shape;783;p67"/>
          <p:cNvSpPr txBox="1"/>
          <p:nvPr/>
        </p:nvSpPr>
        <p:spPr>
          <a:xfrm>
            <a:off x="70798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0.68</a:t>
            </a:r>
            <a:endParaRPr sz="1800">
              <a:latin typeface="Lexend"/>
              <a:ea typeface="Lexend"/>
              <a:cs typeface="Lexend"/>
              <a:sym typeface="Lexend"/>
            </a:endParaRPr>
          </a:p>
        </p:txBody>
      </p:sp>
      <p:sp>
        <p:nvSpPr>
          <p:cNvPr id="784" name="Google Shape;784;p67"/>
          <p:cNvSpPr/>
          <p:nvPr/>
        </p:nvSpPr>
        <p:spPr>
          <a:xfrm>
            <a:off x="1403920" y="4543346"/>
            <a:ext cx="960300" cy="2697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785" name="Google Shape;785;p67"/>
          <p:cNvSpPr txBox="1"/>
          <p:nvPr/>
        </p:nvSpPr>
        <p:spPr>
          <a:xfrm>
            <a:off x="5191356" y="3202050"/>
            <a:ext cx="7038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15 cm</a:t>
            </a:r>
            <a:endParaRPr sz="1800">
              <a:latin typeface="Lexend"/>
              <a:ea typeface="Lexend"/>
              <a:cs typeface="Lexend"/>
              <a:sym typeface="Lexend"/>
            </a:endParaRPr>
          </a:p>
        </p:txBody>
      </p:sp>
      <p:sp>
        <p:nvSpPr>
          <p:cNvPr id="786" name="Google Shape;786;p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cosine (cosine formula)</a:t>
            </a:r>
            <a:endParaRPr/>
          </a:p>
        </p:txBody>
      </p:sp>
      <p:sp>
        <p:nvSpPr>
          <p:cNvPr id="787" name="Google Shape;787;p67"/>
          <p:cNvSpPr txBox="1"/>
          <p:nvPr/>
        </p:nvSpPr>
        <p:spPr>
          <a:xfrm>
            <a:off x="324000" y="610600"/>
            <a:ext cx="8496000" cy="1200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Waxaan ognahay in labadan saddexagal ay isku mid yihiin (similar), sababtoo ah labada xagal ee mid ka mid ah waxay la mid yihiin labada xagal ee kan kale.</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000">
              <a:latin typeface="Lexend"/>
              <a:ea typeface="Lexend"/>
              <a:cs typeface="Lexend"/>
              <a:sym typeface="Lexend"/>
            </a:endParaRPr>
          </a:p>
          <a:p>
            <a:pPr indent="0" lvl="0" marL="0" rtl="0" algn="l">
              <a:lnSpc>
                <a:spcPct val="80000"/>
              </a:lnSpc>
              <a:spcBef>
                <a:spcPts val="0"/>
              </a:spcBef>
              <a:spcAft>
                <a:spcPts val="0"/>
              </a:spcAft>
              <a:buClr>
                <a:srgbClr val="000000"/>
              </a:buClr>
              <a:buSzPts val="1100"/>
              <a:buFont typeface="Arial"/>
              <a:buNone/>
            </a:pPr>
            <a:r>
              <a:rPr lang="en-GB" sz="1100">
                <a:latin typeface="Lexend"/>
                <a:ea typeface="Lexend"/>
                <a:cs typeface="Lexend"/>
                <a:sym typeface="Lexend"/>
              </a:rPr>
              <a:t>Waxaan ku heli karnaa dhererka dhinaca lagu calaamadeeyay x adigoo isticmaalaya jaantuska saamiga (ratio table).</a:t>
            </a:r>
            <a:r>
              <a:rPr lang="en-GB" sz="1100">
                <a:solidFill>
                  <a:schemeClr val="dk1"/>
                </a:solidFill>
                <a:latin typeface="Lexend"/>
                <a:ea typeface="Lexend"/>
                <a:cs typeface="Lexend"/>
                <a:sym typeface="Lexend"/>
              </a:rPr>
              <a:t/>
            </a:r>
            <a:r>
              <a:rPr lang="en-GB" sz="1100">
                <a:latin typeface="Lexend"/>
                <a:ea typeface="Lexend"/>
                <a:cs typeface="Lexend"/>
                <a:sym typeface="Lexend"/>
              </a:rPr>
              <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788" name="Google Shape;788;p67"/>
          <p:cNvSpPr txBox="1"/>
          <p:nvPr/>
        </p:nvSpPr>
        <p:spPr>
          <a:xfrm>
            <a:off x="2103558" y="3593375"/>
            <a:ext cx="613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sp>
        <p:nvSpPr>
          <p:cNvPr id="789" name="Google Shape;789;p67"/>
          <p:cNvSpPr/>
          <p:nvPr/>
        </p:nvSpPr>
        <p:spPr>
          <a:xfrm>
            <a:off x="5376937" y="3794798"/>
            <a:ext cx="1196700" cy="1196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0" name="Google Shape;790;p67"/>
          <p:cNvSpPr/>
          <p:nvPr/>
        </p:nvSpPr>
        <p:spPr>
          <a:xfrm>
            <a:off x="1852985" y="3777825"/>
            <a:ext cx="1196400" cy="11964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791" name="Google Shape;791;p67"/>
          <p:cNvSpPr/>
          <p:nvPr/>
        </p:nvSpPr>
        <p:spPr>
          <a:xfrm>
            <a:off x="4199604" y="4060780"/>
            <a:ext cx="343200" cy="3432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792" name="Google Shape;792;p67"/>
          <p:cNvCxnSpPr/>
          <p:nvPr/>
        </p:nvCxnSpPr>
        <p:spPr>
          <a:xfrm>
            <a:off x="4277510" y="2530101"/>
            <a:ext cx="1795800" cy="1795800"/>
          </a:xfrm>
          <a:prstGeom prst="straightConnector1">
            <a:avLst/>
          </a:prstGeom>
          <a:noFill/>
          <a:ln cap="flat" cmpd="sng" w="28575">
            <a:solidFill>
              <a:srgbClr val="4F7BE8"/>
            </a:solidFill>
            <a:prstDash val="solid"/>
            <a:round/>
            <a:headEnd len="med" w="med" type="triangle"/>
            <a:tailEnd len="med" w="med" type="triangle"/>
          </a:ln>
        </p:spPr>
      </p:cxnSp>
      <p:sp>
        <p:nvSpPr>
          <p:cNvPr id="793" name="Google Shape;793;p67"/>
          <p:cNvSpPr txBox="1"/>
          <p:nvPr/>
        </p:nvSpPr>
        <p:spPr>
          <a:xfrm>
            <a:off x="5370689" y="4158463"/>
            <a:ext cx="457200" cy="228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47°</a:t>
            </a:r>
            <a:endParaRPr sz="1800">
              <a:latin typeface="Lexend"/>
              <a:ea typeface="Lexend"/>
              <a:cs typeface="Lexend"/>
              <a:sym typeface="Lexend"/>
            </a:endParaRPr>
          </a:p>
        </p:txBody>
      </p:sp>
      <p:sp>
        <p:nvSpPr>
          <p:cNvPr id="794" name="Google Shape;794;p67"/>
          <p:cNvSpPr/>
          <p:nvPr/>
        </p:nvSpPr>
        <p:spPr>
          <a:xfrm>
            <a:off x="1297987" y="4160162"/>
            <a:ext cx="222900" cy="222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795" name="Google Shape;795;p67"/>
          <p:cNvCxnSpPr/>
          <p:nvPr/>
        </p:nvCxnSpPr>
        <p:spPr>
          <a:xfrm>
            <a:off x="1433879" y="3080775"/>
            <a:ext cx="1166100" cy="1166100"/>
          </a:xfrm>
          <a:prstGeom prst="straightConnector1">
            <a:avLst/>
          </a:prstGeom>
          <a:noFill/>
          <a:ln cap="flat" cmpd="sng" w="28575">
            <a:solidFill>
              <a:srgbClr val="4F7BE8"/>
            </a:solidFill>
            <a:prstDash val="solid"/>
            <a:round/>
            <a:headEnd len="med" w="med" type="triangle"/>
            <a:tailEnd len="med" w="med" type="triangle"/>
          </a:ln>
        </p:spPr>
      </p:cxnSp>
      <p:sp>
        <p:nvSpPr>
          <p:cNvPr id="796" name="Google Shape;796;p67"/>
          <p:cNvSpPr txBox="1"/>
          <p:nvPr/>
        </p:nvSpPr>
        <p:spPr>
          <a:xfrm>
            <a:off x="1851746" y="4167388"/>
            <a:ext cx="457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47°</a:t>
            </a:r>
            <a:endParaRPr sz="1800">
              <a:latin typeface="Lexend"/>
              <a:ea typeface="Lexend"/>
              <a:cs typeface="Lexend"/>
              <a:sym typeface="Lexend"/>
            </a:endParaRPr>
          </a:p>
        </p:txBody>
      </p:sp>
      <p:grpSp>
        <p:nvGrpSpPr>
          <p:cNvPr id="797" name="Google Shape;797;p67"/>
          <p:cNvGrpSpPr/>
          <p:nvPr/>
        </p:nvGrpSpPr>
        <p:grpSpPr>
          <a:xfrm>
            <a:off x="2222644" y="2387584"/>
            <a:ext cx="1640399" cy="498127"/>
            <a:chOff x="5007400" y="2284700"/>
            <a:chExt cx="1640399" cy="498127"/>
          </a:xfrm>
        </p:grpSpPr>
        <p:sp>
          <p:nvSpPr>
            <p:cNvPr id="798" name="Google Shape;798;p67"/>
            <p:cNvSpPr/>
            <p:nvPr/>
          </p:nvSpPr>
          <p:spPr>
            <a:xfrm flipH="1" rot="-5400000">
              <a:off x="5735112" y="1870139"/>
              <a:ext cx="184976"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sp>
          <p:nvSpPr>
            <p:cNvPr id="799" name="Google Shape;799;p67"/>
            <p:cNvSpPr txBox="1"/>
            <p:nvPr/>
          </p:nvSpPr>
          <p:spPr>
            <a:xfrm>
              <a:off x="5190550" y="2284700"/>
              <a:ext cx="1274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 15</a:t>
              </a:r>
              <a:endParaRPr sz="1800">
                <a:latin typeface="Lexend"/>
                <a:ea typeface="Lexend"/>
                <a:cs typeface="Lexend"/>
                <a:sym typeface="Lexend"/>
              </a:endParaRPr>
            </a:p>
          </p:txBody>
        </p:sp>
      </p:grpSp>
      <p:sp>
        <p:nvSpPr>
          <p:cNvPr id="800" name="Google Shape;800;p67"/>
          <p:cNvSpPr txBox="1"/>
          <p:nvPr/>
        </p:nvSpPr>
        <p:spPr>
          <a:xfrm>
            <a:off x="1297975" y="4587107"/>
            <a:ext cx="11661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0.68 cm</a:t>
            </a:r>
            <a:endParaRPr sz="1800">
              <a:latin typeface="Lexend"/>
              <a:ea typeface="Lexend"/>
              <a:cs typeface="Lexend"/>
              <a:sym typeface="Lexend"/>
            </a:endParaRPr>
          </a:p>
        </p:txBody>
      </p:sp>
      <p:grpSp>
        <p:nvGrpSpPr>
          <p:cNvPr id="801" name="Google Shape;801;p67"/>
          <p:cNvGrpSpPr/>
          <p:nvPr/>
        </p:nvGrpSpPr>
        <p:grpSpPr>
          <a:xfrm>
            <a:off x="6740300" y="2944400"/>
            <a:ext cx="864600" cy="472229"/>
            <a:chOff x="7045100" y="3173000"/>
            <a:chExt cx="864600" cy="472229"/>
          </a:xfrm>
        </p:grpSpPr>
        <p:sp>
          <p:nvSpPr>
            <p:cNvPr id="802" name="Google Shape;802;p67"/>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03" name="Google Shape;803;p67"/>
            <p:cNvSpPr txBox="1"/>
            <p:nvPr/>
          </p:nvSpPr>
          <p:spPr>
            <a:xfrm>
              <a:off x="7045100" y="3324529"/>
              <a:ext cx="8646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a:t>
              </a:r>
              <a:r>
                <a:rPr lang="en-GB" sz="1300">
                  <a:latin typeface="Lexend"/>
                  <a:ea typeface="Lexend"/>
                  <a:cs typeface="Lexend"/>
                  <a:sym typeface="Lexend"/>
                </a:rPr>
                <a:t>0.68</a:t>
              </a:r>
              <a:endParaRPr sz="1800">
                <a:solidFill>
                  <a:srgbClr val="000000"/>
                </a:solidFill>
                <a:latin typeface="Lexend"/>
                <a:ea typeface="Lexend"/>
                <a:cs typeface="Lexend"/>
                <a:sym typeface="Lexend"/>
              </a:endParaRPr>
            </a:p>
          </p:txBody>
        </p:sp>
      </p:grpSp>
      <p:grpSp>
        <p:nvGrpSpPr>
          <p:cNvPr id="804" name="Google Shape;804;p67"/>
          <p:cNvGrpSpPr/>
          <p:nvPr/>
        </p:nvGrpSpPr>
        <p:grpSpPr>
          <a:xfrm>
            <a:off x="6740300" y="1339929"/>
            <a:ext cx="864600" cy="450596"/>
            <a:chOff x="7045100" y="1568529"/>
            <a:chExt cx="864600" cy="450596"/>
          </a:xfrm>
        </p:grpSpPr>
        <p:sp>
          <p:nvSpPr>
            <p:cNvPr id="805" name="Google Shape;805;p67"/>
            <p:cNvSpPr/>
            <p:nvPr/>
          </p:nvSpPr>
          <p:spPr>
            <a:xfrm flipH="1" rot="10800000">
              <a:off x="7072065" y="1882025"/>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06" name="Google Shape;806;p67"/>
            <p:cNvSpPr txBox="1"/>
            <p:nvPr/>
          </p:nvSpPr>
          <p:spPr>
            <a:xfrm>
              <a:off x="7045100" y="1568529"/>
              <a:ext cx="8646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a:t>
              </a:r>
              <a:r>
                <a:rPr lang="en-GB" sz="1300">
                  <a:latin typeface="Lexend"/>
                  <a:ea typeface="Lexend"/>
                  <a:cs typeface="Lexend"/>
                  <a:sym typeface="Lexend"/>
                </a:rPr>
                <a:t>0.68</a:t>
              </a:r>
              <a:endParaRPr sz="1800">
                <a:solidFill>
                  <a:srgbClr val="000000"/>
                </a:solidFill>
                <a:latin typeface="Lexend"/>
                <a:ea typeface="Lexend"/>
                <a:cs typeface="Lexend"/>
                <a:sym typeface="Lexend"/>
              </a:endParaRPr>
            </a:p>
          </p:txBody>
        </p:sp>
      </p:grpSp>
      <p:grpSp>
        <p:nvGrpSpPr>
          <p:cNvPr id="807" name="Google Shape;807;p67"/>
          <p:cNvGrpSpPr/>
          <p:nvPr/>
        </p:nvGrpSpPr>
        <p:grpSpPr>
          <a:xfrm>
            <a:off x="5619501" y="2080125"/>
            <a:ext cx="2895578" cy="582538"/>
            <a:chOff x="5924301" y="2308725"/>
            <a:chExt cx="2895578" cy="582538"/>
          </a:xfrm>
        </p:grpSpPr>
        <p:sp>
          <p:nvSpPr>
            <p:cNvPr id="808" name="Google Shape;808;p67"/>
            <p:cNvSpPr/>
            <p:nvPr/>
          </p:nvSpPr>
          <p:spPr>
            <a:xfrm flipH="1">
              <a:off x="8196620" y="2308725"/>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grpSp>
          <p:nvGrpSpPr>
            <p:cNvPr id="809" name="Google Shape;809;p67"/>
            <p:cNvGrpSpPr/>
            <p:nvPr/>
          </p:nvGrpSpPr>
          <p:grpSpPr>
            <a:xfrm>
              <a:off x="5924301" y="2308738"/>
              <a:ext cx="646319" cy="582525"/>
              <a:chOff x="5924301" y="2308738"/>
              <a:chExt cx="646319" cy="582525"/>
            </a:xfrm>
          </p:grpSpPr>
          <p:sp>
            <p:nvSpPr>
              <p:cNvPr id="810" name="Google Shape;810;p67"/>
              <p:cNvSpPr/>
              <p:nvPr/>
            </p:nvSpPr>
            <p:spPr>
              <a:xfrm>
                <a:off x="6425320" y="2308738"/>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811" name="Google Shape;811;p67"/>
              <p:cNvSpPr txBox="1"/>
              <p:nvPr/>
            </p:nvSpPr>
            <p:spPr>
              <a:xfrm>
                <a:off x="5924301" y="2411400"/>
                <a:ext cx="457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1</a:t>
                </a:r>
                <a:r>
                  <a:rPr lang="en-GB" sz="1300">
                    <a:latin typeface="Lexend"/>
                    <a:ea typeface="Lexend"/>
                    <a:cs typeface="Lexend"/>
                    <a:sym typeface="Lexend"/>
                  </a:rPr>
                  <a:t>5</a:t>
                </a:r>
                <a:endParaRPr sz="1800">
                  <a:solidFill>
                    <a:srgbClr val="000000"/>
                  </a:solidFill>
                  <a:latin typeface="Lexend"/>
                  <a:ea typeface="Lexend"/>
                  <a:cs typeface="Lexend"/>
                  <a:sym typeface="Lexend"/>
                </a:endParaRPr>
              </a:p>
            </p:txBody>
          </p:sp>
        </p:grpSp>
        <p:sp>
          <p:nvSpPr>
            <p:cNvPr id="812" name="Google Shape;812;p67"/>
            <p:cNvSpPr txBox="1"/>
            <p:nvPr/>
          </p:nvSpPr>
          <p:spPr>
            <a:xfrm>
              <a:off x="8379179" y="2368275"/>
              <a:ext cx="440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1</a:t>
              </a:r>
              <a:r>
                <a:rPr lang="en-GB" sz="1300">
                  <a:latin typeface="Lexend"/>
                  <a:ea typeface="Lexend"/>
                  <a:cs typeface="Lexend"/>
                  <a:sym typeface="Lexend"/>
                </a:rPr>
                <a:t>5</a:t>
              </a:r>
              <a:endParaRPr sz="1800">
                <a:solidFill>
                  <a:srgbClr val="000000"/>
                </a:solidFill>
                <a:latin typeface="Lexend"/>
                <a:ea typeface="Lexend"/>
                <a:cs typeface="Lexend"/>
                <a:sym typeface="Lexend"/>
              </a:endParaRPr>
            </a:p>
          </p:txBody>
        </p:sp>
      </p:grpSp>
      <p:sp>
        <p:nvSpPr>
          <p:cNvPr id="813" name="Google Shape;813;p67"/>
          <p:cNvSpPr txBox="1"/>
          <p:nvPr/>
        </p:nvSpPr>
        <p:spPr>
          <a:xfrm>
            <a:off x="4843519" y="4568657"/>
            <a:ext cx="6828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14" name="Google Shape;814;p67"/>
          <p:cNvSpPr txBox="1"/>
          <p:nvPr/>
        </p:nvSpPr>
        <p:spPr>
          <a:xfrm>
            <a:off x="4571995" y="4540257"/>
            <a:ext cx="886500" cy="2697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10.2 cm</a:t>
            </a:r>
            <a:endParaRPr sz="1800">
              <a:latin typeface="Lexend"/>
              <a:ea typeface="Lexend"/>
              <a:cs typeface="Lexend"/>
              <a:sym typeface="Lexend"/>
            </a:endParaRPr>
          </a:p>
        </p:txBody>
      </p:sp>
      <p:sp>
        <p:nvSpPr>
          <p:cNvPr id="815" name="Google Shape;815;p67"/>
          <p:cNvSpPr/>
          <p:nvPr/>
        </p:nvSpPr>
        <p:spPr>
          <a:xfrm>
            <a:off x="4199604" y="2608006"/>
            <a:ext cx="1796100" cy="1796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6" name="Google Shape;816;p67"/>
          <p:cNvSpPr/>
          <p:nvPr/>
        </p:nvSpPr>
        <p:spPr>
          <a:xfrm>
            <a:off x="1297987" y="3216668"/>
            <a:ext cx="1166400" cy="1166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17" name="Google Shape;817;p67"/>
          <p:cNvSpPr txBox="1"/>
          <p:nvPr/>
        </p:nvSpPr>
        <p:spPr>
          <a:xfrm>
            <a:off x="70798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0.68 × </a:t>
            </a:r>
            <a:r>
              <a:rPr lang="en-GB" sz="1100">
                <a:latin typeface="Lexend"/>
                <a:ea typeface="Lexend"/>
                <a:cs typeface="Lexend"/>
                <a:sym typeface="Lexend"/>
              </a:rPr>
              <a:t>15</a:t>
            </a:r>
            <a:endParaRPr sz="1350">
              <a:latin typeface="Lexend"/>
              <a:ea typeface="Lexend"/>
              <a:cs typeface="Lexend"/>
              <a:sym typeface="Lexend"/>
            </a:endParaRPr>
          </a:p>
        </p:txBody>
      </p:sp>
      <p:sp>
        <p:nvSpPr>
          <p:cNvPr id="818" name="Google Shape;818;p67"/>
          <p:cNvSpPr txBox="1"/>
          <p:nvPr/>
        </p:nvSpPr>
        <p:spPr>
          <a:xfrm>
            <a:off x="70798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10.2</a:t>
            </a:r>
            <a:endParaRPr sz="1800">
              <a:latin typeface="Lexend"/>
              <a:ea typeface="Lexend"/>
              <a:cs typeface="Lexend"/>
              <a:sym typeface="Lexend"/>
            </a:endParaRPr>
          </a:p>
        </p:txBody>
      </p:sp>
      <p:graphicFrame>
        <p:nvGraphicFramePr>
          <p:cNvPr id="819" name="Google Shape;819;p67"/>
          <p:cNvGraphicFramePr/>
          <p:nvPr/>
        </p:nvGraphicFramePr>
        <p:xfrm>
          <a:off x="6351765" y="1882150"/>
          <a:ext cx="3000000" cy="3000000"/>
        </p:xfrm>
        <a:graphic>
          <a:graphicData uri="http://schemas.openxmlformats.org/drawingml/2006/table">
            <a:tbl>
              <a:tblPr>
                <a:noFill/>
                <a:tableStyleId>{D4A714CD-EBCC-4E9A-895D-88BA93CF39AF}</a:tableStyleId>
              </a:tblPr>
              <a:tblGrid>
                <a:gridCol w="725975"/>
                <a:gridCol w="728125"/>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pic>
        <p:nvPicPr>
          <p:cNvPr id="820" name="Google Shape;820;p67"/>
          <p:cNvPicPr preferRelativeResize="0"/>
          <p:nvPr/>
        </p:nvPicPr>
        <p:blipFill>
          <a:blip r:embed="rId3">
            <a:alphaModFix/>
          </a:blip>
          <a:stretch>
            <a:fillRect/>
          </a:stretch>
        </p:blipFill>
        <p:spPr>
          <a:xfrm>
            <a:off x="4117348" y="4377875"/>
            <a:ext cx="1960600" cy="222900"/>
          </a:xfrm>
          <a:prstGeom prst="rect">
            <a:avLst/>
          </a:prstGeom>
          <a:noFill/>
          <a:ln>
            <a:noFill/>
          </a:ln>
        </p:spPr>
      </p:pic>
      <p:pic>
        <p:nvPicPr>
          <p:cNvPr id="821" name="Google Shape;821;p67"/>
          <p:cNvPicPr preferRelativeResize="0"/>
          <p:nvPr/>
        </p:nvPicPr>
        <p:blipFill>
          <a:blip r:embed="rId4">
            <a:alphaModFix/>
          </a:blip>
          <a:stretch>
            <a:fillRect/>
          </a:stretch>
        </p:blipFill>
        <p:spPr>
          <a:xfrm>
            <a:off x="1160900" y="4355975"/>
            <a:ext cx="1359625" cy="222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77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7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68"/>
          <p:cNvSpPr txBox="1"/>
          <p:nvPr/>
        </p:nvSpPr>
        <p:spPr>
          <a:xfrm>
            <a:off x="7079875" y="1878225"/>
            <a:ext cx="11661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cos(θ°)</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27" name="Google Shape;827;p68"/>
          <p:cNvSpPr txBox="1"/>
          <p:nvPr/>
        </p:nvSpPr>
        <p:spPr>
          <a:xfrm>
            <a:off x="63517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a:t>
            </a:r>
            <a:endParaRPr sz="1800">
              <a:latin typeface="Lexend"/>
              <a:ea typeface="Lexend"/>
              <a:cs typeface="Lexend"/>
              <a:sym typeface="Lexend"/>
            </a:endParaRPr>
          </a:p>
        </p:txBody>
      </p:sp>
      <p:sp>
        <p:nvSpPr>
          <p:cNvPr id="828" name="Google Shape;828;p68"/>
          <p:cNvSpPr txBox="1"/>
          <p:nvPr/>
        </p:nvSpPr>
        <p:spPr>
          <a:xfrm>
            <a:off x="63517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a:t>
            </a:r>
            <a:endParaRPr sz="1800">
              <a:latin typeface="Lexend"/>
              <a:ea typeface="Lexend"/>
              <a:cs typeface="Lexend"/>
              <a:sym typeface="Lexend"/>
            </a:endParaRPr>
          </a:p>
        </p:txBody>
      </p:sp>
      <p:sp>
        <p:nvSpPr>
          <p:cNvPr id="829" name="Google Shape;829;p68"/>
          <p:cNvSpPr txBox="1"/>
          <p:nvPr/>
        </p:nvSpPr>
        <p:spPr>
          <a:xfrm>
            <a:off x="7079875" y="2367425"/>
            <a:ext cx="11706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accent4"/>
                </a:solidFill>
                <a:latin typeface="Lexend"/>
                <a:ea typeface="Lexend"/>
                <a:cs typeface="Lexend"/>
                <a:sym typeface="Lexend"/>
              </a:rPr>
              <a:t>adj</a:t>
            </a:r>
            <a:endParaRPr sz="1350">
              <a:latin typeface="Lexend"/>
              <a:ea typeface="Lexend"/>
              <a:cs typeface="Lexend"/>
              <a:sym typeface="Lexend"/>
            </a:endParaRPr>
          </a:p>
        </p:txBody>
      </p:sp>
      <p:sp>
        <p:nvSpPr>
          <p:cNvPr id="830" name="Google Shape;830;p68"/>
          <p:cNvSpPr txBox="1"/>
          <p:nvPr/>
        </p:nvSpPr>
        <p:spPr>
          <a:xfrm>
            <a:off x="6996475" y="2367425"/>
            <a:ext cx="13077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 × cos(θ°)</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graphicFrame>
        <p:nvGraphicFramePr>
          <p:cNvPr id="831" name="Google Shape;831;p68"/>
          <p:cNvGraphicFramePr/>
          <p:nvPr/>
        </p:nvGraphicFramePr>
        <p:xfrm>
          <a:off x="6351765" y="1882150"/>
          <a:ext cx="3000000" cy="3000000"/>
        </p:xfrm>
        <a:graphic>
          <a:graphicData uri="http://schemas.openxmlformats.org/drawingml/2006/table">
            <a:tbl>
              <a:tblPr>
                <a:noFill/>
                <a:tableStyleId>{D4A714CD-EBCC-4E9A-895D-88BA93CF39AF}</a:tableStyleId>
              </a:tblPr>
              <a:tblGrid>
                <a:gridCol w="725975"/>
                <a:gridCol w="1169325"/>
              </a:tblGrid>
              <a:tr h="4892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
        <p:nvSpPr>
          <p:cNvPr id="832" name="Google Shape;832;p68"/>
          <p:cNvSpPr/>
          <p:nvPr/>
        </p:nvSpPr>
        <p:spPr>
          <a:xfrm>
            <a:off x="4690200" y="4538550"/>
            <a:ext cx="650100" cy="2793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833" name="Google Shape;833;p68"/>
          <p:cNvSpPr/>
          <p:nvPr/>
        </p:nvSpPr>
        <p:spPr>
          <a:xfrm>
            <a:off x="1403920" y="4543346"/>
            <a:ext cx="960300" cy="2697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834" name="Google Shape;834;p68"/>
          <p:cNvSpPr txBox="1"/>
          <p:nvPr/>
        </p:nvSpPr>
        <p:spPr>
          <a:xfrm>
            <a:off x="1297975" y="4566478"/>
            <a:ext cx="1166100" cy="174900"/>
          </a:xfrm>
          <a:prstGeom prst="rect">
            <a:avLst/>
          </a:prstGeom>
          <a:noFill/>
          <a:ln>
            <a:noFill/>
          </a:ln>
        </p:spPr>
        <p:txBody>
          <a:bodyPr anchorCtr="0" anchor="ctr" bIns="0" lIns="0" spcFirstLastPara="1" rIns="0" wrap="square" tIns="0">
            <a:normAutofit/>
          </a:bodyPr>
          <a:lstStyle/>
          <a:p>
            <a:pPr indent="0" lvl="0" marL="0" rtl="0" algn="ctr">
              <a:lnSpc>
                <a:spcPct val="115000"/>
              </a:lnSpc>
              <a:spcBef>
                <a:spcPts val="0"/>
              </a:spcBef>
              <a:spcAft>
                <a:spcPts val="1000"/>
              </a:spcAft>
              <a:buClr>
                <a:schemeClr val="dk1"/>
              </a:buClr>
              <a:buSzPts val="1100"/>
              <a:buFont typeface="Arial"/>
              <a:buNone/>
            </a:pPr>
            <a:r>
              <a:rPr lang="en-GB" sz="1800">
                <a:solidFill>
                  <a:schemeClr val="dk1"/>
                </a:solidFill>
                <a:latin typeface="Lexend"/>
                <a:ea typeface="Times New Roman"/>
                <a:cs typeface="Times New Roman"/>
                <a:sym typeface="Times New Roman"/>
              </a:rPr>
              <a:t>cos(θ°)</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835" name="Google Shape;835;p68"/>
          <p:cNvGrpSpPr/>
          <p:nvPr/>
        </p:nvGrpSpPr>
        <p:grpSpPr>
          <a:xfrm>
            <a:off x="2068744" y="3186725"/>
            <a:ext cx="3815850" cy="639150"/>
            <a:chOff x="1459144" y="2424725"/>
            <a:chExt cx="3815850" cy="639150"/>
          </a:xfrm>
        </p:grpSpPr>
        <p:sp>
          <p:nvSpPr>
            <p:cNvPr id="836" name="Google Shape;836;p68"/>
            <p:cNvSpPr/>
            <p:nvPr/>
          </p:nvSpPr>
          <p:spPr>
            <a:xfrm>
              <a:off x="4592194" y="2424725"/>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837" name="Google Shape;837;p68"/>
            <p:cNvSpPr/>
            <p:nvPr/>
          </p:nvSpPr>
          <p:spPr>
            <a:xfrm>
              <a:off x="1459144" y="2773775"/>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838" name="Google Shape;838;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Qaabaynta qaacidada cosine (cosine formula)</a:t>
            </a:r>
            <a:endParaRPr/>
          </a:p>
        </p:txBody>
      </p:sp>
      <p:sp>
        <p:nvSpPr>
          <p:cNvPr id="839" name="Google Shape;839;p68"/>
          <p:cNvSpPr txBox="1"/>
          <p:nvPr/>
        </p:nvSpPr>
        <p:spPr>
          <a:xfrm>
            <a:off x="324000" y="610600"/>
            <a:ext cx="8496000" cy="89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Waxaan kaloo guudeyn karnaa habkan saddex-xagal kasta oo qumman (right-angled triangle) oo leh xagal θ°, halkaasoo dhinaca ku xiga θ° iyo xagasha qumman uu le'eg yahay cos(θ°).</a:t>
            </a:r>
            <a:r>
              <a:rPr i="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accent4"/>
                </a:solidFill>
                <a:latin typeface="Lexend"/>
                <a:ea typeface="Lexend"/>
                <a:cs typeface="Lexend"/>
                <a:sym typeface="Lexend"/>
              </a:rPr>
              <a:t/>
            </a:r>
            <a:r>
              <a:rPr lang="en-GB" sz="1400">
                <a:solidFill>
                  <a:schemeClr val="dk1"/>
                </a:solidFill>
                <a:latin typeface="Lexend"/>
                <a:ea typeface="Lexend"/>
                <a:cs typeface="Lexend"/>
                <a:sym typeface="Lexend"/>
              </a:rPr>
              <a:t/>
            </a:r>
            <a:r>
              <a:rPr i="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i="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40" name="Google Shape;840;p68"/>
          <p:cNvSpPr txBox="1"/>
          <p:nvPr/>
        </p:nvSpPr>
        <p:spPr>
          <a:xfrm>
            <a:off x="2103558" y="3593375"/>
            <a:ext cx="613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 cm</a:t>
            </a:r>
            <a:endParaRPr sz="1800">
              <a:latin typeface="Lexend"/>
              <a:ea typeface="Lexend"/>
              <a:cs typeface="Lexend"/>
              <a:sym typeface="Lexend"/>
            </a:endParaRPr>
          </a:p>
        </p:txBody>
      </p:sp>
      <p:sp>
        <p:nvSpPr>
          <p:cNvPr id="841" name="Google Shape;841;p68"/>
          <p:cNvSpPr/>
          <p:nvPr/>
        </p:nvSpPr>
        <p:spPr>
          <a:xfrm>
            <a:off x="5376937" y="3794798"/>
            <a:ext cx="1196700" cy="1196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42" name="Google Shape;842;p68"/>
          <p:cNvSpPr/>
          <p:nvPr/>
        </p:nvSpPr>
        <p:spPr>
          <a:xfrm>
            <a:off x="1852985" y="3777825"/>
            <a:ext cx="1196400" cy="11964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43" name="Google Shape;843;p68"/>
          <p:cNvSpPr/>
          <p:nvPr/>
        </p:nvSpPr>
        <p:spPr>
          <a:xfrm>
            <a:off x="4199604" y="4060780"/>
            <a:ext cx="343200" cy="3432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44" name="Google Shape;844;p68"/>
          <p:cNvCxnSpPr/>
          <p:nvPr/>
        </p:nvCxnSpPr>
        <p:spPr>
          <a:xfrm>
            <a:off x="4277510" y="2530101"/>
            <a:ext cx="1795800" cy="1795800"/>
          </a:xfrm>
          <a:prstGeom prst="straightConnector1">
            <a:avLst/>
          </a:prstGeom>
          <a:noFill/>
          <a:ln cap="flat" cmpd="sng" w="28575">
            <a:solidFill>
              <a:srgbClr val="4F7BE8"/>
            </a:solidFill>
            <a:prstDash val="solid"/>
            <a:round/>
            <a:headEnd len="med" w="med" type="triangle"/>
            <a:tailEnd len="med" w="med" type="triangle"/>
          </a:ln>
        </p:spPr>
      </p:cxnSp>
      <p:sp>
        <p:nvSpPr>
          <p:cNvPr id="845" name="Google Shape;845;p68"/>
          <p:cNvSpPr txBox="1"/>
          <p:nvPr/>
        </p:nvSpPr>
        <p:spPr>
          <a:xfrm>
            <a:off x="5370689" y="4158463"/>
            <a:ext cx="457200" cy="228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400">
                <a:solidFill>
                  <a:schemeClr val="dk1"/>
                </a:solidFill>
                <a:latin typeface="Lexend"/>
                <a:ea typeface="Lexend"/>
                <a:cs typeface="Lexend"/>
                <a:sym typeface="Lexend"/>
              </a:rPr>
              <a:t>θ</a:t>
            </a:r>
            <a:r>
              <a:rPr lang="en-GB" sz="14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846" name="Google Shape;846;p68"/>
          <p:cNvSpPr/>
          <p:nvPr/>
        </p:nvSpPr>
        <p:spPr>
          <a:xfrm>
            <a:off x="1297987" y="4160162"/>
            <a:ext cx="222900" cy="222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47" name="Google Shape;847;p68"/>
          <p:cNvCxnSpPr/>
          <p:nvPr/>
        </p:nvCxnSpPr>
        <p:spPr>
          <a:xfrm>
            <a:off x="1433879" y="3080775"/>
            <a:ext cx="1166100" cy="1166100"/>
          </a:xfrm>
          <a:prstGeom prst="straightConnector1">
            <a:avLst/>
          </a:prstGeom>
          <a:noFill/>
          <a:ln cap="flat" cmpd="sng" w="28575">
            <a:solidFill>
              <a:srgbClr val="4F7BE8"/>
            </a:solidFill>
            <a:prstDash val="solid"/>
            <a:round/>
            <a:headEnd len="med" w="med" type="triangle"/>
            <a:tailEnd len="med" w="med" type="triangle"/>
          </a:ln>
        </p:spPr>
      </p:cxnSp>
      <p:sp>
        <p:nvSpPr>
          <p:cNvPr id="848" name="Google Shape;848;p68"/>
          <p:cNvSpPr txBox="1"/>
          <p:nvPr/>
        </p:nvSpPr>
        <p:spPr>
          <a:xfrm>
            <a:off x="1851746" y="4167388"/>
            <a:ext cx="457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400">
                <a:solidFill>
                  <a:schemeClr val="dk1"/>
                </a:solidFill>
                <a:latin typeface="Lexend"/>
                <a:ea typeface="Lexend"/>
                <a:cs typeface="Lexend"/>
                <a:sym typeface="Lexend"/>
              </a:rPr>
              <a:t>θ</a:t>
            </a:r>
            <a:r>
              <a:rPr lang="en-GB" sz="1400">
                <a:solidFill>
                  <a:schemeClr val="dk1"/>
                </a:solidFill>
                <a:latin typeface="Lexend"/>
                <a:ea typeface="Lexend"/>
                <a:cs typeface="Lexend"/>
                <a:sym typeface="Lexend"/>
              </a:rPr>
              <a:t>°</a:t>
            </a:r>
            <a:endParaRPr sz="1800">
              <a:latin typeface="Lexend"/>
              <a:ea typeface="Lexend"/>
              <a:cs typeface="Lexend"/>
              <a:sym typeface="Lexend"/>
            </a:endParaRPr>
          </a:p>
        </p:txBody>
      </p:sp>
      <p:grpSp>
        <p:nvGrpSpPr>
          <p:cNvPr id="849" name="Google Shape;849;p68"/>
          <p:cNvGrpSpPr/>
          <p:nvPr/>
        </p:nvGrpSpPr>
        <p:grpSpPr>
          <a:xfrm>
            <a:off x="2222644" y="2373832"/>
            <a:ext cx="1640399" cy="511880"/>
            <a:chOff x="5007400" y="2270947"/>
            <a:chExt cx="1640399" cy="511880"/>
          </a:xfrm>
        </p:grpSpPr>
        <p:sp>
          <p:nvSpPr>
            <p:cNvPr id="850" name="Google Shape;850;p68"/>
            <p:cNvSpPr/>
            <p:nvPr/>
          </p:nvSpPr>
          <p:spPr>
            <a:xfrm flipH="1" rot="-5400000">
              <a:off x="5735112" y="1870139"/>
              <a:ext cx="184976" cy="1640399"/>
            </a:xfrm>
            <a:custGeom>
              <a:rect b="b" l="l" r="r" t="t"/>
              <a:pathLst>
                <a:path extrusionOk="0" h="30529" w="2102">
                  <a:moveTo>
                    <a:pt x="2102" y="0"/>
                  </a:moveTo>
                  <a:cubicBezTo>
                    <a:pt x="1752" y="2548"/>
                    <a:pt x="9" y="10201"/>
                    <a:pt x="1" y="15289"/>
                  </a:cubicBezTo>
                  <a:cubicBezTo>
                    <a:pt x="-7" y="20377"/>
                    <a:pt x="1711" y="27989"/>
                    <a:pt x="2053" y="30529"/>
                  </a:cubicBezTo>
                </a:path>
              </a:pathLst>
            </a:custGeom>
            <a:noFill/>
            <a:ln cap="flat" cmpd="sng" w="28575">
              <a:solidFill>
                <a:srgbClr val="000000"/>
              </a:solidFill>
              <a:prstDash val="solid"/>
              <a:round/>
              <a:headEnd len="med" w="med" type="none"/>
              <a:tailEnd len="med" w="med" type="triangle"/>
            </a:ln>
          </p:spPr>
          <p:txBody>
            <a:bodyPr/>
            <a:p/>
          </p:txBody>
        </p:sp>
        <p:sp>
          <p:nvSpPr>
            <p:cNvPr id="851" name="Google Shape;851;p68"/>
            <p:cNvSpPr txBox="1"/>
            <p:nvPr/>
          </p:nvSpPr>
          <p:spPr>
            <a:xfrm>
              <a:off x="5190550" y="2270947"/>
              <a:ext cx="12741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600">
                  <a:latin typeface="Lexend"/>
                  <a:ea typeface="Lexend"/>
                  <a:cs typeface="Lexend"/>
                  <a:sym typeface="Lexend"/>
                </a:rPr>
                <a:t>× </a:t>
              </a:r>
              <a:r>
                <a:rPr i="1" lang="en-GB" sz="1600">
                  <a:solidFill>
                    <a:schemeClr val="dk1"/>
                  </a:solidFill>
                  <a:latin typeface="Times New Roman"/>
                  <a:ea typeface="Times New Roman"/>
                  <a:cs typeface="Times New Roman"/>
                  <a:sym typeface="Times New Roman"/>
                </a:rPr>
                <a:t>h</a:t>
              </a:r>
              <a:endParaRPr sz="1800">
                <a:latin typeface="Lexend"/>
                <a:ea typeface="Lexend"/>
                <a:cs typeface="Lexend"/>
                <a:sym typeface="Lexend"/>
              </a:endParaRPr>
            </a:p>
          </p:txBody>
        </p:sp>
      </p:grpSp>
      <p:grpSp>
        <p:nvGrpSpPr>
          <p:cNvPr id="852" name="Google Shape;852;p68"/>
          <p:cNvGrpSpPr/>
          <p:nvPr/>
        </p:nvGrpSpPr>
        <p:grpSpPr>
          <a:xfrm>
            <a:off x="6547900" y="2944400"/>
            <a:ext cx="1249500" cy="426868"/>
            <a:chOff x="6852700" y="3173000"/>
            <a:chExt cx="1249500" cy="426868"/>
          </a:xfrm>
        </p:grpSpPr>
        <p:sp>
          <p:nvSpPr>
            <p:cNvPr id="853" name="Google Shape;853;p68"/>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54" name="Google Shape;854;p68"/>
            <p:cNvSpPr txBox="1"/>
            <p:nvPr/>
          </p:nvSpPr>
          <p:spPr>
            <a:xfrm>
              <a:off x="6852700" y="3279168"/>
              <a:ext cx="12495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rgbClr val="000000"/>
                  </a:solidFill>
                  <a:latin typeface="Times New Roman"/>
                  <a:ea typeface="Times New Roman"/>
                  <a:cs typeface="Times New Roman"/>
                  <a:sym typeface="Times New Roman"/>
                </a:rPr>
                <a:t>× cos(θ°)</a:t>
              </a:r>
              <a:r>
                <a:rPr lang="en-GB" sz="2000">
                  <a:solidFill>
                    <a:schemeClr val="dk1"/>
                  </a:solidFill>
                  <a:latin typeface="Times New Roman"/>
                  <a:ea typeface="Times New Roman"/>
                  <a:cs typeface="Times New Roman"/>
                  <a:sym typeface="Times New Roman"/>
                </a:rPr>
                <a:t/>
              </a:r>
              <a:r>
                <a:rPr i="1" lang="en-GB" sz="20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sz="2000">
                <a:solidFill>
                  <a:srgbClr val="000000"/>
                </a:solidFill>
                <a:latin typeface="Times New Roman"/>
                <a:ea typeface="Times New Roman"/>
                <a:cs typeface="Times New Roman"/>
                <a:sym typeface="Times New Roman"/>
              </a:endParaRPr>
            </a:p>
          </p:txBody>
        </p:sp>
      </p:grpSp>
      <p:grpSp>
        <p:nvGrpSpPr>
          <p:cNvPr id="855" name="Google Shape;855;p68"/>
          <p:cNvGrpSpPr/>
          <p:nvPr/>
        </p:nvGrpSpPr>
        <p:grpSpPr>
          <a:xfrm>
            <a:off x="6587300" y="1327555"/>
            <a:ext cx="1170600" cy="462970"/>
            <a:chOff x="6892100" y="1556155"/>
            <a:chExt cx="1170600" cy="462970"/>
          </a:xfrm>
        </p:grpSpPr>
        <p:sp>
          <p:nvSpPr>
            <p:cNvPr id="856" name="Google Shape;856;p68"/>
            <p:cNvSpPr/>
            <p:nvPr/>
          </p:nvSpPr>
          <p:spPr>
            <a:xfrm flipH="1" rot="10800000">
              <a:off x="7072065" y="1882025"/>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57" name="Google Shape;857;p68"/>
            <p:cNvSpPr txBox="1"/>
            <p:nvPr/>
          </p:nvSpPr>
          <p:spPr>
            <a:xfrm>
              <a:off x="6892100" y="1556155"/>
              <a:ext cx="11706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rgbClr val="000000"/>
                  </a:solidFill>
                  <a:latin typeface="Times New Roman"/>
                  <a:ea typeface="Times New Roman"/>
                  <a:cs typeface="Times New Roman"/>
                  <a:sym typeface="Times New Roman"/>
                </a:rPr>
                <a:t>× cos(θ°)</a:t>
              </a:r>
              <a:r>
                <a:rPr lang="en-GB" sz="2000">
                  <a:solidFill>
                    <a:schemeClr val="dk1"/>
                  </a:solidFill>
                  <a:latin typeface="Times New Roman"/>
                  <a:ea typeface="Times New Roman"/>
                  <a:cs typeface="Times New Roman"/>
                  <a:sym typeface="Times New Roman"/>
                </a:rPr>
                <a:t/>
              </a:r>
              <a:r>
                <a:rPr i="1" lang="en-GB" sz="20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sz="2000">
                <a:solidFill>
                  <a:srgbClr val="000000"/>
                </a:solidFill>
                <a:latin typeface="Times New Roman"/>
                <a:ea typeface="Times New Roman"/>
                <a:cs typeface="Times New Roman"/>
                <a:sym typeface="Times New Roman"/>
              </a:endParaRPr>
            </a:p>
          </p:txBody>
        </p:sp>
      </p:grpSp>
      <p:grpSp>
        <p:nvGrpSpPr>
          <p:cNvPr id="858" name="Google Shape;858;p68"/>
          <p:cNvGrpSpPr/>
          <p:nvPr/>
        </p:nvGrpSpPr>
        <p:grpSpPr>
          <a:xfrm>
            <a:off x="5619501" y="2080125"/>
            <a:ext cx="3297195" cy="582538"/>
            <a:chOff x="5924301" y="2308725"/>
            <a:chExt cx="3297195" cy="582538"/>
          </a:xfrm>
        </p:grpSpPr>
        <p:sp>
          <p:nvSpPr>
            <p:cNvPr id="859" name="Google Shape;859;p68"/>
            <p:cNvSpPr/>
            <p:nvPr/>
          </p:nvSpPr>
          <p:spPr>
            <a:xfrm flipH="1">
              <a:off x="8598237" y="2308725"/>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grpSp>
          <p:nvGrpSpPr>
            <p:cNvPr id="860" name="Google Shape;860;p68"/>
            <p:cNvGrpSpPr/>
            <p:nvPr/>
          </p:nvGrpSpPr>
          <p:grpSpPr>
            <a:xfrm>
              <a:off x="5924301" y="2308738"/>
              <a:ext cx="646319" cy="582525"/>
              <a:chOff x="5924301" y="2308738"/>
              <a:chExt cx="646319" cy="582525"/>
            </a:xfrm>
          </p:grpSpPr>
          <p:sp>
            <p:nvSpPr>
              <p:cNvPr id="861" name="Google Shape;861;p68"/>
              <p:cNvSpPr/>
              <p:nvPr/>
            </p:nvSpPr>
            <p:spPr>
              <a:xfrm>
                <a:off x="6425320" y="2308738"/>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862" name="Google Shape;862;p68"/>
              <p:cNvSpPr txBox="1"/>
              <p:nvPr/>
            </p:nvSpPr>
            <p:spPr>
              <a:xfrm>
                <a:off x="5924301" y="2411400"/>
                <a:ext cx="457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rgbClr val="000000"/>
                    </a:solidFill>
                    <a:latin typeface="Times New Roman"/>
                    <a:ea typeface="Times New Roman"/>
                    <a:cs typeface="Times New Roman"/>
                    <a:sym typeface="Times New Roman"/>
                  </a:rPr>
                  <a:t>× </a:t>
                </a:r>
                <a:r>
                  <a:rPr i="1" lang="en-GB" sz="2000">
                    <a:solidFill>
                      <a:schemeClr val="dk1"/>
                    </a:solidFill>
                    <a:latin typeface="Times New Roman"/>
                    <a:ea typeface="Times New Roman"/>
                    <a:cs typeface="Times New Roman"/>
                    <a:sym typeface="Times New Roman"/>
                  </a:rPr>
                  <a:t>h</a:t>
                </a:r>
                <a:endParaRPr sz="2000">
                  <a:solidFill>
                    <a:srgbClr val="000000"/>
                  </a:solidFill>
                  <a:latin typeface="Times New Roman"/>
                  <a:ea typeface="Times New Roman"/>
                  <a:cs typeface="Times New Roman"/>
                  <a:sym typeface="Times New Roman"/>
                </a:endParaRPr>
              </a:p>
            </p:txBody>
          </p:sp>
        </p:grpSp>
        <p:sp>
          <p:nvSpPr>
            <p:cNvPr id="863" name="Google Shape;863;p68"/>
            <p:cNvSpPr txBox="1"/>
            <p:nvPr/>
          </p:nvSpPr>
          <p:spPr>
            <a:xfrm>
              <a:off x="8780796" y="2368275"/>
              <a:ext cx="440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rgbClr val="000000"/>
                  </a:solidFill>
                  <a:latin typeface="Times New Roman"/>
                  <a:ea typeface="Times New Roman"/>
                  <a:cs typeface="Times New Roman"/>
                  <a:sym typeface="Times New Roman"/>
                </a:rPr>
                <a:t>× </a:t>
              </a:r>
              <a:r>
                <a:rPr i="1" lang="en-GB" sz="2000">
                  <a:solidFill>
                    <a:schemeClr val="dk1"/>
                  </a:solidFill>
                  <a:latin typeface="Times New Roman"/>
                  <a:ea typeface="Times New Roman"/>
                  <a:cs typeface="Times New Roman"/>
                  <a:sym typeface="Times New Roman"/>
                </a:rPr>
                <a:t>h</a:t>
              </a:r>
              <a:endParaRPr sz="2000">
                <a:solidFill>
                  <a:srgbClr val="000000"/>
                </a:solidFill>
                <a:latin typeface="Times New Roman"/>
                <a:ea typeface="Times New Roman"/>
                <a:cs typeface="Times New Roman"/>
                <a:sym typeface="Times New Roman"/>
              </a:endParaRPr>
            </a:p>
          </p:txBody>
        </p:sp>
      </p:grpSp>
      <p:sp>
        <p:nvSpPr>
          <p:cNvPr id="864" name="Google Shape;864;p68"/>
          <p:cNvSpPr txBox="1"/>
          <p:nvPr/>
        </p:nvSpPr>
        <p:spPr>
          <a:xfrm>
            <a:off x="4719298" y="4540250"/>
            <a:ext cx="591900" cy="2697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accent4"/>
                </a:solidFill>
                <a:latin typeface="Lexend"/>
                <a:ea typeface="Lexend"/>
                <a:cs typeface="Lexend"/>
                <a:sym typeface="Lexend"/>
              </a:rPr>
              <a:t>adj</a:t>
            </a:r>
            <a:endParaRPr sz="1800">
              <a:latin typeface="Lexend"/>
              <a:ea typeface="Lexend"/>
              <a:cs typeface="Lexend"/>
              <a:sym typeface="Lexend"/>
            </a:endParaRPr>
          </a:p>
        </p:txBody>
      </p:sp>
      <p:sp>
        <p:nvSpPr>
          <p:cNvPr id="865" name="Google Shape;865;p68"/>
          <p:cNvSpPr txBox="1"/>
          <p:nvPr/>
        </p:nvSpPr>
        <p:spPr>
          <a:xfrm>
            <a:off x="5191356" y="3202050"/>
            <a:ext cx="7038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h cm</a:t>
            </a:r>
            <a:r>
              <a:rPr lang="en-GB" sz="1800">
                <a:latin typeface="Lexend"/>
                <a:ea typeface="Lexend"/>
                <a:cs typeface="Lexend"/>
                <a:sym typeface="Lexend"/>
              </a:rPr>
              <a:t/>
            </a:r>
            <a:endParaRPr sz="1800">
              <a:latin typeface="Lexend"/>
              <a:ea typeface="Lexend"/>
              <a:cs typeface="Lexend"/>
              <a:sym typeface="Lexend"/>
            </a:endParaRPr>
          </a:p>
        </p:txBody>
      </p:sp>
      <p:sp>
        <p:nvSpPr>
          <p:cNvPr id="866" name="Google Shape;866;p68"/>
          <p:cNvSpPr/>
          <p:nvPr/>
        </p:nvSpPr>
        <p:spPr>
          <a:xfrm>
            <a:off x="4199604" y="2608006"/>
            <a:ext cx="1796100" cy="1796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67" name="Google Shape;867;p68"/>
          <p:cNvSpPr/>
          <p:nvPr/>
        </p:nvSpPr>
        <p:spPr>
          <a:xfrm>
            <a:off x="1297987" y="3216668"/>
            <a:ext cx="1166400" cy="1166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68" name="Google Shape;868;p68"/>
          <p:cNvSpPr txBox="1"/>
          <p:nvPr/>
        </p:nvSpPr>
        <p:spPr>
          <a:xfrm>
            <a:off x="4432200" y="4495850"/>
            <a:ext cx="1249500" cy="3432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 × cos(θ°)</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pic>
        <p:nvPicPr>
          <p:cNvPr id="869" name="Google Shape;869;p68"/>
          <p:cNvPicPr preferRelativeResize="0"/>
          <p:nvPr/>
        </p:nvPicPr>
        <p:blipFill>
          <a:blip r:embed="rId3">
            <a:alphaModFix/>
          </a:blip>
          <a:stretch>
            <a:fillRect/>
          </a:stretch>
        </p:blipFill>
        <p:spPr>
          <a:xfrm>
            <a:off x="4117348" y="4377875"/>
            <a:ext cx="1960600" cy="222900"/>
          </a:xfrm>
          <a:prstGeom prst="rect">
            <a:avLst/>
          </a:prstGeom>
          <a:noFill/>
          <a:ln>
            <a:noFill/>
          </a:ln>
        </p:spPr>
      </p:pic>
      <p:pic>
        <p:nvPicPr>
          <p:cNvPr id="870" name="Google Shape;870;p68"/>
          <p:cNvPicPr preferRelativeResize="0"/>
          <p:nvPr/>
        </p:nvPicPr>
        <p:blipFill>
          <a:blip r:embed="rId4">
            <a:alphaModFix/>
          </a:blip>
          <a:stretch>
            <a:fillRect/>
          </a:stretch>
        </p:blipFill>
        <p:spPr>
          <a:xfrm>
            <a:off x="1160900" y="4355975"/>
            <a:ext cx="1359625" cy="222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3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3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69"/>
          <p:cNvSpPr txBox="1"/>
          <p:nvPr/>
        </p:nvSpPr>
        <p:spPr>
          <a:xfrm>
            <a:off x="7077775" y="1878225"/>
            <a:ext cx="11967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cos(θ°)</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76" name="Google Shape;876;p69"/>
          <p:cNvSpPr txBox="1"/>
          <p:nvPr/>
        </p:nvSpPr>
        <p:spPr>
          <a:xfrm>
            <a:off x="63517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a:t>
            </a:r>
            <a:endParaRPr sz="1800">
              <a:latin typeface="Lexend"/>
              <a:ea typeface="Lexend"/>
              <a:cs typeface="Lexend"/>
              <a:sym typeface="Lexend"/>
            </a:endParaRPr>
          </a:p>
        </p:txBody>
      </p:sp>
      <p:sp>
        <p:nvSpPr>
          <p:cNvPr id="877" name="Google Shape;877;p69"/>
          <p:cNvSpPr txBox="1"/>
          <p:nvPr/>
        </p:nvSpPr>
        <p:spPr>
          <a:xfrm>
            <a:off x="63517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878" name="Google Shape;878;p69"/>
          <p:cNvSpPr txBox="1"/>
          <p:nvPr/>
        </p:nvSpPr>
        <p:spPr>
          <a:xfrm>
            <a:off x="7025275" y="2367425"/>
            <a:ext cx="12933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 × cos(θ°)</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a:latin typeface="Lexend"/>
              <a:ea typeface="Lexend"/>
              <a:cs typeface="Lexend"/>
              <a:sym typeface="Lexend"/>
            </a:endParaRPr>
          </a:p>
        </p:txBody>
      </p:sp>
      <p:graphicFrame>
        <p:nvGraphicFramePr>
          <p:cNvPr id="879" name="Google Shape;879;p69"/>
          <p:cNvGraphicFramePr/>
          <p:nvPr/>
        </p:nvGraphicFramePr>
        <p:xfrm>
          <a:off x="6351765" y="1882150"/>
          <a:ext cx="3000000" cy="3000000"/>
        </p:xfrm>
        <a:graphic>
          <a:graphicData uri="http://schemas.openxmlformats.org/drawingml/2006/table">
            <a:tbl>
              <a:tblPr>
                <a:noFill/>
                <a:tableStyleId>{D4A714CD-EBCC-4E9A-895D-88BA93CF39AF}</a:tableStyleId>
              </a:tblPr>
              <a:tblGrid>
                <a:gridCol w="725975"/>
                <a:gridCol w="1204200"/>
              </a:tblGrid>
              <a:tr h="4892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
        <p:nvSpPr>
          <p:cNvPr id="880" name="Google Shape;880;p69"/>
          <p:cNvSpPr txBox="1"/>
          <p:nvPr/>
        </p:nvSpPr>
        <p:spPr>
          <a:xfrm>
            <a:off x="324000" y="4182000"/>
            <a:ext cx="3258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Dhererka hypotenuse-ka (hypotenuse)</a:t>
            </a:r>
            <a:endParaRPr sz="1800">
              <a:latin typeface="Lexend"/>
              <a:ea typeface="Lexend"/>
              <a:cs typeface="Lexend"/>
              <a:sym typeface="Lexend"/>
            </a:endParaRPr>
          </a:p>
        </p:txBody>
      </p:sp>
      <p:sp>
        <p:nvSpPr>
          <p:cNvPr id="881" name="Google Shape;881;p69"/>
          <p:cNvSpPr txBox="1"/>
          <p:nvPr/>
        </p:nvSpPr>
        <p:spPr>
          <a:xfrm>
            <a:off x="3619013" y="4182000"/>
            <a:ext cx="5554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oo lagu dhuftay cosine-ka xagal θ°</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r>
              <a:rPr i="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882" name="Google Shape;882;p69"/>
          <p:cNvSpPr/>
          <p:nvPr/>
        </p:nvSpPr>
        <p:spPr>
          <a:xfrm>
            <a:off x="2911337" y="1697600"/>
            <a:ext cx="796200" cy="383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883" name="Google Shape;883;p69"/>
          <p:cNvSpPr txBox="1"/>
          <p:nvPr/>
        </p:nvSpPr>
        <p:spPr>
          <a:xfrm>
            <a:off x="2568051" y="3653779"/>
            <a:ext cx="1249200" cy="2697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 × cos(θ°)</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84" name="Google Shape;884;p69"/>
          <p:cNvSpPr txBox="1"/>
          <p:nvPr/>
        </p:nvSpPr>
        <p:spPr>
          <a:xfrm>
            <a:off x="324000" y="610600"/>
            <a:ext cx="8496000" cy="89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Waxaan kaloo guudeyn karnaa habkan saddex-xagal kasta oo qumman (right-angled triangle) oo leh xagal θ°, halkaasoo dhinaca ku xiga θ° iyo xagasha qumman uu le'eg yahay cos(θ°).</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85" name="Google Shape;885;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cosine (cosine formula)</a:t>
            </a:r>
            <a:endParaRPr/>
          </a:p>
        </p:txBody>
      </p:sp>
      <p:sp>
        <p:nvSpPr>
          <p:cNvPr id="886" name="Google Shape;886;p69"/>
          <p:cNvSpPr/>
          <p:nvPr/>
        </p:nvSpPr>
        <p:spPr>
          <a:xfrm>
            <a:off x="3471937" y="2651798"/>
            <a:ext cx="1196700" cy="1196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7" name="Google Shape;887;p69"/>
          <p:cNvSpPr/>
          <p:nvPr/>
        </p:nvSpPr>
        <p:spPr>
          <a:xfrm>
            <a:off x="2294604" y="1465006"/>
            <a:ext cx="1796100" cy="1796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8" name="Google Shape;888;p69"/>
          <p:cNvSpPr/>
          <p:nvPr/>
        </p:nvSpPr>
        <p:spPr>
          <a:xfrm>
            <a:off x="2294604" y="2917780"/>
            <a:ext cx="343200" cy="3432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89" name="Google Shape;889;p69"/>
          <p:cNvCxnSpPr/>
          <p:nvPr/>
        </p:nvCxnSpPr>
        <p:spPr>
          <a:xfrm>
            <a:off x="2372510" y="1387101"/>
            <a:ext cx="1795800" cy="1795800"/>
          </a:xfrm>
          <a:prstGeom prst="straightConnector1">
            <a:avLst/>
          </a:prstGeom>
          <a:noFill/>
          <a:ln cap="flat" cmpd="sng" w="28575">
            <a:solidFill>
              <a:srgbClr val="4F7BE8"/>
            </a:solidFill>
            <a:prstDash val="solid"/>
            <a:round/>
            <a:headEnd len="med" w="med" type="triangle"/>
            <a:tailEnd len="med" w="med" type="triangle"/>
          </a:ln>
        </p:spPr>
      </p:cxnSp>
      <p:sp>
        <p:nvSpPr>
          <p:cNvPr id="890" name="Google Shape;890;p69"/>
          <p:cNvSpPr txBox="1"/>
          <p:nvPr/>
        </p:nvSpPr>
        <p:spPr>
          <a:xfrm>
            <a:off x="3465689" y="3015463"/>
            <a:ext cx="457200" cy="228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grpSp>
        <p:nvGrpSpPr>
          <p:cNvPr id="891" name="Google Shape;891;p69"/>
          <p:cNvGrpSpPr/>
          <p:nvPr/>
        </p:nvGrpSpPr>
        <p:grpSpPr>
          <a:xfrm>
            <a:off x="6690475" y="2944400"/>
            <a:ext cx="964200" cy="472225"/>
            <a:chOff x="6995275" y="3173000"/>
            <a:chExt cx="964200" cy="472225"/>
          </a:xfrm>
        </p:grpSpPr>
        <p:sp>
          <p:nvSpPr>
            <p:cNvPr id="892" name="Google Shape;892;p69"/>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93" name="Google Shape;893;p69"/>
            <p:cNvSpPr txBox="1"/>
            <p:nvPr/>
          </p:nvSpPr>
          <p:spPr>
            <a:xfrm>
              <a:off x="6995275" y="3324525"/>
              <a:ext cx="964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 cos(θ°)</a:t>
              </a:r>
              <a:r>
                <a:rPr i="1" lang="en-GB" sz="20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sz="2000">
                <a:solidFill>
                  <a:srgbClr val="000000"/>
                </a:solidFill>
                <a:latin typeface="Times New Roman"/>
                <a:ea typeface="Times New Roman"/>
                <a:cs typeface="Times New Roman"/>
                <a:sym typeface="Times New Roman"/>
              </a:endParaRPr>
            </a:p>
          </p:txBody>
        </p:sp>
      </p:grpSp>
      <p:sp>
        <p:nvSpPr>
          <p:cNvPr id="894" name="Google Shape;894;p69"/>
          <p:cNvSpPr txBox="1"/>
          <p:nvPr/>
        </p:nvSpPr>
        <p:spPr>
          <a:xfrm>
            <a:off x="2957493" y="1754250"/>
            <a:ext cx="7038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h cm</a:t>
            </a:r>
            <a:r>
              <a:rPr lang="en-GB" sz="1800">
                <a:latin typeface="Lexend"/>
                <a:ea typeface="Lexend"/>
                <a:cs typeface="Lexend"/>
                <a:sym typeface="Lexend"/>
              </a:rPr>
              <a:t/>
            </a:r>
            <a:endParaRPr sz="1800">
              <a:latin typeface="Lexend"/>
              <a:ea typeface="Lexend"/>
              <a:cs typeface="Lexend"/>
              <a:sym typeface="Lexend"/>
            </a:endParaRPr>
          </a:p>
        </p:txBody>
      </p:sp>
      <p:sp>
        <p:nvSpPr>
          <p:cNvPr id="895" name="Google Shape;895;p69"/>
          <p:cNvSpPr txBox="1"/>
          <p:nvPr/>
        </p:nvSpPr>
        <p:spPr>
          <a:xfrm>
            <a:off x="2921450" y="3467408"/>
            <a:ext cx="5424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adj</a:t>
            </a:r>
            <a:endParaRPr sz="1800">
              <a:solidFill>
                <a:schemeClr val="accent4"/>
              </a:solidFill>
              <a:latin typeface="Lexend"/>
              <a:ea typeface="Lexend"/>
              <a:cs typeface="Lexend"/>
              <a:sym typeface="Lexend"/>
            </a:endParaRPr>
          </a:p>
        </p:txBody>
      </p:sp>
      <p:sp>
        <p:nvSpPr>
          <p:cNvPr id="896" name="Google Shape;896;p69"/>
          <p:cNvSpPr txBox="1"/>
          <p:nvPr/>
        </p:nvSpPr>
        <p:spPr>
          <a:xfrm>
            <a:off x="324000" y="4459775"/>
            <a:ext cx="80994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wuxuu la mid yahay dhererka dhinaca ku xiga xagashaas iyo xagasha qumman.</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97" name="Google Shape;897;p69"/>
          <p:cNvSpPr/>
          <p:nvPr/>
        </p:nvSpPr>
        <p:spPr>
          <a:xfrm>
            <a:off x="3446326" y="2927325"/>
            <a:ext cx="395400" cy="383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cxnSp>
        <p:nvCxnSpPr>
          <p:cNvPr id="898" name="Google Shape;898;p69"/>
          <p:cNvCxnSpPr>
            <a:stCxn id="882" idx="2"/>
            <a:endCxn id="887" idx="3"/>
          </p:cNvCxnSpPr>
          <p:nvPr/>
        </p:nvCxnSpPr>
        <p:spPr>
          <a:xfrm flipH="1">
            <a:off x="3192737" y="2080700"/>
            <a:ext cx="116700" cy="1180500"/>
          </a:xfrm>
          <a:prstGeom prst="straightConnector1">
            <a:avLst/>
          </a:prstGeom>
          <a:noFill/>
          <a:ln cap="flat" cmpd="sng" w="38100">
            <a:solidFill>
              <a:schemeClr val="accent3"/>
            </a:solidFill>
            <a:prstDash val="solid"/>
            <a:round/>
            <a:headEnd len="med" w="med" type="none"/>
            <a:tailEnd len="med" w="med" type="triangle"/>
          </a:ln>
        </p:spPr>
      </p:cxnSp>
      <p:pic>
        <p:nvPicPr>
          <p:cNvPr id="899" name="Google Shape;899;p69"/>
          <p:cNvPicPr preferRelativeResize="0"/>
          <p:nvPr/>
        </p:nvPicPr>
        <p:blipFill>
          <a:blip r:embed="rId3">
            <a:alphaModFix/>
          </a:blip>
          <a:stretch>
            <a:fillRect/>
          </a:stretch>
        </p:blipFill>
        <p:spPr>
          <a:xfrm>
            <a:off x="2270773" y="3261200"/>
            <a:ext cx="1960600" cy="222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904" name="Google Shape;904;p70"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0" r="70924" t="0"/>
          <a:stretch/>
        </p:blipFill>
        <p:spPr>
          <a:xfrm>
            <a:off x="901899" y="4016827"/>
            <a:ext cx="1656126" cy="655450"/>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905" name="Google Shape;905;p70"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34162" r="36761" t="0"/>
          <a:stretch/>
        </p:blipFill>
        <p:spPr>
          <a:xfrm>
            <a:off x="768001" y="2944425"/>
            <a:ext cx="1656126" cy="655425"/>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906" name="Google Shape;906;p70"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65066" r="0" t="0"/>
          <a:stretch/>
        </p:blipFill>
        <p:spPr>
          <a:xfrm>
            <a:off x="828667" y="1876807"/>
            <a:ext cx="1989775" cy="655450"/>
          </a:xfrm>
          <a:prstGeom prst="rect">
            <a:avLst/>
          </a:prstGeom>
          <a:noFill/>
          <a:ln>
            <a:noFill/>
          </a:ln>
        </p:spPr>
      </p:pic>
      <p:sp>
        <p:nvSpPr>
          <p:cNvPr id="907" name="Google Shape;907;p70"/>
          <p:cNvSpPr txBox="1"/>
          <p:nvPr/>
        </p:nvSpPr>
        <p:spPr>
          <a:xfrm>
            <a:off x="667000" y="1598626"/>
            <a:ext cx="23859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Qaacidada cosine (cosine formula)</a:t>
            </a:r>
            <a:endParaRPr sz="1800">
              <a:latin typeface="Lexend"/>
              <a:ea typeface="Lexend"/>
              <a:cs typeface="Lexend"/>
              <a:sym typeface="Lexend"/>
            </a:endParaRPr>
          </a:p>
        </p:txBody>
      </p:sp>
      <p:sp>
        <p:nvSpPr>
          <p:cNvPr id="908" name="Google Shape;908;p70"/>
          <p:cNvSpPr/>
          <p:nvPr/>
        </p:nvSpPr>
        <p:spPr>
          <a:xfrm>
            <a:off x="1046200" y="2010025"/>
            <a:ext cx="11151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9" name="Google Shape;909;p70"/>
          <p:cNvSpPr/>
          <p:nvPr/>
        </p:nvSpPr>
        <p:spPr>
          <a:xfrm>
            <a:off x="2161300" y="2010025"/>
            <a:ext cx="7260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0" name="Google Shape;910;p70"/>
          <p:cNvSpPr/>
          <p:nvPr/>
        </p:nvSpPr>
        <p:spPr>
          <a:xfrm>
            <a:off x="768000" y="3240400"/>
            <a:ext cx="9192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1" name="Google Shape;911;p70"/>
          <p:cNvSpPr/>
          <p:nvPr/>
        </p:nvSpPr>
        <p:spPr>
          <a:xfrm>
            <a:off x="1694525" y="3055663"/>
            <a:ext cx="8406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2" name="Google Shape;912;p70"/>
          <p:cNvSpPr/>
          <p:nvPr/>
        </p:nvSpPr>
        <p:spPr>
          <a:xfrm>
            <a:off x="1353850" y="4144950"/>
            <a:ext cx="11490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3" name="Google Shape;913;p70"/>
          <p:cNvSpPr/>
          <p:nvPr/>
        </p:nvSpPr>
        <p:spPr>
          <a:xfrm>
            <a:off x="737275" y="4306303"/>
            <a:ext cx="616500" cy="3567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4" name="Google Shape;914;p70"/>
          <p:cNvSpPr/>
          <p:nvPr/>
        </p:nvSpPr>
        <p:spPr>
          <a:xfrm>
            <a:off x="850800" y="2010025"/>
            <a:ext cx="1953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5" name="Google Shape;915;p70"/>
          <p:cNvSpPr/>
          <p:nvPr/>
        </p:nvSpPr>
        <p:spPr>
          <a:xfrm>
            <a:off x="768000" y="2931375"/>
            <a:ext cx="919200" cy="3090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6" name="Google Shape;916;p70"/>
          <p:cNvSpPr/>
          <p:nvPr/>
        </p:nvSpPr>
        <p:spPr>
          <a:xfrm>
            <a:off x="737275" y="3996476"/>
            <a:ext cx="616500" cy="3090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7" name="Google Shape;917;p70"/>
          <p:cNvSpPr txBox="1"/>
          <p:nvPr/>
        </p:nvSpPr>
        <p:spPr>
          <a:xfrm>
            <a:off x="4301227" y="2437378"/>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918" name="Google Shape;918;p70"/>
          <p:cNvSpPr txBox="1"/>
          <p:nvPr/>
        </p:nvSpPr>
        <p:spPr>
          <a:xfrm>
            <a:off x="5027228" y="2926590"/>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lnSpc>
                <a:spcPct val="100000"/>
              </a:lnSpc>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adj</a:t>
            </a:r>
            <a:endParaRPr sz="100">
              <a:solidFill>
                <a:schemeClr val="accent4"/>
              </a:solidFill>
              <a:latin typeface="Lexend"/>
              <a:ea typeface="Lexend"/>
              <a:cs typeface="Lexend"/>
              <a:sym typeface="Lexend"/>
            </a:endParaRPr>
          </a:p>
        </p:txBody>
      </p:sp>
      <p:sp>
        <p:nvSpPr>
          <p:cNvPr id="919" name="Google Shape;919;p70"/>
          <p:cNvSpPr/>
          <p:nvPr/>
        </p:nvSpPr>
        <p:spPr>
          <a:xfrm flipH="1">
            <a:off x="6200893" y="2639290"/>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wrap="square">
            <a:normAutofit/>
          </a:bodyPr>
          <a:p/>
        </p:txBody>
      </p:sp>
      <p:grpSp>
        <p:nvGrpSpPr>
          <p:cNvPr id="920" name="Google Shape;920;p70"/>
          <p:cNvGrpSpPr/>
          <p:nvPr/>
        </p:nvGrpSpPr>
        <p:grpSpPr>
          <a:xfrm>
            <a:off x="3568954" y="2639303"/>
            <a:ext cx="646319" cy="582525"/>
            <a:chOff x="5924301" y="2308738"/>
            <a:chExt cx="646319" cy="582525"/>
          </a:xfrm>
        </p:grpSpPr>
        <p:sp>
          <p:nvSpPr>
            <p:cNvPr id="921" name="Google Shape;921;p70"/>
            <p:cNvSpPr/>
            <p:nvPr/>
          </p:nvSpPr>
          <p:spPr>
            <a:xfrm>
              <a:off x="6425320" y="2308738"/>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922" name="Google Shape;922;p70"/>
            <p:cNvSpPr txBox="1"/>
            <p:nvPr/>
          </p:nvSpPr>
          <p:spPr>
            <a:xfrm>
              <a:off x="5924301" y="2411400"/>
              <a:ext cx="457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h</a:t>
              </a:r>
              <a:endParaRPr sz="1800">
                <a:solidFill>
                  <a:srgbClr val="000000"/>
                </a:solidFill>
                <a:latin typeface="Lexend"/>
                <a:ea typeface="Lexend"/>
                <a:cs typeface="Lexend"/>
                <a:sym typeface="Lexend"/>
              </a:endParaRPr>
            </a:p>
          </p:txBody>
        </p:sp>
      </p:grpSp>
      <p:sp>
        <p:nvSpPr>
          <p:cNvPr id="923" name="Google Shape;923;p70"/>
          <p:cNvSpPr txBox="1"/>
          <p:nvPr/>
        </p:nvSpPr>
        <p:spPr>
          <a:xfrm>
            <a:off x="6383452" y="2698840"/>
            <a:ext cx="4407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 </a:t>
            </a:r>
            <a:r>
              <a:rPr i="1" lang="en-GB" sz="1100">
                <a:solidFill>
                  <a:schemeClr val="dk1"/>
                </a:solidFill>
                <a:latin typeface="Lexend"/>
                <a:ea typeface="Times New Roman"/>
                <a:cs typeface="Times New Roman"/>
                <a:sym typeface="Times New Roman"/>
              </a:rPr>
              <a:t>h</a:t>
            </a:r>
            <a:r>
              <a:rPr lang="en-GB" sz="1100">
                <a:solidFill>
                  <a:schemeClr val="dk1"/>
                </a:solidFill>
                <a:latin typeface="Lexend"/>
                <a:ea typeface="Lexend"/>
                <a:cs typeface="Lexend"/>
                <a:sym typeface="Lexend"/>
              </a:rPr>
              <a:t> </a:t>
            </a:r>
            <a:endParaRPr sz="1800">
              <a:solidFill>
                <a:srgbClr val="000000"/>
              </a:solidFill>
              <a:latin typeface="Lexend"/>
              <a:ea typeface="Lexend"/>
              <a:cs typeface="Lexend"/>
              <a:sym typeface="Lexend"/>
            </a:endParaRPr>
          </a:p>
        </p:txBody>
      </p:sp>
      <p:sp>
        <p:nvSpPr>
          <p:cNvPr id="924" name="Google Shape;924;p70"/>
          <p:cNvSpPr/>
          <p:nvPr/>
        </p:nvSpPr>
        <p:spPr>
          <a:xfrm>
            <a:off x="8150497" y="2796724"/>
            <a:ext cx="919200" cy="9192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5" name="Google Shape;925;p70"/>
          <p:cNvSpPr/>
          <p:nvPr/>
        </p:nvSpPr>
        <p:spPr>
          <a:xfrm>
            <a:off x="7599475" y="2240323"/>
            <a:ext cx="1022400" cy="1022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6" name="Google Shape;926;p70"/>
          <p:cNvSpPr txBox="1"/>
          <p:nvPr/>
        </p:nvSpPr>
        <p:spPr>
          <a:xfrm>
            <a:off x="7581973" y="3466877"/>
            <a:ext cx="1149000" cy="15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chemeClr val="accent4"/>
                </a:solidFill>
                <a:latin typeface="Lexend"/>
                <a:ea typeface="Lexend"/>
                <a:cs typeface="Lexend"/>
                <a:sym typeface="Lexend"/>
              </a:rPr>
              <a:t>ku xiga (adjacent)</a:t>
            </a:r>
            <a:endParaRPr sz="1800">
              <a:solidFill>
                <a:schemeClr val="accent4"/>
              </a:solidFill>
              <a:latin typeface="Lexend"/>
              <a:ea typeface="Lexend"/>
              <a:cs typeface="Lexend"/>
              <a:sym typeface="Lexend"/>
            </a:endParaRPr>
          </a:p>
        </p:txBody>
      </p:sp>
      <p:sp>
        <p:nvSpPr>
          <p:cNvPr id="927" name="Google Shape;927;p70"/>
          <p:cNvSpPr txBox="1"/>
          <p:nvPr/>
        </p:nvSpPr>
        <p:spPr>
          <a:xfrm>
            <a:off x="7490274" y="3705298"/>
            <a:ext cx="1240800" cy="1536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 × cos(θ°)</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928" name="Google Shape;928;p70"/>
          <p:cNvSpPr txBox="1"/>
          <p:nvPr/>
        </p:nvSpPr>
        <p:spPr>
          <a:xfrm>
            <a:off x="8242177" y="2552318"/>
            <a:ext cx="588600" cy="15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h cm</a:t>
            </a:r>
            <a:r>
              <a:rPr lang="en-GB" sz="1800">
                <a:latin typeface="Lexend"/>
                <a:ea typeface="Lexend"/>
                <a:cs typeface="Lexend"/>
                <a:sym typeface="Lexend"/>
              </a:rPr>
              <a:t/>
            </a:r>
            <a:endParaRPr sz="1800">
              <a:latin typeface="Lexend"/>
              <a:ea typeface="Lexend"/>
              <a:cs typeface="Lexend"/>
              <a:sym typeface="Lexend"/>
            </a:endParaRPr>
          </a:p>
        </p:txBody>
      </p:sp>
      <p:sp>
        <p:nvSpPr>
          <p:cNvPr id="929" name="Google Shape;929;p70"/>
          <p:cNvSpPr txBox="1"/>
          <p:nvPr/>
        </p:nvSpPr>
        <p:spPr>
          <a:xfrm>
            <a:off x="4301227" y="2926578"/>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a:t>
            </a:r>
            <a:endParaRPr sz="1800">
              <a:latin typeface="Lexend"/>
              <a:ea typeface="Lexend"/>
              <a:cs typeface="Lexend"/>
              <a:sym typeface="Lexend"/>
            </a:endParaRPr>
          </a:p>
        </p:txBody>
      </p:sp>
      <p:sp>
        <p:nvSpPr>
          <p:cNvPr id="930" name="Google Shape;930;p70"/>
          <p:cNvSpPr txBox="1"/>
          <p:nvPr/>
        </p:nvSpPr>
        <p:spPr>
          <a:xfrm>
            <a:off x="5027228" y="2437390"/>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cos(θ°)</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931" name="Google Shape;931;p70"/>
          <p:cNvSpPr txBox="1"/>
          <p:nvPr/>
        </p:nvSpPr>
        <p:spPr>
          <a:xfrm>
            <a:off x="324000" y="6106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Waxaan u isticmaali karnaa jaantuska saamiga si aan u soo saarno qaacidada muujinaysa xiriirka ka dhexeeya dhinaca ku xiga (adjacent) xagasha θ° iyo hypotenuse, waxaana u matali karnaa qaacidada saddex siyaabood.</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932" name="Google Shape;932;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cosine (cosine formula)</a:t>
            </a:r>
            <a:endParaRPr/>
          </a:p>
        </p:txBody>
      </p:sp>
      <p:sp>
        <p:nvSpPr>
          <p:cNvPr id="933" name="Google Shape;933;p70"/>
          <p:cNvSpPr/>
          <p:nvPr/>
        </p:nvSpPr>
        <p:spPr>
          <a:xfrm>
            <a:off x="7599475" y="3067289"/>
            <a:ext cx="195300" cy="195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34" name="Google Shape;934;p70"/>
          <p:cNvCxnSpPr/>
          <p:nvPr/>
        </p:nvCxnSpPr>
        <p:spPr>
          <a:xfrm>
            <a:off x="7666960" y="2176696"/>
            <a:ext cx="1022100" cy="1022100"/>
          </a:xfrm>
          <a:prstGeom prst="straightConnector1">
            <a:avLst/>
          </a:prstGeom>
          <a:noFill/>
          <a:ln cap="flat" cmpd="sng" w="28575">
            <a:solidFill>
              <a:srgbClr val="4F7BE8"/>
            </a:solidFill>
            <a:prstDash val="solid"/>
            <a:round/>
            <a:headEnd len="med" w="med" type="triangle"/>
            <a:tailEnd len="med" w="med" type="triangle"/>
          </a:ln>
        </p:spPr>
      </p:cxnSp>
      <p:sp>
        <p:nvSpPr>
          <p:cNvPr id="935" name="Google Shape;935;p70"/>
          <p:cNvSpPr txBox="1"/>
          <p:nvPr/>
        </p:nvSpPr>
        <p:spPr>
          <a:xfrm>
            <a:off x="8193120" y="3078927"/>
            <a:ext cx="260400" cy="129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936" name="Google Shape;936;p70"/>
          <p:cNvSpPr txBox="1"/>
          <p:nvPr/>
        </p:nvSpPr>
        <p:spPr>
          <a:xfrm>
            <a:off x="4639928" y="3655090"/>
            <a:ext cx="9642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 cos(θ°)</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937" name="Google Shape;937;p70"/>
          <p:cNvGrpSpPr/>
          <p:nvPr/>
        </p:nvGrpSpPr>
        <p:grpSpPr>
          <a:xfrm>
            <a:off x="4547578" y="1899090"/>
            <a:ext cx="1149000" cy="450600"/>
            <a:chOff x="6902925" y="1568525"/>
            <a:chExt cx="1149000" cy="450600"/>
          </a:xfrm>
        </p:grpSpPr>
        <p:sp>
          <p:nvSpPr>
            <p:cNvPr id="938" name="Google Shape;938;p70"/>
            <p:cNvSpPr/>
            <p:nvPr/>
          </p:nvSpPr>
          <p:spPr>
            <a:xfrm flipH="1" rot="10800000">
              <a:off x="7072065" y="1882025"/>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939" name="Google Shape;939;p70"/>
            <p:cNvSpPr txBox="1"/>
            <p:nvPr/>
          </p:nvSpPr>
          <p:spPr>
            <a:xfrm>
              <a:off x="6902925" y="1568525"/>
              <a:ext cx="11490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cos(θ°)</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latin typeface="Lexend"/>
                <a:ea typeface="Lexend"/>
                <a:cs typeface="Lexend"/>
                <a:sym typeface="Lexend"/>
              </a:endParaRPr>
            </a:p>
          </p:txBody>
        </p:sp>
      </p:grpSp>
      <p:graphicFrame>
        <p:nvGraphicFramePr>
          <p:cNvPr id="940" name="Google Shape;940;p70"/>
          <p:cNvGraphicFramePr/>
          <p:nvPr/>
        </p:nvGraphicFramePr>
        <p:xfrm>
          <a:off x="4301218" y="2441315"/>
          <a:ext cx="3000000" cy="3000000"/>
        </p:xfrm>
        <a:graphic>
          <a:graphicData uri="http://schemas.openxmlformats.org/drawingml/2006/table">
            <a:tbl>
              <a:tblPr>
                <a:noFill/>
                <a:tableStyleId>{D4A714CD-EBCC-4E9A-895D-88BA93CF39AF}</a:tableStyleId>
              </a:tblPr>
              <a:tblGrid>
                <a:gridCol w="725975"/>
                <a:gridCol w="1120225"/>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
        <p:nvSpPr>
          <p:cNvPr id="941" name="Google Shape;941;p70"/>
          <p:cNvSpPr/>
          <p:nvPr/>
        </p:nvSpPr>
        <p:spPr>
          <a:xfrm>
            <a:off x="5027228" y="2933115"/>
            <a:ext cx="1120200" cy="4893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adj</a:t>
            </a:r>
            <a:endParaRPr>
              <a:solidFill>
                <a:schemeClr val="dk1"/>
              </a:solidFill>
              <a:latin typeface="Lexend"/>
              <a:ea typeface="Lexend"/>
              <a:cs typeface="Lexend"/>
              <a:sym typeface="Lexend"/>
            </a:endParaRPr>
          </a:p>
        </p:txBody>
      </p:sp>
      <p:sp>
        <p:nvSpPr>
          <p:cNvPr id="942" name="Google Shape;942;p70"/>
          <p:cNvSpPr/>
          <p:nvPr/>
        </p:nvSpPr>
        <p:spPr>
          <a:xfrm>
            <a:off x="4301228" y="2933115"/>
            <a:ext cx="726000" cy="4893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h</a:t>
            </a:r>
            <a:endParaRPr>
              <a:latin typeface="Lexend"/>
              <a:ea typeface="Lexend"/>
              <a:cs typeface="Lexend"/>
              <a:sym typeface="Lexend"/>
            </a:endParaRPr>
          </a:p>
        </p:txBody>
      </p:sp>
      <p:sp>
        <p:nvSpPr>
          <p:cNvPr id="943" name="Google Shape;943;p70"/>
          <p:cNvSpPr/>
          <p:nvPr/>
        </p:nvSpPr>
        <p:spPr>
          <a:xfrm>
            <a:off x="5027228" y="2441216"/>
            <a:ext cx="1120200" cy="4893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cos(θ°)</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a:solidFill>
                <a:schemeClr val="dk1"/>
              </a:solidFill>
              <a:latin typeface="Lexend"/>
              <a:ea typeface="Lexend"/>
              <a:cs typeface="Lexend"/>
              <a:sym typeface="Lexend"/>
            </a:endParaRPr>
          </a:p>
        </p:txBody>
      </p:sp>
      <p:sp>
        <p:nvSpPr>
          <p:cNvPr id="944" name="Google Shape;944;p70"/>
          <p:cNvSpPr/>
          <p:nvPr/>
        </p:nvSpPr>
        <p:spPr>
          <a:xfrm>
            <a:off x="4405175" y="3653375"/>
            <a:ext cx="1433700" cy="3405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 cos(θ°)</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a:latin typeface="Lexend"/>
              <a:ea typeface="Lexend"/>
              <a:cs typeface="Lexend"/>
              <a:sym typeface="Lexend"/>
            </a:endParaRPr>
          </a:p>
        </p:txBody>
      </p:sp>
      <p:sp>
        <p:nvSpPr>
          <p:cNvPr id="945" name="Google Shape;945;p70"/>
          <p:cNvSpPr/>
          <p:nvPr/>
        </p:nvSpPr>
        <p:spPr>
          <a:xfrm>
            <a:off x="4716718" y="3503565"/>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wrap="square">
            <a:normAutofit/>
          </a:bodyPr>
          <a:p/>
        </p:txBody>
      </p:sp>
      <p:grpSp>
        <p:nvGrpSpPr>
          <p:cNvPr id="946" name="Google Shape;946;p70"/>
          <p:cNvGrpSpPr/>
          <p:nvPr/>
        </p:nvGrpSpPr>
        <p:grpSpPr>
          <a:xfrm>
            <a:off x="4405225" y="3150365"/>
            <a:ext cx="1433700" cy="843510"/>
            <a:chOff x="4405225" y="4570365"/>
            <a:chExt cx="1433700" cy="843510"/>
          </a:xfrm>
        </p:grpSpPr>
        <p:sp>
          <p:nvSpPr>
            <p:cNvPr id="947" name="Google Shape;947;p70"/>
            <p:cNvSpPr/>
            <p:nvPr/>
          </p:nvSpPr>
          <p:spPr>
            <a:xfrm flipH="1">
              <a:off x="4716718" y="4570365"/>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948" name="Google Shape;948;p70"/>
            <p:cNvSpPr/>
            <p:nvPr/>
          </p:nvSpPr>
          <p:spPr>
            <a:xfrm>
              <a:off x="4405225" y="5073375"/>
              <a:ext cx="1433700" cy="3405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 cos(θ°)</a:t>
              </a:r>
              <a:r>
                <a:rPr i="1"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r>
                <a:rPr lang="en-GB" sz="1000">
                  <a:solidFill>
                    <a:schemeClr val="dk1"/>
                  </a:solidFill>
                  <a:latin typeface="Lexend"/>
                  <a:ea typeface="Lexend"/>
                  <a:cs typeface="Lexend"/>
                  <a:sym typeface="Lexend"/>
                </a:rPr>
                <a:t/>
              </a:r>
              <a:r>
                <a:rPr i="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a:latin typeface="Lexend"/>
                <a:ea typeface="Lexend"/>
                <a:cs typeface="Lexend"/>
                <a:sym typeface="Lexend"/>
              </a:endParaRPr>
            </a:p>
          </p:txBody>
        </p:sp>
      </p:grpSp>
      <p:grpSp>
        <p:nvGrpSpPr>
          <p:cNvPr id="949" name="Google Shape;949;p70"/>
          <p:cNvGrpSpPr/>
          <p:nvPr/>
        </p:nvGrpSpPr>
        <p:grpSpPr>
          <a:xfrm flipH="1" rot="10800000">
            <a:off x="6190697" y="2585666"/>
            <a:ext cx="567216" cy="582525"/>
            <a:chOff x="9531928" y="2518909"/>
            <a:chExt cx="567216" cy="582525"/>
          </a:xfrm>
        </p:grpSpPr>
        <p:sp>
          <p:nvSpPr>
            <p:cNvPr id="950" name="Google Shape;950;p70"/>
            <p:cNvSpPr/>
            <p:nvPr/>
          </p:nvSpPr>
          <p:spPr>
            <a:xfrm flipH="1">
              <a:off x="9531928" y="2518909"/>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951" name="Google Shape;951;p70"/>
            <p:cNvSpPr/>
            <p:nvPr/>
          </p:nvSpPr>
          <p:spPr>
            <a:xfrm rot="10800000">
              <a:off x="9660844" y="2636982"/>
              <a:ext cx="438300" cy="340500"/>
            </a:xfrm>
            <a:prstGeom prst="rect">
              <a:avLst/>
            </a:prstGeom>
            <a:solidFill>
              <a:srgbClr val="EBEDFE"/>
            </a:solidFill>
            <a:ln cap="flat" cmpd="sng" w="38100">
              <a:solidFill>
                <a:srgbClr val="4F7BE8"/>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0000"/>
                </a:buClr>
                <a:buSzPts val="1100"/>
                <a:buFont typeface="Arial"/>
                <a:buNone/>
              </a:pPr>
              <a:r>
                <a:rPr lang="en-GB" sz="1000">
                  <a:solidFill>
                    <a:srgbClr val="000000"/>
                  </a:solidFill>
                  <a:latin typeface="Lexend"/>
                  <a:ea typeface="Lexend"/>
                  <a:cs typeface="Lexend"/>
                  <a:sym typeface="Lexend"/>
                </a:rPr>
                <a:t>÷ </a:t>
              </a:r>
              <a:r>
                <a:rPr i="1" lang="en-GB" sz="1000">
                  <a:solidFill>
                    <a:srgbClr val="000000"/>
                  </a:solidFill>
                  <a:latin typeface="Times New Roman"/>
                  <a:ea typeface="Times New Roman"/>
                  <a:cs typeface="Times New Roman"/>
                  <a:sym typeface="Times New Roman"/>
                </a:rPr>
                <a:t>h</a:t>
              </a:r>
              <a:endParaRPr sz="1800">
                <a:solidFill>
                  <a:srgbClr val="000000"/>
                </a:solidFill>
                <a:latin typeface="Lexend"/>
                <a:ea typeface="Lexend"/>
                <a:cs typeface="Lexend"/>
                <a:sym typeface="Lexend"/>
              </a:endParaRPr>
            </a:p>
          </p:txBody>
        </p:sp>
      </p:grpSp>
      <p:pic>
        <p:nvPicPr>
          <p:cNvPr id="952" name="Google Shape;952;p70"/>
          <p:cNvPicPr preferRelativeResize="0"/>
          <p:nvPr/>
        </p:nvPicPr>
        <p:blipFill>
          <a:blip r:embed="rId4">
            <a:alphaModFix/>
          </a:blip>
          <a:stretch>
            <a:fillRect/>
          </a:stretch>
        </p:blipFill>
        <p:spPr>
          <a:xfrm>
            <a:off x="7581977" y="3285900"/>
            <a:ext cx="1107075" cy="157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1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0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0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4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1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1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4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1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4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4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1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1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1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4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4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1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4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957" name="Google Shape;957;p71"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0" r="71420" t="0"/>
          <a:stretch/>
        </p:blipFill>
        <p:spPr>
          <a:xfrm>
            <a:off x="1858136" y="2637238"/>
            <a:ext cx="1627799" cy="655425"/>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958" name="Google Shape;958;p71"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34162" r="36761" t="0"/>
          <a:stretch/>
        </p:blipFill>
        <p:spPr>
          <a:xfrm>
            <a:off x="6565214" y="2627261"/>
            <a:ext cx="1656126" cy="655425"/>
          </a:xfrm>
          <a:prstGeom prst="rect">
            <a:avLst/>
          </a:prstGeom>
          <a:noFill/>
          <a:ln>
            <a:noFill/>
          </a:ln>
        </p:spPr>
      </p:pic>
      <p:sp>
        <p:nvSpPr>
          <p:cNvPr id="959" name="Google Shape;959;p71"/>
          <p:cNvSpPr/>
          <p:nvPr/>
        </p:nvSpPr>
        <p:spPr>
          <a:xfrm>
            <a:off x="6579387" y="2609750"/>
            <a:ext cx="1627800" cy="6978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adj}{h}=\cos\left(\theta°\right)\ \ \ \ \ \frac{adj}{\cos\left(\theta°\right)}=h\ \ \ \ \ h\times\cos\left(\theta°\right)=adj&quot;&gt;&lt;mfrac&gt;&lt;mrow&gt;&lt;mi&gt;a&lt;/mi&gt;&lt;mi&gt;d&lt;/mi&gt;&lt;mi&gt;j&lt;/mi&gt;&lt;/mrow&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a&lt;/mi&gt;&lt;mi&gt;d&lt;/mi&gt;&lt;mi&gt;j&lt;/mi&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a&lt;/mi&gt;&lt;mi&gt;d&lt;/mi&gt;&lt;mi&gt;j&lt;/mi&gt;&lt;/math&gt;" id="960" name="Google Shape;960;p71" title="a d j over h equals cosine theta degrees a d j over cosine theta degrees equals h h times cosine theta degrees equals a d j"/>
          <p:cNvPicPr preferRelativeResize="0"/>
          <p:nvPr/>
        </p:nvPicPr>
        <p:blipFill rotWithShape="1">
          <a:blip r:embed="rId4">
            <a:alphaModFix/>
          </a:blip>
          <a:srcRect b="0" l="63616" r="7860" t="0"/>
          <a:stretch/>
        </p:blipFill>
        <p:spPr>
          <a:xfrm>
            <a:off x="1346324" y="1494850"/>
            <a:ext cx="1627800" cy="630000"/>
          </a:xfrm>
          <a:prstGeom prst="rect">
            <a:avLst/>
          </a:prstGeom>
          <a:noFill/>
          <a:ln>
            <a:noFill/>
          </a:ln>
        </p:spPr>
      </p:pic>
      <p:sp>
        <p:nvSpPr>
          <p:cNvPr id="961" name="Google Shape;961;p71"/>
          <p:cNvSpPr/>
          <p:nvPr/>
        </p:nvSpPr>
        <p:spPr>
          <a:xfrm>
            <a:off x="1819525" y="2636000"/>
            <a:ext cx="1704900" cy="6579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962" name="Google Shape;962;p71"/>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Waxaan sidoo kale ka soo saari karnaa laba nooc oo qaacidada ah marka la eego mid ka mid ah kuwa kale adoo sameynaya qaybin (division).</a:t>
            </a:r>
            <a:endParaRPr sz="1800">
              <a:latin typeface="Lexend"/>
              <a:ea typeface="Lexend"/>
              <a:cs typeface="Lexend"/>
              <a:sym typeface="Lexend"/>
            </a:endParaRPr>
          </a:p>
        </p:txBody>
      </p:sp>
      <p:sp>
        <p:nvSpPr>
          <p:cNvPr id="963" name="Google Shape;963;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Qaabaynta qaacidada cosine (cosine formula)</a:t>
            </a:r>
            <a:endParaRPr/>
          </a:p>
        </p:txBody>
      </p:sp>
      <p:cxnSp>
        <p:nvCxnSpPr>
          <p:cNvPr id="964" name="Google Shape;964;p71"/>
          <p:cNvCxnSpPr>
            <a:stCxn id="962" idx="2"/>
          </p:cNvCxnSpPr>
          <p:nvPr/>
        </p:nvCxnSpPr>
        <p:spPr>
          <a:xfrm>
            <a:off x="4572000" y="1164700"/>
            <a:ext cx="0" cy="3939300"/>
          </a:xfrm>
          <a:prstGeom prst="straightConnector1">
            <a:avLst/>
          </a:prstGeom>
          <a:noFill/>
          <a:ln cap="flat" cmpd="sng" w="38100">
            <a:solidFill>
              <a:schemeClr val="accent4"/>
            </a:solidFill>
            <a:prstDash val="solid"/>
            <a:round/>
            <a:headEnd len="med" w="med" type="none"/>
            <a:tailEnd len="med" w="med" type="none"/>
          </a:ln>
        </p:spPr>
      </p:cxnSp>
      <p:grpSp>
        <p:nvGrpSpPr>
          <p:cNvPr id="965" name="Google Shape;965;p71"/>
          <p:cNvGrpSpPr/>
          <p:nvPr/>
        </p:nvGrpSpPr>
        <p:grpSpPr>
          <a:xfrm>
            <a:off x="1413201" y="1922175"/>
            <a:ext cx="178650" cy="340675"/>
            <a:chOff x="1476375" y="1541175"/>
            <a:chExt cx="178650" cy="340675"/>
          </a:xfrm>
        </p:grpSpPr>
        <p:pic>
          <p:nvPicPr>
            <p:cNvPr descr="&lt;math xmlns=&quot;http://www.w3.org/1998/Math/MathML&quot; display=&quot;block&quot; data-is-equatio=&quot;1&quot; data-latex=&quot;\frac{opp}{h}=\sin\left(\theta°\right)\ \ \ \ \ \frac{opp}{\sin\left(\theta°\right)}=h\ \ \ \ \ h\times\sin\left(\theta°\right)=opp&quot;&gt;&lt;mfrac&gt;&lt;mrow&gt;&lt;mi&gt;o&lt;/mi&gt;&lt;mi&gt;p&lt;/mi&gt;&lt;mi&gt;p&lt;/mi&gt;&lt;/mrow&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66" name="Google Shape;966;p71" title="o p p over h equals sine theta degrees o p p over sine theta degrees equals h h times sine theta degrees equals o p p"/>
            <p:cNvPicPr preferRelativeResize="0"/>
            <p:nvPr/>
          </p:nvPicPr>
          <p:blipFill rotWithShape="1">
            <a:blip r:embed="rId5">
              <a:alphaModFix/>
            </a:blip>
            <a:srcRect b="39338" l="64810" r="32059" t="0"/>
            <a:stretch/>
          </p:blipFill>
          <p:spPr>
            <a:xfrm>
              <a:off x="1482825" y="1541175"/>
              <a:ext cx="172200" cy="340675"/>
            </a:xfrm>
            <a:prstGeom prst="rect">
              <a:avLst/>
            </a:prstGeom>
            <a:noFill/>
            <a:ln>
              <a:noFill/>
            </a:ln>
          </p:spPr>
        </p:pic>
        <p:cxnSp>
          <p:nvCxnSpPr>
            <p:cNvPr id="967" name="Google Shape;967;p71"/>
            <p:cNvCxnSpPr/>
            <p:nvPr/>
          </p:nvCxnSpPr>
          <p:spPr>
            <a:xfrm>
              <a:off x="1476375" y="1593703"/>
              <a:ext cx="172200" cy="0"/>
            </a:xfrm>
            <a:prstGeom prst="straightConnector1">
              <a:avLst/>
            </a:prstGeom>
            <a:noFill/>
            <a:ln cap="flat" cmpd="sng" w="19050">
              <a:solidFill>
                <a:schemeClr val="dk1"/>
              </a:solidFill>
              <a:prstDash val="solid"/>
              <a:round/>
              <a:headEnd len="med" w="med" type="none"/>
              <a:tailEnd len="med" w="med" type="none"/>
            </a:ln>
          </p:spPr>
        </p:cxnSp>
      </p:grpSp>
      <p:grpSp>
        <p:nvGrpSpPr>
          <p:cNvPr id="968" name="Google Shape;968;p71"/>
          <p:cNvGrpSpPr/>
          <p:nvPr/>
        </p:nvGrpSpPr>
        <p:grpSpPr>
          <a:xfrm>
            <a:off x="3035425" y="1922175"/>
            <a:ext cx="380400" cy="340675"/>
            <a:chOff x="3035425" y="1541175"/>
            <a:chExt cx="380400" cy="340675"/>
          </a:xfrm>
        </p:grpSpPr>
        <p:cxnSp>
          <p:nvCxnSpPr>
            <p:cNvPr id="969" name="Google Shape;969;p71"/>
            <p:cNvCxnSpPr/>
            <p:nvPr/>
          </p:nvCxnSpPr>
          <p:spPr>
            <a:xfrm>
              <a:off x="3035425" y="1593703"/>
              <a:ext cx="380400" cy="0"/>
            </a:xfrm>
            <a:prstGeom prst="straightConnector1">
              <a:avLst/>
            </a:prstGeom>
            <a:noFill/>
            <a:ln cap="flat" cmpd="sng" w="19050">
              <a:solidFill>
                <a:schemeClr val="dk1"/>
              </a:solidFill>
              <a:prstDash val="solid"/>
              <a:round/>
              <a:headEnd len="med" w="med" type="none"/>
              <a:tailEnd len="med" w="med" type="none"/>
            </a:ln>
          </p:spPr>
        </p:cxnSp>
        <p:pic>
          <p:nvPicPr>
            <p:cNvPr descr="&lt;math xmlns=&quot;http://www.w3.org/1998/Math/MathML&quot; display=&quot;block&quot; data-is-equatio=&quot;1&quot; data-latex=&quot;\frac{opp}{h}=\sin\left(\theta°\right)\ \ \ \ \ \frac{opp}{\sin\left(\theta°\right)}=h\ \ \ \ \ h\times\sin\left(\theta°\right)=opp&quot;&gt;&lt;mfrac&gt;&lt;mrow&gt;&lt;mi&gt;o&lt;/mi&gt;&lt;mi&gt;p&lt;/mi&gt;&lt;mi&gt;p&lt;/mi&gt;&lt;/mrow&gt;&lt;mi&gt;h&lt;/mi&gt;&lt;/mfrac&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si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70" name="Google Shape;970;p71" title="o p p over h equals sine theta degrees o p p over sine theta degrees equals h h times sine theta degrees equals o p p"/>
            <p:cNvPicPr preferRelativeResize="0"/>
            <p:nvPr/>
          </p:nvPicPr>
          <p:blipFill rotWithShape="1">
            <a:blip r:embed="rId5">
              <a:alphaModFix/>
            </a:blip>
            <a:srcRect b="39338" l="64810" r="32059" t="0"/>
            <a:stretch/>
          </p:blipFill>
          <p:spPr>
            <a:xfrm>
              <a:off x="3142750" y="1541175"/>
              <a:ext cx="172200" cy="340675"/>
            </a:xfrm>
            <a:prstGeom prst="rect">
              <a:avLst/>
            </a:prstGeom>
            <a:noFill/>
            <a:ln>
              <a:noFill/>
            </a:ln>
          </p:spPr>
        </p:pic>
      </p:grpSp>
      <p:grpSp>
        <p:nvGrpSpPr>
          <p:cNvPr id="971" name="Google Shape;971;p71"/>
          <p:cNvGrpSpPr/>
          <p:nvPr/>
        </p:nvGrpSpPr>
        <p:grpSpPr>
          <a:xfrm>
            <a:off x="1422021" y="1704065"/>
            <a:ext cx="168000" cy="553001"/>
            <a:chOff x="1490986" y="1328856"/>
            <a:chExt cx="168000" cy="553001"/>
          </a:xfrm>
        </p:grpSpPr>
        <p:cxnSp>
          <p:nvCxnSpPr>
            <p:cNvPr id="972" name="Google Shape;972;p71"/>
            <p:cNvCxnSpPr/>
            <p:nvPr/>
          </p:nvCxnSpPr>
          <p:spPr>
            <a:xfrm>
              <a:off x="1490986" y="1328856"/>
              <a:ext cx="168000" cy="191100"/>
            </a:xfrm>
            <a:prstGeom prst="straightConnector1">
              <a:avLst/>
            </a:prstGeom>
            <a:noFill/>
            <a:ln cap="flat" cmpd="sng" w="19050">
              <a:solidFill>
                <a:schemeClr val="dk1"/>
              </a:solidFill>
              <a:prstDash val="solid"/>
              <a:round/>
              <a:headEnd len="med" w="med" type="none"/>
              <a:tailEnd len="med" w="med" type="none"/>
            </a:ln>
          </p:spPr>
        </p:cxnSp>
        <p:cxnSp>
          <p:nvCxnSpPr>
            <p:cNvPr id="973" name="Google Shape;973;p71"/>
            <p:cNvCxnSpPr/>
            <p:nvPr/>
          </p:nvCxnSpPr>
          <p:spPr>
            <a:xfrm>
              <a:off x="1490986" y="1690756"/>
              <a:ext cx="168000" cy="191100"/>
            </a:xfrm>
            <a:prstGeom prst="straightConnector1">
              <a:avLst/>
            </a:prstGeom>
            <a:noFill/>
            <a:ln cap="flat" cmpd="sng" w="19050">
              <a:solidFill>
                <a:schemeClr val="dk1"/>
              </a:solidFill>
              <a:prstDash val="solid"/>
              <a:round/>
              <a:headEnd len="med" w="med" type="none"/>
              <a:tailEnd len="med" w="med" type="none"/>
            </a:ln>
          </p:spPr>
        </p:cxnSp>
      </p:grpSp>
      <p:pic>
        <p:nvPicPr>
          <p:cNvPr descr="&lt;math xmlns=&quot;http://www.w3.org/1998/Math/MathML&quot; display=&quot;block&quot; data-is-equatio=&quot;1&quot; data-latex=&quot;\frac{adj}{h}=\cos\left(\theta°\right)\ \ \ \ \ \frac{adj}{\cos\left(\theta°\right)}=h\ \ \ \ \ h\times\cos\left(\theta°\right)=adj\ \ \ \ \ \ \ \ \ \ \ \ \ \ \ \ \ \ \cos\left(\theta°\right)=\frac{adj}{h}\ \ \ \ \ h=\frac{adj}{\cos\left(\theta°\right)}\ &quot;&gt;&lt;mfrac&gt;&lt;mrow&gt;&lt;mi&gt;a&lt;/mi&gt;&lt;mi&gt;d&lt;/mi&gt;&lt;mi&gt;j&lt;/mi&gt;&lt;/mrow&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a&lt;/mi&gt;&lt;mi&gt;d&lt;/mi&gt;&lt;mi&gt;j&lt;/mi&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a&lt;/mi&gt;&lt;mi&gt;d&lt;/mi&gt;&lt;mi&gt;j&lt;/mi&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row&gt;&lt;mi&gt;a&lt;/mi&gt;&lt;mi&gt;d&lt;/mi&gt;&lt;mi&gt;j&lt;/mi&gt;&lt;/mrow&gt;&lt;mi&gt;h&lt;/mi&gt;&lt;/mfrac&gt;&lt;mtext&gt;&lt;/mtext&gt;&lt;mtext&gt;&lt;/mtext&gt;&lt;mtext&gt;&lt;/mtext&gt;&lt;mtext&gt;&lt;/mtext&gt;&lt;mtext&gt;&lt;/mtext&gt;&lt;mi&gt;h&lt;/mi&gt;&lt;mo&gt;=&lt;/mo&gt;&lt;mfrac&gt;&lt;mrow&gt;&lt;mi&gt;a&lt;/mi&gt;&lt;mi&gt;d&lt;/mi&gt;&lt;mi&gt;j&lt;/mi&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text&gt;&lt;/mtext&gt;&lt;/math&gt;" id="974" name="Google Shape;974;p71" title="a d j over h equals cosine theta degrees a d j over cosine theta degrees equals h h times cosine theta degrees equals a d j cosine theta degrees equals a d j over h h equals a d j over cosine theta degrees"/>
          <p:cNvPicPr preferRelativeResize="0"/>
          <p:nvPr/>
        </p:nvPicPr>
        <p:blipFill>
          <a:blip r:embed="rId6">
            <a:alphaModFix/>
          </a:blip>
          <a:stretch>
            <a:fillRect/>
          </a:stretch>
        </p:blipFill>
        <p:spPr>
          <a:xfrm>
            <a:off x="-5141824" y="5854829"/>
            <a:ext cx="10383882" cy="630000"/>
          </a:xfrm>
          <a:prstGeom prst="rect">
            <a:avLst/>
          </a:prstGeom>
          <a:noFill/>
          <a:ln>
            <a:noFill/>
          </a:ln>
        </p:spPr>
      </p:pic>
      <p:grpSp>
        <p:nvGrpSpPr>
          <p:cNvPr id="975" name="Google Shape;975;p71"/>
          <p:cNvGrpSpPr/>
          <p:nvPr/>
        </p:nvGrpSpPr>
        <p:grpSpPr>
          <a:xfrm>
            <a:off x="7223889" y="1974700"/>
            <a:ext cx="880251" cy="358239"/>
            <a:chOff x="6074298" y="1974700"/>
            <a:chExt cx="880251" cy="358239"/>
          </a:xfrm>
        </p:grpSpPr>
        <p:pic>
          <p:nvPicPr>
            <p:cNvPr descr="&lt;math xmlns=&quot;http://www.w3.org/1998/Math/MathML&quot; display=&quot;block&quot; data-is-equatio=&quot;1&quot; data-latex=&quot;\frac{adj}{h}=\cos\left(\theta°\right)\ \ \ \ \ \frac{adj}{\cos\left(\theta°\right)}=h\ \ \ \ \ h\times\cos\left(\theta°\right)=adj\ \ \ \ \ \ \ \ \ \ \ \ \ \ \ \ \ \ \cos\left(\theta°\right)=\frac{adj}{h}\ \ \ \ \ h=\frac{adj}{\cos\left(\theta°\right)}\ &quot;&gt;&lt;mfrac&gt;&lt;mrow&gt;&lt;mi&gt;a&lt;/mi&gt;&lt;mi&gt;d&lt;/mi&gt;&lt;mi&gt;j&lt;/mi&gt;&lt;/mrow&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a&lt;/mi&gt;&lt;mi&gt;d&lt;/mi&gt;&lt;mi&gt;j&lt;/mi&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a&lt;/mi&gt;&lt;mi&gt;d&lt;/mi&gt;&lt;mi&gt;j&lt;/mi&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row&gt;&lt;mi&gt;a&lt;/mi&gt;&lt;mi&gt;d&lt;/mi&gt;&lt;mi&gt;j&lt;/mi&gt;&lt;/mrow&gt;&lt;mi&gt;h&lt;/mi&gt;&lt;/mfrac&gt;&lt;mtext&gt;&lt;/mtext&gt;&lt;mtext&gt;&lt;/mtext&gt;&lt;mtext&gt;&lt;/mtext&gt;&lt;mtext&gt;&lt;/mtext&gt;&lt;mtext&gt;&lt;/mtext&gt;&lt;mi&gt;h&lt;/mi&gt;&lt;mo&gt;=&lt;/mo&gt;&lt;mfrac&gt;&lt;mrow&gt;&lt;mi&gt;a&lt;/mi&gt;&lt;mi&gt;d&lt;/mi&gt;&lt;mi&gt;j&lt;/mi&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text&gt;&lt;/mtext&gt;&lt;/math&gt;" id="976" name="Google Shape;976;p71" title="a d j over h equals cosine theta degrees a d j over cosine theta degrees equals h h times cosine theta degrees equals a d j cosine theta degrees equals a d j over h h equals a d j over cosine theta degrees"/>
            <p:cNvPicPr preferRelativeResize="0"/>
            <p:nvPr/>
          </p:nvPicPr>
          <p:blipFill rotWithShape="1">
            <a:blip r:embed="rId6">
              <a:alphaModFix/>
            </a:blip>
            <a:srcRect b="23273" l="39617" r="51905" t="23273"/>
            <a:stretch/>
          </p:blipFill>
          <p:spPr>
            <a:xfrm>
              <a:off x="6074298" y="1996190"/>
              <a:ext cx="880251" cy="336750"/>
            </a:xfrm>
            <a:prstGeom prst="rect">
              <a:avLst/>
            </a:prstGeom>
            <a:noFill/>
            <a:ln>
              <a:noFill/>
            </a:ln>
          </p:spPr>
        </p:pic>
        <p:cxnSp>
          <p:nvCxnSpPr>
            <p:cNvPr id="977" name="Google Shape;977;p71"/>
            <p:cNvCxnSpPr/>
            <p:nvPr/>
          </p:nvCxnSpPr>
          <p:spPr>
            <a:xfrm>
              <a:off x="6122084" y="1974700"/>
              <a:ext cx="794700" cy="0"/>
            </a:xfrm>
            <a:prstGeom prst="straightConnector1">
              <a:avLst/>
            </a:prstGeom>
            <a:noFill/>
            <a:ln cap="flat" cmpd="sng" w="19050">
              <a:solidFill>
                <a:schemeClr val="dk1"/>
              </a:solidFill>
              <a:prstDash val="solid"/>
              <a:round/>
              <a:headEnd len="med" w="med" type="none"/>
              <a:tailEnd len="med" w="med" type="none"/>
            </a:ln>
          </p:spPr>
        </p:cxnSp>
      </p:grpSp>
      <p:pic>
        <p:nvPicPr>
          <p:cNvPr descr="&lt;math xmlns=&quot;http://www.w3.org/1998/Math/MathML&quot; display=&quot;block&quot; data-is-equatio=&quot;1&quot; data-latex=&quot;\frac{adj}{h}=\cos\left(\theta°\right)\ \ \ \ \ \frac{adj}{\cos\left(\theta°\right)}=h\ \ \ \ \ h\times\cos\left(\theta°\right)=adj\ \ \ \ \ \ \ \ \ \ \ \ \ \ \ \ \ \ \cos\left(\theta°\right)=\frac{adj}{h}\ \ \ \ \ h=\frac{adj}{\cos\left(\theta°\right)}\ &quot;&gt;&lt;mfrac&gt;&lt;mrow&gt;&lt;mi&gt;a&lt;/mi&gt;&lt;mi&gt;d&lt;/mi&gt;&lt;mi&gt;j&lt;/mi&gt;&lt;/mrow&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a&lt;/mi&gt;&lt;mi&gt;d&lt;/mi&gt;&lt;mi&gt;j&lt;/mi&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a&lt;/mi&gt;&lt;mi&gt;d&lt;/mi&gt;&lt;mi&gt;j&lt;/mi&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row&gt;&lt;mi&gt;a&lt;/mi&gt;&lt;mi&gt;d&lt;/mi&gt;&lt;mi&gt;j&lt;/mi&gt;&lt;/mrow&gt;&lt;mi&gt;h&lt;/mi&gt;&lt;/mfrac&gt;&lt;mtext&gt;&lt;/mtext&gt;&lt;mtext&gt;&lt;/mtext&gt;&lt;mtext&gt;&lt;/mtext&gt;&lt;mtext&gt;&lt;/mtext&gt;&lt;mtext&gt;&lt;/mtext&gt;&lt;mi&gt;h&lt;/mi&gt;&lt;mo&gt;=&lt;/mo&gt;&lt;mfrac&gt;&lt;mrow&gt;&lt;mi&gt;a&lt;/mi&gt;&lt;mi&gt;d&lt;/mi&gt;&lt;mi&gt;j&lt;/mi&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text&gt;&lt;/mtext&gt;&lt;/math&gt;" id="978" name="Google Shape;978;p71" title="a d j over h equals cosine theta degrees a d j over cosine theta degrees equals h h times cosine theta degrees equals a d j cosine theta degrees equals a d j over h h equals a d j over cosine theta degrees"/>
          <p:cNvPicPr preferRelativeResize="0"/>
          <p:nvPr/>
        </p:nvPicPr>
        <p:blipFill rotWithShape="1">
          <a:blip r:embed="rId6">
            <a:alphaModFix/>
          </a:blip>
          <a:srcRect b="0" l="35101" r="48838" t="0"/>
          <a:stretch/>
        </p:blipFill>
        <p:spPr>
          <a:xfrm>
            <a:off x="5606149" y="1490475"/>
            <a:ext cx="1667676" cy="630000"/>
          </a:xfrm>
          <a:prstGeom prst="rect">
            <a:avLst/>
          </a:prstGeom>
          <a:noFill/>
          <a:ln>
            <a:noFill/>
          </a:ln>
        </p:spPr>
      </p:pic>
      <p:grpSp>
        <p:nvGrpSpPr>
          <p:cNvPr id="979" name="Google Shape;979;p71"/>
          <p:cNvGrpSpPr/>
          <p:nvPr/>
        </p:nvGrpSpPr>
        <p:grpSpPr>
          <a:xfrm>
            <a:off x="6074298" y="1974700"/>
            <a:ext cx="880251" cy="358239"/>
            <a:chOff x="6074298" y="1974700"/>
            <a:chExt cx="880251" cy="358239"/>
          </a:xfrm>
        </p:grpSpPr>
        <p:pic>
          <p:nvPicPr>
            <p:cNvPr descr="&lt;math xmlns=&quot;http://www.w3.org/1998/Math/MathML&quot; display=&quot;block&quot; data-is-equatio=&quot;1&quot; data-latex=&quot;\frac{adj}{h}=\cos\left(\theta°\right)\ \ \ \ \ \frac{adj}{\cos\left(\theta°\right)}=h\ \ \ \ \ h\times\cos\left(\theta°\right)=adj\ \ \ \ \ \ \ \ \ \ \ \ \ \ \ \ \ \ \cos\left(\theta°\right)=\frac{adj}{h}\ \ \ \ \ h=\frac{adj}{\cos\left(\theta°\right)}\ &quot;&gt;&lt;mfrac&gt;&lt;mrow&gt;&lt;mi&gt;a&lt;/mi&gt;&lt;mi&gt;d&lt;/mi&gt;&lt;mi&gt;j&lt;/mi&gt;&lt;/mrow&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a&lt;/mi&gt;&lt;mi&gt;d&lt;/mi&gt;&lt;mi&gt;j&lt;/mi&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a&lt;/mi&gt;&lt;mi&gt;d&lt;/mi&gt;&lt;mi&gt;j&lt;/mi&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row&gt;&lt;mi&gt;a&lt;/mi&gt;&lt;mi&gt;d&lt;/mi&gt;&lt;mi&gt;j&lt;/mi&gt;&lt;/mrow&gt;&lt;mi&gt;h&lt;/mi&gt;&lt;/mfrac&gt;&lt;mtext&gt;&lt;/mtext&gt;&lt;mtext&gt;&lt;/mtext&gt;&lt;mtext&gt;&lt;/mtext&gt;&lt;mtext&gt;&lt;/mtext&gt;&lt;mtext&gt;&lt;/mtext&gt;&lt;mi&gt;h&lt;/mi&gt;&lt;mo&gt;=&lt;/mo&gt;&lt;mfrac&gt;&lt;mrow&gt;&lt;mi&gt;a&lt;/mi&gt;&lt;mi&gt;d&lt;/mi&gt;&lt;mi&gt;j&lt;/mi&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text&gt;&lt;/mtext&gt;&lt;/math&gt;" id="980" name="Google Shape;980;p71" title="a d j over h equals cosine theta degrees a d j over cosine theta degrees equals h h times cosine theta degrees equals a d j cosine theta degrees equals a d j over h h equals a d j over cosine theta degrees"/>
            <p:cNvPicPr preferRelativeResize="0"/>
            <p:nvPr/>
          </p:nvPicPr>
          <p:blipFill rotWithShape="1">
            <a:blip r:embed="rId6">
              <a:alphaModFix/>
            </a:blip>
            <a:srcRect b="23273" l="39617" r="51905" t="23273"/>
            <a:stretch/>
          </p:blipFill>
          <p:spPr>
            <a:xfrm>
              <a:off x="6074298" y="1996190"/>
              <a:ext cx="880251" cy="336750"/>
            </a:xfrm>
            <a:prstGeom prst="rect">
              <a:avLst/>
            </a:prstGeom>
            <a:noFill/>
            <a:ln>
              <a:noFill/>
            </a:ln>
          </p:spPr>
        </p:pic>
        <p:cxnSp>
          <p:nvCxnSpPr>
            <p:cNvPr id="981" name="Google Shape;981;p71"/>
            <p:cNvCxnSpPr/>
            <p:nvPr/>
          </p:nvCxnSpPr>
          <p:spPr>
            <a:xfrm>
              <a:off x="6121375" y="1974700"/>
              <a:ext cx="795600" cy="0"/>
            </a:xfrm>
            <a:prstGeom prst="straightConnector1">
              <a:avLst/>
            </a:prstGeom>
            <a:noFill/>
            <a:ln cap="flat" cmpd="sng" w="19050">
              <a:solidFill>
                <a:schemeClr val="dk1"/>
              </a:solidFill>
              <a:prstDash val="solid"/>
              <a:round/>
              <a:headEnd len="med" w="med" type="none"/>
              <a:tailEnd len="med" w="med" type="none"/>
            </a:ln>
          </p:spPr>
        </p:cxnSp>
      </p:grpSp>
      <p:grpSp>
        <p:nvGrpSpPr>
          <p:cNvPr id="982" name="Google Shape;982;p71"/>
          <p:cNvGrpSpPr/>
          <p:nvPr/>
        </p:nvGrpSpPr>
        <p:grpSpPr>
          <a:xfrm>
            <a:off x="6177280" y="1706246"/>
            <a:ext cx="756857" cy="553001"/>
            <a:chOff x="1490986" y="1328856"/>
            <a:chExt cx="168000" cy="553001"/>
          </a:xfrm>
        </p:grpSpPr>
        <p:cxnSp>
          <p:nvCxnSpPr>
            <p:cNvPr id="983" name="Google Shape;983;p71"/>
            <p:cNvCxnSpPr/>
            <p:nvPr/>
          </p:nvCxnSpPr>
          <p:spPr>
            <a:xfrm>
              <a:off x="1490986" y="1328856"/>
              <a:ext cx="168000" cy="191100"/>
            </a:xfrm>
            <a:prstGeom prst="straightConnector1">
              <a:avLst/>
            </a:prstGeom>
            <a:noFill/>
            <a:ln cap="flat" cmpd="sng" w="19050">
              <a:solidFill>
                <a:schemeClr val="dk1"/>
              </a:solidFill>
              <a:prstDash val="solid"/>
              <a:round/>
              <a:headEnd len="med" w="med" type="none"/>
              <a:tailEnd len="med" w="med" type="none"/>
            </a:ln>
          </p:spPr>
        </p:cxnSp>
        <p:cxnSp>
          <p:nvCxnSpPr>
            <p:cNvPr id="984" name="Google Shape;984;p71"/>
            <p:cNvCxnSpPr/>
            <p:nvPr/>
          </p:nvCxnSpPr>
          <p:spPr>
            <a:xfrm>
              <a:off x="1490986" y="1690756"/>
              <a:ext cx="168000" cy="191100"/>
            </a:xfrm>
            <a:prstGeom prst="straightConnector1">
              <a:avLst/>
            </a:prstGeom>
            <a:noFill/>
            <a:ln cap="flat" cmpd="sng" w="19050">
              <a:solidFill>
                <a:schemeClr val="dk1"/>
              </a:solidFill>
              <a:prstDash val="solid"/>
              <a:round/>
              <a:headEnd len="med" w="med" type="none"/>
              <a:tailEnd len="med" w="med" type="none"/>
            </a:ln>
          </p:spPr>
        </p:cxnSp>
      </p:grpSp>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985" name="Google Shape;985;p71"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57359" l="0" r="92567" t="0"/>
          <a:stretch/>
        </p:blipFill>
        <p:spPr>
          <a:xfrm>
            <a:off x="3013963" y="1681277"/>
            <a:ext cx="423325" cy="279475"/>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986" name="Google Shape;986;p71"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57359" l="0" r="92567" t="0"/>
          <a:stretch/>
        </p:blipFill>
        <p:spPr>
          <a:xfrm>
            <a:off x="7452350" y="1681277"/>
            <a:ext cx="423325" cy="279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991" name="Google Shape;991;p72"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64787" r="0" t="0"/>
          <a:stretch/>
        </p:blipFill>
        <p:spPr>
          <a:xfrm>
            <a:off x="790743" y="1871723"/>
            <a:ext cx="2005649" cy="655425"/>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992" name="Google Shape;992;p72"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34162" r="36761" t="0"/>
          <a:stretch/>
        </p:blipFill>
        <p:spPr>
          <a:xfrm>
            <a:off x="768001" y="2944425"/>
            <a:ext cx="1656126" cy="655425"/>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993" name="Google Shape;993;p72"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0" r="70923" t="0"/>
          <a:stretch/>
        </p:blipFill>
        <p:spPr>
          <a:xfrm>
            <a:off x="904859" y="4015609"/>
            <a:ext cx="1656126" cy="655400"/>
          </a:xfrm>
          <a:prstGeom prst="rect">
            <a:avLst/>
          </a:prstGeom>
          <a:noFill/>
          <a:ln>
            <a:noFill/>
          </a:ln>
        </p:spPr>
      </p:pic>
      <p:pic>
        <p:nvPicPr>
          <p:cNvPr descr="&lt;math xmlns=&quot;http://www.w3.org/1998/Math/MathML&quot; display=&quot;block&quot; data-is-equatio=&quot;1&quot; data-latex=&quot;\textcolor{#845ad9}{\frac{21}{b}=\cos\left(72°\right)\ \ \ \ \ \frac{21}{\cos\left(72°\right)}=b\ \ \ \ \ b\times\cos\left(72°\right)=21}&quot;&gt;&lt;mstyle mathcolor=&quot;#845ad9&quot;&gt;&lt;mfrac&gt;&lt;mn&gt;21&lt;/mn&gt;&lt;mi&gt;b&lt;/mi&gt;&lt;/mfrac&gt;&lt;mo&gt;=&lt;/mo&gt;&lt;mi&gt;cos&lt;/mi&gt;&lt;mo data-mjx-texclass=&quot;NONE&quot;&gt;⁡&lt;/mo&gt;&lt;mrow data-mjx-texclass=&quot;INNER&quot;&gt;&lt;mo data-mjx-texclass=&quot;OPEN&quot;&gt;(&lt;/mo&gt;&lt;mn&gt;72&lt;/mn&gt;&lt;mrow data-mjx-texclass=&quot;ORD&quot;&gt;&lt;mo data-mjx-pseudoscript=&quot;true&quot;&gt;°&lt;/mo&gt;&lt;/mrow&gt;&lt;mo data-mjx-texclass=&quot;CLOSE&quot;&gt;)&lt;/mo&gt;&lt;/mrow&gt;&lt;mtext&gt;&lt;/mtext&gt;&lt;mtext&gt;&lt;/mtext&gt;&lt;mtext&gt;&lt;/mtext&gt;&lt;mtext&gt;&lt;/mtext&gt;&lt;mtext&gt;&lt;/mtext&gt;&lt;mfrac&gt;&lt;mn&gt;21&lt;/mn&gt;&lt;mrow&gt;&lt;mi&gt;cos&lt;/mi&gt;&lt;mo data-mjx-texclass=&quot;NONE&quot;&gt;⁡&lt;/mo&gt;&lt;mrow data-mjx-texclass=&quot;INNER&quot;&gt;&lt;mo data-mjx-texclass=&quot;OPEN&quot;&gt;(&lt;/mo&gt;&lt;mn&gt;72&lt;/mn&gt;&lt;mrow data-mjx-texclass=&quot;ORD&quot;&gt;&lt;mo data-mjx-pseudoscript=&quot;true&quot;&gt;°&lt;/mo&gt;&lt;/mrow&gt;&lt;mo data-mjx-texclass=&quot;CLOSE&quot;&gt;)&lt;/mo&gt;&lt;/mrow&gt;&lt;/mrow&gt;&lt;/mfrac&gt;&lt;mo&gt;=&lt;/mo&gt;&lt;mi&gt;b&lt;/mi&gt;&lt;mtext&gt;&lt;/mtext&gt;&lt;mtext&gt;&lt;/mtext&gt;&lt;mtext&gt;&lt;/mtext&gt;&lt;mtext&gt;&lt;/mtext&gt;&lt;mtext&gt;&lt;/mtext&gt;&lt;mi&gt;b&lt;/mi&gt;&lt;mo&gt;×&lt;/mo&gt;&lt;mi&gt;cos&lt;/mi&gt;&lt;mo data-mjx-texclass=&quot;NONE&quot;&gt;⁡&lt;/mo&gt;&lt;mrow data-mjx-texclass=&quot;INNER&quot;&gt;&lt;mo data-mjx-texclass=&quot;OPEN&quot;&gt;(&lt;/mo&gt;&lt;mn&gt;72&lt;/mn&gt;&lt;mrow data-mjx-texclass=&quot;ORD&quot;&gt;&lt;mo data-mjx-pseudoscript=&quot;true&quot;&gt;°&lt;/mo&gt;&lt;/mrow&gt;&lt;mo data-mjx-texclass=&quot;CLOSE&quot;&gt;)&lt;/mo&gt;&lt;/mrow&gt;&lt;mo&gt;=&lt;/mo&gt;&lt;mn&gt;21&lt;/mn&gt;&lt;/mstyle&gt;&lt;/math&gt;" id="994" name="Google Shape;994;p72" title="21 over b equals cosine 72 degrees 21 over cosine 72 degrees equals b b times cosine 72 degrees equals 21"/>
          <p:cNvPicPr preferRelativeResize="0"/>
          <p:nvPr/>
        </p:nvPicPr>
        <p:blipFill rotWithShape="1">
          <a:blip r:embed="rId4">
            <a:alphaModFix/>
          </a:blip>
          <a:srcRect b="0" l="0" r="71516" t="0"/>
          <a:stretch/>
        </p:blipFill>
        <p:spPr>
          <a:xfrm>
            <a:off x="3066723" y="4074750"/>
            <a:ext cx="1505273" cy="561600"/>
          </a:xfrm>
          <a:prstGeom prst="rect">
            <a:avLst/>
          </a:prstGeom>
          <a:noFill/>
          <a:ln>
            <a:noFill/>
          </a:ln>
        </p:spPr>
      </p:pic>
      <p:pic>
        <p:nvPicPr>
          <p:cNvPr descr="&lt;math xmlns=&quot;http://www.w3.org/1998/Math/MathML&quot; display=&quot;block&quot; data-is-equatio=&quot;1&quot; data-latex=&quot;\textcolor{#845ad9}{\frac{21}{b}=\cos\left(72°\right)\ \ \ \ \ \frac{21}{\cos\left(72°\right)}=b\ \ \ \ \ b\times\cos\left(72°\right)=21}&quot;&gt;&lt;mstyle mathcolor=&quot;#845ad9&quot;&gt;&lt;mfrac&gt;&lt;mn&gt;21&lt;/mn&gt;&lt;mi&gt;b&lt;/mi&gt;&lt;/mfrac&gt;&lt;mo&gt;=&lt;/mo&gt;&lt;mi&gt;cos&lt;/mi&gt;&lt;mo data-mjx-texclass=&quot;NONE&quot;&gt;⁡&lt;/mo&gt;&lt;mrow data-mjx-texclass=&quot;INNER&quot;&gt;&lt;mo data-mjx-texclass=&quot;OPEN&quot;&gt;(&lt;/mo&gt;&lt;mn&gt;72&lt;/mn&gt;&lt;mrow data-mjx-texclass=&quot;ORD&quot;&gt;&lt;mo data-mjx-pseudoscript=&quot;true&quot;&gt;°&lt;/mo&gt;&lt;/mrow&gt;&lt;mo data-mjx-texclass=&quot;CLOSE&quot;&gt;)&lt;/mo&gt;&lt;/mrow&gt;&lt;mtext&gt;&lt;/mtext&gt;&lt;mtext&gt;&lt;/mtext&gt;&lt;mtext&gt;&lt;/mtext&gt;&lt;mtext&gt;&lt;/mtext&gt;&lt;mtext&gt;&lt;/mtext&gt;&lt;mfrac&gt;&lt;mn&gt;21&lt;/mn&gt;&lt;mrow&gt;&lt;mi&gt;cos&lt;/mi&gt;&lt;mo data-mjx-texclass=&quot;NONE&quot;&gt;⁡&lt;/mo&gt;&lt;mrow data-mjx-texclass=&quot;INNER&quot;&gt;&lt;mo data-mjx-texclass=&quot;OPEN&quot;&gt;(&lt;/mo&gt;&lt;mn&gt;72&lt;/mn&gt;&lt;mrow data-mjx-texclass=&quot;ORD&quot;&gt;&lt;mo data-mjx-pseudoscript=&quot;true&quot;&gt;°&lt;/mo&gt;&lt;/mrow&gt;&lt;mo data-mjx-texclass=&quot;CLOSE&quot;&gt;)&lt;/mo&gt;&lt;/mrow&gt;&lt;/mrow&gt;&lt;/mfrac&gt;&lt;mo&gt;=&lt;/mo&gt;&lt;mi&gt;b&lt;/mi&gt;&lt;mtext&gt;&lt;/mtext&gt;&lt;mtext&gt;&lt;/mtext&gt;&lt;mtext&gt;&lt;/mtext&gt;&lt;mtext&gt;&lt;/mtext&gt;&lt;mtext&gt;&lt;/mtext&gt;&lt;mi&gt;b&lt;/mi&gt;&lt;mo&gt;×&lt;/mo&gt;&lt;mi&gt;cos&lt;/mi&gt;&lt;mo data-mjx-texclass=&quot;NONE&quot;&gt;⁡&lt;/mo&gt;&lt;mrow data-mjx-texclass=&quot;INNER&quot;&gt;&lt;mo data-mjx-texclass=&quot;OPEN&quot;&gt;(&lt;/mo&gt;&lt;mn&gt;72&lt;/mn&gt;&lt;mrow data-mjx-texclass=&quot;ORD&quot;&gt;&lt;mo data-mjx-pseudoscript=&quot;true&quot;&gt;°&lt;/mo&gt;&lt;/mrow&gt;&lt;mo data-mjx-texclass=&quot;CLOSE&quot;&gt;)&lt;/mo&gt;&lt;/mrow&gt;&lt;mo&gt;=&lt;/mo&gt;&lt;mn&gt;21&lt;/mn&gt;&lt;/mstyle&gt;&lt;/math&gt;" id="995" name="Google Shape;995;p72" title="21 over b equals cosine 72 degrees 21 over cosine 72 degrees equals b b times cosine 72 degrees equals 21"/>
          <p:cNvPicPr preferRelativeResize="0"/>
          <p:nvPr/>
        </p:nvPicPr>
        <p:blipFill rotWithShape="1">
          <a:blip r:embed="rId4">
            <a:alphaModFix/>
          </a:blip>
          <a:srcRect b="0" l="34239" r="39499" t="0"/>
          <a:stretch/>
        </p:blipFill>
        <p:spPr>
          <a:xfrm>
            <a:off x="3029750" y="3005550"/>
            <a:ext cx="1387799" cy="561600"/>
          </a:xfrm>
          <a:prstGeom prst="rect">
            <a:avLst/>
          </a:prstGeom>
          <a:noFill/>
          <a:ln>
            <a:noFill/>
          </a:ln>
        </p:spPr>
      </p:pic>
      <p:pic>
        <p:nvPicPr>
          <p:cNvPr descr="&lt;math xmlns=&quot;http://www.w3.org/1998/Math/MathML&quot; display=&quot;block&quot; data-is-equatio=&quot;1&quot; data-latex=&quot;\textcolor{#845ad9}{\frac{21}{b}=\cos\left(72°\right)\ \ \ \ \ \frac{21}{\cos\left(72°\right)}=b\ \ \ \ \ b\times\cos\left(72°\right)=21}&quot;&gt;&lt;mstyle mathcolor=&quot;#845ad9&quot;&gt;&lt;mfrac&gt;&lt;mn&gt;21&lt;/mn&gt;&lt;mi&gt;b&lt;/mi&gt;&lt;/mfrac&gt;&lt;mo&gt;=&lt;/mo&gt;&lt;mi&gt;cos&lt;/mi&gt;&lt;mo data-mjx-texclass=&quot;NONE&quot;&gt;⁡&lt;/mo&gt;&lt;mrow data-mjx-texclass=&quot;INNER&quot;&gt;&lt;mo data-mjx-texclass=&quot;OPEN&quot;&gt;(&lt;/mo&gt;&lt;mn&gt;72&lt;/mn&gt;&lt;mrow data-mjx-texclass=&quot;ORD&quot;&gt;&lt;mo data-mjx-pseudoscript=&quot;true&quot;&gt;°&lt;/mo&gt;&lt;/mrow&gt;&lt;mo data-mjx-texclass=&quot;CLOSE&quot;&gt;)&lt;/mo&gt;&lt;/mrow&gt;&lt;mtext&gt;&lt;/mtext&gt;&lt;mtext&gt;&lt;/mtext&gt;&lt;mtext&gt;&lt;/mtext&gt;&lt;mtext&gt;&lt;/mtext&gt;&lt;mtext&gt;&lt;/mtext&gt;&lt;mfrac&gt;&lt;mn&gt;21&lt;/mn&gt;&lt;mrow&gt;&lt;mi&gt;cos&lt;/mi&gt;&lt;mo data-mjx-texclass=&quot;NONE&quot;&gt;⁡&lt;/mo&gt;&lt;mrow data-mjx-texclass=&quot;INNER&quot;&gt;&lt;mo data-mjx-texclass=&quot;OPEN&quot;&gt;(&lt;/mo&gt;&lt;mn&gt;72&lt;/mn&gt;&lt;mrow data-mjx-texclass=&quot;ORD&quot;&gt;&lt;mo data-mjx-pseudoscript=&quot;true&quot;&gt;°&lt;/mo&gt;&lt;/mrow&gt;&lt;mo data-mjx-texclass=&quot;CLOSE&quot;&gt;)&lt;/mo&gt;&lt;/mrow&gt;&lt;/mrow&gt;&lt;/mfrac&gt;&lt;mo&gt;=&lt;/mo&gt;&lt;mi&gt;b&lt;/mi&gt;&lt;mtext&gt;&lt;/mtext&gt;&lt;mtext&gt;&lt;/mtext&gt;&lt;mtext&gt;&lt;/mtext&gt;&lt;mtext&gt;&lt;/mtext&gt;&lt;mtext&gt;&lt;/mtext&gt;&lt;mi&gt;b&lt;/mi&gt;&lt;mo&gt;×&lt;/mo&gt;&lt;mi&gt;cos&lt;/mi&gt;&lt;mo data-mjx-texclass=&quot;NONE&quot;&gt;⁡&lt;/mo&gt;&lt;mrow data-mjx-texclass=&quot;INNER&quot;&gt;&lt;mo data-mjx-texclass=&quot;OPEN&quot;&gt;(&lt;/mo&gt;&lt;mn&gt;72&lt;/mn&gt;&lt;mrow data-mjx-texclass=&quot;ORD&quot;&gt;&lt;mo data-mjx-pseudoscript=&quot;true&quot;&gt;°&lt;/mo&gt;&lt;/mrow&gt;&lt;mo data-mjx-texclass=&quot;CLOSE&quot;&gt;)&lt;/mo&gt;&lt;/mrow&gt;&lt;mo&gt;=&lt;/mo&gt;&lt;mn&gt;21&lt;/mn&gt;&lt;/mstyle&gt;&lt;/math&gt;" id="996" name="Google Shape;996;p72" title="21 over b equals cosine 72 degrees 21 over cosine 72 degrees equals b b times cosine 72 degrees equals 21"/>
          <p:cNvPicPr preferRelativeResize="0"/>
          <p:nvPr/>
        </p:nvPicPr>
        <p:blipFill rotWithShape="1">
          <a:blip r:embed="rId4">
            <a:alphaModFix/>
          </a:blip>
          <a:srcRect b="0" l="65104" r="0" t="0"/>
          <a:stretch/>
        </p:blipFill>
        <p:spPr>
          <a:xfrm>
            <a:off x="3021955" y="1934175"/>
            <a:ext cx="1844124" cy="561600"/>
          </a:xfrm>
          <a:prstGeom prst="rect">
            <a:avLst/>
          </a:prstGeom>
          <a:noFill/>
          <a:ln>
            <a:noFill/>
          </a:ln>
        </p:spPr>
      </p:pic>
      <p:sp>
        <p:nvSpPr>
          <p:cNvPr id="997" name="Google Shape;997;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Qaabaynta qaacidada cosine (cosine formula)</a:t>
            </a:r>
            <a:endParaRPr/>
          </a:p>
        </p:txBody>
      </p:sp>
      <p:sp>
        <p:nvSpPr>
          <p:cNvPr id="998" name="Google Shape;998;p72"/>
          <p:cNvSpPr/>
          <p:nvPr/>
        </p:nvSpPr>
        <p:spPr>
          <a:xfrm>
            <a:off x="6175249" y="3158886"/>
            <a:ext cx="980700" cy="981000"/>
          </a:xfrm>
          <a:prstGeom prst="arc">
            <a:avLst>
              <a:gd fmla="val 17449468" name="adj1"/>
              <a:gd fmla="val 5307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99" name="Google Shape;999;p72"/>
          <p:cNvSpPr/>
          <p:nvPr/>
        </p:nvSpPr>
        <p:spPr>
          <a:xfrm rot="-5400000">
            <a:off x="6158070" y="2490161"/>
            <a:ext cx="1668300" cy="650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00" name="Google Shape;1000;p72"/>
          <p:cNvCxnSpPr/>
          <p:nvPr/>
        </p:nvCxnSpPr>
        <p:spPr>
          <a:xfrm flipH="1">
            <a:off x="6590919" y="1904861"/>
            <a:ext cx="6501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001" name="Google Shape;1001;p72"/>
          <p:cNvCxnSpPr/>
          <p:nvPr/>
        </p:nvCxnSpPr>
        <p:spPr>
          <a:xfrm>
            <a:off x="6667176" y="3808911"/>
            <a:ext cx="667500" cy="0"/>
          </a:xfrm>
          <a:prstGeom prst="straightConnector1">
            <a:avLst/>
          </a:prstGeom>
          <a:noFill/>
          <a:ln cap="flat" cmpd="sng" w="28575">
            <a:solidFill>
              <a:srgbClr val="4F7BE8"/>
            </a:solidFill>
            <a:prstDash val="solid"/>
            <a:round/>
            <a:headEnd len="med" w="med" type="triangle"/>
            <a:tailEnd len="med" w="med" type="triangle"/>
          </a:ln>
        </p:spPr>
      </p:cxnSp>
      <p:sp>
        <p:nvSpPr>
          <p:cNvPr id="1002" name="Google Shape;1002;p72"/>
          <p:cNvSpPr txBox="1"/>
          <p:nvPr/>
        </p:nvSpPr>
        <p:spPr>
          <a:xfrm flipH="1">
            <a:off x="6698587" y="3402717"/>
            <a:ext cx="4437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72°</a:t>
            </a:r>
            <a:endParaRPr sz="1800">
              <a:latin typeface="Lexend"/>
              <a:ea typeface="Lexend"/>
              <a:cs typeface="Lexend"/>
              <a:sym typeface="Lexend"/>
            </a:endParaRPr>
          </a:p>
        </p:txBody>
      </p:sp>
      <p:sp>
        <p:nvSpPr>
          <p:cNvPr id="1003" name="Google Shape;1003;p72"/>
          <p:cNvSpPr/>
          <p:nvPr/>
        </p:nvSpPr>
        <p:spPr>
          <a:xfrm>
            <a:off x="7229671" y="3561711"/>
            <a:ext cx="87600" cy="876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4" name="Google Shape;1004;p72"/>
          <p:cNvSpPr txBox="1"/>
          <p:nvPr/>
        </p:nvSpPr>
        <p:spPr>
          <a:xfrm flipH="1">
            <a:off x="6631763" y="3889375"/>
            <a:ext cx="7383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21 cm</a:t>
            </a:r>
            <a:endParaRPr sz="1800">
              <a:latin typeface="Lexend"/>
              <a:ea typeface="Lexend"/>
              <a:cs typeface="Lexend"/>
              <a:sym typeface="Lexend"/>
            </a:endParaRPr>
          </a:p>
        </p:txBody>
      </p:sp>
      <p:sp>
        <p:nvSpPr>
          <p:cNvPr id="1005" name="Google Shape;1005;p72"/>
          <p:cNvSpPr txBox="1"/>
          <p:nvPr/>
        </p:nvSpPr>
        <p:spPr>
          <a:xfrm flipH="1">
            <a:off x="6212684" y="2574748"/>
            <a:ext cx="624300" cy="250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b cm</a:t>
            </a:r>
            <a:r>
              <a:rPr lang="en-GB" sz="18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1006" name="Google Shape;1006;p72"/>
          <p:cNvSpPr txBox="1"/>
          <p:nvPr/>
        </p:nvSpPr>
        <p:spPr>
          <a:xfrm>
            <a:off x="324000" y="6106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Waxaan ku beddeli karnaa qiimayaasha (values) saddexagal qumman (right-angled triangle) nooc kasta oo ka mid ah qaacidada cosine si aan u matalo xiriirka ka dhexeeya dhinaca ku xiga (adjacent) xagal iyo hypotenuse siyaabo kala duwan.</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pic>
        <p:nvPicPr>
          <p:cNvPr descr="&lt;math xmlns=&quot;http://www.w3.org/1998/Math/MathML&quot; display=&quot;block&quot; data-is-equatio=&quot;1&quot; data-latex=&quot;20\times\cos\left(38°\right)=adj\ \ \ \ \ \ \ \ \cos\left(38°\right)=\frac{adj}{20}\ \ \ \ \ \ \ \ \ \cos\left(38°\right)=\frac{20}{adj}&quot;&gt;&lt;mn&gt;20&lt;/mn&gt;&lt;mo&gt;×&lt;/mo&gt;&lt;mi&gt;cos&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i&gt;a&lt;/mi&gt;&lt;mi&gt;d&lt;/mi&gt;&lt;mi&gt;j&lt;/mi&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row&gt;&lt;mi&gt;a&lt;/mi&gt;&lt;mi&gt;d&lt;/mi&gt;&lt;mi&gt;j&lt;/mi&gt;&lt;/mrow&gt;&lt;mn&gt;20&lt;/mn&gt;&lt;/mfrac&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n&gt;20&lt;/mn&gt;&lt;mrow&gt;&lt;mi&gt;a&lt;/mi&gt;&lt;mi&gt;d&lt;/mi&gt;&lt;mi&gt;j&lt;/mi&gt;&lt;/mrow&gt;&lt;/mfrac&gt;&lt;/math&gt;" id="1011" name="Google Shape;1011;p73" title="20 times cosine 38 degrees equals a d j cosine 38 degrees equals a d j over 20 cosine 38 degrees equals 20 over a d j"/>
          <p:cNvPicPr preferRelativeResize="0"/>
          <p:nvPr/>
        </p:nvPicPr>
        <p:blipFill rotWithShape="1">
          <a:blip r:embed="rId3">
            <a:alphaModFix/>
          </a:blip>
          <a:srcRect b="0" l="39100" r="41832" t="0"/>
          <a:stretch/>
        </p:blipFill>
        <p:spPr>
          <a:xfrm>
            <a:off x="1146100" y="4149325"/>
            <a:ext cx="1197902" cy="561600"/>
          </a:xfrm>
          <a:prstGeom prst="rect">
            <a:avLst/>
          </a:prstGeom>
          <a:noFill/>
          <a:ln>
            <a:noFill/>
          </a:ln>
        </p:spPr>
      </p:pic>
      <p:pic>
        <p:nvPicPr>
          <p:cNvPr descr="&lt;math xmlns=&quot;http://www.w3.org/1998/Math/MathML&quot; display=&quot;block&quot; data-is-equatio=&quot;1&quot; data-latex=&quot;20\times\cos\left(38°\right)=adj\ \ \ \ \ \ \ \ \cos\left(38°\right)=\frac{adj}{20}\ \ \ \ \ \ \ \ \ \cos\left(38°\right)=\frac{20}{adj}&quot;&gt;&lt;mn&gt;20&lt;/mn&gt;&lt;mo&gt;×&lt;/mo&gt;&lt;mi&gt;cos&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i&gt;a&lt;/mi&gt;&lt;mi&gt;d&lt;/mi&gt;&lt;mi&gt;j&lt;/mi&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row&gt;&lt;mi&gt;a&lt;/mi&gt;&lt;mi&gt;d&lt;/mi&gt;&lt;mi&gt;j&lt;/mi&gt;&lt;/mrow&gt;&lt;mn&gt;20&lt;/mn&gt;&lt;/mfrac&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n&gt;20&lt;/mn&gt;&lt;mrow&gt;&lt;mi&gt;a&lt;/mi&gt;&lt;mi&gt;d&lt;/mi&gt;&lt;mi&gt;j&lt;/mi&gt;&lt;/mrow&gt;&lt;/mfrac&gt;&lt;/math&gt;" id="1012" name="Google Shape;1012;p73" title="20 times cosine 38 degrees equals a d j cosine 38 degrees equals a d j over 20 cosine 38 degrees equals 20 over a d j"/>
          <p:cNvPicPr preferRelativeResize="0"/>
          <p:nvPr/>
        </p:nvPicPr>
        <p:blipFill rotWithShape="1">
          <a:blip r:embed="rId3">
            <a:alphaModFix/>
          </a:blip>
          <a:srcRect b="0" l="73752" r="6545" t="0"/>
          <a:stretch/>
        </p:blipFill>
        <p:spPr>
          <a:xfrm>
            <a:off x="1146100" y="3219625"/>
            <a:ext cx="1237827" cy="561600"/>
          </a:xfrm>
          <a:prstGeom prst="rect">
            <a:avLst/>
          </a:prstGeom>
          <a:noFill/>
          <a:ln>
            <a:noFill/>
          </a:ln>
        </p:spPr>
      </p:pic>
      <p:pic>
        <p:nvPicPr>
          <p:cNvPr descr="&lt;math xmlns=&quot;http://www.w3.org/1998/Math/MathML&quot; display=&quot;block&quot; data-is-equatio=&quot;1&quot; data-latex=&quot;20\times\cos\left(38°\right)=adj\ \ \ \ \ \ \ \ \cos\left(38°\right)=\frac{adj}{20}\ \ \ \ \ \ \ \ \ \cos\left(38°\right)=\frac{20}{adj}&quot;&gt;&lt;mn&gt;20&lt;/mn&gt;&lt;mo&gt;×&lt;/mo&gt;&lt;mi&gt;cos&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i&gt;a&lt;/mi&gt;&lt;mi&gt;d&lt;/mi&gt;&lt;mi&gt;j&lt;/mi&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row&gt;&lt;mi&gt;a&lt;/mi&gt;&lt;mi&gt;d&lt;/mi&gt;&lt;mi&gt;j&lt;/mi&gt;&lt;/mrow&gt;&lt;mn&gt;20&lt;/mn&gt;&lt;/mfrac&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n&gt;20&lt;/mn&gt;&lt;mrow&gt;&lt;mi&gt;a&lt;/mi&gt;&lt;mi&gt;d&lt;/mi&gt;&lt;mi&gt;j&lt;/mi&gt;&lt;/mrow&gt;&lt;/mfrac&gt;&lt;/math&gt;" id="1013" name="Google Shape;1013;p73" title="20 times cosine 38 degrees equals a d j cosine 38 degrees equals a d j over 20 cosine 38 degrees equals 20 over a d j"/>
          <p:cNvPicPr preferRelativeResize="0"/>
          <p:nvPr/>
        </p:nvPicPr>
        <p:blipFill rotWithShape="1">
          <a:blip r:embed="rId3">
            <a:alphaModFix/>
          </a:blip>
          <a:srcRect b="0" l="0" r="73639" t="0"/>
          <a:stretch/>
        </p:blipFill>
        <p:spPr>
          <a:xfrm>
            <a:off x="867100" y="1551375"/>
            <a:ext cx="1656127" cy="561600"/>
          </a:xfrm>
          <a:prstGeom prst="rect">
            <a:avLst/>
          </a:prstGeom>
          <a:noFill/>
          <a:ln>
            <a:noFill/>
          </a:ln>
        </p:spPr>
      </p:pic>
      <p:sp>
        <p:nvSpPr>
          <p:cNvPr id="1014" name="Google Shape;1014;p73"/>
          <p:cNvSpPr txBox="1"/>
          <p:nvPr/>
        </p:nvSpPr>
        <p:spPr>
          <a:xfrm>
            <a:off x="324000" y="638076"/>
            <a:ext cx="50328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Isla'egta saxda ah ee muujinaysa xiriirka ka dhexeeya hypotenuse iyo dhinaca ku xiga (adjacent) xagasha 38° waa:</a:t>
            </a:r>
            <a:endParaRPr sz="1800">
              <a:latin typeface="Lexend"/>
              <a:ea typeface="Lexend"/>
              <a:cs typeface="Lexend"/>
              <a:sym typeface="Lexend"/>
            </a:endParaRPr>
          </a:p>
        </p:txBody>
      </p:sp>
      <p:sp>
        <p:nvSpPr>
          <p:cNvPr id="1015" name="Google Shape;1015;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Qaabaynta qaacidada cosine (cosine formula)</a:t>
            </a:r>
            <a:endParaRPr/>
          </a:p>
        </p:txBody>
      </p:sp>
      <p:graphicFrame>
        <p:nvGraphicFramePr>
          <p:cNvPr id="1016" name="Google Shape;1016;p73"/>
          <p:cNvGraphicFramePr/>
          <p:nvPr/>
        </p:nvGraphicFramePr>
        <p:xfrm>
          <a:off x="6275565" y="815350"/>
          <a:ext cx="3000000" cy="3000000"/>
        </p:xfrm>
        <a:graphic>
          <a:graphicData uri="http://schemas.openxmlformats.org/drawingml/2006/table">
            <a:tbl>
              <a:tblPr>
                <a:noFill/>
                <a:tableStyleId>{D4A714CD-EBCC-4E9A-895D-88BA93CF39AF}</a:tableStyleId>
              </a:tblPr>
              <a:tblGrid>
                <a:gridCol w="725975"/>
                <a:gridCol w="1120225"/>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
        <p:nvSpPr>
          <p:cNvPr id="1017" name="Google Shape;1017;p73"/>
          <p:cNvSpPr txBox="1"/>
          <p:nvPr/>
        </p:nvSpPr>
        <p:spPr>
          <a:xfrm>
            <a:off x="6275575" y="1300613"/>
            <a:ext cx="726000" cy="489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20</a:t>
            </a:r>
            <a:endParaRPr sz="2000">
              <a:latin typeface="Times New Roman"/>
              <a:ea typeface="Times New Roman"/>
              <a:cs typeface="Times New Roman"/>
              <a:sym typeface="Times New Roman"/>
            </a:endParaRPr>
          </a:p>
        </p:txBody>
      </p:sp>
      <p:sp>
        <p:nvSpPr>
          <p:cNvPr id="1018" name="Google Shape;1018;p73"/>
          <p:cNvSpPr txBox="1"/>
          <p:nvPr/>
        </p:nvSpPr>
        <p:spPr>
          <a:xfrm>
            <a:off x="6275575" y="811413"/>
            <a:ext cx="726000" cy="489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a:t>
            </a:r>
            <a:endParaRPr sz="1800">
              <a:latin typeface="Lexend"/>
              <a:ea typeface="Lexend"/>
              <a:cs typeface="Lexend"/>
              <a:sym typeface="Lexend"/>
            </a:endParaRPr>
          </a:p>
        </p:txBody>
      </p:sp>
      <p:sp>
        <p:nvSpPr>
          <p:cNvPr id="1019" name="Google Shape;1019;p73"/>
          <p:cNvSpPr txBox="1"/>
          <p:nvPr/>
        </p:nvSpPr>
        <p:spPr>
          <a:xfrm>
            <a:off x="7001575" y="1300625"/>
            <a:ext cx="1120200" cy="489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adj</a:t>
            </a:r>
            <a:endParaRPr sz="1600">
              <a:latin typeface="Times New Roman"/>
              <a:ea typeface="Times New Roman"/>
              <a:cs typeface="Times New Roman"/>
              <a:sym typeface="Times New Roman"/>
            </a:endParaRPr>
          </a:p>
        </p:txBody>
      </p:sp>
      <p:sp>
        <p:nvSpPr>
          <p:cNvPr id="1020" name="Google Shape;1020;p73"/>
          <p:cNvSpPr txBox="1"/>
          <p:nvPr/>
        </p:nvSpPr>
        <p:spPr>
          <a:xfrm>
            <a:off x="7001575" y="811425"/>
            <a:ext cx="1120200" cy="489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cos(θ°)</a:t>
            </a:r>
            <a:r>
              <a:rPr lang="en-GB" sz="18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021" name="Google Shape;1021;p73"/>
          <p:cNvSpPr/>
          <p:nvPr/>
        </p:nvSpPr>
        <p:spPr>
          <a:xfrm flipH="1">
            <a:off x="5715281" y="35134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2" name="Google Shape;1022;p73"/>
          <p:cNvSpPr/>
          <p:nvPr/>
        </p:nvSpPr>
        <p:spPr>
          <a:xfrm rot="-5400000">
            <a:off x="6583354" y="30404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3" name="Google Shape;1023;p73"/>
          <p:cNvSpPr/>
          <p:nvPr/>
        </p:nvSpPr>
        <p:spPr>
          <a:xfrm>
            <a:off x="7577399" y="40345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24" name="Google Shape;1024;p73"/>
          <p:cNvCxnSpPr/>
          <p:nvPr/>
        </p:nvCxnSpPr>
        <p:spPr>
          <a:xfrm flipH="1">
            <a:off x="6335404" y="3135950"/>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1025" name="Google Shape;1025;p73"/>
          <p:cNvCxnSpPr/>
          <p:nvPr/>
        </p:nvCxnSpPr>
        <p:spPr>
          <a:xfrm rot="10800000">
            <a:off x="6411604" y="4325016"/>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1026" name="Google Shape;1026;p73"/>
          <p:cNvSpPr txBox="1"/>
          <p:nvPr/>
        </p:nvSpPr>
        <p:spPr>
          <a:xfrm>
            <a:off x="6411600" y="3332800"/>
            <a:ext cx="692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20 cm</a:t>
            </a:r>
            <a:endParaRPr sz="1800">
              <a:latin typeface="Lexend"/>
              <a:ea typeface="Lexend"/>
              <a:cs typeface="Lexend"/>
              <a:sym typeface="Lexend"/>
            </a:endParaRPr>
          </a:p>
        </p:txBody>
      </p:sp>
      <p:sp>
        <p:nvSpPr>
          <p:cNvPr id="1027" name="Google Shape;1027;p73"/>
          <p:cNvSpPr txBox="1"/>
          <p:nvPr/>
        </p:nvSpPr>
        <p:spPr>
          <a:xfrm flipH="1">
            <a:off x="6634501" y="39585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38°</a:t>
            </a:r>
            <a:endParaRPr sz="1800">
              <a:latin typeface="Lexend"/>
              <a:ea typeface="Lexend"/>
              <a:cs typeface="Lexend"/>
              <a:sym typeface="Lexend"/>
            </a:endParaRPr>
          </a:p>
        </p:txBody>
      </p:sp>
      <p:cxnSp>
        <p:nvCxnSpPr>
          <p:cNvPr id="1028" name="Google Shape;1028;p73"/>
          <p:cNvCxnSpPr/>
          <p:nvPr/>
        </p:nvCxnSpPr>
        <p:spPr>
          <a:xfrm rot="10800000">
            <a:off x="7867970" y="32121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029" name="Google Shape;1029;p73"/>
          <p:cNvSpPr txBox="1"/>
          <p:nvPr/>
        </p:nvSpPr>
        <p:spPr>
          <a:xfrm>
            <a:off x="6824850" y="4400625"/>
            <a:ext cx="692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adj</a:t>
            </a:r>
            <a:endParaRPr sz="1800">
              <a:latin typeface="Lexend"/>
              <a:ea typeface="Lexend"/>
              <a:cs typeface="Lexend"/>
              <a:sym typeface="Lexend"/>
            </a:endParaRPr>
          </a:p>
        </p:txBody>
      </p:sp>
      <p:grpSp>
        <p:nvGrpSpPr>
          <p:cNvPr id="1030" name="Google Shape;1030;p73"/>
          <p:cNvGrpSpPr/>
          <p:nvPr/>
        </p:nvGrpSpPr>
        <p:grpSpPr>
          <a:xfrm>
            <a:off x="5470100" y="1013325"/>
            <a:ext cx="3382973" cy="582538"/>
            <a:chOff x="5851100" y="2308725"/>
            <a:chExt cx="3382973" cy="582538"/>
          </a:xfrm>
        </p:grpSpPr>
        <p:sp>
          <p:nvSpPr>
            <p:cNvPr id="1031" name="Google Shape;1031;p73"/>
            <p:cNvSpPr/>
            <p:nvPr/>
          </p:nvSpPr>
          <p:spPr>
            <a:xfrm flipH="1">
              <a:off x="8556240" y="2308725"/>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grpSp>
          <p:nvGrpSpPr>
            <p:cNvPr id="1032" name="Google Shape;1032;p73"/>
            <p:cNvGrpSpPr/>
            <p:nvPr/>
          </p:nvGrpSpPr>
          <p:grpSpPr>
            <a:xfrm>
              <a:off x="5851100" y="2308738"/>
              <a:ext cx="719520" cy="582525"/>
              <a:chOff x="5851100" y="2308738"/>
              <a:chExt cx="719520" cy="582525"/>
            </a:xfrm>
          </p:grpSpPr>
          <p:sp>
            <p:nvSpPr>
              <p:cNvPr id="1033" name="Google Shape;1033;p73"/>
              <p:cNvSpPr/>
              <p:nvPr/>
            </p:nvSpPr>
            <p:spPr>
              <a:xfrm>
                <a:off x="6425320" y="2308738"/>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1034" name="Google Shape;1034;p73"/>
              <p:cNvSpPr txBox="1"/>
              <p:nvPr/>
            </p:nvSpPr>
            <p:spPr>
              <a:xfrm>
                <a:off x="5851100" y="2411400"/>
                <a:ext cx="5304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rgbClr val="000000"/>
                    </a:solidFill>
                    <a:latin typeface="Times New Roman"/>
                    <a:ea typeface="Times New Roman"/>
                    <a:cs typeface="Times New Roman"/>
                    <a:sym typeface="Times New Roman"/>
                  </a:rPr>
                  <a:t>× </a:t>
                </a:r>
                <a:r>
                  <a:rPr lang="en-GB" sz="2000">
                    <a:solidFill>
                      <a:schemeClr val="dk1"/>
                    </a:solidFill>
                    <a:latin typeface="Times New Roman"/>
                    <a:ea typeface="Times New Roman"/>
                    <a:cs typeface="Times New Roman"/>
                    <a:sym typeface="Times New Roman"/>
                  </a:rPr>
                  <a:t>20</a:t>
                </a:r>
                <a:endParaRPr sz="2000">
                  <a:solidFill>
                    <a:srgbClr val="000000"/>
                  </a:solidFill>
                  <a:latin typeface="Times New Roman"/>
                  <a:ea typeface="Times New Roman"/>
                  <a:cs typeface="Times New Roman"/>
                  <a:sym typeface="Times New Roman"/>
                </a:endParaRPr>
              </a:p>
            </p:txBody>
          </p:sp>
        </p:grpSp>
        <p:sp>
          <p:nvSpPr>
            <p:cNvPr id="1035" name="Google Shape;1035;p73"/>
            <p:cNvSpPr txBox="1"/>
            <p:nvPr/>
          </p:nvSpPr>
          <p:spPr>
            <a:xfrm>
              <a:off x="8703673" y="2368275"/>
              <a:ext cx="5304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2000">
                  <a:solidFill>
                    <a:srgbClr val="000000"/>
                  </a:solidFill>
                  <a:latin typeface="Times New Roman"/>
                  <a:ea typeface="Times New Roman"/>
                  <a:cs typeface="Times New Roman"/>
                  <a:sym typeface="Times New Roman"/>
                </a:rPr>
                <a:t>× </a:t>
              </a:r>
              <a:r>
                <a:rPr lang="en-GB" sz="2000">
                  <a:solidFill>
                    <a:schemeClr val="dk1"/>
                  </a:solidFill>
                  <a:latin typeface="Times New Roman"/>
                  <a:ea typeface="Times New Roman"/>
                  <a:cs typeface="Times New Roman"/>
                  <a:sym typeface="Times New Roman"/>
                </a:rPr>
                <a:t>20 </a:t>
              </a:r>
              <a:endParaRPr sz="2000">
                <a:solidFill>
                  <a:srgbClr val="000000"/>
                </a:solidFill>
                <a:latin typeface="Times New Roman"/>
                <a:ea typeface="Times New Roman"/>
                <a:cs typeface="Times New Roman"/>
                <a:sym typeface="Times New Roman"/>
              </a:endParaRPr>
            </a:p>
          </p:txBody>
        </p:sp>
      </p:grpSp>
      <p:grpSp>
        <p:nvGrpSpPr>
          <p:cNvPr id="1036" name="Google Shape;1036;p73"/>
          <p:cNvGrpSpPr/>
          <p:nvPr/>
        </p:nvGrpSpPr>
        <p:grpSpPr>
          <a:xfrm>
            <a:off x="6573650" y="1877600"/>
            <a:ext cx="1197900" cy="472225"/>
            <a:chOff x="6878450" y="3173000"/>
            <a:chExt cx="1197900" cy="472225"/>
          </a:xfrm>
        </p:grpSpPr>
        <p:sp>
          <p:nvSpPr>
            <p:cNvPr id="1037" name="Google Shape;1037;p73"/>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1038" name="Google Shape;1038;p73"/>
            <p:cNvSpPr txBox="1"/>
            <p:nvPr/>
          </p:nvSpPr>
          <p:spPr>
            <a:xfrm>
              <a:off x="6878450" y="3324525"/>
              <a:ext cx="11979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 cos(38°)</a:t>
              </a:r>
              <a:endParaRPr sz="2000">
                <a:solidFill>
                  <a:srgbClr val="000000"/>
                </a:solidFill>
                <a:latin typeface="Times New Roman"/>
                <a:ea typeface="Times New Roman"/>
                <a:cs typeface="Times New Roman"/>
                <a:sym typeface="Times New Roman"/>
              </a:endParaRPr>
            </a:p>
          </p:txBody>
        </p:sp>
      </p:grpSp>
      <p:sp>
        <p:nvSpPr>
          <p:cNvPr id="1039" name="Google Shape;1039;p73"/>
          <p:cNvSpPr txBox="1"/>
          <p:nvPr/>
        </p:nvSpPr>
        <p:spPr>
          <a:xfrm>
            <a:off x="324000" y="2253676"/>
            <a:ext cx="50328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Mid ka mid ah kuwaan ayaa sidoo kale si sax ah u muujinaya xiriirka ka dhexeeya hypotenuse iyo dhinaca ku xiga (adjacent) ee saddexagalkaan?</a:t>
            </a:r>
            <a:endParaRPr sz="1800">
              <a:latin typeface="Lexend"/>
              <a:ea typeface="Lexend"/>
              <a:cs typeface="Lexend"/>
              <a:sym typeface="Lexend"/>
            </a:endParaRPr>
          </a:p>
        </p:txBody>
      </p:sp>
      <p:grpSp>
        <p:nvGrpSpPr>
          <p:cNvPr id="1040" name="Google Shape;1040;p73"/>
          <p:cNvGrpSpPr/>
          <p:nvPr/>
        </p:nvGrpSpPr>
        <p:grpSpPr>
          <a:xfrm>
            <a:off x="903000" y="3380308"/>
            <a:ext cx="243093" cy="243093"/>
            <a:chOff x="1020916" y="1442088"/>
            <a:chExt cx="457200" cy="457200"/>
          </a:xfrm>
        </p:grpSpPr>
        <p:pic>
          <p:nvPicPr>
            <p:cNvPr id="1041" name="Google Shape;1041;p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42" name="Google Shape;1042;p73"/>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43" name="Google Shape;1043;p73"/>
          <p:cNvGrpSpPr/>
          <p:nvPr/>
        </p:nvGrpSpPr>
        <p:grpSpPr>
          <a:xfrm>
            <a:off x="903000" y="4311608"/>
            <a:ext cx="243093" cy="243093"/>
            <a:chOff x="1020916" y="1442088"/>
            <a:chExt cx="457200" cy="457200"/>
          </a:xfrm>
        </p:grpSpPr>
        <p:pic>
          <p:nvPicPr>
            <p:cNvPr id="1044" name="Google Shape;1044;p7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45" name="Google Shape;1045;p73"/>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46" name="Google Shape;1046;p73"/>
          <p:cNvPicPr preferRelativeResize="0"/>
          <p:nvPr/>
        </p:nvPicPr>
        <p:blipFill>
          <a:blip r:embed="rId5">
            <a:alphaModFix/>
          </a:blip>
          <a:stretch>
            <a:fillRect/>
          </a:stretch>
        </p:blipFill>
        <p:spPr>
          <a:xfrm>
            <a:off x="3013596" y="4223600"/>
            <a:ext cx="396000" cy="419100"/>
          </a:xfrm>
          <a:prstGeom prst="rect">
            <a:avLst/>
          </a:prstGeom>
          <a:noFill/>
          <a:ln>
            <a:noFill/>
          </a:ln>
        </p:spPr>
      </p:pic>
      <p:pic>
        <p:nvPicPr>
          <p:cNvPr id="1047" name="Google Shape;1047;p73"/>
          <p:cNvPicPr preferRelativeResize="0"/>
          <p:nvPr/>
        </p:nvPicPr>
        <p:blipFill>
          <a:blip r:embed="rId6">
            <a:alphaModFix/>
          </a:blip>
          <a:stretch>
            <a:fillRect/>
          </a:stretch>
        </p:blipFill>
        <p:spPr>
          <a:xfrm>
            <a:off x="3013600" y="3290542"/>
            <a:ext cx="396000" cy="419760"/>
          </a:xfrm>
          <a:prstGeom prst="rect">
            <a:avLst/>
          </a:prstGeom>
          <a:noFill/>
          <a:ln>
            <a:noFill/>
          </a:ln>
        </p:spPr>
      </p:pic>
      <p:grpSp>
        <p:nvGrpSpPr>
          <p:cNvPr id="1048" name="Google Shape;1048;p73"/>
          <p:cNvGrpSpPr/>
          <p:nvPr/>
        </p:nvGrpSpPr>
        <p:grpSpPr>
          <a:xfrm>
            <a:off x="856279" y="1985975"/>
            <a:ext cx="266871" cy="313325"/>
            <a:chOff x="879231" y="1985975"/>
            <a:chExt cx="266871" cy="313325"/>
          </a:xfrm>
        </p:grpSpPr>
        <p:cxnSp>
          <p:nvCxnSpPr>
            <p:cNvPr id="1049" name="Google Shape;1049;p73"/>
            <p:cNvCxnSpPr/>
            <p:nvPr/>
          </p:nvCxnSpPr>
          <p:spPr>
            <a:xfrm>
              <a:off x="879231" y="1985975"/>
              <a:ext cx="246900" cy="0"/>
            </a:xfrm>
            <a:prstGeom prst="straightConnector1">
              <a:avLst/>
            </a:prstGeom>
            <a:noFill/>
            <a:ln cap="flat" cmpd="sng" w="19050">
              <a:solidFill>
                <a:schemeClr val="dk1"/>
              </a:solidFill>
              <a:prstDash val="solid"/>
              <a:round/>
              <a:headEnd len="med" w="med" type="none"/>
              <a:tailEnd len="med" w="med" type="none"/>
            </a:ln>
          </p:spPr>
        </p:cxnSp>
        <p:pic>
          <p:nvPicPr>
            <p:cNvPr id="1050" name="Google Shape;1050;p73"/>
            <p:cNvPicPr preferRelativeResize="0"/>
            <p:nvPr/>
          </p:nvPicPr>
          <p:blipFill rotWithShape="1">
            <a:blip r:embed="rId7">
              <a:alphaModFix/>
            </a:blip>
            <a:srcRect b="25195" l="0" r="95803" t="25195"/>
            <a:stretch/>
          </p:blipFill>
          <p:spPr>
            <a:xfrm>
              <a:off x="882475" y="2020700"/>
              <a:ext cx="263627" cy="278600"/>
            </a:xfrm>
            <a:prstGeom prst="rect">
              <a:avLst/>
            </a:prstGeom>
            <a:noFill/>
            <a:ln>
              <a:noFill/>
            </a:ln>
          </p:spPr>
        </p:pic>
      </p:grpSp>
      <p:grpSp>
        <p:nvGrpSpPr>
          <p:cNvPr id="1051" name="Google Shape;1051;p73"/>
          <p:cNvGrpSpPr/>
          <p:nvPr/>
        </p:nvGrpSpPr>
        <p:grpSpPr>
          <a:xfrm>
            <a:off x="2546525" y="1985975"/>
            <a:ext cx="343500" cy="313325"/>
            <a:chOff x="845925" y="1985975"/>
            <a:chExt cx="343500" cy="313325"/>
          </a:xfrm>
        </p:grpSpPr>
        <p:cxnSp>
          <p:nvCxnSpPr>
            <p:cNvPr id="1052" name="Google Shape;1052;p73"/>
            <p:cNvCxnSpPr/>
            <p:nvPr/>
          </p:nvCxnSpPr>
          <p:spPr>
            <a:xfrm>
              <a:off x="845925" y="1985975"/>
              <a:ext cx="343500" cy="0"/>
            </a:xfrm>
            <a:prstGeom prst="straightConnector1">
              <a:avLst/>
            </a:prstGeom>
            <a:noFill/>
            <a:ln cap="flat" cmpd="sng" w="19050">
              <a:solidFill>
                <a:schemeClr val="dk1"/>
              </a:solidFill>
              <a:prstDash val="solid"/>
              <a:round/>
              <a:headEnd len="med" w="med" type="none"/>
              <a:tailEnd len="med" w="med" type="none"/>
            </a:ln>
          </p:spPr>
        </p:cxnSp>
        <p:pic>
          <p:nvPicPr>
            <p:cNvPr id="1053" name="Google Shape;1053;p73"/>
            <p:cNvPicPr preferRelativeResize="0"/>
            <p:nvPr/>
          </p:nvPicPr>
          <p:blipFill rotWithShape="1">
            <a:blip r:embed="rId7">
              <a:alphaModFix/>
            </a:blip>
            <a:srcRect b="25195" l="0" r="95803" t="25195"/>
            <a:stretch/>
          </p:blipFill>
          <p:spPr>
            <a:xfrm>
              <a:off x="885862" y="2020700"/>
              <a:ext cx="263627" cy="278600"/>
            </a:xfrm>
            <a:prstGeom prst="rect">
              <a:avLst/>
            </a:prstGeom>
            <a:noFill/>
            <a:ln>
              <a:noFill/>
            </a:ln>
          </p:spPr>
        </p:pic>
      </p:grpSp>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054" name="Google Shape;1054;p73" title="adj over h equals cosine theta degrees the fraction with numerator ad j and denominator cosine theta degrees equals h h times cosine theta degrees equals adj"/>
          <p:cNvPicPr preferRelativeResize="0"/>
          <p:nvPr/>
        </p:nvPicPr>
        <p:blipFill rotWithShape="1">
          <a:blip r:embed="rId8">
            <a:alphaModFix/>
          </a:blip>
          <a:srcRect b="57359" l="0" r="92567" t="0"/>
          <a:stretch/>
        </p:blipFill>
        <p:spPr>
          <a:xfrm>
            <a:off x="2506600" y="1721789"/>
            <a:ext cx="423325" cy="279475"/>
          </a:xfrm>
          <a:prstGeom prst="rect">
            <a:avLst/>
          </a:prstGeom>
          <a:noFill/>
          <a:ln>
            <a:noFill/>
          </a:ln>
        </p:spPr>
      </p:pic>
      <p:grpSp>
        <p:nvGrpSpPr>
          <p:cNvPr id="1055" name="Google Shape;1055;p73"/>
          <p:cNvGrpSpPr/>
          <p:nvPr/>
        </p:nvGrpSpPr>
        <p:grpSpPr>
          <a:xfrm>
            <a:off x="2383913" y="4440280"/>
            <a:ext cx="343500" cy="313325"/>
            <a:chOff x="845925" y="1985975"/>
            <a:chExt cx="343500" cy="313325"/>
          </a:xfrm>
        </p:grpSpPr>
        <p:cxnSp>
          <p:nvCxnSpPr>
            <p:cNvPr id="1056" name="Google Shape;1056;p73"/>
            <p:cNvCxnSpPr/>
            <p:nvPr/>
          </p:nvCxnSpPr>
          <p:spPr>
            <a:xfrm>
              <a:off x="845925" y="1985975"/>
              <a:ext cx="343500" cy="0"/>
            </a:xfrm>
            <a:prstGeom prst="straightConnector1">
              <a:avLst/>
            </a:prstGeom>
            <a:noFill/>
            <a:ln cap="flat" cmpd="sng" w="19050">
              <a:solidFill>
                <a:schemeClr val="dk1"/>
              </a:solidFill>
              <a:prstDash val="solid"/>
              <a:round/>
              <a:headEnd len="med" w="med" type="none"/>
              <a:tailEnd len="med" w="med" type="none"/>
            </a:ln>
          </p:spPr>
        </p:cxnSp>
        <p:pic>
          <p:nvPicPr>
            <p:cNvPr id="1057" name="Google Shape;1057;p73"/>
            <p:cNvPicPr preferRelativeResize="0"/>
            <p:nvPr/>
          </p:nvPicPr>
          <p:blipFill rotWithShape="1">
            <a:blip r:embed="rId7">
              <a:alphaModFix/>
            </a:blip>
            <a:srcRect b="25195" l="0" r="95803" t="25195"/>
            <a:stretch/>
          </p:blipFill>
          <p:spPr>
            <a:xfrm>
              <a:off x="885862" y="2020700"/>
              <a:ext cx="263627" cy="278600"/>
            </a:xfrm>
            <a:prstGeom prst="rect">
              <a:avLst/>
            </a:prstGeom>
            <a:noFill/>
            <a:ln>
              <a:noFill/>
            </a:ln>
          </p:spPr>
        </p:pic>
      </p:grpSp>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058" name="Google Shape;1058;p73" title="adj over h equals cosine theta degrees the fraction with numerator ad j and denominator cosine theta degrees equals h h times cosine theta degrees equals adj"/>
          <p:cNvPicPr preferRelativeResize="0"/>
          <p:nvPr/>
        </p:nvPicPr>
        <p:blipFill rotWithShape="1">
          <a:blip r:embed="rId8">
            <a:alphaModFix/>
          </a:blip>
          <a:srcRect b="57359" l="0" r="92567" t="0"/>
          <a:stretch/>
        </p:blipFill>
        <p:spPr>
          <a:xfrm>
            <a:off x="2343988" y="4176095"/>
            <a:ext cx="423325" cy="279475"/>
          </a:xfrm>
          <a:prstGeom prst="rect">
            <a:avLst/>
          </a:prstGeom>
          <a:noFill/>
          <a:ln>
            <a:noFill/>
          </a:ln>
        </p:spPr>
      </p:pic>
      <p:cxnSp>
        <p:nvCxnSpPr>
          <p:cNvPr id="1059" name="Google Shape;1059;p73"/>
          <p:cNvCxnSpPr/>
          <p:nvPr/>
        </p:nvCxnSpPr>
        <p:spPr>
          <a:xfrm>
            <a:off x="2385179" y="3500338"/>
            <a:ext cx="343500" cy="0"/>
          </a:xfrm>
          <a:prstGeom prst="straightConnector1">
            <a:avLst/>
          </a:prstGeom>
          <a:noFill/>
          <a:ln cap="flat" cmpd="sng" w="19050">
            <a:solidFill>
              <a:schemeClr val="dk1"/>
            </a:solidFill>
            <a:prstDash val="solid"/>
            <a:round/>
            <a:headEnd len="med" w="med" type="none"/>
            <a:tailEnd len="med" w="med" type="none"/>
          </a:ln>
        </p:spPr>
      </p:cxnSp>
      <p:pic>
        <p:nvPicPr>
          <p:cNvPr id="1060" name="Google Shape;1060;p73"/>
          <p:cNvPicPr preferRelativeResize="0"/>
          <p:nvPr/>
        </p:nvPicPr>
        <p:blipFill rotWithShape="1">
          <a:blip r:embed="rId7">
            <a:alphaModFix/>
          </a:blip>
          <a:srcRect b="25195" l="0" r="95803" t="25195"/>
          <a:stretch/>
        </p:blipFill>
        <p:spPr>
          <a:xfrm>
            <a:off x="2425115" y="3275384"/>
            <a:ext cx="263627" cy="278600"/>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061" name="Google Shape;1061;p73" title="adj over h equals cosine theta degrees the fraction with numerator ad j and denominator cosine theta degrees equals h h times cosine theta degrees equals adj"/>
          <p:cNvPicPr preferRelativeResize="0"/>
          <p:nvPr/>
        </p:nvPicPr>
        <p:blipFill rotWithShape="1">
          <a:blip r:embed="rId8">
            <a:alphaModFix/>
          </a:blip>
          <a:srcRect b="57359" l="0" r="92567" t="0"/>
          <a:stretch/>
        </p:blipFill>
        <p:spPr>
          <a:xfrm>
            <a:off x="2345254" y="3525413"/>
            <a:ext cx="423325" cy="279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pic>
        <p:nvPicPr>
          <p:cNvPr descr="&lt;math xmlns=&quot;http://www.w3.org/1998/Math/MathML&quot; display=&quot;block&quot; data-is-equatio=&quot;1&quot; data-latex=&quot;\textcolor{#FFFFF}{\frac{14}{100}=\cos\left(82°\right)\ \ \ \ \ \frac{14}{\cos\left(82°\right)}=100\ \ \ \ \ 100\times\cos\left(82°\right)=14}\ \ \ \ \ \cos\left(82°\times100\right)=14\ \ \ \ \ \cos\left(\frac{82°}{14}\right)=100&quot;&gt;&lt;mstyle mathcolor=&quot;#FFFFF&quot;&gt;&lt;mfrac&gt;&lt;mn&gt;14&lt;/mn&gt;&lt;mn&gt;100&lt;/mn&gt;&lt;/mfrac&gt;&lt;mo&gt;=&lt;/mo&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14&lt;/mn&gt;&lt;mrow&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0&lt;/mn&gt;&lt;mtext&gt;&lt;/mtext&gt;&lt;mtext&gt;&lt;/mtext&gt;&lt;mtext&gt;&lt;/mtext&gt;&lt;mtext&gt;&lt;/mtext&gt;&lt;mtext&gt;&lt;/mtext&gt;&lt;mn&gt;100&lt;/mn&gt;&lt;mo&gt;×&lt;/mo&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14&lt;/mn&gt;&lt;/mstyle&gt;&lt;mtext&gt;&lt;/mtext&gt;&lt;mtext&gt;&lt;/mtext&gt;&lt;mtext&gt;&lt;/mtext&gt;&lt;mtext&gt;&lt;/mtext&gt;&lt;mtext&gt;&lt;/mtext&gt;&lt;mi&gt;cos&lt;/mi&gt;&lt;mo data-mjx-texclass=&quot;NONE&quot;&gt;⁡&lt;/mo&gt;&lt;mrow data-mjx-texclass=&quot;INNER&quot;&gt;&lt;mo data-mjx-texclass=&quot;OPEN&quot;&gt;(&lt;/mo&gt;&lt;mn&gt;82&lt;/mn&gt;&lt;mrow data-mjx-texclass=&quot;ORD&quot;&gt;&lt;mo data-mjx-pseudoscript=&quot;true&quot;&gt;°&lt;/mo&gt;&lt;/mrow&gt;&lt;mo&gt;×&lt;/mo&gt;&lt;mn&gt;100&lt;/mn&gt;&lt;mo data-mjx-texclass=&quot;CLOSE&quot;&gt;)&lt;/mo&gt;&lt;/mrow&gt;&lt;mo&gt;=&lt;/mo&gt;&lt;mn&gt;14&lt;/mn&gt;&lt;mtext&gt;&lt;/mtext&gt;&lt;mtext&gt;&lt;/mtext&gt;&lt;mtext&gt;&lt;/mtext&gt;&lt;mtext&gt;&lt;/mtext&gt;&lt;mtext&gt;&lt;/mtext&gt;&lt;mi&gt;cos&lt;/mi&gt;&lt;mo data-mjx-texclass=&quot;NONE&quot;&gt;⁡&lt;/mo&gt;&lt;mrow data-mjx-texclass=&quot;INNER&quot;&gt;&lt;mo data-mjx-texclass=&quot;OPEN&quot;&gt;(&lt;/mo&gt;&lt;mfrac&gt;&lt;mrow&gt;&lt;mn&gt;82&lt;/mn&gt;&lt;mrow data-mjx-texclass=&quot;ORD&quot;&gt;&lt;mo data-mjx-pseudoscript=&quot;true&quot;&gt;°&lt;/mo&gt;&lt;/mrow&gt;&lt;/mrow&gt;&lt;mn&gt;14&lt;/mn&gt;&lt;/mfrac&gt;&lt;mo data-mjx-texclass=&quot;CLOSE&quot;&gt;)&lt;/mo&gt;&lt;/mrow&gt;&lt;mo&gt;=&lt;/mo&gt;&lt;mn&gt;100&lt;/mn&gt;&lt;/math&gt;" id="1066" name="Google Shape;1066;p74" title="14 over 100 equals cosine 82 degrees 14 over cosine 82 degrees equals 100 100 times cosine 82 degrees equals 14 the cosine of open paren 82 degrees times 100 close paren equals 14 the cosine of open paren 82 degrees over 14 close paren equals 100"/>
          <p:cNvPicPr preferRelativeResize="0"/>
          <p:nvPr/>
        </p:nvPicPr>
        <p:blipFill rotWithShape="1">
          <a:blip r:embed="rId3">
            <a:alphaModFix/>
          </a:blip>
          <a:srcRect b="0" l="0" r="84534" t="0"/>
          <a:stretch/>
        </p:blipFill>
        <p:spPr>
          <a:xfrm>
            <a:off x="866525" y="2888300"/>
            <a:ext cx="1470725" cy="561600"/>
          </a:xfrm>
          <a:prstGeom prst="rect">
            <a:avLst/>
          </a:prstGeom>
          <a:noFill/>
          <a:ln>
            <a:noFill/>
          </a:ln>
        </p:spPr>
      </p:pic>
      <p:pic>
        <p:nvPicPr>
          <p:cNvPr descr="&lt;math xmlns=&quot;http://www.w3.org/1998/Math/MathML&quot; display=&quot;block&quot; data-is-equatio=&quot;1&quot; data-latex=&quot;\textcolor{#FFFFF}{\frac{14}{100}=\cos\left(82°\right)\ \ \ \ \ \frac{14}{\cos\left(82°\right)}=100\ \ \ \ \ 100\times\cos\left(82°\right)=14}\ \ \ \ \ \cos\left(82°\times100\right)=14\ \ \ \ \ \cos\left(\frac{82°}{14}\right)=100&quot;&gt;&lt;mstyle mathcolor=&quot;#FFFFF&quot;&gt;&lt;mfrac&gt;&lt;mn&gt;14&lt;/mn&gt;&lt;mn&gt;100&lt;/mn&gt;&lt;/mfrac&gt;&lt;mo&gt;=&lt;/mo&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14&lt;/mn&gt;&lt;mrow&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0&lt;/mn&gt;&lt;mtext&gt;&lt;/mtext&gt;&lt;mtext&gt;&lt;/mtext&gt;&lt;mtext&gt;&lt;/mtext&gt;&lt;mtext&gt;&lt;/mtext&gt;&lt;mtext&gt;&lt;/mtext&gt;&lt;mn&gt;100&lt;/mn&gt;&lt;mo&gt;×&lt;/mo&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14&lt;/mn&gt;&lt;/mstyle&gt;&lt;mtext&gt;&lt;/mtext&gt;&lt;mtext&gt;&lt;/mtext&gt;&lt;mtext&gt;&lt;/mtext&gt;&lt;mtext&gt;&lt;/mtext&gt;&lt;mtext&gt;&lt;/mtext&gt;&lt;mi&gt;cos&lt;/mi&gt;&lt;mo data-mjx-texclass=&quot;NONE&quot;&gt;⁡&lt;/mo&gt;&lt;mrow data-mjx-texclass=&quot;INNER&quot;&gt;&lt;mo data-mjx-texclass=&quot;OPEN&quot;&gt;(&lt;/mo&gt;&lt;mn&gt;82&lt;/mn&gt;&lt;mrow data-mjx-texclass=&quot;ORD&quot;&gt;&lt;mo data-mjx-pseudoscript=&quot;true&quot;&gt;°&lt;/mo&gt;&lt;/mrow&gt;&lt;mo&gt;×&lt;/mo&gt;&lt;mn&gt;100&lt;/mn&gt;&lt;mo data-mjx-texclass=&quot;CLOSE&quot;&gt;)&lt;/mo&gt;&lt;/mrow&gt;&lt;mo&gt;=&lt;/mo&gt;&lt;mn&gt;14&lt;/mn&gt;&lt;mtext&gt;&lt;/mtext&gt;&lt;mtext&gt;&lt;/mtext&gt;&lt;mtext&gt;&lt;/mtext&gt;&lt;mtext&gt;&lt;/mtext&gt;&lt;mtext&gt;&lt;/mtext&gt;&lt;mi&gt;cos&lt;/mi&gt;&lt;mo data-mjx-texclass=&quot;NONE&quot;&gt;⁡&lt;/mo&gt;&lt;mrow data-mjx-texclass=&quot;INNER&quot;&gt;&lt;mo data-mjx-texclass=&quot;OPEN&quot;&gt;(&lt;/mo&gt;&lt;mfrac&gt;&lt;mrow&gt;&lt;mn&gt;82&lt;/mn&gt;&lt;mrow data-mjx-texclass=&quot;ORD&quot;&gt;&lt;mo data-mjx-pseudoscript=&quot;true&quot;&gt;°&lt;/mo&gt;&lt;/mrow&gt;&lt;/mrow&gt;&lt;mn&gt;14&lt;/mn&gt;&lt;/mfrac&gt;&lt;mo data-mjx-texclass=&quot;CLOSE&quot;&gt;)&lt;/mo&gt;&lt;/mrow&gt;&lt;mo&gt;=&lt;/mo&gt;&lt;mn&gt;100&lt;/mn&gt;&lt;/math&gt;" id="1067" name="Google Shape;1067;p74" title="14 over 100 equals cosine 82 degrees 14 over cosine 82 degrees equals 100 100 times cosine 82 degrees equals 14 the cosine of open paren 82 degrees times 100 close paren equals 14 the cosine of open paren 82 degrees over 14 close paren equals 100"/>
          <p:cNvPicPr preferRelativeResize="0"/>
          <p:nvPr/>
        </p:nvPicPr>
        <p:blipFill rotWithShape="1">
          <a:blip r:embed="rId3">
            <a:alphaModFix/>
          </a:blip>
          <a:srcRect b="0" l="82304" r="0" t="0"/>
          <a:stretch/>
        </p:blipFill>
        <p:spPr>
          <a:xfrm>
            <a:off x="831932" y="1987775"/>
            <a:ext cx="1682749" cy="561600"/>
          </a:xfrm>
          <a:prstGeom prst="rect">
            <a:avLst/>
          </a:prstGeom>
          <a:noFill/>
          <a:ln>
            <a:noFill/>
          </a:ln>
        </p:spPr>
      </p:pic>
      <p:pic>
        <p:nvPicPr>
          <p:cNvPr descr="&lt;math xmlns=&quot;http://www.w3.org/1998/Math/MathML&quot; display=&quot;block&quot; data-is-equatio=&quot;1&quot; data-latex=&quot;\textcolor{#FFFFF}{\frac{14}{100}=\cos\left(82°\right)\ \ \ \ \ \frac{14}{\cos\left(82°\right)}=100\ \ \ \ \ 100\times\cos\left(82°\right)=14}\ \ \ \ \ \cos\left(82°\times100\right)=14\ \ \ \ \ \cos\left(\frac{82°}{14}\right)=100&quot;&gt;&lt;mstyle mathcolor=&quot;#FFFFF&quot;&gt;&lt;mfrac&gt;&lt;mn&gt;14&lt;/mn&gt;&lt;mn&gt;100&lt;/mn&gt;&lt;/mfrac&gt;&lt;mo&gt;=&lt;/mo&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14&lt;/mn&gt;&lt;mrow&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0&lt;/mn&gt;&lt;mtext&gt;&lt;/mtext&gt;&lt;mtext&gt;&lt;/mtext&gt;&lt;mtext&gt;&lt;/mtext&gt;&lt;mtext&gt;&lt;/mtext&gt;&lt;mtext&gt;&lt;/mtext&gt;&lt;mn&gt;100&lt;/mn&gt;&lt;mo&gt;×&lt;/mo&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14&lt;/mn&gt;&lt;/mstyle&gt;&lt;mtext&gt;&lt;/mtext&gt;&lt;mtext&gt;&lt;/mtext&gt;&lt;mtext&gt;&lt;/mtext&gt;&lt;mtext&gt;&lt;/mtext&gt;&lt;mtext&gt;&lt;/mtext&gt;&lt;mi&gt;cos&lt;/mi&gt;&lt;mo data-mjx-texclass=&quot;NONE&quot;&gt;⁡&lt;/mo&gt;&lt;mrow data-mjx-texclass=&quot;INNER&quot;&gt;&lt;mo data-mjx-texclass=&quot;OPEN&quot;&gt;(&lt;/mo&gt;&lt;mn&gt;82&lt;/mn&gt;&lt;mrow data-mjx-texclass=&quot;ORD&quot;&gt;&lt;mo data-mjx-pseudoscript=&quot;true&quot;&gt;°&lt;/mo&gt;&lt;/mrow&gt;&lt;mo&gt;×&lt;/mo&gt;&lt;mn&gt;100&lt;/mn&gt;&lt;mo data-mjx-texclass=&quot;CLOSE&quot;&gt;)&lt;/mo&gt;&lt;/mrow&gt;&lt;mo&gt;=&lt;/mo&gt;&lt;mn&gt;14&lt;/mn&gt;&lt;mtext&gt;&lt;/mtext&gt;&lt;mtext&gt;&lt;/mtext&gt;&lt;mtext&gt;&lt;/mtext&gt;&lt;mtext&gt;&lt;/mtext&gt;&lt;mtext&gt;&lt;/mtext&gt;&lt;mi&gt;cos&lt;/mi&gt;&lt;mo data-mjx-texclass=&quot;NONE&quot;&gt;⁡&lt;/mo&gt;&lt;mrow data-mjx-texclass=&quot;INNER&quot;&gt;&lt;mo data-mjx-texclass=&quot;OPEN&quot;&gt;(&lt;/mo&gt;&lt;mfrac&gt;&lt;mrow&gt;&lt;mn&gt;82&lt;/mn&gt;&lt;mrow data-mjx-texclass=&quot;ORD&quot;&gt;&lt;mo data-mjx-pseudoscript=&quot;true&quot;&gt;°&lt;/mo&gt;&lt;/mrow&gt;&lt;/mrow&gt;&lt;mn&gt;14&lt;/mn&gt;&lt;/mfrac&gt;&lt;mo data-mjx-texclass=&quot;CLOSE&quot;&gt;)&lt;/mo&gt;&lt;/mrow&gt;&lt;mo&gt;=&lt;/mo&gt;&lt;mn&gt;100&lt;/mn&gt;&lt;/math&gt;" id="1068" name="Google Shape;1068;p74" title="14 over 100 equals cosine 82 degrees 14 over cosine 82 degrees equals 100 100 times cosine 82 degrees equals 14 the cosine of open paren 82 degrees times 100 close paren equals 14 the cosine of open paren 82 degrees over 14 close paren equals 100"/>
          <p:cNvPicPr preferRelativeResize="0"/>
          <p:nvPr/>
        </p:nvPicPr>
        <p:blipFill rotWithShape="1">
          <a:blip r:embed="rId3">
            <a:alphaModFix/>
          </a:blip>
          <a:srcRect b="18505" l="36684" r="43167" t="18505"/>
          <a:stretch/>
        </p:blipFill>
        <p:spPr>
          <a:xfrm>
            <a:off x="859850" y="3884875"/>
            <a:ext cx="1916001" cy="353750"/>
          </a:xfrm>
          <a:prstGeom prst="rect">
            <a:avLst/>
          </a:prstGeom>
          <a:noFill/>
          <a:ln>
            <a:noFill/>
          </a:ln>
        </p:spPr>
      </p:pic>
      <p:sp>
        <p:nvSpPr>
          <p:cNvPr id="1069" name="Google Shape;1069;p74"/>
          <p:cNvSpPr/>
          <p:nvPr/>
        </p:nvSpPr>
        <p:spPr>
          <a:xfrm>
            <a:off x="859850" y="3890800"/>
            <a:ext cx="18981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070" name="Google Shape;1070;p74"/>
          <p:cNvSpPr txBox="1"/>
          <p:nvPr/>
        </p:nvSpPr>
        <p:spPr>
          <a:xfrm>
            <a:off x="324000" y="6106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Mid ka mid ah kuwaan ayaa si sax ah u muujinaya xiriirka ka dhexeeya hypotenuse iyo dhinaca ku xiga (adjacent) xagasha 82° ee saddexagalkaan (qiimayaasha waxaa lagu soo koobay tirada ugu dhow)?</a:t>
            </a:r>
            <a:endParaRPr sz="1800">
              <a:latin typeface="Lexend"/>
              <a:ea typeface="Lexend"/>
              <a:cs typeface="Lexend"/>
              <a:sym typeface="Lexend"/>
            </a:endParaRPr>
          </a:p>
        </p:txBody>
      </p:sp>
      <p:sp>
        <p:nvSpPr>
          <p:cNvPr id="1071" name="Google Shape;1071;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Qaabaynta qaacidada cosine (cosine formula)</a:t>
            </a:r>
            <a:endParaRPr/>
          </a:p>
        </p:txBody>
      </p:sp>
      <p:sp>
        <p:nvSpPr>
          <p:cNvPr id="1072" name="Google Shape;1072;p74"/>
          <p:cNvSpPr/>
          <p:nvPr/>
        </p:nvSpPr>
        <p:spPr>
          <a:xfrm flipH="1">
            <a:off x="6331848" y="3371549"/>
            <a:ext cx="1108500" cy="1108500"/>
          </a:xfrm>
          <a:prstGeom prst="arc">
            <a:avLst>
              <a:gd fmla="val 10771373" name="adj1"/>
              <a:gd fmla="val 145223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3" name="Google Shape;1073;p74"/>
          <p:cNvSpPr/>
          <p:nvPr/>
        </p:nvSpPr>
        <p:spPr>
          <a:xfrm flipH="1">
            <a:off x="7772739" y="3730801"/>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074" name="Google Shape;1074;p74"/>
          <p:cNvGrpSpPr/>
          <p:nvPr/>
        </p:nvGrpSpPr>
        <p:grpSpPr>
          <a:xfrm>
            <a:off x="6805021" y="1834359"/>
            <a:ext cx="1273367" cy="2201921"/>
            <a:chOff x="-2089411" y="1392790"/>
            <a:chExt cx="1126077" cy="1822933"/>
          </a:xfrm>
        </p:grpSpPr>
        <p:sp>
          <p:nvSpPr>
            <p:cNvPr id="1075" name="Google Shape;1075;p7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76" name="Google Shape;1076;p74"/>
            <p:cNvCxnSpPr/>
            <p:nvPr/>
          </p:nvCxnSpPr>
          <p:spPr>
            <a:xfrm flipH="1">
              <a:off x="-2089411" y="1392790"/>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077" name="Google Shape;1077;p74"/>
            <p:cNvCxnSpPr/>
            <p:nvPr/>
          </p:nvCxnSpPr>
          <p:spPr>
            <a:xfrm rot="10800000">
              <a:off x="-2022025" y="3215724"/>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078" name="Google Shape;1078;p74"/>
            <p:cNvCxnSpPr/>
            <p:nvPr/>
          </p:nvCxnSpPr>
          <p:spPr>
            <a:xfrm rot="10800000">
              <a:off x="-963334"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079" name="Google Shape;1079;p74"/>
          <p:cNvSpPr txBox="1"/>
          <p:nvPr/>
        </p:nvSpPr>
        <p:spPr>
          <a:xfrm flipH="1">
            <a:off x="6971481" y="3707075"/>
            <a:ext cx="468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solidFill>
                  <a:srgbClr val="000000"/>
                </a:solidFill>
                <a:latin typeface="Lexend"/>
                <a:ea typeface="Lexend"/>
                <a:cs typeface="Lexend"/>
                <a:sym typeface="Lexend"/>
              </a:rPr>
              <a:t>8</a:t>
            </a:r>
            <a:r>
              <a:rPr lang="en-GB" sz="1800">
                <a:latin typeface="Lexend"/>
                <a:ea typeface="Lexend"/>
                <a:cs typeface="Lexend"/>
                <a:sym typeface="Lexend"/>
              </a:rPr>
              <a:t>2</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080" name="Google Shape;1080;p74"/>
          <p:cNvSpPr txBox="1"/>
          <p:nvPr/>
        </p:nvSpPr>
        <p:spPr>
          <a:xfrm flipH="1">
            <a:off x="6157610" y="2740654"/>
            <a:ext cx="10986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100 cm</a:t>
            </a:r>
            <a:endParaRPr sz="1800">
              <a:latin typeface="Lexend"/>
              <a:ea typeface="Lexend"/>
              <a:cs typeface="Lexend"/>
              <a:sym typeface="Lexend"/>
            </a:endParaRPr>
          </a:p>
        </p:txBody>
      </p:sp>
      <p:grpSp>
        <p:nvGrpSpPr>
          <p:cNvPr id="1081" name="Google Shape;1081;p74"/>
          <p:cNvGrpSpPr/>
          <p:nvPr/>
        </p:nvGrpSpPr>
        <p:grpSpPr>
          <a:xfrm>
            <a:off x="538555" y="2157358"/>
            <a:ext cx="243093" cy="243093"/>
            <a:chOff x="1020916" y="1442088"/>
            <a:chExt cx="457200" cy="457200"/>
          </a:xfrm>
        </p:grpSpPr>
        <p:pic>
          <p:nvPicPr>
            <p:cNvPr id="1082" name="Google Shape;1082;p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3" name="Google Shape;1083;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84" name="Google Shape;1084;p74"/>
          <p:cNvGrpSpPr/>
          <p:nvPr/>
        </p:nvGrpSpPr>
        <p:grpSpPr>
          <a:xfrm>
            <a:off x="538555" y="3049333"/>
            <a:ext cx="243093" cy="243093"/>
            <a:chOff x="1020916" y="1442088"/>
            <a:chExt cx="457200" cy="457200"/>
          </a:xfrm>
        </p:grpSpPr>
        <p:pic>
          <p:nvPicPr>
            <p:cNvPr id="1085" name="Google Shape;1085;p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6" name="Google Shape;1086;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87" name="Google Shape;1087;p74"/>
          <p:cNvGrpSpPr/>
          <p:nvPr/>
        </p:nvGrpSpPr>
        <p:grpSpPr>
          <a:xfrm>
            <a:off x="538555" y="3934908"/>
            <a:ext cx="243093" cy="243093"/>
            <a:chOff x="1020916" y="1442088"/>
            <a:chExt cx="457200" cy="457200"/>
          </a:xfrm>
        </p:grpSpPr>
        <p:pic>
          <p:nvPicPr>
            <p:cNvPr id="1088" name="Google Shape;1088;p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9" name="Google Shape;1089;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090" name="Google Shape;1090;p74"/>
          <p:cNvGrpSpPr/>
          <p:nvPr/>
        </p:nvGrpSpPr>
        <p:grpSpPr>
          <a:xfrm>
            <a:off x="3349805" y="2603345"/>
            <a:ext cx="243093" cy="243093"/>
            <a:chOff x="1020916" y="1442088"/>
            <a:chExt cx="457200" cy="457200"/>
          </a:xfrm>
        </p:grpSpPr>
        <p:pic>
          <p:nvPicPr>
            <p:cNvPr id="1091" name="Google Shape;1091;p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92" name="Google Shape;1092;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093" name="Google Shape;1093;p74"/>
          <p:cNvGrpSpPr/>
          <p:nvPr/>
        </p:nvGrpSpPr>
        <p:grpSpPr>
          <a:xfrm>
            <a:off x="3349805" y="3495308"/>
            <a:ext cx="243093" cy="243093"/>
            <a:chOff x="1020916" y="1442088"/>
            <a:chExt cx="457200" cy="457200"/>
          </a:xfrm>
        </p:grpSpPr>
        <p:pic>
          <p:nvPicPr>
            <p:cNvPr id="1094" name="Google Shape;1094;p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95" name="Google Shape;1095;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096" name="Google Shape;1096;p74"/>
          <p:cNvGrpSpPr/>
          <p:nvPr/>
        </p:nvGrpSpPr>
        <p:grpSpPr>
          <a:xfrm>
            <a:off x="2337250" y="2069017"/>
            <a:ext cx="3543579" cy="2165758"/>
            <a:chOff x="2104521" y="1840417"/>
            <a:chExt cx="3543579" cy="2165758"/>
          </a:xfrm>
        </p:grpSpPr>
        <p:pic>
          <p:nvPicPr>
            <p:cNvPr id="1097" name="Google Shape;1097;p74"/>
            <p:cNvPicPr preferRelativeResize="0"/>
            <p:nvPr/>
          </p:nvPicPr>
          <p:blipFill>
            <a:blip r:embed="rId5">
              <a:alphaModFix/>
            </a:blip>
            <a:stretch>
              <a:fillRect/>
            </a:stretch>
          </p:blipFill>
          <p:spPr>
            <a:xfrm>
              <a:off x="2104521" y="2730950"/>
              <a:ext cx="396000" cy="419100"/>
            </a:xfrm>
            <a:prstGeom prst="rect">
              <a:avLst/>
            </a:prstGeom>
            <a:noFill/>
            <a:ln>
              <a:noFill/>
            </a:ln>
          </p:spPr>
        </p:pic>
        <p:pic>
          <p:nvPicPr>
            <p:cNvPr id="1098" name="Google Shape;1098;p74"/>
            <p:cNvPicPr preferRelativeResize="0"/>
            <p:nvPr/>
          </p:nvPicPr>
          <p:blipFill>
            <a:blip r:embed="rId6">
              <a:alphaModFix/>
            </a:blip>
            <a:stretch>
              <a:fillRect/>
            </a:stretch>
          </p:blipFill>
          <p:spPr>
            <a:xfrm>
              <a:off x="2332225" y="1840417"/>
              <a:ext cx="396000" cy="419760"/>
            </a:xfrm>
            <a:prstGeom prst="rect">
              <a:avLst/>
            </a:prstGeom>
            <a:noFill/>
            <a:ln>
              <a:noFill/>
            </a:ln>
          </p:spPr>
        </p:pic>
        <p:pic>
          <p:nvPicPr>
            <p:cNvPr id="1099" name="Google Shape;1099;p74"/>
            <p:cNvPicPr preferRelativeResize="0"/>
            <p:nvPr/>
          </p:nvPicPr>
          <p:blipFill>
            <a:blip r:embed="rId5">
              <a:alphaModFix/>
            </a:blip>
            <a:stretch>
              <a:fillRect/>
            </a:stretch>
          </p:blipFill>
          <p:spPr>
            <a:xfrm>
              <a:off x="2572071" y="3587075"/>
              <a:ext cx="396000" cy="419100"/>
            </a:xfrm>
            <a:prstGeom prst="rect">
              <a:avLst/>
            </a:prstGeom>
            <a:noFill/>
            <a:ln>
              <a:noFill/>
            </a:ln>
          </p:spPr>
        </p:pic>
        <p:pic>
          <p:nvPicPr>
            <p:cNvPr id="1100" name="Google Shape;1100;p74"/>
            <p:cNvPicPr preferRelativeResize="0"/>
            <p:nvPr/>
          </p:nvPicPr>
          <p:blipFill>
            <a:blip r:embed="rId5">
              <a:alphaModFix/>
            </a:blip>
            <a:stretch>
              <a:fillRect/>
            </a:stretch>
          </p:blipFill>
          <p:spPr>
            <a:xfrm>
              <a:off x="4955946" y="3178700"/>
              <a:ext cx="396000" cy="419100"/>
            </a:xfrm>
            <a:prstGeom prst="rect">
              <a:avLst/>
            </a:prstGeom>
            <a:noFill/>
            <a:ln>
              <a:noFill/>
            </a:ln>
          </p:spPr>
        </p:pic>
        <p:pic>
          <p:nvPicPr>
            <p:cNvPr id="1101" name="Google Shape;1101;p74"/>
            <p:cNvPicPr preferRelativeResize="0"/>
            <p:nvPr/>
          </p:nvPicPr>
          <p:blipFill>
            <a:blip r:embed="rId6">
              <a:alphaModFix/>
            </a:blip>
            <a:stretch>
              <a:fillRect/>
            </a:stretch>
          </p:blipFill>
          <p:spPr>
            <a:xfrm>
              <a:off x="5252100" y="2214817"/>
              <a:ext cx="396000" cy="419760"/>
            </a:xfrm>
            <a:prstGeom prst="rect">
              <a:avLst/>
            </a:prstGeom>
            <a:noFill/>
            <a:ln>
              <a:noFill/>
            </a:ln>
          </p:spPr>
        </p:pic>
      </p:grpSp>
      <p:sp>
        <p:nvSpPr>
          <p:cNvPr id="1102" name="Google Shape;1102;p74"/>
          <p:cNvSpPr txBox="1"/>
          <p:nvPr/>
        </p:nvSpPr>
        <p:spPr>
          <a:xfrm flipH="1">
            <a:off x="7056747" y="4121641"/>
            <a:ext cx="8049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 cm</a:t>
            </a:r>
            <a:endParaRPr sz="1800">
              <a:latin typeface="Lexend"/>
              <a:ea typeface="Lexend"/>
              <a:cs typeface="Lexend"/>
              <a:sym typeface="Lexend"/>
            </a:endParaRPr>
          </a:p>
        </p:txBody>
      </p:sp>
      <p:pic>
        <p:nvPicPr>
          <p:cNvPr descr="&lt;math xmlns=&quot;http://www.w3.org/1998/Math/MathML&quot; display=&quot;block&quot; data-is-equatio=&quot;1&quot; data-latex=&quot;\textcolor{#FFFFF}{\frac{14}{100}=\cos\left(82°\right)\ \ \ \ \ \frac{14}{\cos\left(82°\right)}=100\ \ \ \ \ 100\times\cos\left(82°\right)=14}\ \ \ \ \ \cos\left(82°\times100\right)=14\ \ \ \ \ \cos\left(\frac{82°}{14}\right)=100&quot;&gt;&lt;mstyle mathcolor=&quot;#FFFFF&quot;&gt;&lt;mfrac&gt;&lt;mn&gt;14&lt;/mn&gt;&lt;mn&gt;100&lt;/mn&gt;&lt;/mfrac&gt;&lt;mo&gt;=&lt;/mo&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14&lt;/mn&gt;&lt;mrow&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0&lt;/mn&gt;&lt;mtext&gt;&lt;/mtext&gt;&lt;mtext&gt;&lt;/mtext&gt;&lt;mtext&gt;&lt;/mtext&gt;&lt;mtext&gt;&lt;/mtext&gt;&lt;mtext&gt;&lt;/mtext&gt;&lt;mn&gt;100&lt;/mn&gt;&lt;mo&gt;×&lt;/mo&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14&lt;/mn&gt;&lt;/mstyle&gt;&lt;mtext&gt;&lt;/mtext&gt;&lt;mtext&gt;&lt;/mtext&gt;&lt;mtext&gt;&lt;/mtext&gt;&lt;mtext&gt;&lt;/mtext&gt;&lt;mtext&gt;&lt;/mtext&gt;&lt;mi&gt;cos&lt;/mi&gt;&lt;mo data-mjx-texclass=&quot;NONE&quot;&gt;⁡&lt;/mo&gt;&lt;mrow data-mjx-texclass=&quot;INNER&quot;&gt;&lt;mo data-mjx-texclass=&quot;OPEN&quot;&gt;(&lt;/mo&gt;&lt;mn&gt;82&lt;/mn&gt;&lt;mrow data-mjx-texclass=&quot;ORD&quot;&gt;&lt;mo data-mjx-pseudoscript=&quot;true&quot;&gt;°&lt;/mo&gt;&lt;/mrow&gt;&lt;mo&gt;×&lt;/mo&gt;&lt;mn&gt;100&lt;/mn&gt;&lt;mo data-mjx-texclass=&quot;CLOSE&quot;&gt;)&lt;/mo&gt;&lt;/mrow&gt;&lt;mo&gt;=&lt;/mo&gt;&lt;mn&gt;14&lt;/mn&gt;&lt;mtext&gt;&lt;/mtext&gt;&lt;mtext&gt;&lt;/mtext&gt;&lt;mtext&gt;&lt;/mtext&gt;&lt;mtext&gt;&lt;/mtext&gt;&lt;mtext&gt;&lt;/mtext&gt;&lt;mi&gt;cos&lt;/mi&gt;&lt;mo data-mjx-texclass=&quot;NONE&quot;&gt;⁡&lt;/mo&gt;&lt;mrow data-mjx-texclass=&quot;INNER&quot;&gt;&lt;mo data-mjx-texclass=&quot;OPEN&quot;&gt;(&lt;/mo&gt;&lt;mfrac&gt;&lt;mrow&gt;&lt;mn&gt;82&lt;/mn&gt;&lt;mrow data-mjx-texclass=&quot;ORD&quot;&gt;&lt;mo data-mjx-pseudoscript=&quot;true&quot;&gt;°&lt;/mo&gt;&lt;/mrow&gt;&lt;/mrow&gt;&lt;mn&gt;14&lt;/mn&gt;&lt;/mfrac&gt;&lt;mo data-mjx-texclass=&quot;CLOSE&quot;&gt;)&lt;/mo&gt;&lt;/mrow&gt;&lt;mo&gt;=&lt;/mo&gt;&lt;mn&gt;100&lt;/mn&gt;&lt;/math&gt;" id="1103" name="Google Shape;1103;p74" title="14 over 100 equals cosine 82 degrees 14 over cosine 82 degrees equals 100 100 times cosine 82 degrees equals 14 the cosine of open paren 82 degrees times 100 close paren equals 14 the cosine of open paren 82 degrees over 14 close paren equals 100"/>
          <p:cNvPicPr preferRelativeResize="0"/>
          <p:nvPr/>
        </p:nvPicPr>
        <p:blipFill rotWithShape="1">
          <a:blip r:embed="rId3">
            <a:alphaModFix/>
          </a:blip>
          <a:srcRect b="0" l="59471" r="20676" t="0"/>
          <a:stretch/>
        </p:blipFill>
        <p:spPr>
          <a:xfrm>
            <a:off x="3640601" y="2432575"/>
            <a:ext cx="1887800" cy="561600"/>
          </a:xfrm>
          <a:prstGeom prst="rect">
            <a:avLst/>
          </a:prstGeom>
          <a:noFill/>
          <a:ln>
            <a:noFill/>
          </a:ln>
        </p:spPr>
      </p:pic>
      <p:pic>
        <p:nvPicPr>
          <p:cNvPr descr="&lt;math xmlns=&quot;http://www.w3.org/1998/Math/MathML&quot; display=&quot;block&quot; data-is-equatio=&quot;1&quot; data-latex=&quot;\textcolor{#FFFFF}{\frac{14}{100}=\cos\left(82°\right)\ \ \ \ \ \frac{14}{\cos\left(82°\right)}=100\ \ \ \ \ 100\times\cos\left(82°\right)=14}\ \ \ \ \ \cos\left(82°\times100\right)=14\ \ \ \ \ \cos\left(\frac{82°}{14}\right)=100&quot;&gt;&lt;mstyle mathcolor=&quot;#FFFFF&quot;&gt;&lt;mfrac&gt;&lt;mn&gt;14&lt;/mn&gt;&lt;mn&gt;100&lt;/mn&gt;&lt;/mfrac&gt;&lt;mo&gt;=&lt;/mo&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14&lt;/mn&gt;&lt;mrow&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0&lt;/mn&gt;&lt;mtext&gt;&lt;/mtext&gt;&lt;mtext&gt;&lt;/mtext&gt;&lt;mtext&gt;&lt;/mtext&gt;&lt;mtext&gt;&lt;/mtext&gt;&lt;mtext&gt;&lt;/mtext&gt;&lt;mn&gt;100&lt;/mn&gt;&lt;mo&gt;×&lt;/mo&gt;&lt;mi&gt;cos&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14&lt;/mn&gt;&lt;/mstyle&gt;&lt;mtext&gt;&lt;/mtext&gt;&lt;mtext&gt;&lt;/mtext&gt;&lt;mtext&gt;&lt;/mtext&gt;&lt;mtext&gt;&lt;/mtext&gt;&lt;mtext&gt;&lt;/mtext&gt;&lt;mi&gt;cos&lt;/mi&gt;&lt;mo data-mjx-texclass=&quot;NONE&quot;&gt;⁡&lt;/mo&gt;&lt;mrow data-mjx-texclass=&quot;INNER&quot;&gt;&lt;mo data-mjx-texclass=&quot;OPEN&quot;&gt;(&lt;/mo&gt;&lt;mn&gt;82&lt;/mn&gt;&lt;mrow data-mjx-texclass=&quot;ORD&quot;&gt;&lt;mo data-mjx-pseudoscript=&quot;true&quot;&gt;°&lt;/mo&gt;&lt;/mrow&gt;&lt;mo&gt;×&lt;/mo&gt;&lt;mn&gt;100&lt;/mn&gt;&lt;mo data-mjx-texclass=&quot;CLOSE&quot;&gt;)&lt;/mo&gt;&lt;/mrow&gt;&lt;mo&gt;=&lt;/mo&gt;&lt;mn&gt;14&lt;/mn&gt;&lt;mtext&gt;&lt;/mtext&gt;&lt;mtext&gt;&lt;/mtext&gt;&lt;mtext&gt;&lt;/mtext&gt;&lt;mtext&gt;&lt;/mtext&gt;&lt;mtext&gt;&lt;/mtext&gt;&lt;mi&gt;cos&lt;/mi&gt;&lt;mo data-mjx-texclass=&quot;NONE&quot;&gt;⁡&lt;/mo&gt;&lt;mrow data-mjx-texclass=&quot;INNER&quot;&gt;&lt;mo data-mjx-texclass=&quot;OPEN&quot;&gt;(&lt;/mo&gt;&lt;mfrac&gt;&lt;mrow&gt;&lt;mn&gt;82&lt;/mn&gt;&lt;mrow data-mjx-texclass=&quot;ORD&quot;&gt;&lt;mo data-mjx-pseudoscript=&quot;true&quot;&gt;°&lt;/mo&gt;&lt;/mrow&gt;&lt;/mrow&gt;&lt;mn&gt;14&lt;/mn&gt;&lt;/mfrac&gt;&lt;mo data-mjx-texclass=&quot;CLOSE&quot;&gt;)&lt;/mo&gt;&lt;/mrow&gt;&lt;mo&gt;=&lt;/mo&gt;&lt;mn&gt;100&lt;/mn&gt;&lt;/math&gt;" id="1104" name="Google Shape;1104;p74" title="14 over 100 equals cosine 82 degrees 14 over cosine 82 degrees equals 100 100 times cosine 82 degrees equals 14 the cosine of open paren 82 degrees times 100 close paren equals 14 the cosine of open paren 82 degrees over 14 close paren equals 100"/>
          <p:cNvPicPr preferRelativeResize="0"/>
          <p:nvPr/>
        </p:nvPicPr>
        <p:blipFill rotWithShape="1">
          <a:blip r:embed="rId3">
            <a:alphaModFix/>
          </a:blip>
          <a:srcRect b="0" l="18229" r="65746" t="0"/>
          <a:stretch/>
        </p:blipFill>
        <p:spPr>
          <a:xfrm>
            <a:off x="3628907" y="3342645"/>
            <a:ext cx="1523773" cy="561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pic>
        <p:nvPicPr>
          <p:cNvPr descr="&lt;math xmlns=&quot;http://www.w3.org/1998/Math/MathML&quot; display=&quot;block&quot; data-is-equatio=&quot;1&quot; data-latex=&quot;\textcolor{#FFFFF}{\frac{39}{116}=\cos\left(\theta°\right)\ \ \ \ \ \frac{39}{\cos\left(\theta°\right)}=116\ \ \ \ \ 116\times\cos\left(\theta°\right)=39}\ \ \ \ \ \ 116\times\cos\left(39°\right)=\theta\ \ \ \ \ \ \ \ \ \frac{\cos\left(\theta°\right)}{39}=116&quot;&gt;&lt;mstyle mathcolor=&quot;#FFFFF&quot;&gt;&lt;mfrac&gt;&lt;mn&gt;39&lt;/mn&gt;&lt;mn&gt;116&lt;/mn&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n&gt;39&lt;/mn&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n&gt;116&lt;/mn&gt;&lt;mtext&gt;&lt;/mtext&gt;&lt;mtext&gt;&lt;/mtext&gt;&lt;mtext&gt;&lt;/mtext&gt;&lt;mtext&gt;&lt;/mtext&gt;&lt;mtext&gt;&lt;/mtext&gt;&lt;mn&gt;116&lt;/mn&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n&gt;39&lt;/mn&gt;&lt;/mstyle&gt;&lt;mtext&gt;&lt;/mtext&gt;&lt;mtext&gt;&lt;/mtext&gt;&lt;mtext&gt;&lt;/mtext&gt;&lt;mtext&gt;&lt;/mtext&gt;&lt;mtext&gt;&lt;/mtext&gt;&lt;mtext&gt;&lt;/mtext&gt;&lt;mn&gt;116&lt;/mn&gt;&lt;mo&gt;×&lt;/mo&gt;&lt;mi&gt;cos&lt;/mi&gt;&lt;mo data-mjx-texclass=&quot;NONE&quot;&gt;⁡&lt;/mo&gt;&lt;mrow data-mjx-texclass=&quot;INNER&quot;&gt;&lt;mo data-mjx-texclass=&quot;OPEN&quot;&gt;(&lt;/mo&gt;&lt;mn&gt;39&lt;/mn&gt;&lt;mrow data-mjx-texclass=&quot;ORD&quot;&gt;&lt;mo data-mjx-pseudoscript=&quot;true&quot;&gt;°&lt;/mo&gt;&lt;/mrow&gt;&lt;mo data-mjx-texclass=&quot;CLOSE&quot;&gt;)&lt;/mo&gt;&lt;/mrow&gt;&lt;mo&gt;=&lt;/mo&gt;&lt;mi&gt;θ&lt;/mi&gt;&lt;mtext&gt;&lt;/mtext&gt;&lt;mtext&gt;&lt;/mtext&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n&gt;39&lt;/mn&gt;&lt;/mfrac&gt;&lt;mo&gt;=&lt;/mo&gt;&lt;mn&gt;116&lt;/mn&gt;&lt;/math&gt;" id="1109" name="Google Shape;1109;p75" title="39 over 116 equals cosine theta degrees 39 over cosine theta degrees equals 116 116 times cosine theta degrees equals 39 116 times cosine 39 degrees equals theta cosine theta degrees over 39 equals 116"/>
          <p:cNvPicPr preferRelativeResize="0"/>
          <p:nvPr/>
        </p:nvPicPr>
        <p:blipFill rotWithShape="1">
          <a:blip r:embed="rId3">
            <a:alphaModFix/>
          </a:blip>
          <a:srcRect b="0" l="58749" r="20208" t="0"/>
          <a:stretch/>
        </p:blipFill>
        <p:spPr>
          <a:xfrm>
            <a:off x="705451" y="1926726"/>
            <a:ext cx="2070400" cy="561600"/>
          </a:xfrm>
          <a:prstGeom prst="rect">
            <a:avLst/>
          </a:prstGeom>
          <a:noFill/>
          <a:ln>
            <a:noFill/>
          </a:ln>
        </p:spPr>
      </p:pic>
      <p:pic>
        <p:nvPicPr>
          <p:cNvPr descr="&lt;math xmlns=&quot;http://www.w3.org/1998/Math/MathML&quot; display=&quot;block&quot; data-is-equatio=&quot;1&quot; data-latex=&quot;\textcolor{#FFFFF}{\frac{39}{116}=\cos\left(\theta°\right)\ \ \ \ \ \frac{39}{\cos\left(\theta°\right)}=116\ \ \ \ \ 116\times\cos\left(\theta°\right)=39}\ \ \ \ \ \ 116\times\cos\left(39°\right)=\theta\ \ \ \ \ \ \ \ \ \frac{\cos\left(\theta°\right)}{39}=116&quot;&gt;&lt;mstyle mathcolor=&quot;#FFFFF&quot;&gt;&lt;mfrac&gt;&lt;mn&gt;39&lt;/mn&gt;&lt;mn&gt;116&lt;/mn&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n&gt;39&lt;/mn&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n&gt;116&lt;/mn&gt;&lt;mtext&gt;&lt;/mtext&gt;&lt;mtext&gt;&lt;/mtext&gt;&lt;mtext&gt;&lt;/mtext&gt;&lt;mtext&gt;&lt;/mtext&gt;&lt;mtext&gt;&lt;/mtext&gt;&lt;mn&gt;116&lt;/mn&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n&gt;39&lt;/mn&gt;&lt;/mstyle&gt;&lt;mtext&gt;&lt;/mtext&gt;&lt;mtext&gt;&lt;/mtext&gt;&lt;mtext&gt;&lt;/mtext&gt;&lt;mtext&gt;&lt;/mtext&gt;&lt;mtext&gt;&lt;/mtext&gt;&lt;mtext&gt;&lt;/mtext&gt;&lt;mn&gt;116&lt;/mn&gt;&lt;mo&gt;×&lt;/mo&gt;&lt;mi&gt;cos&lt;/mi&gt;&lt;mo data-mjx-texclass=&quot;NONE&quot;&gt;⁡&lt;/mo&gt;&lt;mrow data-mjx-texclass=&quot;INNER&quot;&gt;&lt;mo data-mjx-texclass=&quot;OPEN&quot;&gt;(&lt;/mo&gt;&lt;mn&gt;39&lt;/mn&gt;&lt;mrow data-mjx-texclass=&quot;ORD&quot;&gt;&lt;mo data-mjx-pseudoscript=&quot;true&quot;&gt;°&lt;/mo&gt;&lt;/mrow&gt;&lt;mo data-mjx-texclass=&quot;CLOSE&quot;&gt;)&lt;/mo&gt;&lt;/mrow&gt;&lt;mo&gt;=&lt;/mo&gt;&lt;mi&gt;θ&lt;/mi&gt;&lt;mtext&gt;&lt;/mtext&gt;&lt;mtext&gt;&lt;/mtext&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n&gt;39&lt;/mn&gt;&lt;/mfrac&gt;&lt;mo&gt;=&lt;/mo&gt;&lt;mn&gt;116&lt;/mn&gt;&lt;/math&gt;" id="1110" name="Google Shape;1110;p75" title="39 over 116 equals cosine theta degrees 39 over cosine theta degrees equals 116 116 times cosine theta degrees equals 39 116 times cosine 39 degrees equals theta cosine theta degrees over 39 equals 116"/>
          <p:cNvPicPr preferRelativeResize="0"/>
          <p:nvPr/>
        </p:nvPicPr>
        <p:blipFill rotWithShape="1">
          <a:blip r:embed="rId3">
            <a:alphaModFix/>
          </a:blip>
          <a:srcRect b="0" l="18076" r="65903" t="0"/>
          <a:stretch/>
        </p:blipFill>
        <p:spPr>
          <a:xfrm>
            <a:off x="804402" y="2800650"/>
            <a:ext cx="1576300" cy="561600"/>
          </a:xfrm>
          <a:prstGeom prst="rect">
            <a:avLst/>
          </a:prstGeom>
          <a:noFill/>
          <a:ln>
            <a:noFill/>
          </a:ln>
        </p:spPr>
      </p:pic>
      <p:pic>
        <p:nvPicPr>
          <p:cNvPr descr="&lt;math xmlns=&quot;http://www.w3.org/1998/Math/MathML&quot; display=&quot;block&quot; data-is-equatio=&quot;1&quot; data-latex=&quot;\textcolor{#FFFFF}{\frac{39}{116}=\cos\left(\theta°\right)\ \ \ \ \ \frac{39}{\cos\left(\theta°\right)}=116\ \ \ \ \ 116\times\cos\left(\theta°\right)=39}\ \ \ \ \ \ 116\times\cos\left(39°\right)=\theta\ \ \ \ \ \ \ \ \ \frac{\cos\left(\theta°\right)}{39}=116&quot;&gt;&lt;mstyle mathcolor=&quot;#FFFFF&quot;&gt;&lt;mfrac&gt;&lt;mn&gt;39&lt;/mn&gt;&lt;mn&gt;116&lt;/mn&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n&gt;39&lt;/mn&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n&gt;116&lt;/mn&gt;&lt;mtext&gt;&lt;/mtext&gt;&lt;mtext&gt;&lt;/mtext&gt;&lt;mtext&gt;&lt;/mtext&gt;&lt;mtext&gt;&lt;/mtext&gt;&lt;mtext&gt;&lt;/mtext&gt;&lt;mn&gt;116&lt;/mn&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n&gt;39&lt;/mn&gt;&lt;/mstyle&gt;&lt;mtext&gt;&lt;/mtext&gt;&lt;mtext&gt;&lt;/mtext&gt;&lt;mtext&gt;&lt;/mtext&gt;&lt;mtext&gt;&lt;/mtext&gt;&lt;mtext&gt;&lt;/mtext&gt;&lt;mtext&gt;&lt;/mtext&gt;&lt;mn&gt;116&lt;/mn&gt;&lt;mo&gt;×&lt;/mo&gt;&lt;mi&gt;cos&lt;/mi&gt;&lt;mo data-mjx-texclass=&quot;NONE&quot;&gt;⁡&lt;/mo&gt;&lt;mrow data-mjx-texclass=&quot;INNER&quot;&gt;&lt;mo data-mjx-texclass=&quot;OPEN&quot;&gt;(&lt;/mo&gt;&lt;mn&gt;39&lt;/mn&gt;&lt;mrow data-mjx-texclass=&quot;ORD&quot;&gt;&lt;mo data-mjx-pseudoscript=&quot;true&quot;&gt;°&lt;/mo&gt;&lt;/mrow&gt;&lt;mo data-mjx-texclass=&quot;CLOSE&quot;&gt;)&lt;/mo&gt;&lt;/mrow&gt;&lt;mo&gt;=&lt;/mo&gt;&lt;mi&gt;θ&lt;/mi&gt;&lt;mtext&gt;&lt;/mtext&gt;&lt;mtext&gt;&lt;/mtext&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n&gt;39&lt;/mn&gt;&lt;/mfrac&gt;&lt;mo&gt;=&lt;/mo&gt;&lt;mn&gt;116&lt;/mn&gt;&lt;/math&gt;" id="1111" name="Google Shape;1111;p75" title="39 over 116 equals cosine theta degrees 39 over cosine theta degrees equals 116 116 times cosine theta degrees equals 39 116 times cosine 39 degrees equals theta cosine theta degrees over 39 equals 116"/>
          <p:cNvPicPr preferRelativeResize="0"/>
          <p:nvPr/>
        </p:nvPicPr>
        <p:blipFill rotWithShape="1">
          <a:blip r:embed="rId3">
            <a:alphaModFix/>
          </a:blip>
          <a:srcRect b="0" l="0" r="84665" t="0"/>
          <a:stretch/>
        </p:blipFill>
        <p:spPr>
          <a:xfrm>
            <a:off x="804407" y="3697850"/>
            <a:ext cx="1508823" cy="561600"/>
          </a:xfrm>
          <a:prstGeom prst="rect">
            <a:avLst/>
          </a:prstGeom>
          <a:noFill/>
          <a:ln>
            <a:noFill/>
          </a:ln>
        </p:spPr>
      </p:pic>
      <p:pic>
        <p:nvPicPr>
          <p:cNvPr descr="&lt;math xmlns=&quot;http://www.w3.org/1998/Math/MathML&quot; display=&quot;block&quot; data-is-equatio=&quot;1&quot; data-latex=&quot;\textcolor{#FFFFF}{\frac{39}{116}=\cos\left(\theta°\right)\ \ \ \ \ \frac{39}{\cos\left(\theta°\right)}=116\ \ \ \ \ 116\times\cos\left(\theta°\right)=39}\ \ \ \ \ \ 116\times\cos\left(39°\right)=\theta\ \ \ \ \ \ \ \ \ \frac{\cos\left(\theta°\right)}{39}=116&quot;&gt;&lt;mstyle mathcolor=&quot;#FFFFF&quot;&gt;&lt;mfrac&gt;&lt;mn&gt;39&lt;/mn&gt;&lt;mn&gt;116&lt;/mn&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n&gt;39&lt;/mn&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n&gt;116&lt;/mn&gt;&lt;mtext&gt;&lt;/mtext&gt;&lt;mtext&gt;&lt;/mtext&gt;&lt;mtext&gt;&lt;/mtext&gt;&lt;mtext&gt;&lt;/mtext&gt;&lt;mtext&gt;&lt;/mtext&gt;&lt;mn&gt;116&lt;/mn&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n&gt;39&lt;/mn&gt;&lt;/mstyle&gt;&lt;mtext&gt;&lt;/mtext&gt;&lt;mtext&gt;&lt;/mtext&gt;&lt;mtext&gt;&lt;/mtext&gt;&lt;mtext&gt;&lt;/mtext&gt;&lt;mtext&gt;&lt;/mtext&gt;&lt;mtext&gt;&lt;/mtext&gt;&lt;mn&gt;116&lt;/mn&gt;&lt;mo&gt;×&lt;/mo&gt;&lt;mi&gt;cos&lt;/mi&gt;&lt;mo data-mjx-texclass=&quot;NONE&quot;&gt;⁡&lt;/mo&gt;&lt;mrow data-mjx-texclass=&quot;INNER&quot;&gt;&lt;mo data-mjx-texclass=&quot;OPEN&quot;&gt;(&lt;/mo&gt;&lt;mn&gt;39&lt;/mn&gt;&lt;mrow data-mjx-texclass=&quot;ORD&quot;&gt;&lt;mo data-mjx-pseudoscript=&quot;true&quot;&gt;°&lt;/mo&gt;&lt;/mrow&gt;&lt;mo data-mjx-texclass=&quot;CLOSE&quot;&gt;)&lt;/mo&gt;&lt;/mrow&gt;&lt;mo&gt;=&lt;/mo&gt;&lt;mi&gt;θ&lt;/mi&gt;&lt;mtext&gt;&lt;/mtext&gt;&lt;mtext&gt;&lt;/mtext&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n&gt;39&lt;/mn&gt;&lt;/mfrac&gt;&lt;mo&gt;=&lt;/mo&gt;&lt;mn&gt;116&lt;/mn&gt;&lt;/math&gt;" id="1112" name="Google Shape;1112;p75" title="39 over 116 equals cosine theta degrees 39 over cosine theta degrees equals 116 116 times cosine theta degrees equals 39 116 times cosine 39 degrees equals theta cosine theta degrees over 39 equals 116"/>
          <p:cNvPicPr preferRelativeResize="0"/>
          <p:nvPr/>
        </p:nvPicPr>
        <p:blipFill rotWithShape="1">
          <a:blip r:embed="rId3">
            <a:alphaModFix/>
          </a:blip>
          <a:srcRect b="0" l="36222" r="43636" t="0"/>
          <a:stretch/>
        </p:blipFill>
        <p:spPr>
          <a:xfrm>
            <a:off x="3266198" y="2363325"/>
            <a:ext cx="1981701" cy="561600"/>
          </a:xfrm>
          <a:prstGeom prst="rect">
            <a:avLst/>
          </a:prstGeom>
          <a:noFill/>
          <a:ln>
            <a:noFill/>
          </a:ln>
        </p:spPr>
      </p:pic>
      <p:sp>
        <p:nvSpPr>
          <p:cNvPr id="1113" name="Google Shape;1113;p75"/>
          <p:cNvSpPr/>
          <p:nvPr/>
        </p:nvSpPr>
        <p:spPr>
          <a:xfrm>
            <a:off x="3266200" y="2471975"/>
            <a:ext cx="19821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14" name="Google Shape;1114;p75"/>
          <p:cNvSpPr/>
          <p:nvPr/>
        </p:nvSpPr>
        <p:spPr>
          <a:xfrm flipH="1" rot="-7114392">
            <a:off x="8079086" y="2736494"/>
            <a:ext cx="957178" cy="957178"/>
          </a:xfrm>
          <a:prstGeom prst="arc">
            <a:avLst>
              <a:gd fmla="val 10771373" name="adj1"/>
              <a:gd fmla="val 145223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5" name="Google Shape;1115;p75"/>
          <p:cNvSpPr/>
          <p:nvPr/>
        </p:nvSpPr>
        <p:spPr>
          <a:xfrm rot="9085700">
            <a:off x="6407777" y="2680813"/>
            <a:ext cx="2015441" cy="1086588"/>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6" name="Google Shape;1116;p75"/>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Mid ka mid ah kuwaan ayaa si sax ah u muujinaya xiriirka ka dhexeeya hypotenuse iyo dhinaca ku xiga (adjacent) xagasha θ° ee saddexagalkaan?</a:t>
            </a:r>
            <a:r>
              <a:rPr i="1"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117" name="Google Shape;1117;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Qaabaynta qaacidada cosine (cosine formula)</a:t>
            </a:r>
            <a:endParaRPr/>
          </a:p>
        </p:txBody>
      </p:sp>
      <p:sp>
        <p:nvSpPr>
          <p:cNvPr id="1118" name="Google Shape;1118;p75"/>
          <p:cNvSpPr/>
          <p:nvPr/>
        </p:nvSpPr>
        <p:spPr>
          <a:xfrm flipH="1" rot="-7112399">
            <a:off x="7904326" y="2300928"/>
            <a:ext cx="194654" cy="19465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9" name="Google Shape;1119;p75"/>
          <p:cNvSpPr txBox="1"/>
          <p:nvPr/>
        </p:nvSpPr>
        <p:spPr>
          <a:xfrm flipH="1" rot="5127">
            <a:off x="8231997" y="2461873"/>
            <a:ext cx="804601"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39 cm</a:t>
            </a:r>
            <a:endParaRPr sz="1800">
              <a:latin typeface="Lexend"/>
              <a:ea typeface="Lexend"/>
              <a:cs typeface="Lexend"/>
              <a:sym typeface="Lexend"/>
            </a:endParaRPr>
          </a:p>
        </p:txBody>
      </p:sp>
      <p:cxnSp>
        <p:nvCxnSpPr>
          <p:cNvPr id="1120" name="Google Shape;1120;p75"/>
          <p:cNvCxnSpPr/>
          <p:nvPr/>
        </p:nvCxnSpPr>
        <p:spPr>
          <a:xfrm flipH="1" rot="-7114052">
            <a:off x="6841765" y="2319742"/>
            <a:ext cx="1086588" cy="2015441"/>
          </a:xfrm>
          <a:prstGeom prst="straightConnector1">
            <a:avLst/>
          </a:prstGeom>
          <a:noFill/>
          <a:ln cap="flat" cmpd="sng" w="28575">
            <a:solidFill>
              <a:srgbClr val="4F7BE8"/>
            </a:solidFill>
            <a:prstDash val="solid"/>
            <a:round/>
            <a:headEnd len="med" w="med" type="triangle"/>
            <a:tailEnd len="med" w="med" type="triangle"/>
          </a:ln>
        </p:spPr>
      </p:cxnSp>
      <p:cxnSp>
        <p:nvCxnSpPr>
          <p:cNvPr id="1121" name="Google Shape;1121;p75"/>
          <p:cNvCxnSpPr/>
          <p:nvPr/>
        </p:nvCxnSpPr>
        <p:spPr>
          <a:xfrm rot="3685948">
            <a:off x="7854273" y="2689194"/>
            <a:ext cx="1086588" cy="0"/>
          </a:xfrm>
          <a:prstGeom prst="straightConnector1">
            <a:avLst/>
          </a:prstGeom>
          <a:noFill/>
          <a:ln cap="flat" cmpd="sng" w="28575">
            <a:solidFill>
              <a:srgbClr val="4F7BE8"/>
            </a:solidFill>
            <a:prstDash val="solid"/>
            <a:round/>
            <a:headEnd len="med" w="med" type="triangle"/>
            <a:tailEnd len="med" w="med" type="triangle"/>
          </a:ln>
        </p:spPr>
      </p:cxnSp>
      <p:sp>
        <p:nvSpPr>
          <p:cNvPr id="1122" name="Google Shape;1122;p75"/>
          <p:cNvSpPr txBox="1"/>
          <p:nvPr/>
        </p:nvSpPr>
        <p:spPr>
          <a:xfrm flipH="1" rot="-11033">
            <a:off x="8065715" y="2993610"/>
            <a:ext cx="467402"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Lexend"/>
                <a:cs typeface="Lexend"/>
                <a:sym typeface="Lexend"/>
              </a:rPr>
              <a:t>θ</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123" name="Google Shape;1123;p75"/>
          <p:cNvSpPr txBox="1"/>
          <p:nvPr/>
        </p:nvSpPr>
        <p:spPr>
          <a:xfrm flipH="1" rot="5425">
            <a:off x="6437398" y="3336769"/>
            <a:ext cx="1901102"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116 cm</a:t>
            </a:r>
            <a:endParaRPr sz="1800">
              <a:latin typeface="Lexend"/>
              <a:ea typeface="Lexend"/>
              <a:cs typeface="Lexend"/>
              <a:sym typeface="Lexend"/>
            </a:endParaRPr>
          </a:p>
        </p:txBody>
      </p:sp>
      <p:grpSp>
        <p:nvGrpSpPr>
          <p:cNvPr id="1124" name="Google Shape;1124;p75"/>
          <p:cNvGrpSpPr/>
          <p:nvPr/>
        </p:nvGrpSpPr>
        <p:grpSpPr>
          <a:xfrm>
            <a:off x="462355" y="2081158"/>
            <a:ext cx="243093" cy="243093"/>
            <a:chOff x="1020916" y="1442088"/>
            <a:chExt cx="457200" cy="457200"/>
          </a:xfrm>
        </p:grpSpPr>
        <p:pic>
          <p:nvPicPr>
            <p:cNvPr id="1125" name="Google Shape;1125;p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26" name="Google Shape;1126;p7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27" name="Google Shape;1127;p75"/>
          <p:cNvGrpSpPr/>
          <p:nvPr/>
        </p:nvGrpSpPr>
        <p:grpSpPr>
          <a:xfrm>
            <a:off x="462355" y="2973133"/>
            <a:ext cx="243093" cy="243093"/>
            <a:chOff x="1020916" y="1442088"/>
            <a:chExt cx="457200" cy="457200"/>
          </a:xfrm>
        </p:grpSpPr>
        <p:pic>
          <p:nvPicPr>
            <p:cNvPr id="1128" name="Google Shape;1128;p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29" name="Google Shape;1129;p7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30" name="Google Shape;1130;p75"/>
          <p:cNvGrpSpPr/>
          <p:nvPr/>
        </p:nvGrpSpPr>
        <p:grpSpPr>
          <a:xfrm>
            <a:off x="462355" y="3858708"/>
            <a:ext cx="243093" cy="243093"/>
            <a:chOff x="1020916" y="1442088"/>
            <a:chExt cx="457200" cy="457200"/>
          </a:xfrm>
        </p:grpSpPr>
        <p:pic>
          <p:nvPicPr>
            <p:cNvPr id="1131" name="Google Shape;1131;p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2" name="Google Shape;1132;p7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133" name="Google Shape;1133;p75"/>
          <p:cNvGrpSpPr/>
          <p:nvPr/>
        </p:nvGrpSpPr>
        <p:grpSpPr>
          <a:xfrm>
            <a:off x="2968805" y="2527145"/>
            <a:ext cx="243093" cy="243093"/>
            <a:chOff x="1020916" y="1442088"/>
            <a:chExt cx="457200" cy="457200"/>
          </a:xfrm>
        </p:grpSpPr>
        <p:pic>
          <p:nvPicPr>
            <p:cNvPr id="1134" name="Google Shape;1134;p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5" name="Google Shape;1135;p7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136" name="Google Shape;1136;p75"/>
          <p:cNvGrpSpPr/>
          <p:nvPr/>
        </p:nvGrpSpPr>
        <p:grpSpPr>
          <a:xfrm>
            <a:off x="2968805" y="3419108"/>
            <a:ext cx="243093" cy="243093"/>
            <a:chOff x="1020916" y="1442088"/>
            <a:chExt cx="457200" cy="457200"/>
          </a:xfrm>
        </p:grpSpPr>
        <p:pic>
          <p:nvPicPr>
            <p:cNvPr id="1137" name="Google Shape;1137;p7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8" name="Google Shape;1138;p7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139" name="Google Shape;1139;p75"/>
          <p:cNvGrpSpPr/>
          <p:nvPr/>
        </p:nvGrpSpPr>
        <p:grpSpPr>
          <a:xfrm>
            <a:off x="2274908" y="1916617"/>
            <a:ext cx="3423700" cy="2226146"/>
            <a:chOff x="2122508" y="1916617"/>
            <a:chExt cx="3423700" cy="2226146"/>
          </a:xfrm>
        </p:grpSpPr>
        <p:pic>
          <p:nvPicPr>
            <p:cNvPr id="1140" name="Google Shape;1140;p75"/>
            <p:cNvPicPr preferRelativeResize="0"/>
            <p:nvPr/>
          </p:nvPicPr>
          <p:blipFill>
            <a:blip r:embed="rId5">
              <a:alphaModFix/>
            </a:blip>
            <a:stretch>
              <a:fillRect/>
            </a:stretch>
          </p:blipFill>
          <p:spPr>
            <a:xfrm>
              <a:off x="2207126" y="2858575"/>
              <a:ext cx="396000" cy="419100"/>
            </a:xfrm>
            <a:prstGeom prst="rect">
              <a:avLst/>
            </a:prstGeom>
            <a:noFill/>
            <a:ln>
              <a:noFill/>
            </a:ln>
          </p:spPr>
        </p:pic>
        <p:pic>
          <p:nvPicPr>
            <p:cNvPr id="1141" name="Google Shape;1141;p75"/>
            <p:cNvPicPr preferRelativeResize="0"/>
            <p:nvPr/>
          </p:nvPicPr>
          <p:blipFill>
            <a:blip r:embed="rId6">
              <a:alphaModFix/>
            </a:blip>
            <a:stretch>
              <a:fillRect/>
            </a:stretch>
          </p:blipFill>
          <p:spPr>
            <a:xfrm>
              <a:off x="2521486" y="1916617"/>
              <a:ext cx="396000" cy="419760"/>
            </a:xfrm>
            <a:prstGeom prst="rect">
              <a:avLst/>
            </a:prstGeom>
            <a:noFill/>
            <a:ln>
              <a:noFill/>
            </a:ln>
          </p:spPr>
        </p:pic>
        <p:pic>
          <p:nvPicPr>
            <p:cNvPr id="1142" name="Google Shape;1142;p75"/>
            <p:cNvPicPr preferRelativeResize="0"/>
            <p:nvPr/>
          </p:nvPicPr>
          <p:blipFill>
            <a:blip r:embed="rId5">
              <a:alphaModFix/>
            </a:blip>
            <a:stretch>
              <a:fillRect/>
            </a:stretch>
          </p:blipFill>
          <p:spPr>
            <a:xfrm>
              <a:off x="2122508" y="3723663"/>
              <a:ext cx="396000" cy="419100"/>
            </a:xfrm>
            <a:prstGeom prst="rect">
              <a:avLst/>
            </a:prstGeom>
            <a:noFill/>
            <a:ln>
              <a:noFill/>
            </a:ln>
          </p:spPr>
        </p:pic>
        <p:pic>
          <p:nvPicPr>
            <p:cNvPr id="1143" name="Google Shape;1143;p75"/>
            <p:cNvPicPr preferRelativeResize="0"/>
            <p:nvPr/>
          </p:nvPicPr>
          <p:blipFill>
            <a:blip r:embed="rId5">
              <a:alphaModFix/>
            </a:blip>
            <a:stretch>
              <a:fillRect/>
            </a:stretch>
          </p:blipFill>
          <p:spPr>
            <a:xfrm>
              <a:off x="5150208" y="2388458"/>
              <a:ext cx="396000" cy="419100"/>
            </a:xfrm>
            <a:prstGeom prst="rect">
              <a:avLst/>
            </a:prstGeom>
            <a:noFill/>
            <a:ln>
              <a:noFill/>
            </a:ln>
          </p:spPr>
        </p:pic>
        <p:pic>
          <p:nvPicPr>
            <p:cNvPr id="1144" name="Google Shape;1144;p75"/>
            <p:cNvPicPr preferRelativeResize="0"/>
            <p:nvPr/>
          </p:nvPicPr>
          <p:blipFill>
            <a:blip r:embed="rId6">
              <a:alphaModFix/>
            </a:blip>
            <a:stretch>
              <a:fillRect/>
            </a:stretch>
          </p:blipFill>
          <p:spPr>
            <a:xfrm>
              <a:off x="4697055" y="3300844"/>
              <a:ext cx="396000" cy="419760"/>
            </a:xfrm>
            <a:prstGeom prst="rect">
              <a:avLst/>
            </a:prstGeom>
            <a:noFill/>
            <a:ln>
              <a:noFill/>
            </a:ln>
          </p:spPr>
        </p:pic>
      </p:grpSp>
      <p:pic>
        <p:nvPicPr>
          <p:cNvPr descr="&lt;math xmlns=&quot;http://www.w3.org/1998/Math/MathML&quot; display=&quot;block&quot; data-is-equatio=&quot;1&quot; data-latex=&quot;\textcolor{#FFFFF}{\frac{39}{116}=\cos\left(\theta°\right)\ \ \ \ \ \frac{39}{\cos\left(\theta°\right)}=116\ \ \ \ \ 116\times\cos\left(\theta°\right)=39}\ \ \ \ \ \ 116\times\cos\left(39°\right)=\theta\ \ \ \ \ \ \ \ \ \frac{\cos\left(\theta°\right)}{39}=116&quot;&gt;&lt;mstyle mathcolor=&quot;#FFFFF&quot;&gt;&lt;mfrac&gt;&lt;mn&gt;39&lt;/mn&gt;&lt;mn&gt;116&lt;/mn&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n&gt;39&lt;/mn&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n&gt;116&lt;/mn&gt;&lt;mtext&gt;&lt;/mtext&gt;&lt;mtext&gt;&lt;/mtext&gt;&lt;mtext&gt;&lt;/mtext&gt;&lt;mtext&gt;&lt;/mtext&gt;&lt;mtext&gt;&lt;/mtext&gt;&lt;mn&gt;116&lt;/mn&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n&gt;39&lt;/mn&gt;&lt;/mstyle&gt;&lt;mtext&gt;&lt;/mtext&gt;&lt;mtext&gt;&lt;/mtext&gt;&lt;mtext&gt;&lt;/mtext&gt;&lt;mtext&gt;&lt;/mtext&gt;&lt;mtext&gt;&lt;/mtext&gt;&lt;mtext&gt;&lt;/mtext&gt;&lt;mn&gt;116&lt;/mn&gt;&lt;mo&gt;×&lt;/mo&gt;&lt;mi&gt;cos&lt;/mi&gt;&lt;mo data-mjx-texclass=&quot;NONE&quot;&gt;⁡&lt;/mo&gt;&lt;mrow data-mjx-texclass=&quot;INNER&quot;&gt;&lt;mo data-mjx-texclass=&quot;OPEN&quot;&gt;(&lt;/mo&gt;&lt;mn&gt;39&lt;/mn&gt;&lt;mrow data-mjx-texclass=&quot;ORD&quot;&gt;&lt;mo data-mjx-pseudoscript=&quot;true&quot;&gt;°&lt;/mo&gt;&lt;/mrow&gt;&lt;mo data-mjx-texclass=&quot;CLOSE&quot;&gt;)&lt;/mo&gt;&lt;/mrow&gt;&lt;mo&gt;=&lt;/mo&gt;&lt;mi&gt;θ&lt;/mi&gt;&lt;mtext&gt;&lt;/mtext&gt;&lt;mtext&gt;&lt;/mtext&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n&gt;39&lt;/mn&gt;&lt;/mfrac&gt;&lt;mo&gt;=&lt;/mo&gt;&lt;mn&gt;116&lt;/mn&gt;&lt;/math&gt;" id="1145" name="Google Shape;1145;p75" title="39 over 116 equals cosine theta degrees 39 over cosine theta degrees equals 116 116 times cosine theta degrees equals 39 116 times cosine 39 degrees equals theta cosine theta degrees over 39 equals 116"/>
          <p:cNvPicPr preferRelativeResize="0"/>
          <p:nvPr/>
        </p:nvPicPr>
        <p:blipFill rotWithShape="1">
          <a:blip r:embed="rId3">
            <a:alphaModFix/>
          </a:blip>
          <a:srcRect b="0" l="83979" r="0" t="0"/>
          <a:stretch/>
        </p:blipFill>
        <p:spPr>
          <a:xfrm>
            <a:off x="3211905" y="3239775"/>
            <a:ext cx="1576300" cy="561600"/>
          </a:xfrm>
          <a:prstGeom prst="rect">
            <a:avLst/>
          </a:prstGeom>
          <a:noFill/>
          <a:ln>
            <a:noFill/>
          </a:ln>
        </p:spPr>
      </p:pic>
      <p:pic>
        <p:nvPicPr>
          <p:cNvPr id="1146" name="Google Shape;1146;p75"/>
          <p:cNvPicPr preferRelativeResize="0"/>
          <p:nvPr/>
        </p:nvPicPr>
        <p:blipFill>
          <a:blip r:embed="rId7">
            <a:alphaModFix/>
          </a:blip>
          <a:stretch>
            <a:fillRect/>
          </a:stretch>
        </p:blipFill>
        <p:spPr>
          <a:xfrm rot="-1728159">
            <a:off x="6096608" y="2553675"/>
            <a:ext cx="2060584" cy="222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76"/>
          <p:cNvSpPr/>
          <p:nvPr/>
        </p:nvSpPr>
        <p:spPr>
          <a:xfrm>
            <a:off x="788827" y="2002375"/>
            <a:ext cx="2078400" cy="3924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200">
              <a:solidFill>
                <a:schemeClr val="dk1"/>
              </a:solidFill>
              <a:latin typeface="Lexend"/>
              <a:ea typeface="Lexend"/>
              <a:cs typeface="Lexend"/>
              <a:sym typeface="Lexend"/>
            </a:endParaRPr>
          </a:p>
        </p:txBody>
      </p:sp>
      <p:sp>
        <p:nvSpPr>
          <p:cNvPr id="1152" name="Google Shape;1152;p76"/>
          <p:cNvSpPr txBox="1"/>
          <p:nvPr/>
        </p:nvSpPr>
        <p:spPr>
          <a:xfrm>
            <a:off x="324000" y="610600"/>
            <a:ext cx="84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Nooc kasta oo ka mid ah qaacidada, qayb ka duwan oo saddexagalka ah ayaa loo qoray mawduuc (subject).</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Waxaa faa'iido leh inaad isticmaasho nooca qaacidada uu mawduuciisu (subject) u dhigma qaybta saddexagalka ee aad rabto inaad qiimeheeda (value) hesho.</a:t>
            </a:r>
            <a:endParaRPr sz="1800">
              <a:latin typeface="Lexend"/>
              <a:ea typeface="Lexend"/>
              <a:cs typeface="Lexend"/>
              <a:sym typeface="Lexend"/>
            </a:endParaRPr>
          </a:p>
        </p:txBody>
      </p:sp>
      <p:sp>
        <p:nvSpPr>
          <p:cNvPr id="1153" name="Google Shape;1153;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Qaabaynta qaacidada cosine (cosine formula)</a:t>
            </a:r>
            <a:endParaRPr/>
          </a:p>
        </p:txBody>
      </p:sp>
      <p:sp>
        <p:nvSpPr>
          <p:cNvPr id="1154" name="Google Shape;1154;p76"/>
          <p:cNvSpPr/>
          <p:nvPr/>
        </p:nvSpPr>
        <p:spPr>
          <a:xfrm flipH="1">
            <a:off x="7626797" y="1998004"/>
            <a:ext cx="1108800" cy="11091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55" name="Google Shape;1155;p76"/>
          <p:cNvSpPr txBox="1"/>
          <p:nvPr/>
        </p:nvSpPr>
        <p:spPr>
          <a:xfrm>
            <a:off x="7642171" y="2535812"/>
            <a:ext cx="4173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57°</a:t>
            </a:r>
            <a:endParaRPr sz="1800">
              <a:latin typeface="Lexend"/>
              <a:ea typeface="Lexend"/>
              <a:cs typeface="Lexend"/>
              <a:sym typeface="Lexend"/>
            </a:endParaRPr>
          </a:p>
        </p:txBody>
      </p:sp>
      <p:sp>
        <p:nvSpPr>
          <p:cNvPr id="1156" name="Google Shape;1156;p76"/>
          <p:cNvSpPr/>
          <p:nvPr/>
        </p:nvSpPr>
        <p:spPr>
          <a:xfrm flipH="1" rot="-2368091">
            <a:off x="7078841" y="3174271"/>
            <a:ext cx="182648" cy="182648"/>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57" name="Google Shape;1157;p76"/>
          <p:cNvSpPr txBox="1"/>
          <p:nvPr/>
        </p:nvSpPr>
        <p:spPr>
          <a:xfrm flipH="1">
            <a:off x="6760251" y="2157500"/>
            <a:ext cx="10533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103 cm</a:t>
            </a:r>
            <a:endParaRPr sz="1800">
              <a:latin typeface="Lexend"/>
              <a:ea typeface="Lexend"/>
              <a:cs typeface="Lexend"/>
              <a:sym typeface="Lexend"/>
            </a:endParaRPr>
          </a:p>
        </p:txBody>
      </p:sp>
      <p:sp>
        <p:nvSpPr>
          <p:cNvPr id="1158" name="Google Shape;1158;p76"/>
          <p:cNvSpPr txBox="1"/>
          <p:nvPr/>
        </p:nvSpPr>
        <p:spPr>
          <a:xfrm flipH="1">
            <a:off x="7663673" y="2963274"/>
            <a:ext cx="7710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p cm</a:t>
            </a:r>
            <a:r>
              <a:rPr lang="en-GB" sz="1800">
                <a:latin typeface="Lexend"/>
                <a:ea typeface="Lexend"/>
                <a:cs typeface="Lexend"/>
                <a:sym typeface="Lexend"/>
              </a:rPr>
              <a:t/>
            </a:r>
            <a:endParaRPr sz="1800">
              <a:latin typeface="Lexend"/>
              <a:ea typeface="Lexend"/>
              <a:cs typeface="Lexend"/>
              <a:sym typeface="Lexend"/>
            </a:endParaRPr>
          </a:p>
        </p:txBody>
      </p:sp>
      <p:sp>
        <p:nvSpPr>
          <p:cNvPr id="1159" name="Google Shape;1159;p76"/>
          <p:cNvSpPr/>
          <p:nvPr/>
        </p:nvSpPr>
        <p:spPr>
          <a:xfrm>
            <a:off x="7717064" y="3296253"/>
            <a:ext cx="664200" cy="3330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adj</a:t>
            </a:r>
            <a:endParaRPr sz="200">
              <a:solidFill>
                <a:schemeClr val="dk1"/>
              </a:solidFill>
              <a:latin typeface="Lexend"/>
              <a:ea typeface="Lexend"/>
              <a:cs typeface="Lexend"/>
              <a:sym typeface="Lexend"/>
            </a:endParaRPr>
          </a:p>
        </p:txBody>
      </p:sp>
      <p:sp>
        <p:nvSpPr>
          <p:cNvPr id="1160" name="Google Shape;1160;p76"/>
          <p:cNvSpPr/>
          <p:nvPr/>
        </p:nvSpPr>
        <p:spPr>
          <a:xfrm>
            <a:off x="6954800" y="1827009"/>
            <a:ext cx="664200" cy="3330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hyp</a:t>
            </a:r>
            <a:endParaRPr sz="1800">
              <a:solidFill>
                <a:schemeClr val="dk1"/>
              </a:solidFill>
              <a:latin typeface="Lexend"/>
              <a:ea typeface="Lexend"/>
              <a:cs typeface="Lexend"/>
              <a:sym typeface="Lexend"/>
            </a:endParaRPr>
          </a:p>
        </p:txBody>
      </p:sp>
      <p:sp>
        <p:nvSpPr>
          <p:cNvPr id="1161" name="Google Shape;1161;p76"/>
          <p:cNvSpPr txBox="1"/>
          <p:nvPr/>
        </p:nvSpPr>
        <p:spPr>
          <a:xfrm>
            <a:off x="3994025" y="3932400"/>
            <a:ext cx="46734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Waxaan rabnaa inaan helno qiimaha (value) p, oo ah dhererka dhinaca ku xiga (adjacent) xagasha 57°.</a:t>
            </a:r>
            <a:r>
              <a:rPr i="1"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latin typeface="Lexend"/>
                <a:ea typeface="Lexend"/>
                <a:cs typeface="Lexend"/>
                <a:sym typeface="Lexend"/>
              </a:rPr>
              <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grpSp>
        <p:nvGrpSpPr>
          <p:cNvPr id="1162" name="Google Shape;1162;p76"/>
          <p:cNvGrpSpPr/>
          <p:nvPr/>
        </p:nvGrpSpPr>
        <p:grpSpPr>
          <a:xfrm flipH="1" rot="-2367281">
            <a:off x="6866336" y="1814380"/>
            <a:ext cx="1362862" cy="1962410"/>
            <a:chOff x="-2041379" y="1455875"/>
            <a:chExt cx="980254" cy="2738463"/>
          </a:xfrm>
        </p:grpSpPr>
        <p:sp>
          <p:nvSpPr>
            <p:cNvPr id="1163" name="Google Shape;1163;p7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64" name="Google Shape;1164;p76"/>
            <p:cNvCxnSpPr/>
            <p:nvPr/>
          </p:nvCxnSpPr>
          <p:spPr>
            <a:xfrm rot="7323120">
              <a:off x="-2101093" y="2761354"/>
              <a:ext cx="1094427" cy="1009267"/>
            </a:xfrm>
            <a:prstGeom prst="straightConnector1">
              <a:avLst/>
            </a:prstGeom>
            <a:noFill/>
            <a:ln cap="flat" cmpd="sng" w="28575">
              <a:solidFill>
                <a:srgbClr val="4F7BE8"/>
              </a:solidFill>
              <a:prstDash val="solid"/>
              <a:round/>
              <a:headEnd len="med" w="med" type="triangle"/>
              <a:tailEnd len="med" w="med" type="triangle"/>
            </a:ln>
          </p:spPr>
        </p:cxnSp>
      </p:grpSp>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165" name="Google Shape;1165;p76"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64787" r="0" t="0"/>
          <a:stretch/>
        </p:blipFill>
        <p:spPr>
          <a:xfrm>
            <a:off x="790743" y="1871723"/>
            <a:ext cx="2005649" cy="655425"/>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166" name="Google Shape;1166;p76"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34162" r="36761" t="0"/>
          <a:stretch/>
        </p:blipFill>
        <p:spPr>
          <a:xfrm>
            <a:off x="768001" y="2944425"/>
            <a:ext cx="1656126" cy="655425"/>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167" name="Google Shape;1167;p76"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0" r="70923" t="0"/>
          <a:stretch/>
        </p:blipFill>
        <p:spPr>
          <a:xfrm>
            <a:off x="904859" y="4015609"/>
            <a:ext cx="1656126" cy="655400"/>
          </a:xfrm>
          <a:prstGeom prst="rect">
            <a:avLst/>
          </a:prstGeom>
          <a:noFill/>
          <a:ln>
            <a:noFill/>
          </a:ln>
        </p:spPr>
      </p:pic>
      <p:sp>
        <p:nvSpPr>
          <p:cNvPr id="1168" name="Google Shape;1168;p76"/>
          <p:cNvSpPr/>
          <p:nvPr/>
        </p:nvSpPr>
        <p:spPr>
          <a:xfrm>
            <a:off x="656500" y="2491150"/>
            <a:ext cx="2362800" cy="21717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9" name="Google Shape;1169;p76"/>
          <p:cNvSpPr txBox="1"/>
          <p:nvPr/>
        </p:nvSpPr>
        <p:spPr>
          <a:xfrm>
            <a:off x="701402" y="3391175"/>
            <a:ext cx="24096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p = 56.098 cm (3 d.p.)</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70" name="Google Shape;1170;p76"/>
          <p:cNvSpPr txBox="1"/>
          <p:nvPr/>
        </p:nvSpPr>
        <p:spPr>
          <a:xfrm>
            <a:off x="701391" y="2719028"/>
            <a:ext cx="19356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103 × cos(57°) = p</a:t>
            </a:r>
            <a:r>
              <a:rPr lang="en-GB" sz="1400">
                <a:latin typeface="Lexend"/>
                <a:ea typeface="Times New Roman"/>
                <a:cs typeface="Times New Roman"/>
                <a:sym typeface="Times New Roman"/>
              </a:rPr>
              <a:t/>
            </a:r>
            <a:r>
              <a:rPr lang="en-GB" sz="1400">
                <a:latin typeface="Lexend"/>
                <a:ea typeface="Lexend"/>
                <a:cs typeface="Lexend"/>
                <a:sym typeface="Lexend"/>
              </a:rPr>
              <a:t/>
            </a:r>
            <a:r>
              <a:rPr i="1" lang="en-GB" sz="1400">
                <a:solidFill>
                  <a:schemeClr val="dk1"/>
                </a:solidFill>
                <a:latin typeface="Lexend"/>
                <a:ea typeface="Times New Roman"/>
                <a:cs typeface="Times New Roman"/>
                <a:sym typeface="Times New Roman"/>
              </a:rPr>
              <a:t/>
            </a:r>
            <a:endParaRPr sz="1800">
              <a:latin typeface="Lexend"/>
              <a:ea typeface="Lexend"/>
              <a:cs typeface="Lexend"/>
              <a:sym typeface="Lexend"/>
            </a:endParaRPr>
          </a:p>
        </p:txBody>
      </p:sp>
      <p:pic>
        <p:nvPicPr>
          <p:cNvPr id="1171" name="Google Shape;1171;p76"/>
          <p:cNvPicPr preferRelativeResize="0"/>
          <p:nvPr/>
        </p:nvPicPr>
        <p:blipFill>
          <a:blip r:embed="rId4">
            <a:alphaModFix/>
          </a:blip>
          <a:stretch>
            <a:fillRect/>
          </a:stretch>
        </p:blipFill>
        <p:spPr>
          <a:xfrm rot="166488">
            <a:off x="6376704" y="2316482"/>
            <a:ext cx="1820393" cy="22288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pic>
        <p:nvPicPr>
          <p:cNvPr descr="&lt;math xmlns=&quot;http://www.w3.org/1998/Math/MathML&quot; display=&quot;block&quot; data-is-equatio=&quot;1&quot; data-latex=&quot;\textcolor{#FFFFF}{\frac{85}{q}=\cos\left(16°\right)\ \ \ \ \ \frac{85}{\cos\left(16°\right)}=q\ \ \ \ \ q\times\cos\left(16°\right)=85}\ \ \ \ \ \ 85\times\cos\left(q°\right)=16\ \ \ \ \ \ \ \frac{\cos\left(16°\right)}{q}=85&quot;&gt;&lt;mstyle mathcolor=&quot;#FFFFF&quot;&gt;&lt;mfrac&gt;&lt;mn&gt;85&lt;/mn&gt;&lt;mi&gt;q&lt;/mi&gt;&lt;/mfrac&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text&gt;&lt;/mtext&gt;&lt;mtext&gt;&lt;/mtext&gt;&lt;mtext&gt;&lt;/mtext&gt;&lt;mtext&gt;&lt;/mtext&gt;&lt;mtext&gt;&lt;/mtext&gt;&lt;mfrac&gt;&lt;mn&gt;85&lt;/mn&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frac&gt;&lt;mo&gt;=&lt;/mo&gt;&lt;mi&gt;q&lt;/mi&gt;&lt;mtext&gt;&lt;/mtext&gt;&lt;mtext&gt;&lt;/mtext&gt;&lt;mtext&gt;&lt;/mtext&gt;&lt;mtext&gt;&lt;/mtext&gt;&lt;mtext&gt;&lt;/mtext&gt;&lt;mi&gt;q&lt;/mi&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o&gt;=&lt;/mo&gt;&lt;mn&gt;85&lt;/mn&gt;&lt;/mstyle&gt;&lt;mtext&gt;&lt;/mtext&gt;&lt;mtext&gt;&lt;/mtext&gt;&lt;mtext&gt;&lt;/mtext&gt;&lt;mtext&gt;&lt;/mtext&gt;&lt;mtext&gt;&lt;/mtext&gt;&lt;mtext&gt;&lt;/mtext&gt;&lt;mn&gt;85&lt;/mn&gt;&lt;mo&gt;×&lt;/mo&gt;&lt;mi&gt;cos&lt;/mi&gt;&lt;mo data-mjx-texclass=&quot;NONE&quot;&gt;⁡&lt;/mo&gt;&lt;mrow data-mjx-texclass=&quot;INNER&quot;&gt;&lt;mo data-mjx-texclass=&quot;OPEN&quot;&gt;(&lt;/mo&gt;&lt;mi&gt;q&lt;/mi&gt;&lt;mrow data-mjx-texclass=&quot;ORD&quot;&gt;&lt;mo data-mjx-pseudoscript=&quot;true&quot;&gt;°&lt;/mo&gt;&lt;/mrow&gt;&lt;mo data-mjx-texclass=&quot;CLOSE&quot;&gt;)&lt;/mo&gt;&lt;/mrow&gt;&lt;mo&gt;=&lt;/mo&gt;&lt;mn&gt;16&lt;/mn&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i&gt;q&lt;/mi&gt;&lt;/mfrac&gt;&lt;mo&gt;=&lt;/mo&gt;&lt;mn&gt;85&lt;/mn&gt;&lt;/math&gt;" id="1176" name="Google Shape;1176;p77" title="85 over q equals cosine 16 degrees 85 over cosine 16 degrees equals q q times cosine 16 degrees equals 85 85 times cosine q degrees equals 16 cosine 16 degrees over q equals 85"/>
          <p:cNvPicPr preferRelativeResize="0"/>
          <p:nvPr/>
        </p:nvPicPr>
        <p:blipFill rotWithShape="1">
          <a:blip r:embed="rId3">
            <a:alphaModFix/>
          </a:blip>
          <a:srcRect b="0" l="59897" r="20020" t="0"/>
          <a:stretch/>
        </p:blipFill>
        <p:spPr>
          <a:xfrm>
            <a:off x="3113251" y="3259550"/>
            <a:ext cx="1860101" cy="561600"/>
          </a:xfrm>
          <a:prstGeom prst="rect">
            <a:avLst/>
          </a:prstGeom>
          <a:noFill/>
          <a:ln>
            <a:noFill/>
          </a:ln>
        </p:spPr>
      </p:pic>
      <p:pic>
        <p:nvPicPr>
          <p:cNvPr descr="&lt;math xmlns=&quot;http://www.w3.org/1998/Math/MathML&quot; display=&quot;block&quot; data-is-equatio=&quot;1&quot; data-latex=&quot;\textcolor{#FFFFF}{\frac{85}{q}=\cos\left(16°\right)\ \ \ \ \ \frac{85}{\cos\left(16°\right)}=q\ \ \ \ \ q\times\cos\left(16°\right)=85}\ \ \ \ \ \ 85\times\cos\left(q°\right)=16\ \ \ \ \ \ \ \frac{\cos\left(16°\right)}{q}=85&quot;&gt;&lt;mstyle mathcolor=&quot;#FFFFF&quot;&gt;&lt;mfrac&gt;&lt;mn&gt;85&lt;/mn&gt;&lt;mi&gt;q&lt;/mi&gt;&lt;/mfrac&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text&gt;&lt;/mtext&gt;&lt;mtext&gt;&lt;/mtext&gt;&lt;mtext&gt;&lt;/mtext&gt;&lt;mtext&gt;&lt;/mtext&gt;&lt;mtext&gt;&lt;/mtext&gt;&lt;mfrac&gt;&lt;mn&gt;85&lt;/mn&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frac&gt;&lt;mo&gt;=&lt;/mo&gt;&lt;mi&gt;q&lt;/mi&gt;&lt;mtext&gt;&lt;/mtext&gt;&lt;mtext&gt;&lt;/mtext&gt;&lt;mtext&gt;&lt;/mtext&gt;&lt;mtext&gt;&lt;/mtext&gt;&lt;mtext&gt;&lt;/mtext&gt;&lt;mi&gt;q&lt;/mi&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o&gt;=&lt;/mo&gt;&lt;mn&gt;85&lt;/mn&gt;&lt;/mstyle&gt;&lt;mtext&gt;&lt;/mtext&gt;&lt;mtext&gt;&lt;/mtext&gt;&lt;mtext&gt;&lt;/mtext&gt;&lt;mtext&gt;&lt;/mtext&gt;&lt;mtext&gt;&lt;/mtext&gt;&lt;mtext&gt;&lt;/mtext&gt;&lt;mn&gt;85&lt;/mn&gt;&lt;mo&gt;×&lt;/mo&gt;&lt;mi&gt;cos&lt;/mi&gt;&lt;mo data-mjx-texclass=&quot;NONE&quot;&gt;⁡&lt;/mo&gt;&lt;mrow data-mjx-texclass=&quot;INNER&quot;&gt;&lt;mo data-mjx-texclass=&quot;OPEN&quot;&gt;(&lt;/mo&gt;&lt;mi&gt;q&lt;/mi&gt;&lt;mrow data-mjx-texclass=&quot;ORD&quot;&gt;&lt;mo data-mjx-pseudoscript=&quot;true&quot;&gt;°&lt;/mo&gt;&lt;/mrow&gt;&lt;mo data-mjx-texclass=&quot;CLOSE&quot;&gt;)&lt;/mo&gt;&lt;/mrow&gt;&lt;mo&gt;=&lt;/mo&gt;&lt;mn&gt;16&lt;/mn&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i&gt;q&lt;/mi&gt;&lt;/mfrac&gt;&lt;mo&gt;=&lt;/mo&gt;&lt;mn&gt;85&lt;/mn&gt;&lt;/math&gt;" id="1177" name="Google Shape;1177;p77" title="85 over q equals cosine 16 degrees 85 over cosine 16 degrees equals q q times cosine 16 degrees equals 85 85 times cosine q degrees equals 16 cosine 16 degrees over q equals 85"/>
          <p:cNvPicPr preferRelativeResize="0"/>
          <p:nvPr/>
        </p:nvPicPr>
        <p:blipFill rotWithShape="1">
          <a:blip r:embed="rId3">
            <a:alphaModFix/>
          </a:blip>
          <a:srcRect b="0" l="36249" r="43669" t="0"/>
          <a:stretch/>
        </p:blipFill>
        <p:spPr>
          <a:xfrm>
            <a:off x="3067425" y="2367900"/>
            <a:ext cx="1860101" cy="561600"/>
          </a:xfrm>
          <a:prstGeom prst="rect">
            <a:avLst/>
          </a:prstGeom>
          <a:noFill/>
          <a:ln>
            <a:noFill/>
          </a:ln>
        </p:spPr>
      </p:pic>
      <p:pic>
        <p:nvPicPr>
          <p:cNvPr descr="&lt;math xmlns=&quot;http://www.w3.org/1998/Math/MathML&quot; display=&quot;block&quot; data-is-equatio=&quot;1&quot; data-latex=&quot;\textcolor{#FFFFF}{\frac{85}{q}=\cos\left(16°\right)\ \ \ \ \ \frac{85}{\cos\left(16°\right)}=q\ \ \ \ \ q\times\cos\left(16°\right)=85}\ \ \ \ \ \ 85\times\cos\left(q°\right)=16\ \ \ \ \ \ \ \frac{\cos\left(16°\right)}{q}=85&quot;&gt;&lt;mstyle mathcolor=&quot;#FFFFF&quot;&gt;&lt;mfrac&gt;&lt;mn&gt;85&lt;/mn&gt;&lt;mi&gt;q&lt;/mi&gt;&lt;/mfrac&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text&gt;&lt;/mtext&gt;&lt;mtext&gt;&lt;/mtext&gt;&lt;mtext&gt;&lt;/mtext&gt;&lt;mtext&gt;&lt;/mtext&gt;&lt;mtext&gt;&lt;/mtext&gt;&lt;mfrac&gt;&lt;mn&gt;85&lt;/mn&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frac&gt;&lt;mo&gt;=&lt;/mo&gt;&lt;mi&gt;q&lt;/mi&gt;&lt;mtext&gt;&lt;/mtext&gt;&lt;mtext&gt;&lt;/mtext&gt;&lt;mtext&gt;&lt;/mtext&gt;&lt;mtext&gt;&lt;/mtext&gt;&lt;mtext&gt;&lt;/mtext&gt;&lt;mi&gt;q&lt;/mi&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o&gt;=&lt;/mo&gt;&lt;mn&gt;85&lt;/mn&gt;&lt;/mstyle&gt;&lt;mtext&gt;&lt;/mtext&gt;&lt;mtext&gt;&lt;/mtext&gt;&lt;mtext&gt;&lt;/mtext&gt;&lt;mtext&gt;&lt;/mtext&gt;&lt;mtext&gt;&lt;/mtext&gt;&lt;mtext&gt;&lt;/mtext&gt;&lt;mn&gt;85&lt;/mn&gt;&lt;mo&gt;×&lt;/mo&gt;&lt;mi&gt;cos&lt;/mi&gt;&lt;mo data-mjx-texclass=&quot;NONE&quot;&gt;⁡&lt;/mo&gt;&lt;mrow data-mjx-texclass=&quot;INNER&quot;&gt;&lt;mo data-mjx-texclass=&quot;OPEN&quot;&gt;(&lt;/mo&gt;&lt;mi&gt;q&lt;/mi&gt;&lt;mrow data-mjx-texclass=&quot;ORD&quot;&gt;&lt;mo data-mjx-pseudoscript=&quot;true&quot;&gt;°&lt;/mo&gt;&lt;/mrow&gt;&lt;mo data-mjx-texclass=&quot;CLOSE&quot;&gt;)&lt;/mo&gt;&lt;/mrow&gt;&lt;mo&gt;=&lt;/mo&gt;&lt;mn&gt;16&lt;/mn&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i&gt;q&lt;/mi&gt;&lt;/mfrac&gt;&lt;mo&gt;=&lt;/mo&gt;&lt;mn&gt;85&lt;/mn&gt;&lt;/math&gt;" id="1178" name="Google Shape;1178;p77" title="85 over q equals cosine 16 degrees 85 over cosine 16 degrees equals q q times cosine 16 degrees equals 85 85 times cosine q degrees equals 16 cosine 16 degrees over q equals 85"/>
          <p:cNvPicPr preferRelativeResize="0"/>
          <p:nvPr/>
        </p:nvPicPr>
        <p:blipFill rotWithShape="1">
          <a:blip r:embed="rId3">
            <a:alphaModFix/>
          </a:blip>
          <a:srcRect b="0" l="83965" r="0" t="0"/>
          <a:stretch/>
        </p:blipFill>
        <p:spPr>
          <a:xfrm>
            <a:off x="756702" y="3699250"/>
            <a:ext cx="1485225" cy="561600"/>
          </a:xfrm>
          <a:prstGeom prst="rect">
            <a:avLst/>
          </a:prstGeom>
          <a:noFill/>
          <a:ln>
            <a:noFill/>
          </a:ln>
        </p:spPr>
      </p:pic>
      <p:pic>
        <p:nvPicPr>
          <p:cNvPr descr="&lt;math xmlns=&quot;http://www.w3.org/1998/Math/MathML&quot; display=&quot;block&quot; data-is-equatio=&quot;1&quot; data-latex=&quot;\textcolor{#FFFFF}{\frac{85}{q}=\cos\left(16°\right)\ \ \ \ \ \frac{85}{\cos\left(16°\right)}=q\ \ \ \ \ q\times\cos\left(16°\right)=85}\ \ \ \ \ \ 85\times\cos\left(q°\right)=16\ \ \ \ \ \ \ \frac{\cos\left(16°\right)}{q}=85&quot;&gt;&lt;mstyle mathcolor=&quot;#FFFFF&quot;&gt;&lt;mfrac&gt;&lt;mn&gt;85&lt;/mn&gt;&lt;mi&gt;q&lt;/mi&gt;&lt;/mfrac&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text&gt;&lt;/mtext&gt;&lt;mtext&gt;&lt;/mtext&gt;&lt;mtext&gt;&lt;/mtext&gt;&lt;mtext&gt;&lt;/mtext&gt;&lt;mtext&gt;&lt;/mtext&gt;&lt;mfrac&gt;&lt;mn&gt;85&lt;/mn&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frac&gt;&lt;mo&gt;=&lt;/mo&gt;&lt;mi&gt;q&lt;/mi&gt;&lt;mtext&gt;&lt;/mtext&gt;&lt;mtext&gt;&lt;/mtext&gt;&lt;mtext&gt;&lt;/mtext&gt;&lt;mtext&gt;&lt;/mtext&gt;&lt;mtext&gt;&lt;/mtext&gt;&lt;mi&gt;q&lt;/mi&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o&gt;=&lt;/mo&gt;&lt;mn&gt;85&lt;/mn&gt;&lt;/mstyle&gt;&lt;mtext&gt;&lt;/mtext&gt;&lt;mtext&gt;&lt;/mtext&gt;&lt;mtext&gt;&lt;/mtext&gt;&lt;mtext&gt;&lt;/mtext&gt;&lt;mtext&gt;&lt;/mtext&gt;&lt;mtext&gt;&lt;/mtext&gt;&lt;mn&gt;85&lt;/mn&gt;&lt;mo&gt;×&lt;/mo&gt;&lt;mi&gt;cos&lt;/mi&gt;&lt;mo data-mjx-texclass=&quot;NONE&quot;&gt;⁡&lt;/mo&gt;&lt;mrow data-mjx-texclass=&quot;INNER&quot;&gt;&lt;mo data-mjx-texclass=&quot;OPEN&quot;&gt;(&lt;/mo&gt;&lt;mi&gt;q&lt;/mi&gt;&lt;mrow data-mjx-texclass=&quot;ORD&quot;&gt;&lt;mo data-mjx-pseudoscript=&quot;true&quot;&gt;°&lt;/mo&gt;&lt;/mrow&gt;&lt;mo data-mjx-texclass=&quot;CLOSE&quot;&gt;)&lt;/mo&gt;&lt;/mrow&gt;&lt;mo&gt;=&lt;/mo&gt;&lt;mn&gt;16&lt;/mn&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i&gt;q&lt;/mi&gt;&lt;/mfrac&gt;&lt;mo&gt;=&lt;/mo&gt;&lt;mn&gt;85&lt;/mn&gt;&lt;/math&gt;" id="1179" name="Google Shape;1179;p77" title="85 over q equals cosine 16 degrees 85 over cosine 16 degrees equals q q times cosine 16 degrees equals 85 85 times cosine q degrees equals 16 cosine 16 degrees over q equals 85"/>
          <p:cNvPicPr preferRelativeResize="0"/>
          <p:nvPr/>
        </p:nvPicPr>
        <p:blipFill rotWithShape="1">
          <a:blip r:embed="rId3">
            <a:alphaModFix/>
          </a:blip>
          <a:srcRect b="0" l="19158" r="65836" t="0"/>
          <a:stretch/>
        </p:blipFill>
        <p:spPr>
          <a:xfrm>
            <a:off x="781652" y="2811425"/>
            <a:ext cx="1389752" cy="561600"/>
          </a:xfrm>
          <a:prstGeom prst="rect">
            <a:avLst/>
          </a:prstGeom>
          <a:noFill/>
          <a:ln>
            <a:noFill/>
          </a:ln>
        </p:spPr>
      </p:pic>
      <p:pic>
        <p:nvPicPr>
          <p:cNvPr descr="&lt;math xmlns=&quot;http://www.w3.org/1998/Math/MathML&quot; display=&quot;block&quot; data-is-equatio=&quot;1&quot; data-latex=&quot;\textcolor{#FFFFF}{\frac{85}{q}=\cos\left(16°\right)\ \ \ \ \ \frac{85}{\cos\left(16°\right)}=q\ \ \ \ \ q\times\cos\left(16°\right)=85}\ \ \ \ \ \ 85\times\cos\left(q°\right)=16\ \ \ \ \ \ \ \frac{\cos\left(16°\right)}{q}=85&quot;&gt;&lt;mstyle mathcolor=&quot;#FFFFF&quot;&gt;&lt;mfrac&gt;&lt;mn&gt;85&lt;/mn&gt;&lt;mi&gt;q&lt;/mi&gt;&lt;/mfrac&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text&gt;&lt;/mtext&gt;&lt;mtext&gt;&lt;/mtext&gt;&lt;mtext&gt;&lt;/mtext&gt;&lt;mtext&gt;&lt;/mtext&gt;&lt;mtext&gt;&lt;/mtext&gt;&lt;mfrac&gt;&lt;mn&gt;85&lt;/mn&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frac&gt;&lt;mo&gt;=&lt;/mo&gt;&lt;mi&gt;q&lt;/mi&gt;&lt;mtext&gt;&lt;/mtext&gt;&lt;mtext&gt;&lt;/mtext&gt;&lt;mtext&gt;&lt;/mtext&gt;&lt;mtext&gt;&lt;/mtext&gt;&lt;mtext&gt;&lt;/mtext&gt;&lt;mi&gt;q&lt;/mi&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o&gt;=&lt;/mo&gt;&lt;mn&gt;85&lt;/mn&gt;&lt;/mstyle&gt;&lt;mtext&gt;&lt;/mtext&gt;&lt;mtext&gt;&lt;/mtext&gt;&lt;mtext&gt;&lt;/mtext&gt;&lt;mtext&gt;&lt;/mtext&gt;&lt;mtext&gt;&lt;/mtext&gt;&lt;mtext&gt;&lt;/mtext&gt;&lt;mn&gt;85&lt;/mn&gt;&lt;mo&gt;×&lt;/mo&gt;&lt;mi&gt;cos&lt;/mi&gt;&lt;mo data-mjx-texclass=&quot;NONE&quot;&gt;⁡&lt;/mo&gt;&lt;mrow data-mjx-texclass=&quot;INNER&quot;&gt;&lt;mo data-mjx-texclass=&quot;OPEN&quot;&gt;(&lt;/mo&gt;&lt;mi&gt;q&lt;/mi&gt;&lt;mrow data-mjx-texclass=&quot;ORD&quot;&gt;&lt;mo data-mjx-pseudoscript=&quot;true&quot;&gt;°&lt;/mo&gt;&lt;/mrow&gt;&lt;mo data-mjx-texclass=&quot;CLOSE&quot;&gt;)&lt;/mo&gt;&lt;/mrow&gt;&lt;mo&gt;=&lt;/mo&gt;&lt;mn&gt;16&lt;/mn&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i&gt;q&lt;/mi&gt;&lt;/mfrac&gt;&lt;mo&gt;=&lt;/mo&gt;&lt;mn&gt;85&lt;/mn&gt;&lt;/math&gt;" id="1180" name="Google Shape;1180;p77" title="85 over q equals cosine 16 degrees 85 over cosine 16 degrees equals q q times cosine 16 degrees equals 85 85 times cosine q degrees equals 16 cosine 16 degrees over q equals 85"/>
          <p:cNvPicPr preferRelativeResize="0"/>
          <p:nvPr/>
        </p:nvPicPr>
        <p:blipFill rotWithShape="1">
          <a:blip r:embed="rId3">
            <a:alphaModFix/>
          </a:blip>
          <a:srcRect b="0" l="0" r="83965" t="0"/>
          <a:stretch/>
        </p:blipFill>
        <p:spPr>
          <a:xfrm>
            <a:off x="776949" y="1919300"/>
            <a:ext cx="1485225" cy="561600"/>
          </a:xfrm>
          <a:prstGeom prst="rect">
            <a:avLst/>
          </a:prstGeom>
          <a:noFill/>
          <a:ln>
            <a:noFill/>
          </a:ln>
        </p:spPr>
      </p:pic>
      <p:sp>
        <p:nvSpPr>
          <p:cNvPr id="1181" name="Google Shape;1181;p77"/>
          <p:cNvSpPr/>
          <p:nvPr/>
        </p:nvSpPr>
        <p:spPr>
          <a:xfrm flipH="1">
            <a:off x="7658428" y="1673451"/>
            <a:ext cx="2067600" cy="2074500"/>
          </a:xfrm>
          <a:prstGeom prst="arc">
            <a:avLst>
              <a:gd fmla="val 20215124" name="adj1"/>
              <a:gd fmla="val 0" name="adj2"/>
            </a:avLst>
          </a:prstGeom>
          <a:no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2" name="Google Shape;1182;p77"/>
          <p:cNvSpPr txBox="1"/>
          <p:nvPr/>
        </p:nvSpPr>
        <p:spPr>
          <a:xfrm>
            <a:off x="324000" y="6106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Kee ayaa si sax ah u muujinaya xiriirka ka dhexeeya hypotenuse-ka iyo dhinaca ku xiga xagasha 16° saddexagalkaan (qiimaha waxaa lagu soo koobay tiro dhammaystiran)?</a:t>
            </a:r>
            <a:endParaRPr sz="1800">
              <a:latin typeface="Lexend"/>
              <a:ea typeface="Lexend"/>
              <a:cs typeface="Lexend"/>
              <a:sym typeface="Lexend"/>
            </a:endParaRPr>
          </a:p>
        </p:txBody>
      </p:sp>
      <p:sp>
        <p:nvSpPr>
          <p:cNvPr id="1183" name="Google Shape;1183;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Qaabaynta qaacidada cosine-ka (cosine formula)</a:t>
            </a:r>
            <a:endParaRPr/>
          </a:p>
        </p:txBody>
      </p:sp>
      <p:cxnSp>
        <p:nvCxnSpPr>
          <p:cNvPr id="1184" name="Google Shape;1184;p77"/>
          <p:cNvCxnSpPr/>
          <p:nvPr/>
        </p:nvCxnSpPr>
        <p:spPr>
          <a:xfrm flipH="1" rot="10800000">
            <a:off x="6180494" y="2811321"/>
            <a:ext cx="2547300" cy="29400"/>
          </a:xfrm>
          <a:prstGeom prst="straightConnector1">
            <a:avLst/>
          </a:prstGeom>
          <a:noFill/>
          <a:ln cap="flat" cmpd="sng" w="28575">
            <a:solidFill>
              <a:schemeClr val="accent4"/>
            </a:solidFill>
            <a:prstDash val="solid"/>
            <a:round/>
            <a:headEnd len="med" w="med" type="triangle"/>
            <a:tailEnd len="med" w="med" type="triangle"/>
          </a:ln>
        </p:spPr>
      </p:cxnSp>
      <p:sp>
        <p:nvSpPr>
          <p:cNvPr id="1185" name="Google Shape;1185;p77"/>
          <p:cNvSpPr/>
          <p:nvPr/>
        </p:nvSpPr>
        <p:spPr>
          <a:xfrm flipH="1" rot="6710224">
            <a:off x="6500685" y="1855392"/>
            <a:ext cx="179047" cy="17999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6" name="Google Shape;1186;p77"/>
          <p:cNvSpPr txBox="1"/>
          <p:nvPr/>
        </p:nvSpPr>
        <p:spPr>
          <a:xfrm>
            <a:off x="6951420" y="2894771"/>
            <a:ext cx="907800" cy="320700"/>
          </a:xfrm>
          <a:prstGeom prst="rect">
            <a:avLst/>
          </a:prstGeom>
          <a:noFill/>
          <a:ln>
            <a:noFill/>
          </a:ln>
        </p:spPr>
        <p:txBody>
          <a:bodyPr anchorCtr="0" anchor="ctr" bIns="0" lIns="0" spcFirstLastPara="1" rIns="0" wrap="square" tIns="0">
            <a:normAutofit/>
          </a:bodyPr>
          <a:lstStyle/>
          <a:p>
            <a:pPr indent="0" lvl="0" marL="0" rtl="0" algn="ctr">
              <a:lnSpc>
                <a:spcPct val="100000"/>
              </a:lnSpc>
              <a:spcBef>
                <a:spcPts val="0"/>
              </a:spcBef>
              <a:spcAft>
                <a:spcPts val="0"/>
              </a:spcAft>
              <a:buNone/>
            </a:pPr>
            <a:r>
              <a:rPr i="1" lang="en-GB" sz="1800">
                <a:solidFill>
                  <a:schemeClr val="dk1"/>
                </a:solidFill>
                <a:latin typeface="Lexend"/>
                <a:ea typeface="Times New Roman"/>
                <a:cs typeface="Times New Roman"/>
                <a:sym typeface="Times New Roman"/>
              </a:rPr>
              <a:t>q cm</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187" name="Google Shape;1187;p77"/>
          <p:cNvSpPr txBox="1"/>
          <p:nvPr/>
        </p:nvSpPr>
        <p:spPr>
          <a:xfrm flipH="1">
            <a:off x="7732995" y="2423252"/>
            <a:ext cx="402900" cy="249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Lexend"/>
                <a:cs typeface="Lexend"/>
                <a:sym typeface="Lexend"/>
              </a:rPr>
              <a:t>16</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188" name="Google Shape;1188;p77"/>
          <p:cNvSpPr txBox="1"/>
          <p:nvPr/>
        </p:nvSpPr>
        <p:spPr>
          <a:xfrm>
            <a:off x="7401839" y="1830846"/>
            <a:ext cx="864600" cy="320700"/>
          </a:xfrm>
          <a:prstGeom prst="rect">
            <a:avLst/>
          </a:prstGeom>
          <a:noFill/>
          <a:ln>
            <a:noFill/>
          </a:ln>
        </p:spPr>
        <p:txBody>
          <a:bodyPr anchorCtr="0" anchor="ctr" bIns="0" lIns="0" spcFirstLastPara="1" rIns="0" wrap="square" tIns="0">
            <a:normAutofit/>
          </a:bodyPr>
          <a:lstStyle/>
          <a:p>
            <a:pPr indent="0" lvl="0" marL="0" rtl="0" algn="ctr">
              <a:lnSpc>
                <a:spcPct val="100000"/>
              </a:lnSpc>
              <a:spcBef>
                <a:spcPts val="0"/>
              </a:spcBef>
              <a:spcAft>
                <a:spcPts val="0"/>
              </a:spcAft>
              <a:buNone/>
            </a:pPr>
            <a:r>
              <a:rPr lang="en-GB" sz="1800">
                <a:latin typeface="Lexend"/>
                <a:ea typeface="Lexend"/>
                <a:cs typeface="Lexend"/>
                <a:sym typeface="Lexend"/>
              </a:rPr>
              <a:t>85</a:t>
            </a:r>
            <a:r>
              <a:rPr lang="en-GB" sz="1800">
                <a:solidFill>
                  <a:srgbClr val="000000"/>
                </a:solidFill>
                <a:latin typeface="Lexend"/>
                <a:ea typeface="Lexend"/>
                <a:cs typeface="Lexend"/>
                <a:sym typeface="Lexend"/>
              </a:rPr>
              <a:t> m</a:t>
            </a:r>
            <a:endParaRPr sz="1800">
              <a:solidFill>
                <a:srgbClr val="000000"/>
              </a:solidFill>
              <a:latin typeface="Lexend"/>
              <a:ea typeface="Lexend"/>
              <a:cs typeface="Lexend"/>
              <a:sym typeface="Lexend"/>
            </a:endParaRPr>
          </a:p>
        </p:txBody>
      </p:sp>
      <p:grpSp>
        <p:nvGrpSpPr>
          <p:cNvPr id="1189" name="Google Shape;1189;p77"/>
          <p:cNvGrpSpPr/>
          <p:nvPr/>
        </p:nvGrpSpPr>
        <p:grpSpPr>
          <a:xfrm>
            <a:off x="462355" y="2081158"/>
            <a:ext cx="243093" cy="243093"/>
            <a:chOff x="1020916" y="1442088"/>
            <a:chExt cx="457200" cy="457200"/>
          </a:xfrm>
        </p:grpSpPr>
        <p:pic>
          <p:nvPicPr>
            <p:cNvPr id="1190" name="Google Shape;1190;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1" name="Google Shape;1191;p7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92" name="Google Shape;1192;p77"/>
          <p:cNvGrpSpPr/>
          <p:nvPr/>
        </p:nvGrpSpPr>
        <p:grpSpPr>
          <a:xfrm>
            <a:off x="462355" y="2973133"/>
            <a:ext cx="243093" cy="243093"/>
            <a:chOff x="1020916" y="1442088"/>
            <a:chExt cx="457200" cy="457200"/>
          </a:xfrm>
        </p:grpSpPr>
        <p:pic>
          <p:nvPicPr>
            <p:cNvPr id="1193" name="Google Shape;1193;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4" name="Google Shape;1194;p7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95" name="Google Shape;1195;p77"/>
          <p:cNvGrpSpPr/>
          <p:nvPr/>
        </p:nvGrpSpPr>
        <p:grpSpPr>
          <a:xfrm>
            <a:off x="462355" y="3858708"/>
            <a:ext cx="243093" cy="243093"/>
            <a:chOff x="1020916" y="1442088"/>
            <a:chExt cx="457200" cy="457200"/>
          </a:xfrm>
        </p:grpSpPr>
        <p:pic>
          <p:nvPicPr>
            <p:cNvPr id="1196" name="Google Shape;1196;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7" name="Google Shape;1197;p7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198" name="Google Shape;1198;p77"/>
          <p:cNvGrpSpPr/>
          <p:nvPr/>
        </p:nvGrpSpPr>
        <p:grpSpPr>
          <a:xfrm>
            <a:off x="2816405" y="2527145"/>
            <a:ext cx="243093" cy="243093"/>
            <a:chOff x="1020916" y="1442088"/>
            <a:chExt cx="457200" cy="457200"/>
          </a:xfrm>
        </p:grpSpPr>
        <p:pic>
          <p:nvPicPr>
            <p:cNvPr id="1199" name="Google Shape;1199;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0" name="Google Shape;1200;p7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201" name="Google Shape;1201;p77"/>
          <p:cNvGrpSpPr/>
          <p:nvPr/>
        </p:nvGrpSpPr>
        <p:grpSpPr>
          <a:xfrm>
            <a:off x="2816405" y="3419108"/>
            <a:ext cx="243093" cy="243093"/>
            <a:chOff x="1020916" y="1442088"/>
            <a:chExt cx="457200" cy="457200"/>
          </a:xfrm>
        </p:grpSpPr>
        <p:pic>
          <p:nvPicPr>
            <p:cNvPr id="1202" name="Google Shape;1202;p7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3" name="Google Shape;1203;p7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204" name="Google Shape;1204;p77"/>
          <p:cNvGrpSpPr/>
          <p:nvPr/>
        </p:nvGrpSpPr>
        <p:grpSpPr>
          <a:xfrm>
            <a:off x="2198583" y="1982375"/>
            <a:ext cx="3123075" cy="2207739"/>
            <a:chOff x="2198583" y="1982375"/>
            <a:chExt cx="3123075" cy="2207739"/>
          </a:xfrm>
        </p:grpSpPr>
        <p:pic>
          <p:nvPicPr>
            <p:cNvPr id="1205" name="Google Shape;1205;p77"/>
            <p:cNvPicPr preferRelativeResize="0"/>
            <p:nvPr/>
          </p:nvPicPr>
          <p:blipFill>
            <a:blip r:embed="rId5">
              <a:alphaModFix/>
            </a:blip>
            <a:stretch>
              <a:fillRect/>
            </a:stretch>
          </p:blipFill>
          <p:spPr>
            <a:xfrm>
              <a:off x="2198583" y="2885125"/>
              <a:ext cx="396000" cy="419100"/>
            </a:xfrm>
            <a:prstGeom prst="rect">
              <a:avLst/>
            </a:prstGeom>
            <a:noFill/>
            <a:ln>
              <a:noFill/>
            </a:ln>
          </p:spPr>
        </p:pic>
        <p:pic>
          <p:nvPicPr>
            <p:cNvPr id="1206" name="Google Shape;1206;p77"/>
            <p:cNvPicPr preferRelativeResize="0"/>
            <p:nvPr/>
          </p:nvPicPr>
          <p:blipFill>
            <a:blip r:embed="rId6">
              <a:alphaModFix/>
            </a:blip>
            <a:stretch>
              <a:fillRect/>
            </a:stretch>
          </p:blipFill>
          <p:spPr>
            <a:xfrm>
              <a:off x="2274763" y="3770354"/>
              <a:ext cx="396000" cy="419760"/>
            </a:xfrm>
            <a:prstGeom prst="rect">
              <a:avLst/>
            </a:prstGeom>
            <a:noFill/>
            <a:ln>
              <a:noFill/>
            </a:ln>
          </p:spPr>
        </p:pic>
        <p:pic>
          <p:nvPicPr>
            <p:cNvPr id="1207" name="Google Shape;1207;p77"/>
            <p:cNvPicPr preferRelativeResize="0"/>
            <p:nvPr/>
          </p:nvPicPr>
          <p:blipFill>
            <a:blip r:embed="rId5">
              <a:alphaModFix/>
            </a:blip>
            <a:stretch>
              <a:fillRect/>
            </a:stretch>
          </p:blipFill>
          <p:spPr>
            <a:xfrm>
              <a:off x="2274783" y="1982375"/>
              <a:ext cx="396000" cy="419100"/>
            </a:xfrm>
            <a:prstGeom prst="rect">
              <a:avLst/>
            </a:prstGeom>
            <a:noFill/>
            <a:ln>
              <a:noFill/>
            </a:ln>
          </p:spPr>
        </p:pic>
        <p:pic>
          <p:nvPicPr>
            <p:cNvPr id="1208" name="Google Shape;1208;p77"/>
            <p:cNvPicPr preferRelativeResize="0"/>
            <p:nvPr/>
          </p:nvPicPr>
          <p:blipFill>
            <a:blip r:embed="rId5">
              <a:alphaModFix/>
            </a:blip>
            <a:stretch>
              <a:fillRect/>
            </a:stretch>
          </p:blipFill>
          <p:spPr>
            <a:xfrm>
              <a:off x="4925658" y="2439150"/>
              <a:ext cx="396000" cy="419100"/>
            </a:xfrm>
            <a:prstGeom prst="rect">
              <a:avLst/>
            </a:prstGeom>
            <a:noFill/>
            <a:ln>
              <a:noFill/>
            </a:ln>
          </p:spPr>
        </p:pic>
        <p:pic>
          <p:nvPicPr>
            <p:cNvPr id="1209" name="Google Shape;1209;p77"/>
            <p:cNvPicPr preferRelativeResize="0"/>
            <p:nvPr/>
          </p:nvPicPr>
          <p:blipFill>
            <a:blip r:embed="rId6">
              <a:alphaModFix/>
            </a:blip>
            <a:stretch>
              <a:fillRect/>
            </a:stretch>
          </p:blipFill>
          <p:spPr>
            <a:xfrm>
              <a:off x="4925638" y="3330767"/>
              <a:ext cx="396000" cy="419760"/>
            </a:xfrm>
            <a:prstGeom prst="rect">
              <a:avLst/>
            </a:prstGeom>
            <a:noFill/>
            <a:ln>
              <a:noFill/>
            </a:ln>
          </p:spPr>
        </p:pic>
      </p:grpSp>
      <p:sp>
        <p:nvSpPr>
          <p:cNvPr id="1210" name="Google Shape;1210;p77"/>
          <p:cNvSpPr/>
          <p:nvPr/>
        </p:nvSpPr>
        <p:spPr>
          <a:xfrm flipH="1" rot="-9493624">
            <a:off x="6276816" y="2228796"/>
            <a:ext cx="2354357" cy="972338"/>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11" name="Google Shape;1211;p77"/>
          <p:cNvCxnSpPr/>
          <p:nvPr/>
        </p:nvCxnSpPr>
        <p:spPr>
          <a:xfrm>
            <a:off x="6605818" y="1716187"/>
            <a:ext cx="2186400" cy="8733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sp>
        <p:nvSpPr>
          <p:cNvPr id="1216" name="Google Shape;1216;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Qaabaynta qaacidada cosine-ka (cosine formula)</a:t>
            </a:r>
            <a:endParaRPr/>
          </a:p>
        </p:txBody>
      </p:sp>
      <p:grpSp>
        <p:nvGrpSpPr>
          <p:cNvPr id="1217" name="Google Shape;1217;p78"/>
          <p:cNvGrpSpPr/>
          <p:nvPr/>
        </p:nvGrpSpPr>
        <p:grpSpPr>
          <a:xfrm>
            <a:off x="462355" y="2081158"/>
            <a:ext cx="243093" cy="243093"/>
            <a:chOff x="1020916" y="1442088"/>
            <a:chExt cx="457200" cy="457200"/>
          </a:xfrm>
        </p:grpSpPr>
        <p:pic>
          <p:nvPicPr>
            <p:cNvPr id="1218" name="Google Shape;1218;p7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19" name="Google Shape;1219;p78"/>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20" name="Google Shape;1220;p78"/>
          <p:cNvGrpSpPr/>
          <p:nvPr/>
        </p:nvGrpSpPr>
        <p:grpSpPr>
          <a:xfrm>
            <a:off x="462355" y="2973133"/>
            <a:ext cx="243093" cy="243093"/>
            <a:chOff x="1020916" y="1442088"/>
            <a:chExt cx="457200" cy="457200"/>
          </a:xfrm>
        </p:grpSpPr>
        <p:pic>
          <p:nvPicPr>
            <p:cNvPr id="1221" name="Google Shape;1221;p7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22" name="Google Shape;1222;p78"/>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23" name="Google Shape;1223;p78"/>
          <p:cNvPicPr preferRelativeResize="0"/>
          <p:nvPr/>
        </p:nvPicPr>
        <p:blipFill>
          <a:blip r:embed="rId4">
            <a:alphaModFix/>
          </a:blip>
          <a:stretch>
            <a:fillRect/>
          </a:stretch>
        </p:blipFill>
        <p:spPr>
          <a:xfrm>
            <a:off x="2198583" y="2885125"/>
            <a:ext cx="396000" cy="419100"/>
          </a:xfrm>
          <a:prstGeom prst="rect">
            <a:avLst/>
          </a:prstGeom>
          <a:noFill/>
          <a:ln>
            <a:noFill/>
          </a:ln>
        </p:spPr>
      </p:pic>
      <p:grpSp>
        <p:nvGrpSpPr>
          <p:cNvPr id="1224" name="Google Shape;1224;p78"/>
          <p:cNvGrpSpPr/>
          <p:nvPr/>
        </p:nvGrpSpPr>
        <p:grpSpPr>
          <a:xfrm>
            <a:off x="462355" y="3858708"/>
            <a:ext cx="243093" cy="243093"/>
            <a:chOff x="1020916" y="1442088"/>
            <a:chExt cx="457200" cy="457200"/>
          </a:xfrm>
        </p:grpSpPr>
        <p:pic>
          <p:nvPicPr>
            <p:cNvPr id="1225" name="Google Shape;1225;p7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26" name="Google Shape;1226;p78"/>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227" name="Google Shape;1227;p78"/>
          <p:cNvSpPr txBox="1"/>
          <p:nvPr/>
        </p:nvSpPr>
        <p:spPr>
          <a:xfrm>
            <a:off x="324000" y="610600"/>
            <a:ext cx="84960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Kee waa isla'egta saxda ah si loo helo qiimaha (value) q si ugu habboon?</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228" name="Google Shape;1228;p78"/>
          <p:cNvSpPr txBox="1"/>
          <p:nvPr/>
        </p:nvSpPr>
        <p:spPr>
          <a:xfrm>
            <a:off x="2705225" y="2958825"/>
            <a:ext cx="1866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q</a:t>
            </a:r>
            <a:r>
              <a:rPr lang="en-GB" sz="1800">
                <a:latin typeface="Lexend"/>
                <a:ea typeface="Lexend"/>
                <a:cs typeface="Lexend"/>
                <a:sym typeface="Lexend"/>
              </a:rPr>
              <a:t> </a:t>
            </a:r>
            <a:r>
              <a:rPr lang="en-GB" sz="1100">
                <a:latin typeface="Kalam"/>
                <a:ea typeface="Kalam"/>
                <a:cs typeface="Kalam"/>
                <a:sym typeface="Kalam"/>
              </a:rPr>
              <a:t>= 88.43</a:t>
            </a:r>
            <a:endParaRPr sz="2000">
              <a:latin typeface="Kalam"/>
              <a:ea typeface="Kalam"/>
              <a:cs typeface="Kalam"/>
              <a:sym typeface="Kalam"/>
            </a:endParaRPr>
          </a:p>
        </p:txBody>
      </p:sp>
      <p:sp>
        <p:nvSpPr>
          <p:cNvPr id="1229" name="Google Shape;1229;p78"/>
          <p:cNvSpPr txBox="1"/>
          <p:nvPr/>
        </p:nvSpPr>
        <p:spPr>
          <a:xfrm>
            <a:off x="324000" y="1051825"/>
            <a:ext cx="84960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Sidaas awgeed, hel qiimaha (value) dhinaca lagu calaamadeeyay q (2 d.p.)</a:t>
            </a:r>
            <a:r>
              <a:rPr i="1" lang="en-GB" sz="1800">
                <a:solidFill>
                  <a:schemeClr val="dk1"/>
                </a:solidFill>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230" name="Google Shape;1230;p78"/>
          <p:cNvSpPr txBox="1"/>
          <p:nvPr/>
        </p:nvSpPr>
        <p:spPr>
          <a:xfrm>
            <a:off x="6520550" y="3261268"/>
            <a:ext cx="18669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88.43 cm</a:t>
            </a:r>
            <a:endParaRPr sz="2000">
              <a:latin typeface="Kalam"/>
              <a:ea typeface="Kalam"/>
              <a:cs typeface="Kalam"/>
              <a:sym typeface="Kalam"/>
            </a:endParaRPr>
          </a:p>
        </p:txBody>
      </p:sp>
      <p:sp>
        <p:nvSpPr>
          <p:cNvPr id="1231" name="Google Shape;1231;p78"/>
          <p:cNvSpPr txBox="1"/>
          <p:nvPr/>
        </p:nvSpPr>
        <p:spPr>
          <a:xfrm>
            <a:off x="3755050" y="3857350"/>
            <a:ext cx="50652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88.43 cm waxay u muuqataa jawaab macquul ah, maadaama kani yahay hypotenuse-ka, sidaas darteed waa inuu ka weyn yahay dhererka dhinaca 85 cm.</a:t>
            </a:r>
            <a:endParaRPr sz="2000">
              <a:latin typeface="Kalam"/>
              <a:ea typeface="Kalam"/>
              <a:cs typeface="Kalam"/>
              <a:sym typeface="Kalam"/>
            </a:endParaRPr>
          </a:p>
        </p:txBody>
      </p:sp>
      <p:pic>
        <p:nvPicPr>
          <p:cNvPr descr="&lt;math xmlns=&quot;http://www.w3.org/1998/Math/MathML&quot; display=&quot;block&quot; data-is-equatio=&quot;1&quot; data-latex=&quot;\textcolor{#FFFFF}{\frac{85}{q}=\cos\left(16°\right)\ \ \ \ \ \frac{85}{\cos\left(16°\right)}=q\ \ \ \ \ q\times\cos\left(16°\right)=85}\ \ \ \ \ \ 85\times\cos\left(q°\right)=16\ \ \ \ \ \ \ \frac{\cos\left(16°\right)}{q}=85&quot;&gt;&lt;mstyle mathcolor=&quot;#FFFFF&quot;&gt;&lt;mfrac&gt;&lt;mn&gt;85&lt;/mn&gt;&lt;mi&gt;q&lt;/mi&gt;&lt;/mfrac&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text&gt;&lt;/mtext&gt;&lt;mtext&gt;&lt;/mtext&gt;&lt;mtext&gt;&lt;/mtext&gt;&lt;mtext&gt;&lt;/mtext&gt;&lt;mtext&gt;&lt;/mtext&gt;&lt;mfrac&gt;&lt;mn&gt;85&lt;/mn&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frac&gt;&lt;mo&gt;=&lt;/mo&gt;&lt;mi&gt;q&lt;/mi&gt;&lt;mtext&gt;&lt;/mtext&gt;&lt;mtext&gt;&lt;/mtext&gt;&lt;mtext&gt;&lt;/mtext&gt;&lt;mtext&gt;&lt;/mtext&gt;&lt;mtext&gt;&lt;/mtext&gt;&lt;mi&gt;q&lt;/mi&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o&gt;=&lt;/mo&gt;&lt;mn&gt;85&lt;/mn&gt;&lt;/mstyle&gt;&lt;mtext&gt;&lt;/mtext&gt;&lt;mtext&gt;&lt;/mtext&gt;&lt;mtext&gt;&lt;/mtext&gt;&lt;mtext&gt;&lt;/mtext&gt;&lt;mtext&gt;&lt;/mtext&gt;&lt;mtext&gt;&lt;/mtext&gt;&lt;mn&gt;85&lt;/mn&gt;&lt;mo&gt;×&lt;/mo&gt;&lt;mi&gt;cos&lt;/mi&gt;&lt;mo data-mjx-texclass=&quot;NONE&quot;&gt;⁡&lt;/mo&gt;&lt;mrow data-mjx-texclass=&quot;INNER&quot;&gt;&lt;mo data-mjx-texclass=&quot;OPEN&quot;&gt;(&lt;/mo&gt;&lt;mi&gt;q&lt;/mi&gt;&lt;mrow data-mjx-texclass=&quot;ORD&quot;&gt;&lt;mo data-mjx-pseudoscript=&quot;true&quot;&gt;°&lt;/mo&gt;&lt;/mrow&gt;&lt;mo data-mjx-texclass=&quot;CLOSE&quot;&gt;)&lt;/mo&gt;&lt;/mrow&gt;&lt;mo&gt;=&lt;/mo&gt;&lt;mn&gt;16&lt;/mn&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i&gt;q&lt;/mi&gt;&lt;/mfrac&gt;&lt;mo&gt;=&lt;/mo&gt;&lt;mn&gt;85&lt;/mn&gt;&lt;/math&gt;" id="1232" name="Google Shape;1232;p78" title="85 over q equals cosine 16 degrees 85 over cosine 16 degrees equals q q times cosine 16 degrees equals 85 85 times cosine q degrees equals 16 cosine 16 degrees over q equals 85"/>
          <p:cNvPicPr preferRelativeResize="0"/>
          <p:nvPr/>
        </p:nvPicPr>
        <p:blipFill rotWithShape="1">
          <a:blip r:embed="rId5">
            <a:alphaModFix/>
          </a:blip>
          <a:srcRect b="0" l="36249" r="43669" t="0"/>
          <a:stretch/>
        </p:blipFill>
        <p:spPr>
          <a:xfrm>
            <a:off x="754750" y="3703550"/>
            <a:ext cx="1860101" cy="561600"/>
          </a:xfrm>
          <a:prstGeom prst="rect">
            <a:avLst/>
          </a:prstGeom>
          <a:noFill/>
          <a:ln>
            <a:noFill/>
          </a:ln>
        </p:spPr>
      </p:pic>
      <p:pic>
        <p:nvPicPr>
          <p:cNvPr descr="&lt;math xmlns=&quot;http://www.w3.org/1998/Math/MathML&quot; display=&quot;block&quot; data-is-equatio=&quot;1&quot; data-latex=&quot;\textcolor{#FFFFF}{\frac{85}{q}=\cos\left(16°\right)\ \ \ \ \ \frac{85}{\cos\left(16°\right)}=q\ \ \ \ \ q\times\cos\left(16°\right)=85}\ \ \ \ \ \ 85\times\cos\left(q°\right)=16\ \ \ \ \ \ \ \frac{\cos\left(16°\right)}{q}=85&quot;&gt;&lt;mstyle mathcolor=&quot;#FFFFF&quot;&gt;&lt;mfrac&gt;&lt;mn&gt;85&lt;/mn&gt;&lt;mi&gt;q&lt;/mi&gt;&lt;/mfrac&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text&gt;&lt;/mtext&gt;&lt;mtext&gt;&lt;/mtext&gt;&lt;mtext&gt;&lt;/mtext&gt;&lt;mtext&gt;&lt;/mtext&gt;&lt;mtext&gt;&lt;/mtext&gt;&lt;mfrac&gt;&lt;mn&gt;85&lt;/mn&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frac&gt;&lt;mo&gt;=&lt;/mo&gt;&lt;mi&gt;q&lt;/mi&gt;&lt;mtext&gt;&lt;/mtext&gt;&lt;mtext&gt;&lt;/mtext&gt;&lt;mtext&gt;&lt;/mtext&gt;&lt;mtext&gt;&lt;/mtext&gt;&lt;mtext&gt;&lt;/mtext&gt;&lt;mi&gt;q&lt;/mi&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o&gt;=&lt;/mo&gt;&lt;mn&gt;85&lt;/mn&gt;&lt;/mstyle&gt;&lt;mtext&gt;&lt;/mtext&gt;&lt;mtext&gt;&lt;/mtext&gt;&lt;mtext&gt;&lt;/mtext&gt;&lt;mtext&gt;&lt;/mtext&gt;&lt;mtext&gt;&lt;/mtext&gt;&lt;mtext&gt;&lt;/mtext&gt;&lt;mn&gt;85&lt;/mn&gt;&lt;mo&gt;×&lt;/mo&gt;&lt;mi&gt;cos&lt;/mi&gt;&lt;mo data-mjx-texclass=&quot;NONE&quot;&gt;⁡&lt;/mo&gt;&lt;mrow data-mjx-texclass=&quot;INNER&quot;&gt;&lt;mo data-mjx-texclass=&quot;OPEN&quot;&gt;(&lt;/mo&gt;&lt;mi&gt;q&lt;/mi&gt;&lt;mrow data-mjx-texclass=&quot;ORD&quot;&gt;&lt;mo data-mjx-pseudoscript=&quot;true&quot;&gt;°&lt;/mo&gt;&lt;/mrow&gt;&lt;mo data-mjx-texclass=&quot;CLOSE&quot;&gt;)&lt;/mo&gt;&lt;/mrow&gt;&lt;mo&gt;=&lt;/mo&gt;&lt;mn&gt;16&lt;/mn&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i&gt;q&lt;/mi&gt;&lt;/mfrac&gt;&lt;mo&gt;=&lt;/mo&gt;&lt;mn&gt;85&lt;/mn&gt;&lt;/math&gt;" id="1233" name="Google Shape;1233;p78" title="85 over q equals cosine 16 degrees 85 over cosine 16 degrees equals q q times cosine 16 degrees equals 85 85 times cosine q degrees equals 16 cosine 16 degrees over q equals 85"/>
          <p:cNvPicPr preferRelativeResize="0"/>
          <p:nvPr/>
        </p:nvPicPr>
        <p:blipFill rotWithShape="1">
          <a:blip r:embed="rId5">
            <a:alphaModFix/>
          </a:blip>
          <a:srcRect b="0" l="19158" r="65836" t="0"/>
          <a:stretch/>
        </p:blipFill>
        <p:spPr>
          <a:xfrm>
            <a:off x="781652" y="2811425"/>
            <a:ext cx="1389752" cy="561600"/>
          </a:xfrm>
          <a:prstGeom prst="rect">
            <a:avLst/>
          </a:prstGeom>
          <a:noFill/>
          <a:ln>
            <a:noFill/>
          </a:ln>
        </p:spPr>
      </p:pic>
      <p:pic>
        <p:nvPicPr>
          <p:cNvPr descr="&lt;math xmlns=&quot;http://www.w3.org/1998/Math/MathML&quot; display=&quot;block&quot; data-is-equatio=&quot;1&quot; data-latex=&quot;\textcolor{#FFFFF}{\frac{85}{q}=\cos\left(16°\right)\ \ \ \ \ \frac{85}{\cos\left(16°\right)}=q\ \ \ \ \ q\times\cos\left(16°\right)=85}\ \ \ \ \ \ 85\times\cos\left(q°\right)=16\ \ \ \ \ \ \ \frac{\cos\left(16°\right)}{q}=85&quot;&gt;&lt;mstyle mathcolor=&quot;#FFFFF&quot;&gt;&lt;mfrac&gt;&lt;mn&gt;85&lt;/mn&gt;&lt;mi&gt;q&lt;/mi&gt;&lt;/mfrac&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text&gt;&lt;/mtext&gt;&lt;mtext&gt;&lt;/mtext&gt;&lt;mtext&gt;&lt;/mtext&gt;&lt;mtext&gt;&lt;/mtext&gt;&lt;mtext&gt;&lt;/mtext&gt;&lt;mfrac&gt;&lt;mn&gt;85&lt;/mn&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frac&gt;&lt;mo&gt;=&lt;/mo&gt;&lt;mi&gt;q&lt;/mi&gt;&lt;mtext&gt;&lt;/mtext&gt;&lt;mtext&gt;&lt;/mtext&gt;&lt;mtext&gt;&lt;/mtext&gt;&lt;mtext&gt;&lt;/mtext&gt;&lt;mtext&gt;&lt;/mtext&gt;&lt;mi&gt;q&lt;/mi&gt;&lt;mo&gt;×&lt;/mo&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o&gt;=&lt;/mo&gt;&lt;mn&gt;85&lt;/mn&gt;&lt;/mstyle&gt;&lt;mtext&gt;&lt;/mtext&gt;&lt;mtext&gt;&lt;/mtext&gt;&lt;mtext&gt;&lt;/mtext&gt;&lt;mtext&gt;&lt;/mtext&gt;&lt;mtext&gt;&lt;/mtext&gt;&lt;mtext&gt;&lt;/mtext&gt;&lt;mn&gt;85&lt;/mn&gt;&lt;mo&gt;×&lt;/mo&gt;&lt;mi&gt;cos&lt;/mi&gt;&lt;mo data-mjx-texclass=&quot;NONE&quot;&gt;⁡&lt;/mo&gt;&lt;mrow data-mjx-texclass=&quot;INNER&quot;&gt;&lt;mo data-mjx-texclass=&quot;OPEN&quot;&gt;(&lt;/mo&gt;&lt;mi&gt;q&lt;/mi&gt;&lt;mrow data-mjx-texclass=&quot;ORD&quot;&gt;&lt;mo data-mjx-pseudoscript=&quot;true&quot;&gt;°&lt;/mo&gt;&lt;/mrow&gt;&lt;mo data-mjx-texclass=&quot;CLOSE&quot;&gt;)&lt;/mo&gt;&lt;/mrow&gt;&lt;mo&gt;=&lt;/mo&gt;&lt;mn&gt;16&lt;/mn&gt;&lt;mtext&gt;&lt;/mtext&gt;&lt;mtext&gt;&lt;/mtext&gt;&lt;mtext&gt;&lt;/mtext&gt;&lt;mtext&gt;&lt;/mtext&gt;&lt;mtext&gt;&lt;/mtext&gt;&lt;mtext&gt;&lt;/mtext&gt;&lt;mtext&gt;&lt;/mtext&gt;&lt;mfrac&gt;&lt;mrow&gt;&lt;mi&gt;cos&lt;/mi&gt;&lt;mo data-mjx-texclass=&quot;NONE&quot;&gt;⁡&lt;/mo&gt;&lt;mrow data-mjx-texclass=&quot;INNER&quot;&gt;&lt;mo data-mjx-texclass=&quot;OPEN&quot;&gt;(&lt;/mo&gt;&lt;mn&gt;16&lt;/mn&gt;&lt;mrow data-mjx-texclass=&quot;ORD&quot;&gt;&lt;mo data-mjx-pseudoscript=&quot;true&quot;&gt;°&lt;/mo&gt;&lt;/mrow&gt;&lt;mo data-mjx-texclass=&quot;CLOSE&quot;&gt;)&lt;/mo&gt;&lt;/mrow&gt;&lt;/mrow&gt;&lt;mi&gt;q&lt;/mi&gt;&lt;/mfrac&gt;&lt;mo&gt;=&lt;/mo&gt;&lt;mn&gt;85&lt;/mn&gt;&lt;/math&gt;" id="1234" name="Google Shape;1234;p78" title="85 over q equals cosine 16 degrees 85 over cosine 16 degrees equals q q times cosine 16 degrees equals 85 85 times cosine q degrees equals 16 cosine 16 degrees over q equals 85"/>
          <p:cNvPicPr preferRelativeResize="0"/>
          <p:nvPr/>
        </p:nvPicPr>
        <p:blipFill rotWithShape="1">
          <a:blip r:embed="rId5">
            <a:alphaModFix/>
          </a:blip>
          <a:srcRect b="0" l="0" r="83965" t="0"/>
          <a:stretch/>
        </p:blipFill>
        <p:spPr>
          <a:xfrm>
            <a:off x="776949" y="1919300"/>
            <a:ext cx="1485225" cy="561600"/>
          </a:xfrm>
          <a:prstGeom prst="rect">
            <a:avLst/>
          </a:prstGeom>
          <a:noFill/>
          <a:ln>
            <a:noFill/>
          </a:ln>
        </p:spPr>
      </p:pic>
      <p:sp>
        <p:nvSpPr>
          <p:cNvPr id="1235" name="Google Shape;1235;p78"/>
          <p:cNvSpPr/>
          <p:nvPr/>
        </p:nvSpPr>
        <p:spPr>
          <a:xfrm flipH="1">
            <a:off x="7658428" y="1673451"/>
            <a:ext cx="2067600" cy="2074500"/>
          </a:xfrm>
          <a:prstGeom prst="arc">
            <a:avLst>
              <a:gd fmla="val 20215124" name="adj1"/>
              <a:gd fmla="val 0" name="adj2"/>
            </a:avLst>
          </a:prstGeom>
          <a:no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36" name="Google Shape;1236;p78"/>
          <p:cNvCxnSpPr/>
          <p:nvPr/>
        </p:nvCxnSpPr>
        <p:spPr>
          <a:xfrm flipH="1" rot="10800000">
            <a:off x="6180494" y="2811321"/>
            <a:ext cx="2547300" cy="29400"/>
          </a:xfrm>
          <a:prstGeom prst="straightConnector1">
            <a:avLst/>
          </a:prstGeom>
          <a:noFill/>
          <a:ln cap="flat" cmpd="sng" w="28575">
            <a:solidFill>
              <a:schemeClr val="accent4"/>
            </a:solidFill>
            <a:prstDash val="solid"/>
            <a:round/>
            <a:headEnd len="med" w="med" type="triangle"/>
            <a:tailEnd len="med" w="med" type="triangle"/>
          </a:ln>
        </p:spPr>
      </p:cxnSp>
      <p:sp>
        <p:nvSpPr>
          <p:cNvPr id="1237" name="Google Shape;1237;p78"/>
          <p:cNvSpPr/>
          <p:nvPr/>
        </p:nvSpPr>
        <p:spPr>
          <a:xfrm flipH="1" rot="6710224">
            <a:off x="6500685" y="1855392"/>
            <a:ext cx="179047" cy="17999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8" name="Google Shape;1238;p78"/>
          <p:cNvSpPr txBox="1"/>
          <p:nvPr/>
        </p:nvSpPr>
        <p:spPr>
          <a:xfrm>
            <a:off x="6951420" y="2894771"/>
            <a:ext cx="907800" cy="320700"/>
          </a:xfrm>
          <a:prstGeom prst="rect">
            <a:avLst/>
          </a:prstGeom>
          <a:noFill/>
          <a:ln>
            <a:noFill/>
          </a:ln>
        </p:spPr>
        <p:txBody>
          <a:bodyPr anchorCtr="0" anchor="ctr" bIns="0" lIns="0" spcFirstLastPara="1" rIns="0" wrap="square" tIns="0">
            <a:normAutofit/>
          </a:bodyPr>
          <a:lstStyle/>
          <a:p>
            <a:pPr indent="0" lvl="0" marL="0" rtl="0" algn="ctr">
              <a:lnSpc>
                <a:spcPct val="100000"/>
              </a:lnSpc>
              <a:spcBef>
                <a:spcPts val="0"/>
              </a:spcBef>
              <a:spcAft>
                <a:spcPts val="0"/>
              </a:spcAft>
              <a:buNone/>
            </a:pPr>
            <a:r>
              <a:rPr i="1" lang="en-GB" sz="1800">
                <a:solidFill>
                  <a:schemeClr val="dk1"/>
                </a:solidFill>
                <a:latin typeface="Lexend"/>
                <a:ea typeface="Times New Roman"/>
                <a:cs typeface="Times New Roman"/>
                <a:sym typeface="Times New Roman"/>
              </a:rPr>
              <a:t>q cm</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39" name="Google Shape;1239;p78"/>
          <p:cNvSpPr txBox="1"/>
          <p:nvPr/>
        </p:nvSpPr>
        <p:spPr>
          <a:xfrm flipH="1">
            <a:off x="7732995" y="2423252"/>
            <a:ext cx="402900" cy="249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Lexend"/>
                <a:cs typeface="Lexend"/>
                <a:sym typeface="Lexend"/>
              </a:rPr>
              <a:t>16</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240" name="Google Shape;1240;p78"/>
          <p:cNvSpPr txBox="1"/>
          <p:nvPr/>
        </p:nvSpPr>
        <p:spPr>
          <a:xfrm>
            <a:off x="7401839" y="1830846"/>
            <a:ext cx="864600" cy="320700"/>
          </a:xfrm>
          <a:prstGeom prst="rect">
            <a:avLst/>
          </a:prstGeom>
          <a:noFill/>
          <a:ln>
            <a:noFill/>
          </a:ln>
        </p:spPr>
        <p:txBody>
          <a:bodyPr anchorCtr="0" anchor="ctr" bIns="0" lIns="0" spcFirstLastPara="1" rIns="0" wrap="square" tIns="0">
            <a:normAutofit/>
          </a:bodyPr>
          <a:lstStyle/>
          <a:p>
            <a:pPr indent="0" lvl="0" marL="0" rtl="0" algn="ctr">
              <a:lnSpc>
                <a:spcPct val="100000"/>
              </a:lnSpc>
              <a:spcBef>
                <a:spcPts val="0"/>
              </a:spcBef>
              <a:spcAft>
                <a:spcPts val="0"/>
              </a:spcAft>
              <a:buNone/>
            </a:pPr>
            <a:r>
              <a:rPr lang="en-GB" sz="1800">
                <a:latin typeface="Lexend"/>
                <a:ea typeface="Lexend"/>
                <a:cs typeface="Lexend"/>
                <a:sym typeface="Lexend"/>
              </a:rPr>
              <a:t>85</a:t>
            </a:r>
            <a:r>
              <a:rPr lang="en-GB" sz="1800">
                <a:solidFill>
                  <a:srgbClr val="000000"/>
                </a:solidFill>
                <a:latin typeface="Lexend"/>
                <a:ea typeface="Lexend"/>
                <a:cs typeface="Lexend"/>
                <a:sym typeface="Lexend"/>
              </a:rPr>
              <a:t> m</a:t>
            </a:r>
            <a:endParaRPr sz="1800">
              <a:solidFill>
                <a:srgbClr val="000000"/>
              </a:solidFill>
              <a:latin typeface="Lexend"/>
              <a:ea typeface="Lexend"/>
              <a:cs typeface="Lexend"/>
              <a:sym typeface="Lexend"/>
            </a:endParaRPr>
          </a:p>
        </p:txBody>
      </p:sp>
      <p:sp>
        <p:nvSpPr>
          <p:cNvPr id="1241" name="Google Shape;1241;p78"/>
          <p:cNvSpPr/>
          <p:nvPr/>
        </p:nvSpPr>
        <p:spPr>
          <a:xfrm flipH="1" rot="-9493624">
            <a:off x="6276816" y="2228796"/>
            <a:ext cx="2354357" cy="972338"/>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42" name="Google Shape;1242;p78"/>
          <p:cNvCxnSpPr/>
          <p:nvPr/>
        </p:nvCxnSpPr>
        <p:spPr>
          <a:xfrm>
            <a:off x="6605818" y="1716187"/>
            <a:ext cx="2186400" cy="873300"/>
          </a:xfrm>
          <a:prstGeom prst="straightConnector1">
            <a:avLst/>
          </a:prstGeom>
          <a:noFill/>
          <a:ln cap="flat" cmpd="sng" w="28575">
            <a:solidFill>
              <a:schemeClr val="accent4"/>
            </a:solidFill>
            <a:prstDash val="solid"/>
            <a:round/>
            <a:headEnd len="med" w="med" type="triangl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6" name="Shape 1246"/>
        <p:cNvGrpSpPr/>
        <p:nvPr/>
      </p:nvGrpSpPr>
      <p:grpSpPr>
        <a:xfrm>
          <a:off x="0" y="0"/>
          <a:ext cx="0" cy="0"/>
          <a:chOff x="0" y="0"/>
          <a:chExt cx="0" cy="0"/>
        </a:xfrm>
      </p:grpSpPr>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247" name="Google Shape;1247;p79"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34162" r="36761" t="0"/>
          <a:stretch/>
        </p:blipFill>
        <p:spPr>
          <a:xfrm>
            <a:off x="6734778" y="2604243"/>
            <a:ext cx="1656126" cy="655425"/>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248" name="Google Shape;1248;p79"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64787" r="0" t="0"/>
          <a:stretch/>
        </p:blipFill>
        <p:spPr>
          <a:xfrm>
            <a:off x="1028368" y="1218580"/>
            <a:ext cx="2005649" cy="655425"/>
          </a:xfrm>
          <a:prstGeom prst="rect">
            <a:avLst/>
          </a:prstGeom>
          <a:noFill/>
          <a:ln>
            <a:noFill/>
          </a:ln>
        </p:spPr>
      </p:pic>
      <p:sp>
        <p:nvSpPr>
          <p:cNvPr id="1249" name="Google Shape;1249;p79"/>
          <p:cNvSpPr/>
          <p:nvPr/>
        </p:nvSpPr>
        <p:spPr>
          <a:xfrm>
            <a:off x="4462500" y="1156425"/>
            <a:ext cx="1249200" cy="12495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50" name="Google Shape;1250;p79"/>
          <p:cNvGrpSpPr/>
          <p:nvPr/>
        </p:nvGrpSpPr>
        <p:grpSpPr>
          <a:xfrm rot="2367305">
            <a:off x="5079405" y="1180438"/>
            <a:ext cx="1108219" cy="1589185"/>
            <a:chOff x="-2022025" y="1455875"/>
            <a:chExt cx="960900" cy="2673494"/>
          </a:xfrm>
        </p:grpSpPr>
        <p:sp>
          <p:nvSpPr>
            <p:cNvPr id="1251" name="Google Shape;1251;p7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52" name="Google Shape;1252;p79"/>
            <p:cNvCxnSpPr/>
            <p:nvPr/>
          </p:nvCxnSpPr>
          <p:spPr>
            <a:xfrm flipH="1" rot="-6778967">
              <a:off x="-1975754" y="2828102"/>
              <a:ext cx="888964" cy="965733"/>
            </a:xfrm>
            <a:prstGeom prst="straightConnector1">
              <a:avLst/>
            </a:prstGeom>
            <a:noFill/>
            <a:ln cap="flat" cmpd="sng" w="28575">
              <a:solidFill>
                <a:srgbClr val="4F7BE8"/>
              </a:solidFill>
              <a:prstDash val="solid"/>
              <a:round/>
              <a:headEnd len="med" w="med" type="triangle"/>
              <a:tailEnd len="med" w="med" type="triangle"/>
            </a:ln>
          </p:spPr>
        </p:cxnSp>
      </p:grpSp>
      <p:sp>
        <p:nvSpPr>
          <p:cNvPr id="1253" name="Google Shape;1253;p79"/>
          <p:cNvSpPr/>
          <p:nvPr/>
        </p:nvSpPr>
        <p:spPr>
          <a:xfrm flipH="1">
            <a:off x="2494401" y="3927475"/>
            <a:ext cx="1039500" cy="1039500"/>
          </a:xfrm>
          <a:prstGeom prst="arc">
            <a:avLst>
              <a:gd fmla="val 10771373" name="adj1"/>
              <a:gd fmla="val 145223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54" name="Google Shape;1254;p79"/>
          <p:cNvGrpSpPr/>
          <p:nvPr/>
        </p:nvGrpSpPr>
        <p:grpSpPr>
          <a:xfrm>
            <a:off x="2947199" y="2724167"/>
            <a:ext cx="1072182" cy="1737708"/>
            <a:chOff x="-2089411" y="1392790"/>
            <a:chExt cx="1150780" cy="1746089"/>
          </a:xfrm>
        </p:grpSpPr>
        <p:sp>
          <p:nvSpPr>
            <p:cNvPr id="1255" name="Google Shape;1255;p7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56" name="Google Shape;1256;p79"/>
            <p:cNvCxnSpPr/>
            <p:nvPr/>
          </p:nvCxnSpPr>
          <p:spPr>
            <a:xfrm flipH="1">
              <a:off x="-2089411" y="1392790"/>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257" name="Google Shape;1257;p79"/>
            <p:cNvCxnSpPr/>
            <p:nvPr/>
          </p:nvCxnSpPr>
          <p:spPr>
            <a:xfrm rot="10800000">
              <a:off x="-938630" y="1455879"/>
              <a:ext cx="0" cy="1683000"/>
            </a:xfrm>
            <a:prstGeom prst="straightConnector1">
              <a:avLst/>
            </a:prstGeom>
            <a:noFill/>
            <a:ln cap="flat" cmpd="sng" w="28575">
              <a:solidFill>
                <a:srgbClr val="4F7BE8"/>
              </a:solidFill>
              <a:prstDash val="solid"/>
              <a:round/>
              <a:headEnd len="med" w="med" type="triangle"/>
              <a:tailEnd len="med" w="med" type="triangle"/>
            </a:ln>
          </p:spPr>
        </p:cxnSp>
      </p:grpSp>
      <p:sp>
        <p:nvSpPr>
          <p:cNvPr id="1258" name="Google Shape;1258;p79"/>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1) Ku beddel dhinacyada iyo xagasha la calaamadeeyay saddexagal kasta qaacidada cosine-ka (cosine formula) ee la bixiyay, oo hel dhererka dhinaca maqan.</a:t>
            </a:r>
            <a:endParaRPr sz="1800">
              <a:latin typeface="Lexend"/>
              <a:ea typeface="Lexend"/>
              <a:cs typeface="Lexend"/>
              <a:sym typeface="Lexend"/>
            </a:endParaRPr>
          </a:p>
        </p:txBody>
      </p:sp>
      <p:sp>
        <p:nvSpPr>
          <p:cNvPr id="1259" name="Google Shape;1259;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Qaabaynta qaacidada cosine-ka (cosine formula)</a:t>
            </a:r>
            <a:endParaRPr/>
          </a:p>
        </p:txBody>
      </p:sp>
      <p:cxnSp>
        <p:nvCxnSpPr>
          <p:cNvPr id="1260" name="Google Shape;1260;p79"/>
          <p:cNvCxnSpPr>
            <a:stCxn id="1258" idx="2"/>
          </p:cNvCxnSpPr>
          <p:nvPr/>
        </p:nvCxnSpPr>
        <p:spPr>
          <a:xfrm>
            <a:off x="4572000" y="1164700"/>
            <a:ext cx="0" cy="3642000"/>
          </a:xfrm>
          <a:prstGeom prst="straightConnector1">
            <a:avLst/>
          </a:prstGeom>
          <a:noFill/>
          <a:ln cap="flat" cmpd="sng" w="38100">
            <a:solidFill>
              <a:schemeClr val="accent4"/>
            </a:solidFill>
            <a:prstDash val="solid"/>
            <a:round/>
            <a:headEnd len="med" w="med" type="none"/>
            <a:tailEnd len="med" w="med" type="none"/>
          </a:ln>
        </p:spPr>
      </p:cxnSp>
      <p:sp>
        <p:nvSpPr>
          <p:cNvPr id="1261" name="Google Shape;1261;p79"/>
          <p:cNvSpPr/>
          <p:nvPr/>
        </p:nvSpPr>
        <p:spPr>
          <a:xfrm>
            <a:off x="910275" y="1797353"/>
            <a:ext cx="5559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62" name="Google Shape;1262;p79"/>
          <p:cNvSpPr txBox="1"/>
          <p:nvPr/>
        </p:nvSpPr>
        <p:spPr>
          <a:xfrm>
            <a:off x="1137499" y="1801203"/>
            <a:ext cx="21870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cos( )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263" name="Google Shape;1263;p79"/>
          <p:cNvSpPr/>
          <p:nvPr/>
        </p:nvSpPr>
        <p:spPr>
          <a:xfrm>
            <a:off x="2188322" y="17973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64" name="Google Shape;1264;p79"/>
          <p:cNvSpPr/>
          <p:nvPr/>
        </p:nvSpPr>
        <p:spPr>
          <a:xfrm>
            <a:off x="3119667" y="17973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65" name="Google Shape;1265;p79"/>
          <p:cNvSpPr/>
          <p:nvPr/>
        </p:nvSpPr>
        <p:spPr>
          <a:xfrm>
            <a:off x="7218570" y="386397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66" name="Google Shape;1266;p79"/>
          <p:cNvSpPr txBox="1"/>
          <p:nvPr/>
        </p:nvSpPr>
        <p:spPr>
          <a:xfrm>
            <a:off x="6765000" y="3850225"/>
            <a:ext cx="11634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cos(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267" name="Google Shape;1267;p79"/>
          <p:cNvSpPr txBox="1"/>
          <p:nvPr/>
        </p:nvSpPr>
        <p:spPr>
          <a:xfrm>
            <a:off x="7990450" y="3674725"/>
            <a:ext cx="5103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  </a:t>
            </a:r>
            <a:endParaRPr i="1" sz="2200">
              <a:latin typeface="Times New Roman"/>
              <a:ea typeface="Times New Roman"/>
              <a:cs typeface="Times New Roman"/>
              <a:sym typeface="Times New Roman"/>
            </a:endParaRPr>
          </a:p>
        </p:txBody>
      </p:sp>
      <p:cxnSp>
        <p:nvCxnSpPr>
          <p:cNvPr id="1268" name="Google Shape;1268;p79"/>
          <p:cNvCxnSpPr/>
          <p:nvPr/>
        </p:nvCxnSpPr>
        <p:spPr>
          <a:xfrm>
            <a:off x="6776675" y="3850225"/>
            <a:ext cx="1111500" cy="0"/>
          </a:xfrm>
          <a:prstGeom prst="straightConnector1">
            <a:avLst/>
          </a:prstGeom>
          <a:noFill/>
          <a:ln cap="flat" cmpd="sng" w="19050">
            <a:solidFill>
              <a:schemeClr val="dk1"/>
            </a:solidFill>
            <a:prstDash val="solid"/>
            <a:round/>
            <a:headEnd len="med" w="med" type="none"/>
            <a:tailEnd len="med" w="med" type="none"/>
          </a:ln>
        </p:spPr>
      </p:cxnSp>
      <p:sp>
        <p:nvSpPr>
          <p:cNvPr id="1269" name="Google Shape;1269;p79"/>
          <p:cNvSpPr/>
          <p:nvPr/>
        </p:nvSpPr>
        <p:spPr>
          <a:xfrm>
            <a:off x="6844770" y="3488925"/>
            <a:ext cx="10557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70" name="Google Shape;1270;p79"/>
          <p:cNvSpPr/>
          <p:nvPr/>
        </p:nvSpPr>
        <p:spPr>
          <a:xfrm>
            <a:off x="8170739" y="3670221"/>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71" name="Google Shape;1271;p79"/>
          <p:cNvSpPr/>
          <p:nvPr/>
        </p:nvSpPr>
        <p:spPr>
          <a:xfrm rot="2367420">
            <a:off x="5850025" y="2296920"/>
            <a:ext cx="151534" cy="15153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2" name="Google Shape;1272;p79"/>
          <p:cNvSpPr txBox="1"/>
          <p:nvPr/>
        </p:nvSpPr>
        <p:spPr>
          <a:xfrm>
            <a:off x="4836194" y="2258696"/>
            <a:ext cx="762000" cy="195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3.5 cm</a:t>
            </a:r>
            <a:endParaRPr sz="1800">
              <a:latin typeface="Lexend"/>
              <a:ea typeface="Lexend"/>
              <a:cs typeface="Lexend"/>
              <a:sym typeface="Lexend"/>
            </a:endParaRPr>
          </a:p>
        </p:txBody>
      </p:sp>
      <p:sp>
        <p:nvSpPr>
          <p:cNvPr id="1273" name="Google Shape;1273;p79"/>
          <p:cNvSpPr txBox="1"/>
          <p:nvPr/>
        </p:nvSpPr>
        <p:spPr>
          <a:xfrm>
            <a:off x="5509162" y="1426521"/>
            <a:ext cx="6396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274" name="Google Shape;1274;p79"/>
          <p:cNvSpPr/>
          <p:nvPr/>
        </p:nvSpPr>
        <p:spPr>
          <a:xfrm flipH="1">
            <a:off x="3744603" y="4286621"/>
            <a:ext cx="159900" cy="159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5" name="Google Shape;1275;p79"/>
          <p:cNvSpPr txBox="1"/>
          <p:nvPr/>
        </p:nvSpPr>
        <p:spPr>
          <a:xfrm flipH="1">
            <a:off x="3125064" y="4605646"/>
            <a:ext cx="6630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1276" name="Google Shape;1276;p79"/>
          <p:cNvSpPr txBox="1"/>
          <p:nvPr/>
        </p:nvSpPr>
        <p:spPr>
          <a:xfrm flipH="1">
            <a:off x="3111512" y="4259361"/>
            <a:ext cx="385500" cy="147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solidFill>
                  <a:srgbClr val="000000"/>
                </a:solidFill>
                <a:latin typeface="Lexend"/>
                <a:ea typeface="Lexend"/>
                <a:cs typeface="Lexend"/>
                <a:sym typeface="Lexend"/>
              </a:rPr>
              <a:t>8</a:t>
            </a:r>
            <a:r>
              <a:rPr lang="en-GB" sz="1400">
                <a:latin typeface="Lexend"/>
                <a:ea typeface="Lexend"/>
                <a:cs typeface="Lexend"/>
                <a:sym typeface="Lexend"/>
              </a:rPr>
              <a:t>5</a:t>
            </a:r>
            <a:r>
              <a:rPr lang="en-GB" sz="14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277" name="Google Shape;1277;p79"/>
          <p:cNvSpPr txBox="1"/>
          <p:nvPr/>
        </p:nvSpPr>
        <p:spPr>
          <a:xfrm flipH="1" rot="-3694335">
            <a:off x="2476601" y="3397006"/>
            <a:ext cx="1576724" cy="17463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289 cm</a:t>
            </a:r>
            <a:endParaRPr sz="1800">
              <a:latin typeface="Lexend"/>
              <a:ea typeface="Lexend"/>
              <a:cs typeface="Lexend"/>
              <a:sym typeface="Lexend"/>
            </a:endParaRPr>
          </a:p>
        </p:txBody>
      </p:sp>
      <p:sp>
        <p:nvSpPr>
          <p:cNvPr id="1278" name="Google Shape;1278;p79"/>
          <p:cNvSpPr txBox="1"/>
          <p:nvPr/>
        </p:nvSpPr>
        <p:spPr>
          <a:xfrm flipH="1">
            <a:off x="910200" y="18650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289</a:t>
            </a:r>
            <a:endParaRPr sz="1800">
              <a:latin typeface="Lexend"/>
              <a:ea typeface="Lexend"/>
              <a:cs typeface="Lexend"/>
              <a:sym typeface="Lexend"/>
            </a:endParaRPr>
          </a:p>
        </p:txBody>
      </p:sp>
      <p:sp>
        <p:nvSpPr>
          <p:cNvPr id="1279" name="Google Shape;1279;p79"/>
          <p:cNvSpPr txBox="1"/>
          <p:nvPr/>
        </p:nvSpPr>
        <p:spPr>
          <a:xfrm flipH="1">
            <a:off x="5276537" y="1791011"/>
            <a:ext cx="4557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51°</a:t>
            </a:r>
            <a:endParaRPr sz="1800">
              <a:latin typeface="Lexend"/>
              <a:ea typeface="Lexend"/>
              <a:cs typeface="Lexend"/>
              <a:sym typeface="Lexend"/>
            </a:endParaRPr>
          </a:p>
        </p:txBody>
      </p:sp>
      <p:sp>
        <p:nvSpPr>
          <p:cNvPr id="1280" name="Google Shape;1280;p79"/>
          <p:cNvSpPr txBox="1"/>
          <p:nvPr/>
        </p:nvSpPr>
        <p:spPr>
          <a:xfrm>
            <a:off x="1382150" y="2307275"/>
            <a:ext cx="19425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a:t>
            </a:r>
            <a:r>
              <a:rPr lang="en-GB" sz="1800">
                <a:solidFill>
                  <a:schemeClr val="dk1"/>
                </a:solidFill>
                <a:latin typeface="Lexend"/>
                <a:ea typeface="Times New Roman"/>
                <a:cs typeface="Times New Roman"/>
                <a:sym typeface="Times New Roman"/>
              </a:rPr>
              <a:t> = </a:t>
            </a:r>
            <a:endParaRPr sz="1800">
              <a:latin typeface="Lexend"/>
              <a:ea typeface="Lexend"/>
              <a:cs typeface="Lexend"/>
              <a:sym typeface="Lexend"/>
            </a:endParaRPr>
          </a:p>
        </p:txBody>
      </p:sp>
      <p:sp>
        <p:nvSpPr>
          <p:cNvPr id="1281" name="Google Shape;1281;p79"/>
          <p:cNvSpPr txBox="1"/>
          <p:nvPr/>
        </p:nvSpPr>
        <p:spPr>
          <a:xfrm>
            <a:off x="7036944" y="4491475"/>
            <a:ext cx="4557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b</a:t>
            </a:r>
            <a:r>
              <a:rPr lang="en-GB" sz="1800">
                <a:solidFill>
                  <a:schemeClr val="dk1"/>
                </a:solidFill>
                <a:latin typeface="Lexend"/>
                <a:ea typeface="Times New Roman"/>
                <a:cs typeface="Times New Roman"/>
                <a:sym typeface="Times New Roman"/>
              </a:rPr>
              <a:t> = </a:t>
            </a:r>
            <a:endParaRPr sz="1800">
              <a:latin typeface="Lexend"/>
              <a:ea typeface="Lexend"/>
              <a:cs typeface="Lexend"/>
              <a:sym typeface="Lexend"/>
            </a:endParaRPr>
          </a:p>
        </p:txBody>
      </p:sp>
      <p:sp>
        <p:nvSpPr>
          <p:cNvPr id="1282" name="Google Shape;1282;p79"/>
          <p:cNvSpPr/>
          <p:nvPr/>
        </p:nvSpPr>
        <p:spPr>
          <a:xfrm>
            <a:off x="7481710" y="447152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83" name="Google Shape;1283;p79"/>
          <p:cNvSpPr/>
          <p:nvPr/>
        </p:nvSpPr>
        <p:spPr>
          <a:xfrm>
            <a:off x="1826933" y="2287325"/>
            <a:ext cx="1163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cxnSp>
        <p:nvCxnSpPr>
          <p:cNvPr id="1284" name="Google Shape;1284;p79"/>
          <p:cNvCxnSpPr/>
          <p:nvPr/>
        </p:nvCxnSpPr>
        <p:spPr>
          <a:xfrm>
            <a:off x="2996384" y="4564474"/>
            <a:ext cx="920400" cy="0"/>
          </a:xfrm>
          <a:prstGeom prst="straightConnector1">
            <a:avLst/>
          </a:prstGeom>
          <a:noFill/>
          <a:ln cap="flat" cmpd="sng" w="28575">
            <a:solidFill>
              <a:srgbClr val="4F7BE8"/>
            </a:solidFill>
            <a:prstDash val="solid"/>
            <a:round/>
            <a:headEnd len="med" w="med" type="triangle"/>
            <a:tailEnd len="med" w="med" type="triangle"/>
          </a:ln>
        </p:spPr>
      </p:cxnSp>
      <p:pic>
        <p:nvPicPr>
          <p:cNvPr id="1285" name="Google Shape;1285;p79"/>
          <p:cNvPicPr preferRelativeResize="0"/>
          <p:nvPr/>
        </p:nvPicPr>
        <p:blipFill>
          <a:blip r:embed="rId4">
            <a:alphaModFix/>
          </a:blip>
          <a:stretch>
            <a:fillRect/>
          </a:stretch>
        </p:blipFill>
        <p:spPr>
          <a:xfrm rot="-176322">
            <a:off x="4965403" y="1562950"/>
            <a:ext cx="1727094" cy="2228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80"/>
          <p:cNvSpPr/>
          <p:nvPr/>
        </p:nvSpPr>
        <p:spPr>
          <a:xfrm flipH="1">
            <a:off x="3459574" y="1468475"/>
            <a:ext cx="1013100" cy="1013700"/>
          </a:xfrm>
          <a:prstGeom prst="arc">
            <a:avLst>
              <a:gd fmla="val 5344843" name="adj1"/>
              <a:gd fmla="val 898831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1" name="Google Shape;1291;p80"/>
          <p:cNvSpPr/>
          <p:nvPr/>
        </p:nvSpPr>
        <p:spPr>
          <a:xfrm>
            <a:off x="3956250" y="1967700"/>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92" name="Google Shape;1292;p80"/>
          <p:cNvCxnSpPr/>
          <p:nvPr/>
        </p:nvCxnSpPr>
        <p:spPr>
          <a:xfrm rot="10800000">
            <a:off x="4032450" y="1891500"/>
            <a:ext cx="166830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293" name="Google Shape;1293;p80"/>
          <p:cNvCxnSpPr/>
          <p:nvPr/>
        </p:nvCxnSpPr>
        <p:spPr>
          <a:xfrm>
            <a:off x="1129998" y="3046619"/>
            <a:ext cx="1668300" cy="0"/>
          </a:xfrm>
          <a:prstGeom prst="straightConnector1">
            <a:avLst/>
          </a:prstGeom>
          <a:noFill/>
          <a:ln cap="flat" cmpd="sng" w="28575">
            <a:solidFill>
              <a:srgbClr val="4F7BE8"/>
            </a:solidFill>
            <a:prstDash val="solid"/>
            <a:round/>
            <a:headEnd len="med" w="med" type="triangle"/>
            <a:tailEnd len="med" w="med" type="triangle"/>
          </a:ln>
        </p:spPr>
      </p:cxnSp>
      <p:sp>
        <p:nvSpPr>
          <p:cNvPr id="1294" name="Google Shape;1294;p80"/>
          <p:cNvSpPr/>
          <p:nvPr/>
        </p:nvSpPr>
        <p:spPr>
          <a:xfrm flipH="1">
            <a:off x="2058075" y="2215650"/>
            <a:ext cx="1406100" cy="14067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5" name="Google Shape;1295;p80"/>
          <p:cNvSpPr txBox="1"/>
          <p:nvPr/>
        </p:nvSpPr>
        <p:spPr>
          <a:xfrm>
            <a:off x="324000" y="610600"/>
            <a:ext cx="7233000" cy="1169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2) Isku dhig saddexagalka isla'egta muujinaysa xiriirka ka dhexeeya hypotenuse-kiisa iyo dhinaca ku xiga.</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Isticmaal isla'egta si aad u hesho dhererka dhinaca maqan ee lagu calaamadeeyay x saddexagal kasta (2 d.p.)</a:t>
            </a:r>
            <a:r>
              <a:rPr i="1" lang="en-GB" sz="1800">
                <a:solidFill>
                  <a:schemeClr val="dk1"/>
                </a:solidFill>
                <a:latin typeface="Lexend"/>
                <a:ea typeface="Times New Roman"/>
                <a:cs typeface="Times New Roman"/>
                <a:sym typeface="Times New Roman"/>
              </a:rPr>
              <a:t/>
            </a:r>
            <a:r>
              <a:rPr lang="en-GB" sz="1800">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296" name="Google Shape;1296;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cosine-ka (cosine formula)</a:t>
            </a:r>
            <a:endParaRPr/>
          </a:p>
        </p:txBody>
      </p:sp>
      <p:sp>
        <p:nvSpPr>
          <p:cNvPr id="1297" name="Google Shape;1297;p80"/>
          <p:cNvSpPr/>
          <p:nvPr/>
        </p:nvSpPr>
        <p:spPr>
          <a:xfrm rot="5400000">
            <a:off x="111930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8" name="Google Shape;1298;p80"/>
          <p:cNvSpPr/>
          <p:nvPr/>
        </p:nvSpPr>
        <p:spPr>
          <a:xfrm>
            <a:off x="1119300" y="1967700"/>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99" name="Google Shape;1299;p80"/>
          <p:cNvCxnSpPr/>
          <p:nvPr/>
        </p:nvCxnSpPr>
        <p:spPr>
          <a:xfrm rot="10800000">
            <a:off x="1195500" y="1891500"/>
            <a:ext cx="166830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300" name="Google Shape;1300;p80"/>
          <p:cNvCxnSpPr/>
          <p:nvPr/>
        </p:nvCxnSpPr>
        <p:spPr>
          <a:xfrm rot="10800000">
            <a:off x="3806832" y="1967700"/>
            <a:ext cx="0" cy="960900"/>
          </a:xfrm>
          <a:prstGeom prst="straightConnector1">
            <a:avLst/>
          </a:prstGeom>
          <a:noFill/>
          <a:ln cap="flat" cmpd="sng" w="28575">
            <a:solidFill>
              <a:srgbClr val="4F7BE8"/>
            </a:solidFill>
            <a:prstDash val="solid"/>
            <a:round/>
            <a:headEnd len="med" w="med" type="triangle"/>
            <a:tailEnd len="med" w="med" type="triangle"/>
          </a:ln>
        </p:spPr>
      </p:cxnSp>
      <p:sp>
        <p:nvSpPr>
          <p:cNvPr id="1301" name="Google Shape;1301;p80"/>
          <p:cNvSpPr txBox="1"/>
          <p:nvPr/>
        </p:nvSpPr>
        <p:spPr>
          <a:xfrm>
            <a:off x="2033600" y="2677525"/>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31°</a:t>
            </a:r>
            <a:endParaRPr sz="1800">
              <a:latin typeface="Lexend"/>
              <a:ea typeface="Lexend"/>
              <a:cs typeface="Lexend"/>
              <a:sym typeface="Lexend"/>
            </a:endParaRPr>
          </a:p>
        </p:txBody>
      </p:sp>
      <p:sp>
        <p:nvSpPr>
          <p:cNvPr id="1302" name="Google Shape;1302;p80"/>
          <p:cNvSpPr txBox="1"/>
          <p:nvPr/>
        </p:nvSpPr>
        <p:spPr>
          <a:xfrm>
            <a:off x="3150108" y="2330450"/>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303" name="Google Shape;1303;p80"/>
          <p:cNvSpPr txBox="1"/>
          <p:nvPr/>
        </p:nvSpPr>
        <p:spPr>
          <a:xfrm>
            <a:off x="1929990" y="20557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53 cm</a:t>
            </a:r>
            <a:endParaRPr sz="1800">
              <a:latin typeface="Lexend"/>
              <a:ea typeface="Lexend"/>
              <a:cs typeface="Lexend"/>
              <a:sym typeface="Lexend"/>
            </a:endParaRPr>
          </a:p>
        </p:txBody>
      </p:sp>
      <p:sp>
        <p:nvSpPr>
          <p:cNvPr id="1304" name="Google Shape;1304;p80"/>
          <p:cNvSpPr/>
          <p:nvPr/>
        </p:nvSpPr>
        <p:spPr>
          <a:xfrm rot="5400000">
            <a:off x="395625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5" name="Google Shape;1305;p80"/>
          <p:cNvSpPr txBox="1"/>
          <p:nvPr/>
        </p:nvSpPr>
        <p:spPr>
          <a:xfrm>
            <a:off x="1604543" y="3046625"/>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306" name="Google Shape;1306;p80"/>
          <p:cNvSpPr txBox="1"/>
          <p:nvPr/>
        </p:nvSpPr>
        <p:spPr>
          <a:xfrm>
            <a:off x="4766940" y="20557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31 cm</a:t>
            </a:r>
            <a:endParaRPr sz="1800">
              <a:latin typeface="Lexend"/>
              <a:ea typeface="Lexend"/>
              <a:cs typeface="Lexend"/>
              <a:sym typeface="Lexend"/>
            </a:endParaRPr>
          </a:p>
        </p:txBody>
      </p:sp>
      <p:sp>
        <p:nvSpPr>
          <p:cNvPr id="1307" name="Google Shape;1307;p80"/>
          <p:cNvSpPr txBox="1"/>
          <p:nvPr/>
        </p:nvSpPr>
        <p:spPr>
          <a:xfrm>
            <a:off x="3918056" y="2136244"/>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53°</a:t>
            </a:r>
            <a:endParaRPr sz="1800">
              <a:latin typeface="Lexend"/>
              <a:ea typeface="Lexend"/>
              <a:cs typeface="Lexend"/>
              <a:sym typeface="Lexend"/>
            </a:endParaRPr>
          </a:p>
        </p:txBody>
      </p:sp>
      <p:grpSp>
        <p:nvGrpSpPr>
          <p:cNvPr id="1308" name="Google Shape;1308;p80"/>
          <p:cNvGrpSpPr/>
          <p:nvPr/>
        </p:nvGrpSpPr>
        <p:grpSpPr>
          <a:xfrm>
            <a:off x="6358500" y="3934925"/>
            <a:ext cx="2461500" cy="419400"/>
            <a:chOff x="3369600" y="3706325"/>
            <a:chExt cx="2461500" cy="419400"/>
          </a:xfrm>
        </p:grpSpPr>
        <p:sp>
          <p:nvSpPr>
            <p:cNvPr id="1309" name="Google Shape;1309;p80"/>
            <p:cNvSpPr/>
            <p:nvPr/>
          </p:nvSpPr>
          <p:spPr>
            <a:xfrm>
              <a:off x="33696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2000">
                  <a:latin typeface="Times New Roman"/>
                  <a:ea typeface="Times New Roman"/>
                  <a:cs typeface="Times New Roman"/>
                  <a:sym typeface="Times New Roman"/>
                </a:rPr>
                <a:t>31 × cos(53°) = x</a:t>
              </a:r>
              <a:r>
                <a:rPr lang="en-GB" sz="2400">
                  <a:solidFill>
                    <a:schemeClr val="dk1"/>
                  </a:solidFill>
                  <a:latin typeface="Times New Roman"/>
                  <a:ea typeface="Times New Roman"/>
                  <a:cs typeface="Times New Roman"/>
                  <a:sym typeface="Times New Roman"/>
                </a:rPr>
                <a:t/>
              </a:r>
              <a:r>
                <a:rPr lang="en-GB" sz="2000">
                  <a:latin typeface="Times New Roman"/>
                  <a:ea typeface="Times New Roman"/>
                  <a:cs typeface="Times New Roman"/>
                  <a:sym typeface="Times New Roman"/>
                </a:rPr>
                <a:t/>
              </a:r>
              <a:r>
                <a:rPr i="1" lang="en-GB" sz="2400">
                  <a:latin typeface="Times New Roman"/>
                  <a:ea typeface="Times New Roman"/>
                  <a:cs typeface="Times New Roman"/>
                  <a:sym typeface="Times New Roman"/>
                </a:rPr>
                <a:t/>
              </a:r>
              <a:endParaRPr i="1" sz="2400">
                <a:latin typeface="Times New Roman"/>
                <a:ea typeface="Times New Roman"/>
                <a:cs typeface="Times New Roman"/>
                <a:sym typeface="Times New Roman"/>
              </a:endParaRPr>
            </a:p>
          </p:txBody>
        </p:sp>
        <p:sp>
          <p:nvSpPr>
            <p:cNvPr id="1310" name="Google Shape;1310;p80"/>
            <p:cNvSpPr/>
            <p:nvPr/>
          </p:nvSpPr>
          <p:spPr>
            <a:xfrm>
              <a:off x="33696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f</a:t>
              </a:r>
              <a:endParaRPr sz="1800">
                <a:solidFill>
                  <a:schemeClr val="lt1"/>
                </a:solidFill>
                <a:latin typeface="Lexend"/>
                <a:ea typeface="Lexend"/>
                <a:cs typeface="Lexend"/>
                <a:sym typeface="Lexend"/>
              </a:endParaRPr>
            </a:p>
          </p:txBody>
        </p:sp>
      </p:grpSp>
      <p:grpSp>
        <p:nvGrpSpPr>
          <p:cNvPr id="1311" name="Google Shape;1311;p80"/>
          <p:cNvGrpSpPr/>
          <p:nvPr/>
        </p:nvGrpSpPr>
        <p:grpSpPr>
          <a:xfrm>
            <a:off x="324000" y="3934925"/>
            <a:ext cx="2461500" cy="419400"/>
            <a:chOff x="6358500" y="3706325"/>
            <a:chExt cx="2461500" cy="419400"/>
          </a:xfrm>
        </p:grpSpPr>
        <p:sp>
          <p:nvSpPr>
            <p:cNvPr id="1312" name="Google Shape;1312;p80"/>
            <p:cNvSpPr/>
            <p:nvPr/>
          </p:nvSpPr>
          <p:spPr>
            <a:xfrm>
              <a:off x="63585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2000">
                  <a:solidFill>
                    <a:schemeClr val="dk1"/>
                  </a:solidFill>
                  <a:latin typeface="Times New Roman"/>
                  <a:ea typeface="Times New Roman"/>
                  <a:cs typeface="Times New Roman"/>
                  <a:sym typeface="Times New Roman"/>
                </a:rPr>
                <a:t>53 × cos(31°) = x</a:t>
              </a:r>
              <a:r>
                <a:rPr lang="en-GB" sz="24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r>
                <a:rPr i="1" lang="en-GB" sz="2400">
                  <a:solidFill>
                    <a:schemeClr val="dk1"/>
                  </a:solidFill>
                  <a:latin typeface="Times New Roman"/>
                  <a:ea typeface="Times New Roman"/>
                  <a:cs typeface="Times New Roman"/>
                  <a:sym typeface="Times New Roman"/>
                </a:rPr>
                <a:t/>
              </a:r>
              <a:endParaRPr i="1" sz="2400">
                <a:latin typeface="Times New Roman"/>
                <a:ea typeface="Times New Roman"/>
                <a:cs typeface="Times New Roman"/>
                <a:sym typeface="Times New Roman"/>
              </a:endParaRPr>
            </a:p>
          </p:txBody>
        </p:sp>
        <p:sp>
          <p:nvSpPr>
            <p:cNvPr id="1313" name="Google Shape;1313;p80"/>
            <p:cNvSpPr/>
            <p:nvPr/>
          </p:nvSpPr>
          <p:spPr>
            <a:xfrm>
              <a:off x="63585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d</a:t>
              </a:r>
              <a:endParaRPr sz="1800">
                <a:solidFill>
                  <a:schemeClr val="lt1"/>
                </a:solidFill>
                <a:latin typeface="Lexend"/>
                <a:ea typeface="Lexend"/>
                <a:cs typeface="Lexend"/>
                <a:sym typeface="Lexend"/>
              </a:endParaRPr>
            </a:p>
          </p:txBody>
        </p:sp>
      </p:grpSp>
      <p:grpSp>
        <p:nvGrpSpPr>
          <p:cNvPr id="1314" name="Google Shape;1314;p80"/>
          <p:cNvGrpSpPr/>
          <p:nvPr/>
        </p:nvGrpSpPr>
        <p:grpSpPr>
          <a:xfrm>
            <a:off x="3341250" y="3934925"/>
            <a:ext cx="2461500" cy="419400"/>
            <a:chOff x="324000" y="3706325"/>
            <a:chExt cx="2461500" cy="419400"/>
          </a:xfrm>
        </p:grpSpPr>
        <p:sp>
          <p:nvSpPr>
            <p:cNvPr id="1315" name="Google Shape;1315;p80"/>
            <p:cNvSpPr/>
            <p:nvPr/>
          </p:nvSpPr>
          <p:spPr>
            <a:xfrm>
              <a:off x="3240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i="1" lang="en-GB" sz="2400">
                  <a:solidFill>
                    <a:schemeClr val="dk1"/>
                  </a:solidFill>
                  <a:latin typeface="Times New Roman"/>
                  <a:ea typeface="Times New Roman"/>
                  <a:cs typeface="Times New Roman"/>
                  <a:sym typeface="Times New Roman"/>
                </a:rPr>
                <a:t>x × cos(31°) = 53</a:t>
              </a:r>
              <a:r>
                <a:rPr lang="en-GB" sz="2000">
                  <a:solidFill>
                    <a:schemeClr val="dk1"/>
                  </a:solidFill>
                  <a:latin typeface="Times New Roman"/>
                  <a:ea typeface="Times New Roman"/>
                  <a:cs typeface="Times New Roman"/>
                  <a:sym typeface="Times New Roman"/>
                </a:rPr>
                <a:t/>
              </a:r>
              <a:r>
                <a:rPr lang="en-GB" sz="24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316" name="Google Shape;1316;p80"/>
            <p:cNvSpPr/>
            <p:nvPr/>
          </p:nvSpPr>
          <p:spPr>
            <a:xfrm>
              <a:off x="3240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e</a:t>
              </a:r>
              <a:endParaRPr sz="1800">
                <a:solidFill>
                  <a:schemeClr val="lt1"/>
                </a:solidFill>
                <a:latin typeface="Lexend"/>
                <a:ea typeface="Lexend"/>
                <a:cs typeface="Lexend"/>
                <a:sym typeface="Lexend"/>
              </a:endParaRPr>
            </a:p>
          </p:txBody>
        </p:sp>
      </p:grpSp>
      <p:sp>
        <p:nvSpPr>
          <p:cNvPr id="1317" name="Google Shape;1317;p80"/>
          <p:cNvSpPr txBox="1"/>
          <p:nvPr/>
        </p:nvSpPr>
        <p:spPr>
          <a:xfrm>
            <a:off x="496950" y="18367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318" name="Google Shape;1318;p80"/>
          <p:cNvSpPr txBox="1"/>
          <p:nvPr/>
        </p:nvSpPr>
        <p:spPr>
          <a:xfrm>
            <a:off x="3453950" y="17605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319" name="Google Shape;1319;p80"/>
          <p:cNvSpPr/>
          <p:nvPr/>
        </p:nvSpPr>
        <p:spPr>
          <a:xfrm flipH="1" rot="-5400000">
            <a:off x="7017324" y="553024"/>
            <a:ext cx="1877400" cy="18783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0" name="Google Shape;1320;p80"/>
          <p:cNvSpPr/>
          <p:nvPr/>
        </p:nvSpPr>
        <p:spPr>
          <a:xfrm rot="-5400000">
            <a:off x="6651041" y="1819466"/>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1" name="Google Shape;1321;p80"/>
          <p:cNvSpPr/>
          <p:nvPr/>
        </p:nvSpPr>
        <p:spPr>
          <a:xfrm>
            <a:off x="7771541" y="2939967"/>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2" name="Google Shape;1322;p80"/>
          <p:cNvSpPr txBox="1"/>
          <p:nvPr/>
        </p:nvSpPr>
        <p:spPr>
          <a:xfrm>
            <a:off x="7528821" y="2084783"/>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31°</a:t>
            </a:r>
            <a:endParaRPr sz="1800">
              <a:latin typeface="Lexend"/>
              <a:ea typeface="Lexend"/>
              <a:cs typeface="Lexend"/>
              <a:sym typeface="Lexend"/>
            </a:endParaRPr>
          </a:p>
        </p:txBody>
      </p:sp>
      <p:sp>
        <p:nvSpPr>
          <p:cNvPr id="1323" name="Google Shape;1323;p80"/>
          <p:cNvSpPr txBox="1"/>
          <p:nvPr/>
        </p:nvSpPr>
        <p:spPr>
          <a:xfrm>
            <a:off x="6782117" y="1977287"/>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324" name="Google Shape;1324;p80"/>
          <p:cNvSpPr txBox="1"/>
          <p:nvPr/>
        </p:nvSpPr>
        <p:spPr>
          <a:xfrm>
            <a:off x="8119891" y="2233355"/>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53 cm</a:t>
            </a:r>
            <a:endParaRPr sz="1800">
              <a:latin typeface="Lexend"/>
              <a:ea typeface="Lexend"/>
              <a:cs typeface="Lexend"/>
              <a:sym typeface="Lexend"/>
            </a:endParaRPr>
          </a:p>
        </p:txBody>
      </p:sp>
      <p:cxnSp>
        <p:nvCxnSpPr>
          <p:cNvPr id="1325" name="Google Shape;1325;p80"/>
          <p:cNvCxnSpPr/>
          <p:nvPr/>
        </p:nvCxnSpPr>
        <p:spPr>
          <a:xfrm rot="5400000">
            <a:off x="6574841" y="1743266"/>
            <a:ext cx="166830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326" name="Google Shape;1326;p80"/>
          <p:cNvCxnSpPr/>
          <p:nvPr/>
        </p:nvCxnSpPr>
        <p:spPr>
          <a:xfrm rot="-5400000">
            <a:off x="7249510" y="2299916"/>
            <a:ext cx="1668300" cy="0"/>
          </a:xfrm>
          <a:prstGeom prst="straightConnector1">
            <a:avLst/>
          </a:prstGeom>
          <a:noFill/>
          <a:ln cap="flat" cmpd="sng" w="28575">
            <a:solidFill>
              <a:srgbClr val="4F7BE8"/>
            </a:solidFill>
            <a:prstDash val="solid"/>
            <a:round/>
            <a:headEnd len="med" w="med" type="triangle"/>
            <a:tailEnd len="med" w="med" type="triangle"/>
          </a:ln>
        </p:spPr>
      </p:cxnSp>
      <p:sp>
        <p:nvSpPr>
          <p:cNvPr id="1327" name="Google Shape;1327;p80"/>
          <p:cNvSpPr txBox="1"/>
          <p:nvPr/>
        </p:nvSpPr>
        <p:spPr>
          <a:xfrm>
            <a:off x="8203500" y="138957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c)</a:t>
            </a:r>
            <a:endParaRPr sz="1800">
              <a:latin typeface="Lexend"/>
              <a:ea typeface="Lexend"/>
              <a:cs typeface="Lexend"/>
              <a:sym typeface="Lexend"/>
            </a:endParaRPr>
          </a:p>
        </p:txBody>
      </p:sp>
      <p:pic>
        <p:nvPicPr>
          <p:cNvPr id="1328" name="Google Shape;1328;p80"/>
          <p:cNvPicPr preferRelativeResize="0"/>
          <p:nvPr/>
        </p:nvPicPr>
        <p:blipFill>
          <a:blip r:embed="rId3">
            <a:alphaModFix/>
          </a:blip>
          <a:stretch>
            <a:fillRect/>
          </a:stretch>
        </p:blipFill>
        <p:spPr>
          <a:xfrm>
            <a:off x="6975725" y="3183725"/>
            <a:ext cx="1013100" cy="1941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sp>
        <p:nvSpPr>
          <p:cNvPr id="1333" name="Google Shape;1333;p81"/>
          <p:cNvSpPr/>
          <p:nvPr/>
        </p:nvSpPr>
        <p:spPr>
          <a:xfrm>
            <a:off x="7551550" y="3096975"/>
            <a:ext cx="1953300" cy="1953300"/>
          </a:xfrm>
          <a:prstGeom prst="arc">
            <a:avLst>
              <a:gd fmla="val 10771373" name="adj1"/>
              <a:gd fmla="val 1206867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4" name="Google Shape;1334;p81"/>
          <p:cNvSpPr/>
          <p:nvPr/>
        </p:nvSpPr>
        <p:spPr>
          <a:xfrm flipH="1" rot="5400000">
            <a:off x="7196907" y="27139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5" name="Google Shape;1335;p81"/>
          <p:cNvSpPr/>
          <p:nvPr/>
        </p:nvSpPr>
        <p:spPr>
          <a:xfrm flipH="1">
            <a:off x="5757250" y="1745775"/>
            <a:ext cx="1363500" cy="1363500"/>
          </a:xfrm>
          <a:prstGeom prst="arc">
            <a:avLst>
              <a:gd fmla="val 10771373" name="adj1"/>
              <a:gd fmla="val 1338837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6" name="Google Shape;1336;p81"/>
          <p:cNvSpPr txBox="1"/>
          <p:nvPr/>
        </p:nvSpPr>
        <p:spPr>
          <a:xfrm>
            <a:off x="382167" y="3482684"/>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d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337" name="Google Shape;1337;p81"/>
          <p:cNvSpPr/>
          <p:nvPr/>
        </p:nvSpPr>
        <p:spPr>
          <a:xfrm rot="-5400000">
            <a:off x="6478675" y="1126000"/>
            <a:ext cx="12420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8" name="Google Shape;1338;p81"/>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Adigoo isticmaalaya qaacidada cosine (cosine formula), hel dhererka dhinaca maqan ee lagu calaamadeeyay xaraf saddexagalka kasta (2 d.p.)</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339" name="Google Shape;1339;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cosine (Formalising the cosine formula)</a:t>
            </a:r>
            <a:endParaRPr/>
          </a:p>
        </p:txBody>
      </p:sp>
      <p:sp>
        <p:nvSpPr>
          <p:cNvPr id="1340" name="Google Shape;1340;p81"/>
          <p:cNvSpPr/>
          <p:nvPr/>
        </p:nvSpPr>
        <p:spPr>
          <a:xfrm flipH="1">
            <a:off x="-202674"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1" name="Google Shape;1341;p81"/>
          <p:cNvSpPr/>
          <p:nvPr/>
        </p:nvSpPr>
        <p:spPr>
          <a:xfrm rot="-5400000">
            <a:off x="665399"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42" name="Google Shape;1342;p81"/>
          <p:cNvCxnSpPr/>
          <p:nvPr/>
        </p:nvCxnSpPr>
        <p:spPr>
          <a:xfrm>
            <a:off x="5988039" y="1137525"/>
            <a:ext cx="0" cy="3682800"/>
          </a:xfrm>
          <a:prstGeom prst="straightConnector1">
            <a:avLst/>
          </a:prstGeom>
          <a:noFill/>
          <a:ln cap="flat" cmpd="sng" w="38100">
            <a:solidFill>
              <a:schemeClr val="accent4"/>
            </a:solidFill>
            <a:prstDash val="solid"/>
            <a:round/>
            <a:headEnd len="med" w="med" type="none"/>
            <a:tailEnd len="med" w="med" type="none"/>
          </a:ln>
        </p:spPr>
      </p:cxnSp>
      <p:cxnSp>
        <p:nvCxnSpPr>
          <p:cNvPr id="1343" name="Google Shape;1343;p81"/>
          <p:cNvCxnSpPr/>
          <p:nvPr/>
        </p:nvCxnSpPr>
        <p:spPr>
          <a:xfrm>
            <a:off x="3156072" y="1137525"/>
            <a:ext cx="0" cy="3682800"/>
          </a:xfrm>
          <a:prstGeom prst="straightConnector1">
            <a:avLst/>
          </a:prstGeom>
          <a:noFill/>
          <a:ln cap="flat" cmpd="sng" w="38100">
            <a:solidFill>
              <a:schemeClr val="accent4"/>
            </a:solidFill>
            <a:prstDash val="solid"/>
            <a:round/>
            <a:headEnd len="med" w="med" type="none"/>
            <a:tailEnd len="med" w="med" type="none"/>
          </a:ln>
        </p:spPr>
      </p:cxnSp>
      <p:sp>
        <p:nvSpPr>
          <p:cNvPr id="1344" name="Google Shape;1344;p81"/>
          <p:cNvSpPr/>
          <p:nvPr/>
        </p:nvSpPr>
        <p:spPr>
          <a:xfrm>
            <a:off x="1659443"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45" name="Google Shape;1345;p81"/>
          <p:cNvCxnSpPr/>
          <p:nvPr/>
        </p:nvCxnSpPr>
        <p:spPr>
          <a:xfrm flipH="1">
            <a:off x="417449" y="133435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346" name="Google Shape;1346;p81"/>
          <p:cNvSpPr txBox="1"/>
          <p:nvPr/>
        </p:nvSpPr>
        <p:spPr>
          <a:xfrm>
            <a:off x="553117" y="1531211"/>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 cm</a:t>
            </a:r>
            <a:endParaRPr sz="1800">
              <a:latin typeface="Lexend"/>
              <a:ea typeface="Lexend"/>
              <a:cs typeface="Lexend"/>
              <a:sym typeface="Lexend"/>
            </a:endParaRPr>
          </a:p>
        </p:txBody>
      </p:sp>
      <p:cxnSp>
        <p:nvCxnSpPr>
          <p:cNvPr id="1347" name="Google Shape;1347;p81"/>
          <p:cNvCxnSpPr/>
          <p:nvPr/>
        </p:nvCxnSpPr>
        <p:spPr>
          <a:xfrm rot="10800000">
            <a:off x="1950014"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348" name="Google Shape;1348;p81"/>
          <p:cNvSpPr/>
          <p:nvPr/>
        </p:nvSpPr>
        <p:spPr>
          <a:xfrm flipH="1">
            <a:off x="2690019"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9" name="Google Shape;1349;p81"/>
          <p:cNvSpPr/>
          <p:nvPr/>
        </p:nvSpPr>
        <p:spPr>
          <a:xfrm rot="-5400000">
            <a:off x="3558092"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0" name="Google Shape;1350;p81"/>
          <p:cNvSpPr/>
          <p:nvPr/>
        </p:nvSpPr>
        <p:spPr>
          <a:xfrm>
            <a:off x="4552136"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51" name="Google Shape;1351;p81"/>
          <p:cNvCxnSpPr/>
          <p:nvPr/>
        </p:nvCxnSpPr>
        <p:spPr>
          <a:xfrm flipH="1">
            <a:off x="3310142" y="133435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352" name="Google Shape;1352;p81"/>
          <p:cNvSpPr txBox="1"/>
          <p:nvPr/>
        </p:nvSpPr>
        <p:spPr>
          <a:xfrm flipH="1">
            <a:off x="3609239"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32°</a:t>
            </a:r>
            <a:endParaRPr sz="1800">
              <a:latin typeface="Lexend"/>
              <a:ea typeface="Lexend"/>
              <a:cs typeface="Lexend"/>
              <a:sym typeface="Lexend"/>
            </a:endParaRPr>
          </a:p>
        </p:txBody>
      </p:sp>
      <p:cxnSp>
        <p:nvCxnSpPr>
          <p:cNvPr id="1353" name="Google Shape;1353;p81"/>
          <p:cNvCxnSpPr/>
          <p:nvPr/>
        </p:nvCxnSpPr>
        <p:spPr>
          <a:xfrm rot="10800000">
            <a:off x="4842708"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354" name="Google Shape;1354;p81"/>
          <p:cNvSpPr/>
          <p:nvPr/>
        </p:nvSpPr>
        <p:spPr>
          <a:xfrm flipH="1">
            <a:off x="6569308" y="38833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55" name="Google Shape;1355;p81"/>
          <p:cNvCxnSpPr/>
          <p:nvPr/>
        </p:nvCxnSpPr>
        <p:spPr>
          <a:xfrm rot="10800000">
            <a:off x="6466113" y="3341500"/>
            <a:ext cx="0" cy="744000"/>
          </a:xfrm>
          <a:prstGeom prst="straightConnector1">
            <a:avLst/>
          </a:prstGeom>
          <a:noFill/>
          <a:ln cap="flat" cmpd="sng" w="28575">
            <a:solidFill>
              <a:srgbClr val="4F7BE8"/>
            </a:solidFill>
            <a:prstDash val="solid"/>
            <a:round/>
            <a:headEnd len="med" w="med" type="triangle"/>
            <a:tailEnd len="med" w="med" type="triangle"/>
          </a:ln>
        </p:spPr>
      </p:cxnSp>
      <p:cxnSp>
        <p:nvCxnSpPr>
          <p:cNvPr id="1356" name="Google Shape;1356;p81"/>
          <p:cNvCxnSpPr/>
          <p:nvPr/>
        </p:nvCxnSpPr>
        <p:spPr>
          <a:xfrm rot="10800000">
            <a:off x="6611125" y="3244671"/>
            <a:ext cx="1991100" cy="735900"/>
          </a:xfrm>
          <a:prstGeom prst="straightConnector1">
            <a:avLst/>
          </a:prstGeom>
          <a:noFill/>
          <a:ln cap="flat" cmpd="sng" w="28575">
            <a:solidFill>
              <a:srgbClr val="4F7BE8"/>
            </a:solidFill>
            <a:prstDash val="solid"/>
            <a:round/>
            <a:headEnd len="med" w="med" type="triangle"/>
            <a:tailEnd len="med" w="med" type="triangle"/>
          </a:ln>
        </p:spPr>
      </p:cxnSp>
      <p:sp>
        <p:nvSpPr>
          <p:cNvPr id="1357" name="Google Shape;1357;p81"/>
          <p:cNvSpPr/>
          <p:nvPr/>
        </p:nvSpPr>
        <p:spPr>
          <a:xfrm>
            <a:off x="7585511"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58" name="Google Shape;1358;p81"/>
          <p:cNvCxnSpPr/>
          <p:nvPr/>
        </p:nvCxnSpPr>
        <p:spPr>
          <a:xfrm flipH="1">
            <a:off x="6357870" y="1100143"/>
            <a:ext cx="1359900" cy="1242000"/>
          </a:xfrm>
          <a:prstGeom prst="straightConnector1">
            <a:avLst/>
          </a:prstGeom>
          <a:noFill/>
          <a:ln cap="flat" cmpd="sng" w="28575">
            <a:solidFill>
              <a:srgbClr val="4F7BE8"/>
            </a:solidFill>
            <a:prstDash val="solid"/>
            <a:round/>
            <a:headEnd len="med" w="med" type="triangle"/>
            <a:tailEnd len="med" w="med" type="triangle"/>
          </a:ln>
        </p:spPr>
      </p:cxnSp>
      <p:sp>
        <p:nvSpPr>
          <p:cNvPr id="1359" name="Google Shape;1359;p81"/>
          <p:cNvSpPr txBox="1"/>
          <p:nvPr/>
        </p:nvSpPr>
        <p:spPr>
          <a:xfrm>
            <a:off x="6256800" y="1531200"/>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22 cm</a:t>
            </a:r>
            <a:endParaRPr sz="1800">
              <a:latin typeface="Lexend"/>
              <a:ea typeface="Lexend"/>
              <a:cs typeface="Lexend"/>
              <a:sym typeface="Lexend"/>
            </a:endParaRPr>
          </a:p>
        </p:txBody>
      </p:sp>
      <p:sp>
        <p:nvSpPr>
          <p:cNvPr id="1360" name="Google Shape;1360;p81"/>
          <p:cNvSpPr txBox="1"/>
          <p:nvPr/>
        </p:nvSpPr>
        <p:spPr>
          <a:xfrm flipH="1">
            <a:off x="6615108" y="2136326"/>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42°</a:t>
            </a:r>
            <a:endParaRPr sz="1800">
              <a:latin typeface="Lexend"/>
              <a:ea typeface="Lexend"/>
              <a:cs typeface="Lexend"/>
              <a:sym typeface="Lexend"/>
            </a:endParaRPr>
          </a:p>
        </p:txBody>
      </p:sp>
      <p:sp>
        <p:nvSpPr>
          <p:cNvPr id="1361" name="Google Shape;1361;p81"/>
          <p:cNvSpPr/>
          <p:nvPr/>
        </p:nvSpPr>
        <p:spPr>
          <a:xfrm flipH="1">
            <a:off x="2826444" y="3445912"/>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62" name="Google Shape;1362;p81"/>
          <p:cNvCxnSpPr/>
          <p:nvPr/>
        </p:nvCxnSpPr>
        <p:spPr>
          <a:xfrm rot="10800000">
            <a:off x="7876075" y="1184947"/>
            <a:ext cx="0" cy="1242000"/>
          </a:xfrm>
          <a:prstGeom prst="straightConnector1">
            <a:avLst/>
          </a:prstGeom>
          <a:noFill/>
          <a:ln cap="flat" cmpd="sng" w="28575">
            <a:solidFill>
              <a:srgbClr val="4F7BE8"/>
            </a:solidFill>
            <a:prstDash val="solid"/>
            <a:round/>
            <a:headEnd len="med" w="med" type="triangle"/>
            <a:tailEnd len="med" w="med" type="triangle"/>
          </a:ln>
        </p:spPr>
      </p:cxnSp>
      <p:sp>
        <p:nvSpPr>
          <p:cNvPr id="1363" name="Google Shape;1363;p81"/>
          <p:cNvSpPr/>
          <p:nvPr/>
        </p:nvSpPr>
        <p:spPr>
          <a:xfrm>
            <a:off x="4688561" y="3967012"/>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64" name="Google Shape;1364;p81"/>
          <p:cNvCxnSpPr/>
          <p:nvPr/>
        </p:nvCxnSpPr>
        <p:spPr>
          <a:xfrm flipH="1">
            <a:off x="3432814" y="3047808"/>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1365" name="Google Shape;1365;p81"/>
          <p:cNvCxnSpPr/>
          <p:nvPr/>
        </p:nvCxnSpPr>
        <p:spPr>
          <a:xfrm rot="10800000">
            <a:off x="5006700" y="3181850"/>
            <a:ext cx="0" cy="985200"/>
          </a:xfrm>
          <a:prstGeom prst="straightConnector1">
            <a:avLst/>
          </a:prstGeom>
          <a:noFill/>
          <a:ln cap="flat" cmpd="sng" w="28575">
            <a:solidFill>
              <a:srgbClr val="4F7BE8"/>
            </a:solidFill>
            <a:prstDash val="solid"/>
            <a:round/>
            <a:headEnd len="med" w="med" type="triangle"/>
            <a:tailEnd len="med" w="med" type="triangle"/>
          </a:ln>
        </p:spPr>
      </p:cxnSp>
      <p:sp>
        <p:nvSpPr>
          <p:cNvPr id="1366" name="Google Shape;1366;p81"/>
          <p:cNvSpPr txBox="1"/>
          <p:nvPr/>
        </p:nvSpPr>
        <p:spPr>
          <a:xfrm>
            <a:off x="4996026" y="3553250"/>
            <a:ext cx="7785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22 cm</a:t>
            </a:r>
            <a:endParaRPr sz="1800">
              <a:latin typeface="Lexend"/>
              <a:ea typeface="Lexend"/>
              <a:cs typeface="Lexend"/>
              <a:sym typeface="Lexend"/>
            </a:endParaRPr>
          </a:p>
        </p:txBody>
      </p:sp>
      <p:sp>
        <p:nvSpPr>
          <p:cNvPr id="1367" name="Google Shape;1367;p81"/>
          <p:cNvSpPr txBox="1"/>
          <p:nvPr/>
        </p:nvSpPr>
        <p:spPr>
          <a:xfrm flipH="1">
            <a:off x="3745664" y="3891042"/>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42°</a:t>
            </a:r>
            <a:endParaRPr sz="1800">
              <a:latin typeface="Lexend"/>
              <a:ea typeface="Lexend"/>
              <a:cs typeface="Lexend"/>
              <a:sym typeface="Lexend"/>
            </a:endParaRPr>
          </a:p>
        </p:txBody>
      </p:sp>
      <p:sp>
        <p:nvSpPr>
          <p:cNvPr id="1368" name="Google Shape;1368;p81"/>
          <p:cNvSpPr txBox="1"/>
          <p:nvPr/>
        </p:nvSpPr>
        <p:spPr>
          <a:xfrm flipH="1">
            <a:off x="716545"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32°</a:t>
            </a:r>
            <a:endParaRPr sz="1800">
              <a:latin typeface="Lexend"/>
              <a:ea typeface="Lexend"/>
              <a:cs typeface="Lexend"/>
              <a:sym typeface="Lexend"/>
            </a:endParaRPr>
          </a:p>
        </p:txBody>
      </p:sp>
      <p:sp>
        <p:nvSpPr>
          <p:cNvPr id="1369" name="Google Shape;1369;p81"/>
          <p:cNvSpPr/>
          <p:nvPr/>
        </p:nvSpPr>
        <p:spPr>
          <a:xfrm flipH="1">
            <a:off x="4296675" y="2577512"/>
            <a:ext cx="1155900" cy="1155900"/>
          </a:xfrm>
          <a:prstGeom prst="arc">
            <a:avLst>
              <a:gd fmla="val 2216544" name="adj1"/>
              <a:gd fmla="val 54150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0" name="Google Shape;1370;p81"/>
          <p:cNvSpPr txBox="1"/>
          <p:nvPr/>
        </p:nvSpPr>
        <p:spPr>
          <a:xfrm flipH="1">
            <a:off x="4418026" y="3384998"/>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48°</a:t>
            </a:r>
            <a:endParaRPr sz="1800">
              <a:latin typeface="Lexend"/>
              <a:ea typeface="Lexend"/>
              <a:cs typeface="Lexend"/>
              <a:sym typeface="Lexend"/>
            </a:endParaRPr>
          </a:p>
        </p:txBody>
      </p:sp>
      <p:sp>
        <p:nvSpPr>
          <p:cNvPr id="1371" name="Google Shape;1371;p81"/>
          <p:cNvSpPr txBox="1"/>
          <p:nvPr/>
        </p:nvSpPr>
        <p:spPr>
          <a:xfrm>
            <a:off x="3592483" y="3289961"/>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e cm</a:t>
            </a:r>
            <a:r>
              <a:rPr lang="en-GB" sz="1800">
                <a:latin typeface="Lexend"/>
                <a:ea typeface="Lexend"/>
                <a:cs typeface="Lexend"/>
                <a:sym typeface="Lexend"/>
              </a:rPr>
              <a:t/>
            </a:r>
            <a:endParaRPr sz="1800">
              <a:latin typeface="Lexend"/>
              <a:ea typeface="Lexend"/>
              <a:cs typeface="Lexend"/>
              <a:sym typeface="Lexend"/>
            </a:endParaRPr>
          </a:p>
        </p:txBody>
      </p:sp>
      <p:sp>
        <p:nvSpPr>
          <p:cNvPr id="1372" name="Google Shape;1372;p81"/>
          <p:cNvSpPr txBox="1"/>
          <p:nvPr/>
        </p:nvSpPr>
        <p:spPr>
          <a:xfrm>
            <a:off x="7496790" y="3239246"/>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f cm</a:t>
            </a:r>
            <a:r>
              <a:rPr lang="en-GB" sz="1800">
                <a:latin typeface="Lexend"/>
                <a:ea typeface="Lexend"/>
                <a:cs typeface="Lexend"/>
                <a:sym typeface="Lexend"/>
              </a:rPr>
              <a:t/>
            </a:r>
            <a:endParaRPr sz="1800">
              <a:latin typeface="Lexend"/>
              <a:ea typeface="Lexend"/>
              <a:cs typeface="Lexend"/>
              <a:sym typeface="Lexend"/>
            </a:endParaRPr>
          </a:p>
        </p:txBody>
      </p:sp>
      <p:cxnSp>
        <p:nvCxnSpPr>
          <p:cNvPr id="1373" name="Google Shape;1373;p81"/>
          <p:cNvCxnSpPr/>
          <p:nvPr/>
        </p:nvCxnSpPr>
        <p:spPr>
          <a:xfrm rot="10800000">
            <a:off x="465750" y="2534925"/>
            <a:ext cx="1387800" cy="0"/>
          </a:xfrm>
          <a:prstGeom prst="straightConnector1">
            <a:avLst/>
          </a:prstGeom>
          <a:noFill/>
          <a:ln cap="flat" cmpd="sng" w="28575">
            <a:solidFill>
              <a:srgbClr val="4F7BE8"/>
            </a:solidFill>
            <a:prstDash val="solid"/>
            <a:round/>
            <a:headEnd len="med" w="med" type="triangle"/>
            <a:tailEnd len="med" w="med" type="triangle"/>
          </a:ln>
        </p:spPr>
      </p:cxnSp>
      <p:sp>
        <p:nvSpPr>
          <p:cNvPr id="1374" name="Google Shape;1374;p81"/>
          <p:cNvSpPr txBox="1"/>
          <p:nvPr/>
        </p:nvSpPr>
        <p:spPr>
          <a:xfrm>
            <a:off x="697496" y="2581358"/>
            <a:ext cx="924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375" name="Google Shape;1375;p81"/>
          <p:cNvSpPr txBox="1"/>
          <p:nvPr/>
        </p:nvSpPr>
        <p:spPr>
          <a:xfrm>
            <a:off x="3360162" y="1531200"/>
            <a:ext cx="7464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22 cm</a:t>
            </a:r>
            <a:endParaRPr sz="1800">
              <a:latin typeface="Lexend"/>
              <a:ea typeface="Lexend"/>
              <a:cs typeface="Lexend"/>
              <a:sym typeface="Lexend"/>
            </a:endParaRPr>
          </a:p>
        </p:txBody>
      </p:sp>
      <p:cxnSp>
        <p:nvCxnSpPr>
          <p:cNvPr id="1376" name="Google Shape;1376;p81"/>
          <p:cNvCxnSpPr/>
          <p:nvPr/>
        </p:nvCxnSpPr>
        <p:spPr>
          <a:xfrm rot="10800000">
            <a:off x="3372400" y="2534925"/>
            <a:ext cx="1387800" cy="0"/>
          </a:xfrm>
          <a:prstGeom prst="straightConnector1">
            <a:avLst/>
          </a:prstGeom>
          <a:noFill/>
          <a:ln cap="flat" cmpd="sng" w="28575">
            <a:solidFill>
              <a:srgbClr val="4F7BE8"/>
            </a:solidFill>
            <a:prstDash val="solid"/>
            <a:round/>
            <a:headEnd len="med" w="med" type="triangle"/>
            <a:tailEnd len="med" w="med" type="triangle"/>
          </a:ln>
        </p:spPr>
      </p:cxnSp>
      <p:sp>
        <p:nvSpPr>
          <p:cNvPr id="1377" name="Google Shape;1377;p81"/>
          <p:cNvSpPr txBox="1"/>
          <p:nvPr/>
        </p:nvSpPr>
        <p:spPr>
          <a:xfrm>
            <a:off x="3604146" y="2581358"/>
            <a:ext cx="924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b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cxnSp>
        <p:nvCxnSpPr>
          <p:cNvPr id="1378" name="Google Shape;1378;p81"/>
          <p:cNvCxnSpPr/>
          <p:nvPr/>
        </p:nvCxnSpPr>
        <p:spPr>
          <a:xfrm rot="10800000">
            <a:off x="6419528" y="2540681"/>
            <a:ext cx="1387800" cy="0"/>
          </a:xfrm>
          <a:prstGeom prst="straightConnector1">
            <a:avLst/>
          </a:prstGeom>
          <a:noFill/>
          <a:ln cap="flat" cmpd="sng" w="28575">
            <a:solidFill>
              <a:srgbClr val="4F7BE8"/>
            </a:solidFill>
            <a:prstDash val="solid"/>
            <a:round/>
            <a:headEnd len="med" w="med" type="triangle"/>
            <a:tailEnd len="med" w="med" type="triangle"/>
          </a:ln>
        </p:spPr>
      </p:cxnSp>
      <p:sp>
        <p:nvSpPr>
          <p:cNvPr id="1379" name="Google Shape;1379;p81"/>
          <p:cNvSpPr txBox="1"/>
          <p:nvPr/>
        </p:nvSpPr>
        <p:spPr>
          <a:xfrm>
            <a:off x="6651274" y="2587113"/>
            <a:ext cx="924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c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380" name="Google Shape;1380;p81"/>
          <p:cNvSpPr/>
          <p:nvPr/>
        </p:nvSpPr>
        <p:spPr>
          <a:xfrm flipH="1">
            <a:off x="-117383" y="3697259"/>
            <a:ext cx="1363500" cy="1363500"/>
          </a:xfrm>
          <a:prstGeom prst="arc">
            <a:avLst>
              <a:gd fmla="val 10771373" name="adj1"/>
              <a:gd fmla="val 1338837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1" name="Google Shape;1381;p81"/>
          <p:cNvSpPr/>
          <p:nvPr/>
        </p:nvSpPr>
        <p:spPr>
          <a:xfrm rot="-5400000">
            <a:off x="604042" y="3077484"/>
            <a:ext cx="12420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2" name="Google Shape;1382;p81"/>
          <p:cNvSpPr/>
          <p:nvPr/>
        </p:nvSpPr>
        <p:spPr>
          <a:xfrm>
            <a:off x="1710878" y="418441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83" name="Google Shape;1383;p81"/>
          <p:cNvCxnSpPr/>
          <p:nvPr/>
        </p:nvCxnSpPr>
        <p:spPr>
          <a:xfrm flipH="1">
            <a:off x="483237" y="3051627"/>
            <a:ext cx="1359900" cy="1242000"/>
          </a:xfrm>
          <a:prstGeom prst="straightConnector1">
            <a:avLst/>
          </a:prstGeom>
          <a:noFill/>
          <a:ln cap="flat" cmpd="sng" w="28575">
            <a:solidFill>
              <a:srgbClr val="4F7BE8"/>
            </a:solidFill>
            <a:prstDash val="solid"/>
            <a:round/>
            <a:headEnd len="med" w="med" type="triangle"/>
            <a:tailEnd len="med" w="med" type="triangle"/>
          </a:ln>
        </p:spPr>
      </p:cxnSp>
      <p:sp>
        <p:nvSpPr>
          <p:cNvPr id="1384" name="Google Shape;1384;p81"/>
          <p:cNvSpPr txBox="1"/>
          <p:nvPr/>
        </p:nvSpPr>
        <p:spPr>
          <a:xfrm flipH="1">
            <a:off x="740475" y="4087810"/>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42°</a:t>
            </a:r>
            <a:endParaRPr sz="1800">
              <a:latin typeface="Lexend"/>
              <a:ea typeface="Lexend"/>
              <a:cs typeface="Lexend"/>
              <a:sym typeface="Lexend"/>
            </a:endParaRPr>
          </a:p>
        </p:txBody>
      </p:sp>
      <p:cxnSp>
        <p:nvCxnSpPr>
          <p:cNvPr id="1385" name="Google Shape;1385;p81"/>
          <p:cNvCxnSpPr/>
          <p:nvPr/>
        </p:nvCxnSpPr>
        <p:spPr>
          <a:xfrm rot="10800000">
            <a:off x="2001442" y="3136431"/>
            <a:ext cx="0" cy="1242000"/>
          </a:xfrm>
          <a:prstGeom prst="straightConnector1">
            <a:avLst/>
          </a:prstGeom>
          <a:noFill/>
          <a:ln cap="flat" cmpd="sng" w="28575">
            <a:solidFill>
              <a:srgbClr val="4F7BE8"/>
            </a:solidFill>
            <a:prstDash val="solid"/>
            <a:round/>
            <a:headEnd len="med" w="med" type="triangle"/>
            <a:tailEnd len="med" w="med" type="triangle"/>
          </a:ln>
        </p:spPr>
      </p:cxnSp>
      <p:cxnSp>
        <p:nvCxnSpPr>
          <p:cNvPr id="1386" name="Google Shape;1386;p81"/>
          <p:cNvCxnSpPr/>
          <p:nvPr/>
        </p:nvCxnSpPr>
        <p:spPr>
          <a:xfrm rot="10800000">
            <a:off x="544895" y="4492165"/>
            <a:ext cx="1387800" cy="0"/>
          </a:xfrm>
          <a:prstGeom prst="straightConnector1">
            <a:avLst/>
          </a:prstGeom>
          <a:noFill/>
          <a:ln cap="flat" cmpd="sng" w="28575">
            <a:solidFill>
              <a:srgbClr val="4F7BE8"/>
            </a:solidFill>
            <a:prstDash val="solid"/>
            <a:round/>
            <a:headEnd len="med" w="med" type="triangle"/>
            <a:tailEnd len="med" w="med" type="triangle"/>
          </a:ln>
        </p:spPr>
      </p:cxnSp>
      <p:sp>
        <p:nvSpPr>
          <p:cNvPr id="1387" name="Google Shape;1387;p81"/>
          <p:cNvSpPr txBox="1"/>
          <p:nvPr/>
        </p:nvSpPr>
        <p:spPr>
          <a:xfrm>
            <a:off x="776641" y="4538597"/>
            <a:ext cx="924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22 cm</a:t>
            </a:r>
            <a:endParaRPr i="1" sz="2200">
              <a:solidFill>
                <a:schemeClr val="dk1"/>
              </a:solidFill>
              <a:latin typeface="Times New Roman"/>
              <a:ea typeface="Times New Roman"/>
              <a:cs typeface="Times New Roman"/>
              <a:sym typeface="Times New Roman"/>
            </a:endParaRPr>
          </a:p>
        </p:txBody>
      </p:sp>
      <p:sp>
        <p:nvSpPr>
          <p:cNvPr id="1388" name="Google Shape;1388;p81"/>
          <p:cNvSpPr/>
          <p:nvPr/>
        </p:nvSpPr>
        <p:spPr>
          <a:xfrm rot="-5400000">
            <a:off x="3694517" y="2972887"/>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89" name="Google Shape;1389;p81"/>
          <p:cNvCxnSpPr/>
          <p:nvPr/>
        </p:nvCxnSpPr>
        <p:spPr>
          <a:xfrm rot="10800000">
            <a:off x="6569302" y="4200000"/>
            <a:ext cx="1991100" cy="0"/>
          </a:xfrm>
          <a:prstGeom prst="straightConnector1">
            <a:avLst/>
          </a:prstGeom>
          <a:noFill/>
          <a:ln cap="flat" cmpd="sng" w="28575">
            <a:solidFill>
              <a:srgbClr val="4F7BE8"/>
            </a:solidFill>
            <a:prstDash val="solid"/>
            <a:round/>
            <a:headEnd len="med" w="med" type="triangle"/>
            <a:tailEnd len="med" w="med" type="triangle"/>
          </a:ln>
        </p:spPr>
      </p:cxnSp>
      <p:sp>
        <p:nvSpPr>
          <p:cNvPr id="1390" name="Google Shape;1390;p81"/>
          <p:cNvSpPr txBox="1"/>
          <p:nvPr/>
        </p:nvSpPr>
        <p:spPr>
          <a:xfrm>
            <a:off x="6901792" y="4246431"/>
            <a:ext cx="1326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42 cm</a:t>
            </a:r>
            <a:endParaRPr i="1" sz="2200">
              <a:solidFill>
                <a:schemeClr val="dk1"/>
              </a:solidFill>
              <a:latin typeface="Times New Roman"/>
              <a:ea typeface="Times New Roman"/>
              <a:cs typeface="Times New Roman"/>
              <a:sym typeface="Times New Roman"/>
            </a:endParaRPr>
          </a:p>
        </p:txBody>
      </p:sp>
      <p:sp>
        <p:nvSpPr>
          <p:cNvPr id="1391" name="Google Shape;1391;p81"/>
          <p:cNvSpPr txBox="1"/>
          <p:nvPr/>
        </p:nvSpPr>
        <p:spPr>
          <a:xfrm>
            <a:off x="7428927" y="3817990"/>
            <a:ext cx="7398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22°</a:t>
            </a:r>
            <a:endParaRPr sz="1800">
              <a:latin typeface="Lexend"/>
              <a:ea typeface="Lexend"/>
              <a:cs typeface="Lexend"/>
              <a:sym typeface="Lexend"/>
            </a:endParaRPr>
          </a:p>
        </p:txBody>
      </p:sp>
      <p:cxnSp>
        <p:nvCxnSpPr>
          <p:cNvPr id="1392" name="Google Shape;1392;p81"/>
          <p:cNvCxnSpPr/>
          <p:nvPr/>
        </p:nvCxnSpPr>
        <p:spPr>
          <a:xfrm rot="10800000">
            <a:off x="3494845" y="4299361"/>
            <a:ext cx="1387800" cy="0"/>
          </a:xfrm>
          <a:prstGeom prst="straightConnector1">
            <a:avLst/>
          </a:prstGeom>
          <a:noFill/>
          <a:ln cap="flat" cmpd="sng" w="28575">
            <a:solidFill>
              <a:srgbClr val="4F7BE8"/>
            </a:solidFill>
            <a:prstDash val="solid"/>
            <a:round/>
            <a:headEnd len="med" w="med" type="triangle"/>
            <a:tailEnd len="med" w="med" type="triangle"/>
          </a:ln>
        </p:spPr>
      </p:cxnSp>
      <p:sp>
        <p:nvSpPr>
          <p:cNvPr id="1393" name="Google Shape;1393;p81"/>
          <p:cNvSpPr txBox="1"/>
          <p:nvPr/>
        </p:nvSpPr>
        <p:spPr>
          <a:xfrm>
            <a:off x="3139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394" name="Google Shape;1394;p81"/>
          <p:cNvSpPr txBox="1"/>
          <p:nvPr/>
        </p:nvSpPr>
        <p:spPr>
          <a:xfrm>
            <a:off x="32066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395" name="Google Shape;1395;p81"/>
          <p:cNvSpPr txBox="1"/>
          <p:nvPr/>
        </p:nvSpPr>
        <p:spPr>
          <a:xfrm>
            <a:off x="60993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c)</a:t>
            </a:r>
            <a:endParaRPr sz="1800">
              <a:latin typeface="Lexend"/>
              <a:ea typeface="Lexend"/>
              <a:cs typeface="Lexend"/>
              <a:sym typeface="Lexend"/>
            </a:endParaRPr>
          </a:p>
        </p:txBody>
      </p:sp>
      <p:sp>
        <p:nvSpPr>
          <p:cNvPr id="1396" name="Google Shape;1396;p81"/>
          <p:cNvSpPr txBox="1"/>
          <p:nvPr/>
        </p:nvSpPr>
        <p:spPr>
          <a:xfrm>
            <a:off x="3139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d)</a:t>
            </a:r>
            <a:endParaRPr sz="1800">
              <a:latin typeface="Lexend"/>
              <a:ea typeface="Lexend"/>
              <a:cs typeface="Lexend"/>
              <a:sym typeface="Lexend"/>
            </a:endParaRPr>
          </a:p>
        </p:txBody>
      </p:sp>
      <p:sp>
        <p:nvSpPr>
          <p:cNvPr id="1397" name="Google Shape;1397;p81"/>
          <p:cNvSpPr txBox="1"/>
          <p:nvPr/>
        </p:nvSpPr>
        <p:spPr>
          <a:xfrm>
            <a:off x="32066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e)</a:t>
            </a:r>
            <a:endParaRPr sz="1800">
              <a:latin typeface="Lexend"/>
              <a:ea typeface="Lexend"/>
              <a:cs typeface="Lexend"/>
              <a:sym typeface="Lexend"/>
            </a:endParaRPr>
          </a:p>
        </p:txBody>
      </p:sp>
      <p:sp>
        <p:nvSpPr>
          <p:cNvPr id="1398" name="Google Shape;1398;p81"/>
          <p:cNvSpPr txBox="1"/>
          <p:nvPr/>
        </p:nvSpPr>
        <p:spPr>
          <a:xfrm>
            <a:off x="60993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f)</a:t>
            </a:r>
            <a:endParaRPr sz="1800">
              <a:latin typeface="Lexend"/>
              <a:ea typeface="Lexend"/>
              <a:cs typeface="Lexend"/>
              <a:sym typeface="Lexend"/>
            </a:endParaRPr>
          </a:p>
        </p:txBody>
      </p:sp>
      <p:pic>
        <p:nvPicPr>
          <p:cNvPr id="1399" name="Google Shape;1399;p81"/>
          <p:cNvPicPr preferRelativeResize="0"/>
          <p:nvPr/>
        </p:nvPicPr>
        <p:blipFill>
          <a:blip r:embed="rId3">
            <a:alphaModFix/>
          </a:blip>
          <a:stretch>
            <a:fillRect/>
          </a:stretch>
        </p:blipFill>
        <p:spPr>
          <a:xfrm>
            <a:off x="324000" y="2903038"/>
            <a:ext cx="8495999" cy="3649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3" name="Shape 1403"/>
        <p:cNvGrpSpPr/>
        <p:nvPr/>
      </p:nvGrpSpPr>
      <p:grpSpPr>
        <a:xfrm>
          <a:off x="0" y="0"/>
          <a:ext cx="0" cy="0"/>
          <a:chOff x="0" y="0"/>
          <a:chExt cx="0" cy="0"/>
        </a:xfrm>
      </p:grpSpPr>
      <p:sp>
        <p:nvSpPr>
          <p:cNvPr id="1404" name="Google Shape;1404;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cosine (Formalising the cosine formula)</a:t>
            </a:r>
            <a:endParaRPr/>
          </a:p>
        </p:txBody>
      </p:sp>
      <p:sp>
        <p:nvSpPr>
          <p:cNvPr id="1405" name="Google Shape;1405;p82"/>
          <p:cNvSpPr/>
          <p:nvPr/>
        </p:nvSpPr>
        <p:spPr>
          <a:xfrm flipH="1">
            <a:off x="1817700" y="3023350"/>
            <a:ext cx="1986900" cy="1987200"/>
          </a:xfrm>
          <a:prstGeom prst="arc">
            <a:avLst>
              <a:gd fmla="val 10771373" name="adj1"/>
              <a:gd fmla="val 1227390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6" name="Google Shape;1406;p82"/>
          <p:cNvSpPr/>
          <p:nvPr/>
        </p:nvSpPr>
        <p:spPr>
          <a:xfrm rot="-5400000">
            <a:off x="3573828" y="1979248"/>
            <a:ext cx="1251300" cy="2822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7" name="Google Shape;1407;p82"/>
          <p:cNvSpPr/>
          <p:nvPr/>
        </p:nvSpPr>
        <p:spPr>
          <a:xfrm rot="-5400000">
            <a:off x="4319617" y="45755"/>
            <a:ext cx="2439000" cy="5501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8" name="Google Shape;1408;p82"/>
          <p:cNvSpPr/>
          <p:nvPr/>
        </p:nvSpPr>
        <p:spPr>
          <a:xfrm rot="-5400000">
            <a:off x="4104676" y="602099"/>
            <a:ext cx="2097600" cy="4730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09" name="Google Shape;1409;p82"/>
          <p:cNvSpPr/>
          <p:nvPr/>
        </p:nvSpPr>
        <p:spPr>
          <a:xfrm rot="-5400000">
            <a:off x="3819077" y="1342799"/>
            <a:ext cx="1642500" cy="3704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0" name="Google Shape;1410;p82"/>
          <p:cNvSpPr txBox="1"/>
          <p:nvPr/>
        </p:nvSpPr>
        <p:spPr>
          <a:xfrm>
            <a:off x="324000" y="610600"/>
            <a:ext cx="8496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4) Raadi dhererka masaafada a, b, c, iyo d</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(ku dhawaad tirada guud ee ugu dhow).</a:t>
            </a:r>
            <a:endParaRPr sz="1800">
              <a:latin typeface="Lexend"/>
              <a:ea typeface="Lexend"/>
              <a:cs typeface="Lexend"/>
              <a:sym typeface="Lexend"/>
            </a:endParaRPr>
          </a:p>
        </p:txBody>
      </p:sp>
      <p:sp>
        <p:nvSpPr>
          <p:cNvPr id="1411" name="Google Shape;1411;p82"/>
          <p:cNvSpPr/>
          <p:nvPr/>
        </p:nvSpPr>
        <p:spPr>
          <a:xfrm>
            <a:off x="5380284" y="37856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2" name="Google Shape;1412;p82"/>
          <p:cNvSpPr txBox="1"/>
          <p:nvPr/>
        </p:nvSpPr>
        <p:spPr>
          <a:xfrm flipH="1">
            <a:off x="3239840" y="3726437"/>
            <a:ext cx="629700" cy="314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24°</a:t>
            </a:r>
            <a:endParaRPr sz="1800">
              <a:latin typeface="Lexend"/>
              <a:ea typeface="Lexend"/>
              <a:cs typeface="Lexend"/>
              <a:sym typeface="Lexend"/>
            </a:endParaRPr>
          </a:p>
        </p:txBody>
      </p:sp>
      <p:sp>
        <p:nvSpPr>
          <p:cNvPr id="1413" name="Google Shape;1413;p82"/>
          <p:cNvSpPr txBox="1"/>
          <p:nvPr/>
        </p:nvSpPr>
        <p:spPr>
          <a:xfrm>
            <a:off x="3786125" y="4260697"/>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a cm</a:t>
            </a:r>
            <a:r>
              <a:rPr lang="en-GB" sz="18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1414" name="Google Shape;1414;p82"/>
          <p:cNvSpPr/>
          <p:nvPr/>
        </p:nvSpPr>
        <p:spPr>
          <a:xfrm>
            <a:off x="6261965" y="37856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5" name="Google Shape;1415;p82"/>
          <p:cNvSpPr/>
          <p:nvPr/>
        </p:nvSpPr>
        <p:spPr>
          <a:xfrm>
            <a:off x="7288274" y="37856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6" name="Google Shape;1416;p82"/>
          <p:cNvSpPr/>
          <p:nvPr/>
        </p:nvSpPr>
        <p:spPr>
          <a:xfrm>
            <a:off x="8059261" y="37856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7" name="Google Shape;1417;p82"/>
          <p:cNvSpPr txBox="1"/>
          <p:nvPr/>
        </p:nvSpPr>
        <p:spPr>
          <a:xfrm>
            <a:off x="5738225" y="4249595"/>
            <a:ext cx="6327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11 cm</a:t>
            </a:r>
            <a:endParaRPr sz="1800">
              <a:latin typeface="Lexend"/>
              <a:ea typeface="Lexend"/>
              <a:cs typeface="Lexend"/>
              <a:sym typeface="Lexend"/>
            </a:endParaRPr>
          </a:p>
        </p:txBody>
      </p:sp>
      <p:cxnSp>
        <p:nvCxnSpPr>
          <p:cNvPr id="1418" name="Google Shape;1418;p82"/>
          <p:cNvCxnSpPr/>
          <p:nvPr/>
        </p:nvCxnSpPr>
        <p:spPr>
          <a:xfrm rot="10800000">
            <a:off x="2788325" y="4214775"/>
            <a:ext cx="2822700" cy="0"/>
          </a:xfrm>
          <a:prstGeom prst="straightConnector1">
            <a:avLst/>
          </a:prstGeom>
          <a:noFill/>
          <a:ln cap="flat" cmpd="sng" w="28575">
            <a:solidFill>
              <a:srgbClr val="4F7BE8"/>
            </a:solidFill>
            <a:prstDash val="solid"/>
            <a:round/>
            <a:headEnd len="med" w="med" type="triangle"/>
            <a:tailEnd len="med" w="med" type="triangle"/>
          </a:ln>
        </p:spPr>
      </p:cxnSp>
      <p:sp>
        <p:nvSpPr>
          <p:cNvPr id="1419" name="Google Shape;1419;p82"/>
          <p:cNvSpPr txBox="1"/>
          <p:nvPr/>
        </p:nvSpPr>
        <p:spPr>
          <a:xfrm>
            <a:off x="6653770" y="4249601"/>
            <a:ext cx="6990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rgbClr val="000000"/>
                </a:solidFill>
                <a:latin typeface="Lexend"/>
                <a:ea typeface="Times New Roman"/>
                <a:cs typeface="Times New Roman"/>
                <a:sym typeface="Times New Roman"/>
              </a:rPr>
              <a:t>c cm</a:t>
            </a:r>
            <a:r>
              <a:rPr lang="en-GB" sz="1800">
                <a:solidFill>
                  <a:srgbClr val="000000"/>
                </a:solidFill>
                <a:latin typeface="Lexend"/>
                <a:ea typeface="Lexend"/>
                <a:cs typeface="Lexend"/>
                <a:sym typeface="Lexend"/>
              </a:rPr>
              <a:t/>
            </a:r>
            <a:endParaRPr sz="1800">
              <a:latin typeface="Lexend"/>
              <a:ea typeface="Lexend"/>
              <a:cs typeface="Lexend"/>
              <a:sym typeface="Lexend"/>
            </a:endParaRPr>
          </a:p>
        </p:txBody>
      </p:sp>
      <p:cxnSp>
        <p:nvCxnSpPr>
          <p:cNvPr id="1420" name="Google Shape;1420;p82"/>
          <p:cNvCxnSpPr/>
          <p:nvPr/>
        </p:nvCxnSpPr>
        <p:spPr>
          <a:xfrm>
            <a:off x="5611025" y="4214775"/>
            <a:ext cx="887100" cy="0"/>
          </a:xfrm>
          <a:prstGeom prst="straightConnector1">
            <a:avLst/>
          </a:prstGeom>
          <a:noFill/>
          <a:ln cap="flat" cmpd="sng" w="28575">
            <a:solidFill>
              <a:srgbClr val="4F7BE8"/>
            </a:solidFill>
            <a:prstDash val="solid"/>
            <a:round/>
            <a:headEnd len="med" w="med" type="triangle"/>
            <a:tailEnd len="med" w="med" type="triangle"/>
          </a:ln>
        </p:spPr>
      </p:cxnSp>
      <p:cxnSp>
        <p:nvCxnSpPr>
          <p:cNvPr id="1421" name="Google Shape;1421;p82"/>
          <p:cNvCxnSpPr/>
          <p:nvPr/>
        </p:nvCxnSpPr>
        <p:spPr>
          <a:xfrm rot="10800000">
            <a:off x="6498225" y="4215550"/>
            <a:ext cx="1010100" cy="0"/>
          </a:xfrm>
          <a:prstGeom prst="straightConnector1">
            <a:avLst/>
          </a:prstGeom>
          <a:noFill/>
          <a:ln cap="flat" cmpd="sng" w="28575">
            <a:solidFill>
              <a:srgbClr val="4F7BE8"/>
            </a:solidFill>
            <a:prstDash val="solid"/>
            <a:round/>
            <a:headEnd len="med" w="med" type="triangle"/>
            <a:tailEnd len="med" w="med" type="triangle"/>
          </a:ln>
        </p:spPr>
      </p:cxnSp>
      <p:cxnSp>
        <p:nvCxnSpPr>
          <p:cNvPr id="1422" name="Google Shape;1422;p82"/>
          <p:cNvCxnSpPr/>
          <p:nvPr/>
        </p:nvCxnSpPr>
        <p:spPr>
          <a:xfrm>
            <a:off x="7508325" y="4214775"/>
            <a:ext cx="782700" cy="0"/>
          </a:xfrm>
          <a:prstGeom prst="straightConnector1">
            <a:avLst/>
          </a:prstGeom>
          <a:noFill/>
          <a:ln cap="flat" cmpd="sng" w="28575">
            <a:solidFill>
              <a:srgbClr val="4F7BE8"/>
            </a:solidFill>
            <a:prstDash val="solid"/>
            <a:round/>
            <a:headEnd len="med" w="med" type="triangle"/>
            <a:tailEnd len="med" w="med" type="triangle"/>
          </a:ln>
        </p:spPr>
      </p:cxnSp>
      <p:sp>
        <p:nvSpPr>
          <p:cNvPr id="1423" name="Google Shape;1423;p82"/>
          <p:cNvSpPr txBox="1"/>
          <p:nvPr/>
        </p:nvSpPr>
        <p:spPr>
          <a:xfrm>
            <a:off x="7583325" y="4249595"/>
            <a:ext cx="6327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5 cm</a:t>
            </a:r>
            <a:endParaRPr i="1" sz="2200">
              <a:latin typeface="Times New Roman"/>
              <a:ea typeface="Times New Roman"/>
              <a:cs typeface="Times New Roman"/>
              <a:sym typeface="Times New Roman"/>
            </a:endParaRPr>
          </a:p>
        </p:txBody>
      </p:sp>
      <p:sp>
        <p:nvSpPr>
          <p:cNvPr id="1424" name="Google Shape;1424;p82"/>
          <p:cNvSpPr txBox="1"/>
          <p:nvPr/>
        </p:nvSpPr>
        <p:spPr>
          <a:xfrm>
            <a:off x="3742325" y="2827390"/>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37 cm</a:t>
            </a:r>
            <a:endParaRPr sz="1800">
              <a:latin typeface="Lexend"/>
              <a:ea typeface="Lexend"/>
              <a:cs typeface="Lexend"/>
              <a:sym typeface="Lexend"/>
            </a:endParaRPr>
          </a:p>
        </p:txBody>
      </p:sp>
      <p:cxnSp>
        <p:nvCxnSpPr>
          <p:cNvPr id="1425" name="Google Shape;1425;p82"/>
          <p:cNvCxnSpPr/>
          <p:nvPr/>
        </p:nvCxnSpPr>
        <p:spPr>
          <a:xfrm flipH="1">
            <a:off x="2788278" y="2563703"/>
            <a:ext cx="2822400" cy="1251300"/>
          </a:xfrm>
          <a:prstGeom prst="straightConnector1">
            <a:avLst/>
          </a:prstGeom>
          <a:noFill/>
          <a:ln cap="flat" cmpd="sng" w="28575">
            <a:solidFill>
              <a:srgbClr val="4F7BE8"/>
            </a:solidFill>
            <a:prstDash val="solid"/>
            <a:round/>
            <a:headEnd len="med" w="med" type="triangle"/>
            <a:tailEnd len="med" w="med" type="triangle"/>
          </a:ln>
        </p:spPr>
      </p:cxnSp>
      <p:cxnSp>
        <p:nvCxnSpPr>
          <p:cNvPr id="1426" name="Google Shape;1426;p82"/>
          <p:cNvCxnSpPr/>
          <p:nvPr/>
        </p:nvCxnSpPr>
        <p:spPr>
          <a:xfrm flipH="1" rot="10800000">
            <a:off x="5610678" y="2172503"/>
            <a:ext cx="881700" cy="391200"/>
          </a:xfrm>
          <a:prstGeom prst="straightConnector1">
            <a:avLst/>
          </a:prstGeom>
          <a:noFill/>
          <a:ln cap="flat" cmpd="sng" w="28575">
            <a:solidFill>
              <a:srgbClr val="4F7BE8"/>
            </a:solidFill>
            <a:prstDash val="solid"/>
            <a:round/>
            <a:headEnd len="med" w="med" type="triangle"/>
            <a:tailEnd len="med" w="med" type="triangle"/>
          </a:ln>
        </p:spPr>
      </p:cxnSp>
      <p:cxnSp>
        <p:nvCxnSpPr>
          <p:cNvPr id="1427" name="Google Shape;1427;p82"/>
          <p:cNvCxnSpPr/>
          <p:nvPr/>
        </p:nvCxnSpPr>
        <p:spPr>
          <a:xfrm flipH="1">
            <a:off x="6492376" y="1717405"/>
            <a:ext cx="1026300" cy="455100"/>
          </a:xfrm>
          <a:prstGeom prst="straightConnector1">
            <a:avLst/>
          </a:prstGeom>
          <a:noFill/>
          <a:ln cap="flat" cmpd="sng" w="28575">
            <a:solidFill>
              <a:srgbClr val="4F7BE8"/>
            </a:solidFill>
            <a:prstDash val="solid"/>
            <a:round/>
            <a:headEnd len="med" w="med" type="triangle"/>
            <a:tailEnd len="med" w="med" type="triangle"/>
          </a:ln>
        </p:spPr>
      </p:cxnSp>
      <p:cxnSp>
        <p:nvCxnSpPr>
          <p:cNvPr id="1428" name="Google Shape;1428;p82"/>
          <p:cNvCxnSpPr/>
          <p:nvPr/>
        </p:nvCxnSpPr>
        <p:spPr>
          <a:xfrm flipH="1" rot="10800000">
            <a:off x="7518676" y="1376005"/>
            <a:ext cx="771300" cy="341400"/>
          </a:xfrm>
          <a:prstGeom prst="straightConnector1">
            <a:avLst/>
          </a:prstGeom>
          <a:noFill/>
          <a:ln cap="flat" cmpd="sng" w="28575">
            <a:solidFill>
              <a:srgbClr val="4F7BE8"/>
            </a:solidFill>
            <a:prstDash val="solid"/>
            <a:round/>
            <a:headEnd len="med" w="med" type="triangle"/>
            <a:tailEnd len="med" w="med" type="triangle"/>
          </a:ln>
        </p:spPr>
      </p:cxnSp>
      <p:sp>
        <p:nvSpPr>
          <p:cNvPr id="1429" name="Google Shape;1429;p82"/>
          <p:cNvSpPr txBox="1"/>
          <p:nvPr/>
        </p:nvSpPr>
        <p:spPr>
          <a:xfrm>
            <a:off x="5627375" y="2055200"/>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430" name="Google Shape;1430;p82"/>
          <p:cNvSpPr txBox="1"/>
          <p:nvPr/>
        </p:nvSpPr>
        <p:spPr>
          <a:xfrm>
            <a:off x="6568570" y="1625232"/>
            <a:ext cx="6990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18 cm</a:t>
            </a:r>
            <a:endParaRPr sz="1800">
              <a:latin typeface="Lexend"/>
              <a:ea typeface="Lexend"/>
              <a:cs typeface="Lexend"/>
              <a:sym typeface="Lexend"/>
            </a:endParaRPr>
          </a:p>
        </p:txBody>
      </p:sp>
      <p:sp>
        <p:nvSpPr>
          <p:cNvPr id="1431" name="Google Shape;1431;p82"/>
          <p:cNvSpPr txBox="1"/>
          <p:nvPr/>
        </p:nvSpPr>
        <p:spPr>
          <a:xfrm>
            <a:off x="7433427" y="1272848"/>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5" name="Shape 1435"/>
        <p:cNvGrpSpPr/>
        <p:nvPr/>
      </p:nvGrpSpPr>
      <p:grpSpPr>
        <a:xfrm>
          <a:off x="0" y="0"/>
          <a:ext cx="0" cy="0"/>
          <a:chOff x="0" y="0"/>
          <a:chExt cx="0" cy="0"/>
        </a:xfrm>
      </p:grpSpPr>
      <p:sp>
        <p:nvSpPr>
          <p:cNvPr id="1436" name="Google Shape;1436;p83"/>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 Ku beddel dhinacyada iyo xagasha calaamadeysan ee saddexagal kasta qaacidada la siiyay ee cosine, oo raadi dhererka dhinaca maqan.</a:t>
            </a:r>
            <a:endParaRPr sz="1800">
              <a:latin typeface="Lexend"/>
              <a:ea typeface="Lexend"/>
              <a:cs typeface="Lexend"/>
              <a:sym typeface="Lexend"/>
            </a:endParaRPr>
          </a:p>
        </p:txBody>
      </p:sp>
      <p:sp>
        <p:nvSpPr>
          <p:cNvPr id="1437" name="Google Shape;1437;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cosine</a:t>
            </a:r>
            <a:endParaRPr/>
          </a:p>
        </p:txBody>
      </p:sp>
      <p:cxnSp>
        <p:nvCxnSpPr>
          <p:cNvPr id="1438" name="Google Shape;1438;p83"/>
          <p:cNvCxnSpPr>
            <a:stCxn id="1436" idx="2"/>
          </p:cNvCxnSpPr>
          <p:nvPr/>
        </p:nvCxnSpPr>
        <p:spPr>
          <a:xfrm>
            <a:off x="4572000" y="1164700"/>
            <a:ext cx="0" cy="3642000"/>
          </a:xfrm>
          <a:prstGeom prst="straightConnector1">
            <a:avLst/>
          </a:prstGeom>
          <a:noFill/>
          <a:ln cap="flat" cmpd="sng" w="38100">
            <a:solidFill>
              <a:schemeClr val="accent4"/>
            </a:solidFill>
            <a:prstDash val="solid"/>
            <a:round/>
            <a:headEnd len="med" w="med" type="none"/>
            <a:tailEnd len="med" w="med" type="none"/>
          </a:ln>
        </p:spPr>
      </p:cxnSp>
      <p:sp>
        <p:nvSpPr>
          <p:cNvPr id="1439" name="Google Shape;1439;p83"/>
          <p:cNvSpPr/>
          <p:nvPr/>
        </p:nvSpPr>
        <p:spPr>
          <a:xfrm>
            <a:off x="910275" y="1797353"/>
            <a:ext cx="5559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440" name="Google Shape;1440;p83"/>
          <p:cNvSpPr txBox="1"/>
          <p:nvPr/>
        </p:nvSpPr>
        <p:spPr>
          <a:xfrm>
            <a:off x="1137499" y="1801203"/>
            <a:ext cx="21870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cos( )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441" name="Google Shape;1441;p83"/>
          <p:cNvSpPr/>
          <p:nvPr/>
        </p:nvSpPr>
        <p:spPr>
          <a:xfrm>
            <a:off x="2188322" y="17973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442" name="Google Shape;1442;p83"/>
          <p:cNvSpPr/>
          <p:nvPr/>
        </p:nvSpPr>
        <p:spPr>
          <a:xfrm>
            <a:off x="3119667" y="17973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443" name="Google Shape;1443;p83"/>
          <p:cNvSpPr/>
          <p:nvPr/>
        </p:nvSpPr>
        <p:spPr>
          <a:xfrm>
            <a:off x="7218570" y="386397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444" name="Google Shape;1444;p83"/>
          <p:cNvSpPr txBox="1"/>
          <p:nvPr/>
        </p:nvSpPr>
        <p:spPr>
          <a:xfrm>
            <a:off x="6765000" y="3850225"/>
            <a:ext cx="11634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cos(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445" name="Google Shape;1445;p83"/>
          <p:cNvSpPr txBox="1"/>
          <p:nvPr/>
        </p:nvSpPr>
        <p:spPr>
          <a:xfrm>
            <a:off x="7990450" y="3674725"/>
            <a:ext cx="5103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  </a:t>
            </a:r>
            <a:endParaRPr i="1" sz="2200">
              <a:latin typeface="Times New Roman"/>
              <a:ea typeface="Times New Roman"/>
              <a:cs typeface="Times New Roman"/>
              <a:sym typeface="Times New Roman"/>
            </a:endParaRPr>
          </a:p>
        </p:txBody>
      </p:sp>
      <p:cxnSp>
        <p:nvCxnSpPr>
          <p:cNvPr id="1446" name="Google Shape;1446;p83"/>
          <p:cNvCxnSpPr/>
          <p:nvPr/>
        </p:nvCxnSpPr>
        <p:spPr>
          <a:xfrm>
            <a:off x="6776675" y="3850225"/>
            <a:ext cx="1111500" cy="0"/>
          </a:xfrm>
          <a:prstGeom prst="straightConnector1">
            <a:avLst/>
          </a:prstGeom>
          <a:noFill/>
          <a:ln cap="flat" cmpd="sng" w="19050">
            <a:solidFill>
              <a:schemeClr val="dk1"/>
            </a:solidFill>
            <a:prstDash val="solid"/>
            <a:round/>
            <a:headEnd len="med" w="med" type="none"/>
            <a:tailEnd len="med" w="med" type="none"/>
          </a:ln>
        </p:spPr>
      </p:cxnSp>
      <p:sp>
        <p:nvSpPr>
          <p:cNvPr id="1447" name="Google Shape;1447;p83"/>
          <p:cNvSpPr/>
          <p:nvPr/>
        </p:nvSpPr>
        <p:spPr>
          <a:xfrm>
            <a:off x="6844770" y="3488925"/>
            <a:ext cx="10557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448" name="Google Shape;1448;p83"/>
          <p:cNvSpPr/>
          <p:nvPr/>
        </p:nvSpPr>
        <p:spPr>
          <a:xfrm>
            <a:off x="8170739" y="3670221"/>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449" name="Google Shape;1449;p83"/>
          <p:cNvSpPr txBox="1"/>
          <p:nvPr/>
        </p:nvSpPr>
        <p:spPr>
          <a:xfrm flipH="1">
            <a:off x="910200" y="18650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289</a:t>
            </a:r>
            <a:endParaRPr sz="1800">
              <a:latin typeface="Lexend"/>
              <a:ea typeface="Lexend"/>
              <a:cs typeface="Lexend"/>
              <a:sym typeface="Lexend"/>
            </a:endParaRPr>
          </a:p>
        </p:txBody>
      </p:sp>
      <p:sp>
        <p:nvSpPr>
          <p:cNvPr id="1450" name="Google Shape;1450;p83"/>
          <p:cNvSpPr txBox="1"/>
          <p:nvPr/>
        </p:nvSpPr>
        <p:spPr>
          <a:xfrm>
            <a:off x="1382150" y="2307275"/>
            <a:ext cx="19425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a:t>
            </a:r>
            <a:r>
              <a:rPr lang="en-GB" sz="1800">
                <a:solidFill>
                  <a:schemeClr val="dk1"/>
                </a:solidFill>
                <a:latin typeface="Lexend"/>
                <a:ea typeface="Times New Roman"/>
                <a:cs typeface="Times New Roman"/>
                <a:sym typeface="Times New Roman"/>
              </a:rPr>
              <a:t> = </a:t>
            </a:r>
            <a:endParaRPr sz="1800">
              <a:latin typeface="Lexend"/>
              <a:ea typeface="Lexend"/>
              <a:cs typeface="Lexend"/>
              <a:sym typeface="Lexend"/>
            </a:endParaRPr>
          </a:p>
        </p:txBody>
      </p:sp>
      <p:sp>
        <p:nvSpPr>
          <p:cNvPr id="1451" name="Google Shape;1451;p83"/>
          <p:cNvSpPr/>
          <p:nvPr/>
        </p:nvSpPr>
        <p:spPr>
          <a:xfrm>
            <a:off x="1826933" y="2287325"/>
            <a:ext cx="1163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452" name="Google Shape;1452;p83"/>
          <p:cNvSpPr txBox="1"/>
          <p:nvPr/>
        </p:nvSpPr>
        <p:spPr>
          <a:xfrm>
            <a:off x="7036944" y="4491475"/>
            <a:ext cx="4557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b</a:t>
            </a:r>
            <a:r>
              <a:rPr lang="en-GB" sz="1800">
                <a:solidFill>
                  <a:schemeClr val="dk1"/>
                </a:solidFill>
                <a:latin typeface="Lexend"/>
                <a:ea typeface="Times New Roman"/>
                <a:cs typeface="Times New Roman"/>
                <a:sym typeface="Times New Roman"/>
              </a:rPr>
              <a:t> = </a:t>
            </a:r>
            <a:endParaRPr sz="1800">
              <a:latin typeface="Lexend"/>
              <a:ea typeface="Lexend"/>
              <a:cs typeface="Lexend"/>
              <a:sym typeface="Lexend"/>
            </a:endParaRPr>
          </a:p>
        </p:txBody>
      </p:sp>
      <p:sp>
        <p:nvSpPr>
          <p:cNvPr id="1453" name="Google Shape;1453;p83"/>
          <p:cNvSpPr/>
          <p:nvPr/>
        </p:nvSpPr>
        <p:spPr>
          <a:xfrm>
            <a:off x="7481710" y="447152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454" name="Google Shape;1454;p83"/>
          <p:cNvSpPr txBox="1"/>
          <p:nvPr/>
        </p:nvSpPr>
        <p:spPr>
          <a:xfrm flipH="1">
            <a:off x="2198075" y="1864850"/>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85°</a:t>
            </a:r>
            <a:endParaRPr sz="2000">
              <a:latin typeface="Kalam"/>
              <a:ea typeface="Kalam"/>
              <a:cs typeface="Kalam"/>
              <a:sym typeface="Kalam"/>
            </a:endParaRPr>
          </a:p>
        </p:txBody>
      </p:sp>
      <p:sp>
        <p:nvSpPr>
          <p:cNvPr id="1455" name="Google Shape;1455;p83"/>
          <p:cNvSpPr txBox="1"/>
          <p:nvPr/>
        </p:nvSpPr>
        <p:spPr>
          <a:xfrm flipH="1">
            <a:off x="3135000" y="1864850"/>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a</a:t>
            </a:r>
            <a:endParaRPr sz="2000">
              <a:latin typeface="Kalam"/>
              <a:ea typeface="Kalam"/>
              <a:cs typeface="Kalam"/>
              <a:sym typeface="Kalam"/>
            </a:endParaRPr>
          </a:p>
        </p:txBody>
      </p:sp>
      <p:sp>
        <p:nvSpPr>
          <p:cNvPr id="1456" name="Google Shape;1456;p83"/>
          <p:cNvSpPr txBox="1"/>
          <p:nvPr/>
        </p:nvSpPr>
        <p:spPr>
          <a:xfrm flipH="1">
            <a:off x="1861150" y="2354825"/>
            <a:ext cx="11115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25.19</a:t>
            </a:r>
            <a:endParaRPr sz="2000">
              <a:latin typeface="Kalam"/>
              <a:ea typeface="Kalam"/>
              <a:cs typeface="Kalam"/>
              <a:sym typeface="Kalam"/>
            </a:endParaRPr>
          </a:p>
        </p:txBody>
      </p:sp>
      <p:sp>
        <p:nvSpPr>
          <p:cNvPr id="1457" name="Google Shape;1457;p83"/>
          <p:cNvSpPr txBox="1"/>
          <p:nvPr/>
        </p:nvSpPr>
        <p:spPr>
          <a:xfrm flipH="1">
            <a:off x="8180500" y="3667825"/>
            <a:ext cx="555900" cy="309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b</a:t>
            </a:r>
            <a:endParaRPr sz="2000">
              <a:latin typeface="Kalam"/>
              <a:ea typeface="Kalam"/>
              <a:cs typeface="Kalam"/>
              <a:sym typeface="Kalam"/>
            </a:endParaRPr>
          </a:p>
        </p:txBody>
      </p:sp>
      <p:sp>
        <p:nvSpPr>
          <p:cNvPr id="1458" name="Google Shape;1458;p83"/>
          <p:cNvSpPr txBox="1"/>
          <p:nvPr/>
        </p:nvSpPr>
        <p:spPr>
          <a:xfrm flipH="1">
            <a:off x="7228325" y="393147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51°</a:t>
            </a:r>
            <a:endParaRPr sz="2000">
              <a:latin typeface="Kalam"/>
              <a:ea typeface="Kalam"/>
              <a:cs typeface="Kalam"/>
              <a:sym typeface="Kalam"/>
            </a:endParaRPr>
          </a:p>
        </p:txBody>
      </p:sp>
      <p:sp>
        <p:nvSpPr>
          <p:cNvPr id="1459" name="Google Shape;1459;p83"/>
          <p:cNvSpPr txBox="1"/>
          <p:nvPr/>
        </p:nvSpPr>
        <p:spPr>
          <a:xfrm flipH="1">
            <a:off x="6848675" y="3556425"/>
            <a:ext cx="10395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3.5</a:t>
            </a:r>
            <a:endParaRPr sz="2000">
              <a:latin typeface="Kalam"/>
              <a:ea typeface="Kalam"/>
              <a:cs typeface="Kalam"/>
              <a:sym typeface="Kalam"/>
            </a:endParaRPr>
          </a:p>
        </p:txBody>
      </p:sp>
      <p:sp>
        <p:nvSpPr>
          <p:cNvPr id="1460" name="Google Shape;1460;p83"/>
          <p:cNvSpPr txBox="1"/>
          <p:nvPr/>
        </p:nvSpPr>
        <p:spPr>
          <a:xfrm flipH="1">
            <a:off x="7491450" y="45390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5.56</a:t>
            </a:r>
            <a:endParaRPr sz="2000">
              <a:latin typeface="Kalam"/>
              <a:ea typeface="Kalam"/>
              <a:cs typeface="Kalam"/>
              <a:sym typeface="Kalam"/>
            </a:endParaRPr>
          </a:p>
        </p:txBody>
      </p:sp>
      <p:sp>
        <p:nvSpPr>
          <p:cNvPr id="1461" name="Google Shape;1461;p83"/>
          <p:cNvSpPr/>
          <p:nvPr/>
        </p:nvSpPr>
        <p:spPr>
          <a:xfrm flipH="1">
            <a:off x="2494401" y="3927475"/>
            <a:ext cx="1039500" cy="1039500"/>
          </a:xfrm>
          <a:prstGeom prst="arc">
            <a:avLst>
              <a:gd fmla="val 10771373" name="adj1"/>
              <a:gd fmla="val 145223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62" name="Google Shape;1462;p83"/>
          <p:cNvGrpSpPr/>
          <p:nvPr/>
        </p:nvGrpSpPr>
        <p:grpSpPr>
          <a:xfrm>
            <a:off x="2920487" y="2711842"/>
            <a:ext cx="1072182" cy="1737708"/>
            <a:chOff x="-2089411" y="1392790"/>
            <a:chExt cx="1150780" cy="1746089"/>
          </a:xfrm>
        </p:grpSpPr>
        <p:sp>
          <p:nvSpPr>
            <p:cNvPr id="1463" name="Google Shape;1463;p8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64" name="Google Shape;1464;p83"/>
            <p:cNvCxnSpPr/>
            <p:nvPr/>
          </p:nvCxnSpPr>
          <p:spPr>
            <a:xfrm flipH="1">
              <a:off x="-2089411" y="1392790"/>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465" name="Google Shape;1465;p83"/>
            <p:cNvCxnSpPr/>
            <p:nvPr/>
          </p:nvCxnSpPr>
          <p:spPr>
            <a:xfrm rot="10800000">
              <a:off x="-938630" y="1455879"/>
              <a:ext cx="0" cy="1683000"/>
            </a:xfrm>
            <a:prstGeom prst="straightConnector1">
              <a:avLst/>
            </a:prstGeom>
            <a:noFill/>
            <a:ln cap="flat" cmpd="sng" w="28575">
              <a:solidFill>
                <a:srgbClr val="4F7BE8"/>
              </a:solidFill>
              <a:prstDash val="solid"/>
              <a:round/>
              <a:headEnd len="med" w="med" type="triangle"/>
              <a:tailEnd len="med" w="med" type="triangle"/>
            </a:ln>
          </p:spPr>
        </p:cxnSp>
      </p:grpSp>
      <p:sp>
        <p:nvSpPr>
          <p:cNvPr id="1466" name="Google Shape;1466;p83"/>
          <p:cNvSpPr/>
          <p:nvPr/>
        </p:nvSpPr>
        <p:spPr>
          <a:xfrm flipH="1">
            <a:off x="3744603" y="4286621"/>
            <a:ext cx="159900" cy="159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7" name="Google Shape;1467;p83"/>
          <p:cNvSpPr txBox="1"/>
          <p:nvPr/>
        </p:nvSpPr>
        <p:spPr>
          <a:xfrm flipH="1">
            <a:off x="3125064" y="4605646"/>
            <a:ext cx="6630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1468" name="Google Shape;1468;p83"/>
          <p:cNvSpPr txBox="1"/>
          <p:nvPr/>
        </p:nvSpPr>
        <p:spPr>
          <a:xfrm flipH="1">
            <a:off x="3037125" y="4213350"/>
            <a:ext cx="455700" cy="213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solidFill>
                  <a:srgbClr val="000000"/>
                </a:solidFill>
                <a:latin typeface="Lexend"/>
                <a:ea typeface="Lexend"/>
                <a:cs typeface="Lexend"/>
                <a:sym typeface="Lexend"/>
              </a:rPr>
              <a:t>8</a:t>
            </a:r>
            <a:r>
              <a:rPr lang="en-GB" sz="1800">
                <a:latin typeface="Lexend"/>
                <a:ea typeface="Lexend"/>
                <a:cs typeface="Lexend"/>
                <a:sym typeface="Lexend"/>
              </a:rPr>
              <a:t>5</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469" name="Google Shape;1469;p83"/>
          <p:cNvSpPr txBox="1"/>
          <p:nvPr/>
        </p:nvSpPr>
        <p:spPr>
          <a:xfrm flipH="1" rot="-3694335">
            <a:off x="2476601" y="3397006"/>
            <a:ext cx="1576724" cy="174638"/>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289 cm</a:t>
            </a:r>
            <a:endParaRPr sz="1800">
              <a:latin typeface="Lexend"/>
              <a:ea typeface="Lexend"/>
              <a:cs typeface="Lexend"/>
              <a:sym typeface="Lexend"/>
            </a:endParaRPr>
          </a:p>
        </p:txBody>
      </p:sp>
      <p:cxnSp>
        <p:nvCxnSpPr>
          <p:cNvPr id="1470" name="Google Shape;1470;p83"/>
          <p:cNvCxnSpPr/>
          <p:nvPr/>
        </p:nvCxnSpPr>
        <p:spPr>
          <a:xfrm>
            <a:off x="2996384" y="4564474"/>
            <a:ext cx="920400" cy="0"/>
          </a:xfrm>
          <a:prstGeom prst="straightConnector1">
            <a:avLst/>
          </a:prstGeom>
          <a:noFill/>
          <a:ln cap="flat" cmpd="sng" w="28575">
            <a:solidFill>
              <a:srgbClr val="4F7BE8"/>
            </a:solidFill>
            <a:prstDash val="solid"/>
            <a:round/>
            <a:headEnd len="med" w="med" type="triangle"/>
            <a:tailEnd len="med" w="med" type="triangle"/>
          </a:ln>
        </p:spPr>
      </p:cxnSp>
      <p:sp>
        <p:nvSpPr>
          <p:cNvPr id="1471" name="Google Shape;1471;p83"/>
          <p:cNvSpPr/>
          <p:nvPr/>
        </p:nvSpPr>
        <p:spPr>
          <a:xfrm>
            <a:off x="4462500" y="1156425"/>
            <a:ext cx="1249200" cy="12495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72" name="Google Shape;1472;p83"/>
          <p:cNvGrpSpPr/>
          <p:nvPr/>
        </p:nvGrpSpPr>
        <p:grpSpPr>
          <a:xfrm rot="2367305">
            <a:off x="5079405" y="1180438"/>
            <a:ext cx="1108219" cy="1589185"/>
            <a:chOff x="-2022025" y="1455875"/>
            <a:chExt cx="960900" cy="2673494"/>
          </a:xfrm>
        </p:grpSpPr>
        <p:sp>
          <p:nvSpPr>
            <p:cNvPr id="1473" name="Google Shape;1473;p8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74" name="Google Shape;1474;p83"/>
            <p:cNvCxnSpPr/>
            <p:nvPr/>
          </p:nvCxnSpPr>
          <p:spPr>
            <a:xfrm flipH="1" rot="-6778967">
              <a:off x="-1975754" y="2828102"/>
              <a:ext cx="888964" cy="965733"/>
            </a:xfrm>
            <a:prstGeom prst="straightConnector1">
              <a:avLst/>
            </a:prstGeom>
            <a:noFill/>
            <a:ln cap="flat" cmpd="sng" w="28575">
              <a:solidFill>
                <a:srgbClr val="4F7BE8"/>
              </a:solidFill>
              <a:prstDash val="solid"/>
              <a:round/>
              <a:headEnd len="med" w="med" type="triangle"/>
              <a:tailEnd len="med" w="med" type="triangle"/>
            </a:ln>
          </p:spPr>
        </p:cxnSp>
      </p:grpSp>
      <p:sp>
        <p:nvSpPr>
          <p:cNvPr id="1475" name="Google Shape;1475;p83"/>
          <p:cNvSpPr/>
          <p:nvPr/>
        </p:nvSpPr>
        <p:spPr>
          <a:xfrm rot="2367420">
            <a:off x="5850025" y="2296920"/>
            <a:ext cx="151534" cy="15153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6" name="Google Shape;1476;p83"/>
          <p:cNvSpPr txBox="1"/>
          <p:nvPr/>
        </p:nvSpPr>
        <p:spPr>
          <a:xfrm>
            <a:off x="4836194" y="2258696"/>
            <a:ext cx="762000" cy="195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3.5 cm</a:t>
            </a:r>
            <a:endParaRPr sz="1800">
              <a:latin typeface="Lexend"/>
              <a:ea typeface="Lexend"/>
              <a:cs typeface="Lexend"/>
              <a:sym typeface="Lexend"/>
            </a:endParaRPr>
          </a:p>
        </p:txBody>
      </p:sp>
      <p:sp>
        <p:nvSpPr>
          <p:cNvPr id="1477" name="Google Shape;1477;p83"/>
          <p:cNvSpPr txBox="1"/>
          <p:nvPr/>
        </p:nvSpPr>
        <p:spPr>
          <a:xfrm>
            <a:off x="5509162" y="1426521"/>
            <a:ext cx="6396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478" name="Google Shape;1478;p83"/>
          <p:cNvSpPr txBox="1"/>
          <p:nvPr/>
        </p:nvSpPr>
        <p:spPr>
          <a:xfrm flipH="1">
            <a:off x="5276537" y="1791011"/>
            <a:ext cx="4557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51°</a:t>
            </a:r>
            <a:endParaRPr sz="1800">
              <a:latin typeface="Lexend"/>
              <a:ea typeface="Lexend"/>
              <a:cs typeface="Lexend"/>
              <a:sym typeface="Lexend"/>
            </a:endParaRPr>
          </a:p>
        </p:txBody>
      </p:sp>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479" name="Google Shape;1479;p83"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34162" r="36761" t="0"/>
          <a:stretch/>
        </p:blipFill>
        <p:spPr>
          <a:xfrm>
            <a:off x="6734778" y="2604243"/>
            <a:ext cx="1656126" cy="655425"/>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480" name="Google Shape;1480;p83"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64787" r="0" t="0"/>
          <a:stretch/>
        </p:blipFill>
        <p:spPr>
          <a:xfrm>
            <a:off x="1028368" y="1218580"/>
            <a:ext cx="2005649" cy="655425"/>
          </a:xfrm>
          <a:prstGeom prst="rect">
            <a:avLst/>
          </a:prstGeom>
          <a:noFill/>
          <a:ln>
            <a:noFill/>
          </a:ln>
        </p:spPr>
      </p:pic>
      <p:pic>
        <p:nvPicPr>
          <p:cNvPr id="1481" name="Google Shape;1481;p83"/>
          <p:cNvPicPr preferRelativeResize="0"/>
          <p:nvPr/>
        </p:nvPicPr>
        <p:blipFill>
          <a:blip r:embed="rId4">
            <a:alphaModFix/>
          </a:blip>
          <a:stretch>
            <a:fillRect/>
          </a:stretch>
        </p:blipFill>
        <p:spPr>
          <a:xfrm>
            <a:off x="4947100" y="1545575"/>
            <a:ext cx="1731375" cy="269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5" name="Shape 1485"/>
        <p:cNvGrpSpPr/>
        <p:nvPr/>
      </p:nvGrpSpPr>
      <p:grpSpPr>
        <a:xfrm>
          <a:off x="0" y="0"/>
          <a:ext cx="0" cy="0"/>
          <a:chOff x="0" y="0"/>
          <a:chExt cx="0" cy="0"/>
        </a:xfrm>
      </p:grpSpPr>
      <p:sp>
        <p:nvSpPr>
          <p:cNvPr id="1486" name="Google Shape;1486;p84"/>
          <p:cNvSpPr txBox="1"/>
          <p:nvPr/>
        </p:nvSpPr>
        <p:spPr>
          <a:xfrm>
            <a:off x="5944948" y="3927025"/>
            <a:ext cx="2461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a:t>
            </a:r>
            <a:r>
              <a:rPr lang="en-GB" sz="1800">
                <a:latin typeface="Lexend"/>
                <a:ea typeface="Lexend"/>
                <a:cs typeface="Lexend"/>
                <a:sym typeface="Lexend"/>
              </a:rPr>
              <a:t> </a:t>
            </a:r>
            <a:r>
              <a:rPr lang="en-GB" sz="1100">
                <a:latin typeface="Kalam"/>
                <a:ea typeface="Kalam"/>
                <a:cs typeface="Kalam"/>
                <a:sym typeface="Kalam"/>
              </a:rPr>
              <a:t>= 61.83</a:t>
            </a:r>
            <a:endParaRPr sz="2000">
              <a:latin typeface="Kalam"/>
              <a:ea typeface="Kalam"/>
              <a:cs typeface="Kalam"/>
              <a:sym typeface="Kalam"/>
            </a:endParaRPr>
          </a:p>
        </p:txBody>
      </p:sp>
      <p:sp>
        <p:nvSpPr>
          <p:cNvPr id="1487" name="Google Shape;1487;p84"/>
          <p:cNvSpPr txBox="1"/>
          <p:nvPr/>
        </p:nvSpPr>
        <p:spPr>
          <a:xfrm>
            <a:off x="3201298" y="3559730"/>
            <a:ext cx="2461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a:t>
            </a:r>
            <a:r>
              <a:rPr lang="en-GB" sz="1800">
                <a:latin typeface="Lexend"/>
                <a:ea typeface="Lexend"/>
                <a:cs typeface="Lexend"/>
                <a:sym typeface="Lexend"/>
              </a:rPr>
              <a:t> </a:t>
            </a:r>
            <a:r>
              <a:rPr lang="en-GB" sz="1100">
                <a:latin typeface="Kalam"/>
                <a:ea typeface="Kalam"/>
                <a:cs typeface="Kalam"/>
                <a:sym typeface="Kalam"/>
              </a:rPr>
              <a:t>= 18.66</a:t>
            </a:r>
            <a:endParaRPr sz="2000">
              <a:latin typeface="Kalam"/>
              <a:ea typeface="Kalam"/>
              <a:cs typeface="Kalam"/>
              <a:sym typeface="Kalam"/>
            </a:endParaRPr>
          </a:p>
        </p:txBody>
      </p:sp>
      <p:sp>
        <p:nvSpPr>
          <p:cNvPr id="1488" name="Google Shape;1488;p84"/>
          <p:cNvSpPr txBox="1"/>
          <p:nvPr/>
        </p:nvSpPr>
        <p:spPr>
          <a:xfrm>
            <a:off x="323998" y="3927025"/>
            <a:ext cx="2461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a:t>
            </a:r>
            <a:r>
              <a:rPr lang="en-GB" sz="1800">
                <a:latin typeface="Lexend"/>
                <a:ea typeface="Lexend"/>
                <a:cs typeface="Lexend"/>
                <a:sym typeface="Lexend"/>
              </a:rPr>
              <a:t> </a:t>
            </a:r>
            <a:r>
              <a:rPr lang="en-GB" sz="1100">
                <a:latin typeface="Kalam"/>
                <a:ea typeface="Kalam"/>
                <a:cs typeface="Kalam"/>
                <a:sym typeface="Kalam"/>
              </a:rPr>
              <a:t>= 45.43</a:t>
            </a:r>
            <a:endParaRPr sz="2000">
              <a:latin typeface="Kalam"/>
              <a:ea typeface="Kalam"/>
              <a:cs typeface="Kalam"/>
              <a:sym typeface="Kalam"/>
            </a:endParaRPr>
          </a:p>
        </p:txBody>
      </p:sp>
      <p:sp>
        <p:nvSpPr>
          <p:cNvPr id="1489" name="Google Shape;1489;p84"/>
          <p:cNvSpPr/>
          <p:nvPr/>
        </p:nvSpPr>
        <p:spPr>
          <a:xfrm flipH="1">
            <a:off x="3459574" y="1468475"/>
            <a:ext cx="1013100" cy="1013700"/>
          </a:xfrm>
          <a:prstGeom prst="arc">
            <a:avLst>
              <a:gd fmla="val 5344843" name="adj1"/>
              <a:gd fmla="val 898831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0" name="Google Shape;1490;p84"/>
          <p:cNvSpPr/>
          <p:nvPr/>
        </p:nvSpPr>
        <p:spPr>
          <a:xfrm>
            <a:off x="3956250" y="1967700"/>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91" name="Google Shape;1491;p84"/>
          <p:cNvCxnSpPr/>
          <p:nvPr/>
        </p:nvCxnSpPr>
        <p:spPr>
          <a:xfrm rot="10800000">
            <a:off x="4032450" y="1891500"/>
            <a:ext cx="166830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492" name="Google Shape;1492;p84"/>
          <p:cNvCxnSpPr/>
          <p:nvPr/>
        </p:nvCxnSpPr>
        <p:spPr>
          <a:xfrm>
            <a:off x="1129998" y="3046619"/>
            <a:ext cx="1668300" cy="0"/>
          </a:xfrm>
          <a:prstGeom prst="straightConnector1">
            <a:avLst/>
          </a:prstGeom>
          <a:noFill/>
          <a:ln cap="flat" cmpd="sng" w="28575">
            <a:solidFill>
              <a:srgbClr val="4F7BE8"/>
            </a:solidFill>
            <a:prstDash val="solid"/>
            <a:round/>
            <a:headEnd len="med" w="med" type="triangle"/>
            <a:tailEnd len="med" w="med" type="triangle"/>
          </a:ln>
        </p:spPr>
      </p:cxnSp>
      <p:sp>
        <p:nvSpPr>
          <p:cNvPr id="1493" name="Google Shape;1493;p84"/>
          <p:cNvSpPr/>
          <p:nvPr/>
        </p:nvSpPr>
        <p:spPr>
          <a:xfrm flipH="1">
            <a:off x="2058075" y="2215650"/>
            <a:ext cx="1406100" cy="14067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4" name="Google Shape;1494;p84"/>
          <p:cNvSpPr txBox="1"/>
          <p:nvPr/>
        </p:nvSpPr>
        <p:spPr>
          <a:xfrm>
            <a:off x="324000" y="610600"/>
            <a:ext cx="7233000" cy="1169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2) Isku dhig saddexagalka iyo isla'egta tusaysa xiriirka ka dhexeeya hypotenuse-kiisa iyo dhinaca ku xiga.</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Isticmaal isla'egta si aad u raadiso dhererka dhinaca maqan ee lagu calaamadeeyay x ee saddexagal kasta (2 d.p.)</a:t>
            </a:r>
            <a:r>
              <a:rPr i="1" lang="en-GB" sz="1800">
                <a:solidFill>
                  <a:schemeClr val="dk1"/>
                </a:solidFill>
                <a:latin typeface="Lexend"/>
                <a:ea typeface="Times New Roman"/>
                <a:cs typeface="Times New Roman"/>
                <a:sym typeface="Times New Roman"/>
              </a:rPr>
              <a:t/>
            </a:r>
            <a:r>
              <a:rPr lang="en-GB" sz="1800">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495" name="Google Shape;1495;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cosine</a:t>
            </a:r>
            <a:endParaRPr/>
          </a:p>
        </p:txBody>
      </p:sp>
      <p:sp>
        <p:nvSpPr>
          <p:cNvPr id="1496" name="Google Shape;1496;p84"/>
          <p:cNvSpPr/>
          <p:nvPr/>
        </p:nvSpPr>
        <p:spPr>
          <a:xfrm rot="5400000">
            <a:off x="111930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7" name="Google Shape;1497;p84"/>
          <p:cNvSpPr/>
          <p:nvPr/>
        </p:nvSpPr>
        <p:spPr>
          <a:xfrm>
            <a:off x="1119300" y="1967700"/>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98" name="Google Shape;1498;p84"/>
          <p:cNvCxnSpPr/>
          <p:nvPr/>
        </p:nvCxnSpPr>
        <p:spPr>
          <a:xfrm rot="10800000">
            <a:off x="1195500" y="1891500"/>
            <a:ext cx="166830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499" name="Google Shape;1499;p84"/>
          <p:cNvCxnSpPr/>
          <p:nvPr/>
        </p:nvCxnSpPr>
        <p:spPr>
          <a:xfrm rot="10800000">
            <a:off x="3806832" y="1967700"/>
            <a:ext cx="0" cy="960900"/>
          </a:xfrm>
          <a:prstGeom prst="straightConnector1">
            <a:avLst/>
          </a:prstGeom>
          <a:noFill/>
          <a:ln cap="flat" cmpd="sng" w="28575">
            <a:solidFill>
              <a:srgbClr val="4F7BE8"/>
            </a:solidFill>
            <a:prstDash val="solid"/>
            <a:round/>
            <a:headEnd len="med" w="med" type="triangle"/>
            <a:tailEnd len="med" w="med" type="triangle"/>
          </a:ln>
        </p:spPr>
      </p:cxnSp>
      <p:sp>
        <p:nvSpPr>
          <p:cNvPr id="1500" name="Google Shape;1500;p84"/>
          <p:cNvSpPr txBox="1"/>
          <p:nvPr/>
        </p:nvSpPr>
        <p:spPr>
          <a:xfrm>
            <a:off x="2033600" y="2677525"/>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31°</a:t>
            </a:r>
            <a:endParaRPr sz="1800">
              <a:latin typeface="Lexend"/>
              <a:ea typeface="Lexend"/>
              <a:cs typeface="Lexend"/>
              <a:sym typeface="Lexend"/>
            </a:endParaRPr>
          </a:p>
        </p:txBody>
      </p:sp>
      <p:sp>
        <p:nvSpPr>
          <p:cNvPr id="1501" name="Google Shape;1501;p84"/>
          <p:cNvSpPr txBox="1"/>
          <p:nvPr/>
        </p:nvSpPr>
        <p:spPr>
          <a:xfrm>
            <a:off x="3150108" y="2330450"/>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502" name="Google Shape;1502;p84"/>
          <p:cNvSpPr txBox="1"/>
          <p:nvPr/>
        </p:nvSpPr>
        <p:spPr>
          <a:xfrm>
            <a:off x="1929990" y="20557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53 cm</a:t>
            </a:r>
            <a:endParaRPr sz="1800">
              <a:latin typeface="Lexend"/>
              <a:ea typeface="Lexend"/>
              <a:cs typeface="Lexend"/>
              <a:sym typeface="Lexend"/>
            </a:endParaRPr>
          </a:p>
        </p:txBody>
      </p:sp>
      <p:sp>
        <p:nvSpPr>
          <p:cNvPr id="1503" name="Google Shape;1503;p84"/>
          <p:cNvSpPr/>
          <p:nvPr/>
        </p:nvSpPr>
        <p:spPr>
          <a:xfrm rot="5400000">
            <a:off x="395625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4" name="Google Shape;1504;p84"/>
          <p:cNvSpPr txBox="1"/>
          <p:nvPr/>
        </p:nvSpPr>
        <p:spPr>
          <a:xfrm>
            <a:off x="1604543" y="3046625"/>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505" name="Google Shape;1505;p84"/>
          <p:cNvSpPr txBox="1"/>
          <p:nvPr/>
        </p:nvSpPr>
        <p:spPr>
          <a:xfrm>
            <a:off x="4766940" y="20557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31 cm</a:t>
            </a:r>
            <a:endParaRPr sz="1800">
              <a:latin typeface="Lexend"/>
              <a:ea typeface="Lexend"/>
              <a:cs typeface="Lexend"/>
              <a:sym typeface="Lexend"/>
            </a:endParaRPr>
          </a:p>
        </p:txBody>
      </p:sp>
      <p:sp>
        <p:nvSpPr>
          <p:cNvPr id="1506" name="Google Shape;1506;p84"/>
          <p:cNvSpPr txBox="1"/>
          <p:nvPr/>
        </p:nvSpPr>
        <p:spPr>
          <a:xfrm>
            <a:off x="3918056" y="2136244"/>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53°</a:t>
            </a:r>
            <a:endParaRPr sz="1800">
              <a:latin typeface="Lexend"/>
              <a:ea typeface="Lexend"/>
              <a:cs typeface="Lexend"/>
              <a:sym typeface="Lexend"/>
            </a:endParaRPr>
          </a:p>
        </p:txBody>
      </p:sp>
      <p:sp>
        <p:nvSpPr>
          <p:cNvPr id="1507" name="Google Shape;1507;p84"/>
          <p:cNvSpPr txBox="1"/>
          <p:nvPr/>
        </p:nvSpPr>
        <p:spPr>
          <a:xfrm>
            <a:off x="496950" y="18367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508" name="Google Shape;1508;p84"/>
          <p:cNvSpPr txBox="1"/>
          <p:nvPr/>
        </p:nvSpPr>
        <p:spPr>
          <a:xfrm>
            <a:off x="3453950" y="17605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509" name="Google Shape;1509;p84"/>
          <p:cNvSpPr txBox="1"/>
          <p:nvPr/>
        </p:nvSpPr>
        <p:spPr>
          <a:xfrm>
            <a:off x="8203500" y="138957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c)</a:t>
            </a:r>
            <a:endParaRPr sz="1800">
              <a:latin typeface="Lexend"/>
              <a:ea typeface="Lexend"/>
              <a:cs typeface="Lexend"/>
              <a:sym typeface="Lexend"/>
            </a:endParaRPr>
          </a:p>
        </p:txBody>
      </p:sp>
      <p:sp>
        <p:nvSpPr>
          <p:cNvPr id="1510" name="Google Shape;1510;p84"/>
          <p:cNvSpPr/>
          <p:nvPr/>
        </p:nvSpPr>
        <p:spPr>
          <a:xfrm flipH="1" rot="-5400000">
            <a:off x="7017324" y="553024"/>
            <a:ext cx="1877400" cy="18783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1" name="Google Shape;1511;p84"/>
          <p:cNvSpPr/>
          <p:nvPr/>
        </p:nvSpPr>
        <p:spPr>
          <a:xfrm rot="-5400000">
            <a:off x="6651041" y="1819466"/>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2" name="Google Shape;1512;p84"/>
          <p:cNvSpPr/>
          <p:nvPr/>
        </p:nvSpPr>
        <p:spPr>
          <a:xfrm>
            <a:off x="7771541" y="2939967"/>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3" name="Google Shape;1513;p84"/>
          <p:cNvSpPr txBox="1"/>
          <p:nvPr/>
        </p:nvSpPr>
        <p:spPr>
          <a:xfrm>
            <a:off x="7528821" y="2084783"/>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31°</a:t>
            </a:r>
            <a:endParaRPr sz="1800">
              <a:latin typeface="Lexend"/>
              <a:ea typeface="Lexend"/>
              <a:cs typeface="Lexend"/>
              <a:sym typeface="Lexend"/>
            </a:endParaRPr>
          </a:p>
        </p:txBody>
      </p:sp>
      <p:sp>
        <p:nvSpPr>
          <p:cNvPr id="1514" name="Google Shape;1514;p84"/>
          <p:cNvSpPr txBox="1"/>
          <p:nvPr/>
        </p:nvSpPr>
        <p:spPr>
          <a:xfrm>
            <a:off x="6782117" y="1977287"/>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515" name="Google Shape;1515;p84"/>
          <p:cNvSpPr txBox="1"/>
          <p:nvPr/>
        </p:nvSpPr>
        <p:spPr>
          <a:xfrm>
            <a:off x="8119891" y="2233355"/>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53 cm</a:t>
            </a:r>
            <a:endParaRPr sz="1800">
              <a:latin typeface="Lexend"/>
              <a:ea typeface="Lexend"/>
              <a:cs typeface="Lexend"/>
              <a:sym typeface="Lexend"/>
            </a:endParaRPr>
          </a:p>
        </p:txBody>
      </p:sp>
      <p:cxnSp>
        <p:nvCxnSpPr>
          <p:cNvPr id="1516" name="Google Shape;1516;p84"/>
          <p:cNvCxnSpPr/>
          <p:nvPr/>
        </p:nvCxnSpPr>
        <p:spPr>
          <a:xfrm rot="5400000">
            <a:off x="6574841" y="1743266"/>
            <a:ext cx="166830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517" name="Google Shape;1517;p84"/>
          <p:cNvCxnSpPr/>
          <p:nvPr/>
        </p:nvCxnSpPr>
        <p:spPr>
          <a:xfrm rot="-5400000">
            <a:off x="7249510" y="2299916"/>
            <a:ext cx="1668300" cy="0"/>
          </a:xfrm>
          <a:prstGeom prst="straightConnector1">
            <a:avLst/>
          </a:prstGeom>
          <a:noFill/>
          <a:ln cap="flat" cmpd="sng" w="28575">
            <a:solidFill>
              <a:srgbClr val="4F7BE8"/>
            </a:solidFill>
            <a:prstDash val="solid"/>
            <a:round/>
            <a:headEnd len="med" w="med" type="triangle"/>
            <a:tailEnd len="med" w="med" type="triangle"/>
          </a:ln>
        </p:spPr>
      </p:cxnSp>
      <p:grpSp>
        <p:nvGrpSpPr>
          <p:cNvPr id="1518" name="Google Shape;1518;p84"/>
          <p:cNvGrpSpPr/>
          <p:nvPr/>
        </p:nvGrpSpPr>
        <p:grpSpPr>
          <a:xfrm>
            <a:off x="3483450" y="3116000"/>
            <a:ext cx="2461500" cy="419400"/>
            <a:chOff x="3369600" y="3706325"/>
            <a:chExt cx="2461500" cy="419400"/>
          </a:xfrm>
        </p:grpSpPr>
        <p:sp>
          <p:nvSpPr>
            <p:cNvPr id="1519" name="Google Shape;1519;p84"/>
            <p:cNvSpPr/>
            <p:nvPr/>
          </p:nvSpPr>
          <p:spPr>
            <a:xfrm>
              <a:off x="33696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1800">
                  <a:latin typeface="Times New Roman"/>
                  <a:ea typeface="Times New Roman"/>
                  <a:cs typeface="Times New Roman"/>
                  <a:sym typeface="Times New Roman"/>
                </a:rPr>
                <a:t>31 × cos(53°) = x</a:t>
              </a:r>
              <a:r>
                <a:rPr lang="en-GB" sz="1800">
                  <a:solidFill>
                    <a:schemeClr val="dk1"/>
                  </a:solidFill>
                  <a:latin typeface="Times New Roman"/>
                  <a:ea typeface="Times New Roman"/>
                  <a:cs typeface="Times New Roman"/>
                  <a:sym typeface="Times New Roman"/>
                </a:rPr>
                <a:t/>
              </a:r>
              <a:r>
                <a:rPr lang="en-GB" sz="1800">
                  <a:latin typeface="Times New Roman"/>
                  <a:ea typeface="Times New Roman"/>
                  <a:cs typeface="Times New Roman"/>
                  <a:sym typeface="Times New Roman"/>
                </a:rPr>
                <a:t/>
              </a:r>
              <a:r>
                <a:rPr i="1" lang="en-GB" sz="1800">
                  <a:latin typeface="Times New Roman"/>
                  <a:ea typeface="Times New Roman"/>
                  <a:cs typeface="Times New Roman"/>
                  <a:sym typeface="Times New Roman"/>
                </a:rPr>
                <a:t/>
              </a:r>
              <a:endParaRPr i="1" sz="2400">
                <a:latin typeface="Times New Roman"/>
                <a:ea typeface="Times New Roman"/>
                <a:cs typeface="Times New Roman"/>
                <a:sym typeface="Times New Roman"/>
              </a:endParaRPr>
            </a:p>
          </p:txBody>
        </p:sp>
        <p:sp>
          <p:nvSpPr>
            <p:cNvPr id="1520" name="Google Shape;1520;p84"/>
            <p:cNvSpPr/>
            <p:nvPr/>
          </p:nvSpPr>
          <p:spPr>
            <a:xfrm>
              <a:off x="33696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f</a:t>
              </a:r>
              <a:endParaRPr sz="1800">
                <a:solidFill>
                  <a:schemeClr val="lt1"/>
                </a:solidFill>
                <a:latin typeface="Lexend"/>
                <a:ea typeface="Lexend"/>
                <a:cs typeface="Lexend"/>
                <a:sym typeface="Lexend"/>
              </a:endParaRPr>
            </a:p>
          </p:txBody>
        </p:sp>
      </p:grpSp>
      <p:grpSp>
        <p:nvGrpSpPr>
          <p:cNvPr id="1521" name="Google Shape;1521;p84"/>
          <p:cNvGrpSpPr/>
          <p:nvPr/>
        </p:nvGrpSpPr>
        <p:grpSpPr>
          <a:xfrm>
            <a:off x="712500" y="3415725"/>
            <a:ext cx="2461500" cy="419400"/>
            <a:chOff x="6358500" y="3706325"/>
            <a:chExt cx="2461500" cy="419400"/>
          </a:xfrm>
        </p:grpSpPr>
        <p:sp>
          <p:nvSpPr>
            <p:cNvPr id="1522" name="Google Shape;1522;p84"/>
            <p:cNvSpPr/>
            <p:nvPr/>
          </p:nvSpPr>
          <p:spPr>
            <a:xfrm>
              <a:off x="63585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1800">
                  <a:solidFill>
                    <a:schemeClr val="dk1"/>
                  </a:solidFill>
                  <a:latin typeface="Times New Roman"/>
                  <a:ea typeface="Times New Roman"/>
                  <a:cs typeface="Times New Roman"/>
                  <a:sym typeface="Times New Roman"/>
                </a:rPr>
                <a:t>53 × cos(31°) = x</a:t>
              </a:r>
              <a:r>
                <a:rPr lang="en-GB" sz="1800">
                  <a:solidFill>
                    <a:schemeClr val="dk1"/>
                  </a:solidFill>
                  <a:latin typeface="Times New Roman"/>
                  <a:ea typeface="Times New Roman"/>
                  <a:cs typeface="Times New Roman"/>
                  <a:sym typeface="Times New Roman"/>
                </a:rPr>
                <a:t/>
              </a:r>
              <a:r>
                <a:rPr lang="en-GB" sz="1800">
                  <a:solidFill>
                    <a:schemeClr val="dk1"/>
                  </a:solidFill>
                  <a:latin typeface="Times New Roman"/>
                  <a:ea typeface="Times New Roman"/>
                  <a:cs typeface="Times New Roman"/>
                  <a:sym typeface="Times New Roman"/>
                </a:rPr>
                <a:t/>
              </a:r>
              <a:r>
                <a:rPr i="1" lang="en-GB" sz="1800">
                  <a:solidFill>
                    <a:schemeClr val="dk1"/>
                  </a:solidFill>
                  <a:latin typeface="Times New Roman"/>
                  <a:ea typeface="Times New Roman"/>
                  <a:cs typeface="Times New Roman"/>
                  <a:sym typeface="Times New Roman"/>
                </a:rPr>
                <a:t/>
              </a:r>
              <a:endParaRPr i="1" sz="2400">
                <a:latin typeface="Times New Roman"/>
                <a:ea typeface="Times New Roman"/>
                <a:cs typeface="Times New Roman"/>
                <a:sym typeface="Times New Roman"/>
              </a:endParaRPr>
            </a:p>
          </p:txBody>
        </p:sp>
        <p:sp>
          <p:nvSpPr>
            <p:cNvPr id="1523" name="Google Shape;1523;p84"/>
            <p:cNvSpPr/>
            <p:nvPr/>
          </p:nvSpPr>
          <p:spPr>
            <a:xfrm>
              <a:off x="63585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d</a:t>
              </a:r>
              <a:endParaRPr sz="1800">
                <a:solidFill>
                  <a:schemeClr val="lt1"/>
                </a:solidFill>
                <a:latin typeface="Lexend"/>
                <a:ea typeface="Lexend"/>
                <a:cs typeface="Lexend"/>
                <a:sym typeface="Lexend"/>
              </a:endParaRPr>
            </a:p>
          </p:txBody>
        </p:sp>
      </p:grpSp>
      <p:grpSp>
        <p:nvGrpSpPr>
          <p:cNvPr id="1524" name="Google Shape;1524;p84"/>
          <p:cNvGrpSpPr/>
          <p:nvPr/>
        </p:nvGrpSpPr>
        <p:grpSpPr>
          <a:xfrm>
            <a:off x="6358500" y="3446275"/>
            <a:ext cx="2461500" cy="419400"/>
            <a:chOff x="324000" y="3706325"/>
            <a:chExt cx="2461500" cy="419400"/>
          </a:xfrm>
        </p:grpSpPr>
        <p:sp>
          <p:nvSpPr>
            <p:cNvPr id="1525" name="Google Shape;1525;p84"/>
            <p:cNvSpPr/>
            <p:nvPr/>
          </p:nvSpPr>
          <p:spPr>
            <a:xfrm>
              <a:off x="3240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i="1" lang="en-GB" sz="2400">
                  <a:solidFill>
                    <a:schemeClr val="dk1"/>
                  </a:solidFill>
                  <a:latin typeface="Times New Roman"/>
                  <a:ea typeface="Times New Roman"/>
                  <a:cs typeface="Times New Roman"/>
                  <a:sym typeface="Times New Roman"/>
                </a:rPr>
                <a:t>x × cos(31°) = 53</a:t>
              </a:r>
              <a:r>
                <a:rPr lang="en-GB" sz="2000">
                  <a:solidFill>
                    <a:schemeClr val="dk1"/>
                  </a:solidFill>
                  <a:latin typeface="Times New Roman"/>
                  <a:ea typeface="Times New Roman"/>
                  <a:cs typeface="Times New Roman"/>
                  <a:sym typeface="Times New Roman"/>
                </a:rPr>
                <a:t/>
              </a:r>
              <a:r>
                <a:rPr lang="en-GB" sz="24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526" name="Google Shape;1526;p84"/>
            <p:cNvSpPr/>
            <p:nvPr/>
          </p:nvSpPr>
          <p:spPr>
            <a:xfrm>
              <a:off x="3240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e</a:t>
              </a:r>
              <a:endParaRPr sz="1800">
                <a:solidFill>
                  <a:schemeClr val="lt1"/>
                </a:solidFill>
                <a:latin typeface="Lexend"/>
                <a:ea typeface="Lexend"/>
                <a:cs typeface="Lexend"/>
                <a:sym typeface="Lexend"/>
              </a:endParaRPr>
            </a:p>
          </p:txBody>
        </p:sp>
      </p:grpSp>
      <p:sp>
        <p:nvSpPr>
          <p:cNvPr id="1527" name="Google Shape;1527;p84"/>
          <p:cNvSpPr txBox="1"/>
          <p:nvPr/>
        </p:nvSpPr>
        <p:spPr>
          <a:xfrm>
            <a:off x="324000" y="4353375"/>
            <a:ext cx="2873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Dhinaca ku xiga 31° wuxuu leeyahay dherer 45.43 cm</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528" name="Google Shape;1528;p84"/>
          <p:cNvSpPr txBox="1"/>
          <p:nvPr/>
        </p:nvSpPr>
        <p:spPr>
          <a:xfrm>
            <a:off x="3483450" y="4138475"/>
            <a:ext cx="23091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Dhinaca ku xiga 53° wuxuu leeyahay dherer 18.66 cm</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529" name="Google Shape;1529;p84"/>
          <p:cNvSpPr txBox="1"/>
          <p:nvPr/>
        </p:nvSpPr>
        <p:spPr>
          <a:xfrm>
            <a:off x="5944950" y="4353375"/>
            <a:ext cx="2873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Hypotenuse-ga wuxuu leeyahay dherer 61.83 cm</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pic>
        <p:nvPicPr>
          <p:cNvPr id="1530" name="Google Shape;1530;p84"/>
          <p:cNvPicPr preferRelativeResize="0"/>
          <p:nvPr/>
        </p:nvPicPr>
        <p:blipFill>
          <a:blip r:embed="rId3">
            <a:alphaModFix/>
          </a:blip>
          <a:stretch>
            <a:fillRect/>
          </a:stretch>
        </p:blipFill>
        <p:spPr>
          <a:xfrm rot="182369">
            <a:off x="6934075" y="3132352"/>
            <a:ext cx="1168026" cy="23944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4" name="Shape 1534"/>
        <p:cNvGrpSpPr/>
        <p:nvPr/>
      </p:nvGrpSpPr>
      <p:grpSpPr>
        <a:xfrm>
          <a:off x="0" y="0"/>
          <a:ext cx="0" cy="0"/>
          <a:chOff x="0" y="0"/>
          <a:chExt cx="0" cy="0"/>
        </a:xfrm>
      </p:grpSpPr>
      <p:sp>
        <p:nvSpPr>
          <p:cNvPr id="1535" name="Google Shape;1535;p85"/>
          <p:cNvSpPr txBox="1"/>
          <p:nvPr/>
        </p:nvSpPr>
        <p:spPr>
          <a:xfrm>
            <a:off x="6807904" y="4521497"/>
            <a:ext cx="13026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f = 45.30</a:t>
            </a:r>
            <a:endParaRPr sz="2000">
              <a:latin typeface="Kalam"/>
              <a:ea typeface="Kalam"/>
              <a:cs typeface="Kalam"/>
              <a:sym typeface="Kalam"/>
            </a:endParaRPr>
          </a:p>
        </p:txBody>
      </p:sp>
      <p:sp>
        <p:nvSpPr>
          <p:cNvPr id="1536" name="Google Shape;1536;p85"/>
          <p:cNvSpPr txBox="1"/>
          <p:nvPr/>
        </p:nvSpPr>
        <p:spPr>
          <a:xfrm>
            <a:off x="4685450" y="4521497"/>
            <a:ext cx="13026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e = 32.88</a:t>
            </a:r>
            <a:endParaRPr sz="2000">
              <a:latin typeface="Kalam"/>
              <a:ea typeface="Kalam"/>
              <a:cs typeface="Kalam"/>
              <a:sym typeface="Kalam"/>
            </a:endParaRPr>
          </a:p>
        </p:txBody>
      </p:sp>
      <p:sp>
        <p:nvSpPr>
          <p:cNvPr id="1537" name="Google Shape;1537;p85"/>
          <p:cNvSpPr txBox="1"/>
          <p:nvPr/>
        </p:nvSpPr>
        <p:spPr>
          <a:xfrm>
            <a:off x="1853550" y="4521497"/>
            <a:ext cx="13026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d = 29.60</a:t>
            </a:r>
            <a:endParaRPr sz="2000">
              <a:latin typeface="Kalam"/>
              <a:ea typeface="Kalam"/>
              <a:cs typeface="Kalam"/>
              <a:sym typeface="Kalam"/>
            </a:endParaRPr>
          </a:p>
        </p:txBody>
      </p:sp>
      <p:sp>
        <p:nvSpPr>
          <p:cNvPr id="1538" name="Google Shape;1538;p85"/>
          <p:cNvSpPr txBox="1"/>
          <p:nvPr/>
        </p:nvSpPr>
        <p:spPr>
          <a:xfrm>
            <a:off x="1853550" y="2625300"/>
            <a:ext cx="13026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a = 0.85</a:t>
            </a:r>
            <a:endParaRPr sz="2000">
              <a:latin typeface="Kalam"/>
              <a:ea typeface="Kalam"/>
              <a:cs typeface="Kalam"/>
              <a:sym typeface="Kalam"/>
            </a:endParaRPr>
          </a:p>
        </p:txBody>
      </p:sp>
      <p:sp>
        <p:nvSpPr>
          <p:cNvPr id="1539" name="Google Shape;1539;p85"/>
          <p:cNvSpPr/>
          <p:nvPr/>
        </p:nvSpPr>
        <p:spPr>
          <a:xfrm>
            <a:off x="7551550" y="3096975"/>
            <a:ext cx="1953300" cy="1953300"/>
          </a:xfrm>
          <a:prstGeom prst="arc">
            <a:avLst>
              <a:gd fmla="val 10771373" name="adj1"/>
              <a:gd fmla="val 1206867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0" name="Google Shape;1540;p85"/>
          <p:cNvSpPr/>
          <p:nvPr/>
        </p:nvSpPr>
        <p:spPr>
          <a:xfrm flipH="1" rot="5400000">
            <a:off x="7196907" y="27139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1" name="Google Shape;1541;p85"/>
          <p:cNvSpPr/>
          <p:nvPr/>
        </p:nvSpPr>
        <p:spPr>
          <a:xfrm flipH="1">
            <a:off x="5757250" y="1745775"/>
            <a:ext cx="1363500" cy="1363500"/>
          </a:xfrm>
          <a:prstGeom prst="arc">
            <a:avLst>
              <a:gd fmla="val 10771373" name="adj1"/>
              <a:gd fmla="val 1338837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2" name="Google Shape;1542;p85"/>
          <p:cNvSpPr txBox="1"/>
          <p:nvPr/>
        </p:nvSpPr>
        <p:spPr>
          <a:xfrm>
            <a:off x="382167" y="3482684"/>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d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543" name="Google Shape;1543;p85"/>
          <p:cNvSpPr/>
          <p:nvPr/>
        </p:nvSpPr>
        <p:spPr>
          <a:xfrm rot="-5400000">
            <a:off x="6478675" y="1126000"/>
            <a:ext cx="12420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4" name="Google Shape;1544;p85"/>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3) Adigoo isticmaalaya qaacidada cosine (cosine formula), raadi dhererka dhinaca maqan ee lagu calaamadeeyay xaraf mid kasta oo ka mid ah saddexagalladan (2 d.p.)</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545" name="Google Shape;1545;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Qaabaynta qaacidada cosine (cosine formula)</a:t>
            </a:r>
            <a:endParaRPr/>
          </a:p>
        </p:txBody>
      </p:sp>
      <p:sp>
        <p:nvSpPr>
          <p:cNvPr id="1546" name="Google Shape;1546;p85"/>
          <p:cNvSpPr/>
          <p:nvPr/>
        </p:nvSpPr>
        <p:spPr>
          <a:xfrm flipH="1">
            <a:off x="-202674"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7" name="Google Shape;1547;p85"/>
          <p:cNvSpPr/>
          <p:nvPr/>
        </p:nvSpPr>
        <p:spPr>
          <a:xfrm rot="-5400000">
            <a:off x="665399"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48" name="Google Shape;1548;p85"/>
          <p:cNvCxnSpPr/>
          <p:nvPr/>
        </p:nvCxnSpPr>
        <p:spPr>
          <a:xfrm>
            <a:off x="5988039" y="1137525"/>
            <a:ext cx="0" cy="3682800"/>
          </a:xfrm>
          <a:prstGeom prst="straightConnector1">
            <a:avLst/>
          </a:prstGeom>
          <a:noFill/>
          <a:ln cap="flat" cmpd="sng" w="38100">
            <a:solidFill>
              <a:schemeClr val="accent4"/>
            </a:solidFill>
            <a:prstDash val="solid"/>
            <a:round/>
            <a:headEnd len="med" w="med" type="none"/>
            <a:tailEnd len="med" w="med" type="none"/>
          </a:ln>
        </p:spPr>
      </p:cxnSp>
      <p:cxnSp>
        <p:nvCxnSpPr>
          <p:cNvPr id="1549" name="Google Shape;1549;p85"/>
          <p:cNvCxnSpPr/>
          <p:nvPr/>
        </p:nvCxnSpPr>
        <p:spPr>
          <a:xfrm>
            <a:off x="3156072" y="1137525"/>
            <a:ext cx="0" cy="3682800"/>
          </a:xfrm>
          <a:prstGeom prst="straightConnector1">
            <a:avLst/>
          </a:prstGeom>
          <a:noFill/>
          <a:ln cap="flat" cmpd="sng" w="38100">
            <a:solidFill>
              <a:schemeClr val="accent4"/>
            </a:solidFill>
            <a:prstDash val="solid"/>
            <a:round/>
            <a:headEnd len="med" w="med" type="none"/>
            <a:tailEnd len="med" w="med" type="none"/>
          </a:ln>
        </p:spPr>
      </p:cxnSp>
      <p:sp>
        <p:nvSpPr>
          <p:cNvPr id="1550" name="Google Shape;1550;p85"/>
          <p:cNvSpPr/>
          <p:nvPr/>
        </p:nvSpPr>
        <p:spPr>
          <a:xfrm>
            <a:off x="1659443"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51" name="Google Shape;1551;p85"/>
          <p:cNvCxnSpPr/>
          <p:nvPr/>
        </p:nvCxnSpPr>
        <p:spPr>
          <a:xfrm flipH="1">
            <a:off x="417449" y="133435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552" name="Google Shape;1552;p85"/>
          <p:cNvSpPr txBox="1"/>
          <p:nvPr/>
        </p:nvSpPr>
        <p:spPr>
          <a:xfrm>
            <a:off x="553117" y="1531211"/>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 cm</a:t>
            </a:r>
            <a:endParaRPr sz="1800">
              <a:latin typeface="Lexend"/>
              <a:ea typeface="Lexend"/>
              <a:cs typeface="Lexend"/>
              <a:sym typeface="Lexend"/>
            </a:endParaRPr>
          </a:p>
        </p:txBody>
      </p:sp>
      <p:cxnSp>
        <p:nvCxnSpPr>
          <p:cNvPr id="1553" name="Google Shape;1553;p85"/>
          <p:cNvCxnSpPr/>
          <p:nvPr/>
        </p:nvCxnSpPr>
        <p:spPr>
          <a:xfrm rot="10800000">
            <a:off x="1950014"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554" name="Google Shape;1554;p85"/>
          <p:cNvSpPr/>
          <p:nvPr/>
        </p:nvSpPr>
        <p:spPr>
          <a:xfrm flipH="1">
            <a:off x="2690019"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5" name="Google Shape;1555;p85"/>
          <p:cNvSpPr/>
          <p:nvPr/>
        </p:nvSpPr>
        <p:spPr>
          <a:xfrm rot="-5400000">
            <a:off x="3558092"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6" name="Google Shape;1556;p85"/>
          <p:cNvSpPr/>
          <p:nvPr/>
        </p:nvSpPr>
        <p:spPr>
          <a:xfrm>
            <a:off x="4552136"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57" name="Google Shape;1557;p85"/>
          <p:cNvCxnSpPr/>
          <p:nvPr/>
        </p:nvCxnSpPr>
        <p:spPr>
          <a:xfrm flipH="1">
            <a:off x="3310142" y="1334350"/>
            <a:ext cx="1359900" cy="1016400"/>
          </a:xfrm>
          <a:prstGeom prst="straightConnector1">
            <a:avLst/>
          </a:prstGeom>
          <a:noFill/>
          <a:ln cap="flat" cmpd="sng" w="28575">
            <a:solidFill>
              <a:srgbClr val="4F7BE8"/>
            </a:solidFill>
            <a:prstDash val="solid"/>
            <a:round/>
            <a:headEnd len="med" w="med" type="triangle"/>
            <a:tailEnd len="med" w="med" type="triangle"/>
          </a:ln>
        </p:spPr>
      </p:cxnSp>
      <p:sp>
        <p:nvSpPr>
          <p:cNvPr id="1558" name="Google Shape;1558;p85"/>
          <p:cNvSpPr txBox="1"/>
          <p:nvPr/>
        </p:nvSpPr>
        <p:spPr>
          <a:xfrm flipH="1">
            <a:off x="3609239"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32°</a:t>
            </a:r>
            <a:endParaRPr sz="1800">
              <a:latin typeface="Lexend"/>
              <a:ea typeface="Lexend"/>
              <a:cs typeface="Lexend"/>
              <a:sym typeface="Lexend"/>
            </a:endParaRPr>
          </a:p>
        </p:txBody>
      </p:sp>
      <p:cxnSp>
        <p:nvCxnSpPr>
          <p:cNvPr id="1559" name="Google Shape;1559;p85"/>
          <p:cNvCxnSpPr/>
          <p:nvPr/>
        </p:nvCxnSpPr>
        <p:spPr>
          <a:xfrm rot="10800000">
            <a:off x="4842708"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560" name="Google Shape;1560;p85"/>
          <p:cNvSpPr/>
          <p:nvPr/>
        </p:nvSpPr>
        <p:spPr>
          <a:xfrm flipH="1">
            <a:off x="6569308" y="38833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61" name="Google Shape;1561;p85"/>
          <p:cNvCxnSpPr/>
          <p:nvPr/>
        </p:nvCxnSpPr>
        <p:spPr>
          <a:xfrm rot="10800000">
            <a:off x="6466113" y="3341500"/>
            <a:ext cx="0" cy="744000"/>
          </a:xfrm>
          <a:prstGeom prst="straightConnector1">
            <a:avLst/>
          </a:prstGeom>
          <a:noFill/>
          <a:ln cap="flat" cmpd="sng" w="28575">
            <a:solidFill>
              <a:srgbClr val="4F7BE8"/>
            </a:solidFill>
            <a:prstDash val="solid"/>
            <a:round/>
            <a:headEnd len="med" w="med" type="triangle"/>
            <a:tailEnd len="med" w="med" type="triangle"/>
          </a:ln>
        </p:spPr>
      </p:cxnSp>
      <p:cxnSp>
        <p:nvCxnSpPr>
          <p:cNvPr id="1562" name="Google Shape;1562;p85"/>
          <p:cNvCxnSpPr/>
          <p:nvPr/>
        </p:nvCxnSpPr>
        <p:spPr>
          <a:xfrm rot="10800000">
            <a:off x="6611125" y="3244671"/>
            <a:ext cx="1991100" cy="735900"/>
          </a:xfrm>
          <a:prstGeom prst="straightConnector1">
            <a:avLst/>
          </a:prstGeom>
          <a:noFill/>
          <a:ln cap="flat" cmpd="sng" w="28575">
            <a:solidFill>
              <a:srgbClr val="4F7BE8"/>
            </a:solidFill>
            <a:prstDash val="solid"/>
            <a:round/>
            <a:headEnd len="med" w="med" type="triangle"/>
            <a:tailEnd len="med" w="med" type="triangle"/>
          </a:ln>
        </p:spPr>
      </p:cxnSp>
      <p:sp>
        <p:nvSpPr>
          <p:cNvPr id="1563" name="Google Shape;1563;p85"/>
          <p:cNvSpPr/>
          <p:nvPr/>
        </p:nvSpPr>
        <p:spPr>
          <a:xfrm>
            <a:off x="7585511"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64" name="Google Shape;1564;p85"/>
          <p:cNvCxnSpPr/>
          <p:nvPr/>
        </p:nvCxnSpPr>
        <p:spPr>
          <a:xfrm flipH="1">
            <a:off x="6357870" y="1100143"/>
            <a:ext cx="1359900" cy="1242000"/>
          </a:xfrm>
          <a:prstGeom prst="straightConnector1">
            <a:avLst/>
          </a:prstGeom>
          <a:noFill/>
          <a:ln cap="flat" cmpd="sng" w="28575">
            <a:solidFill>
              <a:srgbClr val="4F7BE8"/>
            </a:solidFill>
            <a:prstDash val="solid"/>
            <a:round/>
            <a:headEnd len="med" w="med" type="triangle"/>
            <a:tailEnd len="med" w="med" type="triangle"/>
          </a:ln>
        </p:spPr>
      </p:cxnSp>
      <p:sp>
        <p:nvSpPr>
          <p:cNvPr id="1565" name="Google Shape;1565;p85"/>
          <p:cNvSpPr txBox="1"/>
          <p:nvPr/>
        </p:nvSpPr>
        <p:spPr>
          <a:xfrm>
            <a:off x="6256800" y="1531200"/>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22 cm</a:t>
            </a:r>
            <a:endParaRPr sz="1800">
              <a:latin typeface="Lexend"/>
              <a:ea typeface="Lexend"/>
              <a:cs typeface="Lexend"/>
              <a:sym typeface="Lexend"/>
            </a:endParaRPr>
          </a:p>
        </p:txBody>
      </p:sp>
      <p:sp>
        <p:nvSpPr>
          <p:cNvPr id="1566" name="Google Shape;1566;p85"/>
          <p:cNvSpPr txBox="1"/>
          <p:nvPr/>
        </p:nvSpPr>
        <p:spPr>
          <a:xfrm flipH="1">
            <a:off x="6615108" y="2136326"/>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42°</a:t>
            </a:r>
            <a:endParaRPr sz="1800">
              <a:latin typeface="Lexend"/>
              <a:ea typeface="Lexend"/>
              <a:cs typeface="Lexend"/>
              <a:sym typeface="Lexend"/>
            </a:endParaRPr>
          </a:p>
        </p:txBody>
      </p:sp>
      <p:sp>
        <p:nvSpPr>
          <p:cNvPr id="1567" name="Google Shape;1567;p85"/>
          <p:cNvSpPr/>
          <p:nvPr/>
        </p:nvSpPr>
        <p:spPr>
          <a:xfrm flipH="1">
            <a:off x="2826444" y="3445912"/>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68" name="Google Shape;1568;p85"/>
          <p:cNvCxnSpPr/>
          <p:nvPr/>
        </p:nvCxnSpPr>
        <p:spPr>
          <a:xfrm rot="10800000">
            <a:off x="7876075" y="1184947"/>
            <a:ext cx="0" cy="1242000"/>
          </a:xfrm>
          <a:prstGeom prst="straightConnector1">
            <a:avLst/>
          </a:prstGeom>
          <a:noFill/>
          <a:ln cap="flat" cmpd="sng" w="28575">
            <a:solidFill>
              <a:srgbClr val="4F7BE8"/>
            </a:solidFill>
            <a:prstDash val="solid"/>
            <a:round/>
            <a:headEnd len="med" w="med" type="triangle"/>
            <a:tailEnd len="med" w="med" type="triangle"/>
          </a:ln>
        </p:spPr>
      </p:cxnSp>
      <p:sp>
        <p:nvSpPr>
          <p:cNvPr id="1569" name="Google Shape;1569;p85"/>
          <p:cNvSpPr/>
          <p:nvPr/>
        </p:nvSpPr>
        <p:spPr>
          <a:xfrm>
            <a:off x="4688561" y="3967012"/>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70" name="Google Shape;1570;p85"/>
          <p:cNvCxnSpPr/>
          <p:nvPr/>
        </p:nvCxnSpPr>
        <p:spPr>
          <a:xfrm flipH="1">
            <a:off x="3432814" y="3047808"/>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1571" name="Google Shape;1571;p85"/>
          <p:cNvCxnSpPr/>
          <p:nvPr/>
        </p:nvCxnSpPr>
        <p:spPr>
          <a:xfrm rot="10800000">
            <a:off x="5006700" y="3181850"/>
            <a:ext cx="0" cy="985200"/>
          </a:xfrm>
          <a:prstGeom prst="straightConnector1">
            <a:avLst/>
          </a:prstGeom>
          <a:noFill/>
          <a:ln cap="flat" cmpd="sng" w="28575">
            <a:solidFill>
              <a:srgbClr val="4F7BE8"/>
            </a:solidFill>
            <a:prstDash val="solid"/>
            <a:round/>
            <a:headEnd len="med" w="med" type="triangle"/>
            <a:tailEnd len="med" w="med" type="triangle"/>
          </a:ln>
        </p:spPr>
      </p:cxnSp>
      <p:sp>
        <p:nvSpPr>
          <p:cNvPr id="1572" name="Google Shape;1572;p85"/>
          <p:cNvSpPr txBox="1"/>
          <p:nvPr/>
        </p:nvSpPr>
        <p:spPr>
          <a:xfrm>
            <a:off x="4996026" y="3553250"/>
            <a:ext cx="7785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22 cm</a:t>
            </a:r>
            <a:endParaRPr sz="1800">
              <a:latin typeface="Lexend"/>
              <a:ea typeface="Lexend"/>
              <a:cs typeface="Lexend"/>
              <a:sym typeface="Lexend"/>
            </a:endParaRPr>
          </a:p>
        </p:txBody>
      </p:sp>
      <p:sp>
        <p:nvSpPr>
          <p:cNvPr id="1573" name="Google Shape;1573;p85"/>
          <p:cNvSpPr txBox="1"/>
          <p:nvPr/>
        </p:nvSpPr>
        <p:spPr>
          <a:xfrm flipH="1">
            <a:off x="3745664" y="3891042"/>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42°</a:t>
            </a:r>
            <a:endParaRPr sz="1800">
              <a:latin typeface="Lexend"/>
              <a:ea typeface="Lexend"/>
              <a:cs typeface="Lexend"/>
              <a:sym typeface="Lexend"/>
            </a:endParaRPr>
          </a:p>
        </p:txBody>
      </p:sp>
      <p:sp>
        <p:nvSpPr>
          <p:cNvPr id="1574" name="Google Shape;1574;p85"/>
          <p:cNvSpPr txBox="1"/>
          <p:nvPr/>
        </p:nvSpPr>
        <p:spPr>
          <a:xfrm flipH="1">
            <a:off x="716545"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32°</a:t>
            </a:r>
            <a:endParaRPr sz="1800">
              <a:latin typeface="Lexend"/>
              <a:ea typeface="Lexend"/>
              <a:cs typeface="Lexend"/>
              <a:sym typeface="Lexend"/>
            </a:endParaRPr>
          </a:p>
        </p:txBody>
      </p:sp>
      <p:sp>
        <p:nvSpPr>
          <p:cNvPr id="1575" name="Google Shape;1575;p85"/>
          <p:cNvSpPr/>
          <p:nvPr/>
        </p:nvSpPr>
        <p:spPr>
          <a:xfrm flipH="1">
            <a:off x="4296675" y="2577512"/>
            <a:ext cx="1155900" cy="1155900"/>
          </a:xfrm>
          <a:prstGeom prst="arc">
            <a:avLst>
              <a:gd fmla="val 2216544" name="adj1"/>
              <a:gd fmla="val 54150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6" name="Google Shape;1576;p85"/>
          <p:cNvSpPr txBox="1"/>
          <p:nvPr/>
        </p:nvSpPr>
        <p:spPr>
          <a:xfrm flipH="1">
            <a:off x="4418026" y="3384998"/>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48°</a:t>
            </a:r>
            <a:endParaRPr sz="1800">
              <a:latin typeface="Lexend"/>
              <a:ea typeface="Lexend"/>
              <a:cs typeface="Lexend"/>
              <a:sym typeface="Lexend"/>
            </a:endParaRPr>
          </a:p>
        </p:txBody>
      </p:sp>
      <p:sp>
        <p:nvSpPr>
          <p:cNvPr id="1577" name="Google Shape;1577;p85"/>
          <p:cNvSpPr txBox="1"/>
          <p:nvPr/>
        </p:nvSpPr>
        <p:spPr>
          <a:xfrm>
            <a:off x="3592483" y="3289961"/>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e cm</a:t>
            </a:r>
            <a:r>
              <a:rPr lang="en-GB" sz="1800">
                <a:latin typeface="Lexend"/>
                <a:ea typeface="Lexend"/>
                <a:cs typeface="Lexend"/>
                <a:sym typeface="Lexend"/>
              </a:rPr>
              <a:t/>
            </a:r>
            <a:endParaRPr sz="1800">
              <a:latin typeface="Lexend"/>
              <a:ea typeface="Lexend"/>
              <a:cs typeface="Lexend"/>
              <a:sym typeface="Lexend"/>
            </a:endParaRPr>
          </a:p>
        </p:txBody>
      </p:sp>
      <p:sp>
        <p:nvSpPr>
          <p:cNvPr id="1578" name="Google Shape;1578;p85"/>
          <p:cNvSpPr txBox="1"/>
          <p:nvPr/>
        </p:nvSpPr>
        <p:spPr>
          <a:xfrm>
            <a:off x="7496790" y="3239246"/>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f cm</a:t>
            </a:r>
            <a:r>
              <a:rPr lang="en-GB" sz="1800">
                <a:latin typeface="Lexend"/>
                <a:ea typeface="Lexend"/>
                <a:cs typeface="Lexend"/>
                <a:sym typeface="Lexend"/>
              </a:rPr>
              <a:t/>
            </a:r>
            <a:endParaRPr sz="1800">
              <a:latin typeface="Lexend"/>
              <a:ea typeface="Lexend"/>
              <a:cs typeface="Lexend"/>
              <a:sym typeface="Lexend"/>
            </a:endParaRPr>
          </a:p>
        </p:txBody>
      </p:sp>
      <p:cxnSp>
        <p:nvCxnSpPr>
          <p:cNvPr id="1579" name="Google Shape;1579;p85"/>
          <p:cNvCxnSpPr/>
          <p:nvPr/>
        </p:nvCxnSpPr>
        <p:spPr>
          <a:xfrm rot="10800000">
            <a:off x="465750" y="2534925"/>
            <a:ext cx="1387800" cy="0"/>
          </a:xfrm>
          <a:prstGeom prst="straightConnector1">
            <a:avLst/>
          </a:prstGeom>
          <a:noFill/>
          <a:ln cap="flat" cmpd="sng" w="28575">
            <a:solidFill>
              <a:srgbClr val="4F7BE8"/>
            </a:solidFill>
            <a:prstDash val="solid"/>
            <a:round/>
            <a:headEnd len="med" w="med" type="triangle"/>
            <a:tailEnd len="med" w="med" type="triangle"/>
          </a:ln>
        </p:spPr>
      </p:cxnSp>
      <p:sp>
        <p:nvSpPr>
          <p:cNvPr id="1580" name="Google Shape;1580;p85"/>
          <p:cNvSpPr txBox="1"/>
          <p:nvPr/>
        </p:nvSpPr>
        <p:spPr>
          <a:xfrm>
            <a:off x="697496" y="2581358"/>
            <a:ext cx="924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581" name="Google Shape;1581;p85"/>
          <p:cNvSpPr txBox="1"/>
          <p:nvPr/>
        </p:nvSpPr>
        <p:spPr>
          <a:xfrm>
            <a:off x="3360162" y="1531200"/>
            <a:ext cx="7464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22 cm</a:t>
            </a:r>
            <a:endParaRPr sz="1800">
              <a:latin typeface="Lexend"/>
              <a:ea typeface="Lexend"/>
              <a:cs typeface="Lexend"/>
              <a:sym typeface="Lexend"/>
            </a:endParaRPr>
          </a:p>
        </p:txBody>
      </p:sp>
      <p:cxnSp>
        <p:nvCxnSpPr>
          <p:cNvPr id="1582" name="Google Shape;1582;p85"/>
          <p:cNvCxnSpPr/>
          <p:nvPr/>
        </p:nvCxnSpPr>
        <p:spPr>
          <a:xfrm rot="10800000">
            <a:off x="3372400" y="2534925"/>
            <a:ext cx="1387800" cy="0"/>
          </a:xfrm>
          <a:prstGeom prst="straightConnector1">
            <a:avLst/>
          </a:prstGeom>
          <a:noFill/>
          <a:ln cap="flat" cmpd="sng" w="28575">
            <a:solidFill>
              <a:srgbClr val="4F7BE8"/>
            </a:solidFill>
            <a:prstDash val="solid"/>
            <a:round/>
            <a:headEnd len="med" w="med" type="triangle"/>
            <a:tailEnd len="med" w="med" type="triangle"/>
          </a:ln>
        </p:spPr>
      </p:cxnSp>
      <p:sp>
        <p:nvSpPr>
          <p:cNvPr id="1583" name="Google Shape;1583;p85"/>
          <p:cNvSpPr txBox="1"/>
          <p:nvPr/>
        </p:nvSpPr>
        <p:spPr>
          <a:xfrm>
            <a:off x="3604146" y="2581358"/>
            <a:ext cx="924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b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cxnSp>
        <p:nvCxnSpPr>
          <p:cNvPr id="1584" name="Google Shape;1584;p85"/>
          <p:cNvCxnSpPr/>
          <p:nvPr/>
        </p:nvCxnSpPr>
        <p:spPr>
          <a:xfrm rot="10800000">
            <a:off x="6419528" y="2540681"/>
            <a:ext cx="1387800" cy="0"/>
          </a:xfrm>
          <a:prstGeom prst="straightConnector1">
            <a:avLst/>
          </a:prstGeom>
          <a:noFill/>
          <a:ln cap="flat" cmpd="sng" w="28575">
            <a:solidFill>
              <a:srgbClr val="4F7BE8"/>
            </a:solidFill>
            <a:prstDash val="solid"/>
            <a:round/>
            <a:headEnd len="med" w="med" type="triangle"/>
            <a:tailEnd len="med" w="med" type="triangle"/>
          </a:ln>
        </p:spPr>
      </p:cxnSp>
      <p:sp>
        <p:nvSpPr>
          <p:cNvPr id="1585" name="Google Shape;1585;p85"/>
          <p:cNvSpPr txBox="1"/>
          <p:nvPr/>
        </p:nvSpPr>
        <p:spPr>
          <a:xfrm>
            <a:off x="6651274" y="2587113"/>
            <a:ext cx="924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c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586" name="Google Shape;1586;p85"/>
          <p:cNvSpPr/>
          <p:nvPr/>
        </p:nvSpPr>
        <p:spPr>
          <a:xfrm flipH="1">
            <a:off x="-117383" y="3697259"/>
            <a:ext cx="1363500" cy="1363500"/>
          </a:xfrm>
          <a:prstGeom prst="arc">
            <a:avLst>
              <a:gd fmla="val 10771373" name="adj1"/>
              <a:gd fmla="val 1338837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7" name="Google Shape;1587;p85"/>
          <p:cNvSpPr/>
          <p:nvPr/>
        </p:nvSpPr>
        <p:spPr>
          <a:xfrm rot="-5400000">
            <a:off x="604042" y="3077484"/>
            <a:ext cx="12420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8" name="Google Shape;1588;p85"/>
          <p:cNvSpPr/>
          <p:nvPr/>
        </p:nvSpPr>
        <p:spPr>
          <a:xfrm>
            <a:off x="1710878" y="418441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89" name="Google Shape;1589;p85"/>
          <p:cNvCxnSpPr/>
          <p:nvPr/>
        </p:nvCxnSpPr>
        <p:spPr>
          <a:xfrm flipH="1">
            <a:off x="483237" y="3051627"/>
            <a:ext cx="1359900" cy="1242000"/>
          </a:xfrm>
          <a:prstGeom prst="straightConnector1">
            <a:avLst/>
          </a:prstGeom>
          <a:noFill/>
          <a:ln cap="flat" cmpd="sng" w="28575">
            <a:solidFill>
              <a:srgbClr val="4F7BE8"/>
            </a:solidFill>
            <a:prstDash val="solid"/>
            <a:round/>
            <a:headEnd len="med" w="med" type="triangle"/>
            <a:tailEnd len="med" w="med" type="triangle"/>
          </a:ln>
        </p:spPr>
      </p:cxnSp>
      <p:sp>
        <p:nvSpPr>
          <p:cNvPr id="1590" name="Google Shape;1590;p85"/>
          <p:cNvSpPr txBox="1"/>
          <p:nvPr/>
        </p:nvSpPr>
        <p:spPr>
          <a:xfrm flipH="1">
            <a:off x="740475" y="4087810"/>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42°</a:t>
            </a:r>
            <a:endParaRPr sz="1800">
              <a:latin typeface="Lexend"/>
              <a:ea typeface="Lexend"/>
              <a:cs typeface="Lexend"/>
              <a:sym typeface="Lexend"/>
            </a:endParaRPr>
          </a:p>
        </p:txBody>
      </p:sp>
      <p:cxnSp>
        <p:nvCxnSpPr>
          <p:cNvPr id="1591" name="Google Shape;1591;p85"/>
          <p:cNvCxnSpPr/>
          <p:nvPr/>
        </p:nvCxnSpPr>
        <p:spPr>
          <a:xfrm rot="10800000">
            <a:off x="2001442" y="3136431"/>
            <a:ext cx="0" cy="1242000"/>
          </a:xfrm>
          <a:prstGeom prst="straightConnector1">
            <a:avLst/>
          </a:prstGeom>
          <a:noFill/>
          <a:ln cap="flat" cmpd="sng" w="28575">
            <a:solidFill>
              <a:srgbClr val="4F7BE8"/>
            </a:solidFill>
            <a:prstDash val="solid"/>
            <a:round/>
            <a:headEnd len="med" w="med" type="triangle"/>
            <a:tailEnd len="med" w="med" type="triangle"/>
          </a:ln>
        </p:spPr>
      </p:cxnSp>
      <p:cxnSp>
        <p:nvCxnSpPr>
          <p:cNvPr id="1592" name="Google Shape;1592;p85"/>
          <p:cNvCxnSpPr/>
          <p:nvPr/>
        </p:nvCxnSpPr>
        <p:spPr>
          <a:xfrm rot="10800000">
            <a:off x="544895" y="4492165"/>
            <a:ext cx="1387800" cy="0"/>
          </a:xfrm>
          <a:prstGeom prst="straightConnector1">
            <a:avLst/>
          </a:prstGeom>
          <a:noFill/>
          <a:ln cap="flat" cmpd="sng" w="28575">
            <a:solidFill>
              <a:srgbClr val="4F7BE8"/>
            </a:solidFill>
            <a:prstDash val="solid"/>
            <a:round/>
            <a:headEnd len="med" w="med" type="triangle"/>
            <a:tailEnd len="med" w="med" type="triangle"/>
          </a:ln>
        </p:spPr>
      </p:cxnSp>
      <p:sp>
        <p:nvSpPr>
          <p:cNvPr id="1593" name="Google Shape;1593;p85"/>
          <p:cNvSpPr txBox="1"/>
          <p:nvPr/>
        </p:nvSpPr>
        <p:spPr>
          <a:xfrm>
            <a:off x="776641" y="4538597"/>
            <a:ext cx="9243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22 cm</a:t>
            </a:r>
            <a:endParaRPr i="1" sz="2200">
              <a:solidFill>
                <a:schemeClr val="dk1"/>
              </a:solidFill>
              <a:latin typeface="Times New Roman"/>
              <a:ea typeface="Times New Roman"/>
              <a:cs typeface="Times New Roman"/>
              <a:sym typeface="Times New Roman"/>
            </a:endParaRPr>
          </a:p>
        </p:txBody>
      </p:sp>
      <p:sp>
        <p:nvSpPr>
          <p:cNvPr id="1594" name="Google Shape;1594;p85"/>
          <p:cNvSpPr/>
          <p:nvPr/>
        </p:nvSpPr>
        <p:spPr>
          <a:xfrm rot="-5400000">
            <a:off x="3694517" y="2972887"/>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95" name="Google Shape;1595;p85"/>
          <p:cNvCxnSpPr/>
          <p:nvPr/>
        </p:nvCxnSpPr>
        <p:spPr>
          <a:xfrm rot="10800000">
            <a:off x="6569302" y="4200000"/>
            <a:ext cx="1991100" cy="0"/>
          </a:xfrm>
          <a:prstGeom prst="straightConnector1">
            <a:avLst/>
          </a:prstGeom>
          <a:noFill/>
          <a:ln cap="flat" cmpd="sng" w="28575">
            <a:solidFill>
              <a:srgbClr val="4F7BE8"/>
            </a:solidFill>
            <a:prstDash val="solid"/>
            <a:round/>
            <a:headEnd len="med" w="med" type="triangle"/>
            <a:tailEnd len="med" w="med" type="triangle"/>
          </a:ln>
        </p:spPr>
      </p:cxnSp>
      <p:sp>
        <p:nvSpPr>
          <p:cNvPr id="1596" name="Google Shape;1596;p85"/>
          <p:cNvSpPr txBox="1"/>
          <p:nvPr/>
        </p:nvSpPr>
        <p:spPr>
          <a:xfrm>
            <a:off x="6901792" y="4246431"/>
            <a:ext cx="1326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42 cm</a:t>
            </a:r>
            <a:endParaRPr i="1" sz="2200">
              <a:solidFill>
                <a:schemeClr val="dk1"/>
              </a:solidFill>
              <a:latin typeface="Times New Roman"/>
              <a:ea typeface="Times New Roman"/>
              <a:cs typeface="Times New Roman"/>
              <a:sym typeface="Times New Roman"/>
            </a:endParaRPr>
          </a:p>
        </p:txBody>
      </p:sp>
      <p:sp>
        <p:nvSpPr>
          <p:cNvPr id="1597" name="Google Shape;1597;p85"/>
          <p:cNvSpPr txBox="1"/>
          <p:nvPr/>
        </p:nvSpPr>
        <p:spPr>
          <a:xfrm>
            <a:off x="7428927" y="3817990"/>
            <a:ext cx="7398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22°</a:t>
            </a:r>
            <a:endParaRPr sz="1800">
              <a:latin typeface="Lexend"/>
              <a:ea typeface="Lexend"/>
              <a:cs typeface="Lexend"/>
              <a:sym typeface="Lexend"/>
            </a:endParaRPr>
          </a:p>
        </p:txBody>
      </p:sp>
      <p:cxnSp>
        <p:nvCxnSpPr>
          <p:cNvPr id="1598" name="Google Shape;1598;p85"/>
          <p:cNvCxnSpPr/>
          <p:nvPr/>
        </p:nvCxnSpPr>
        <p:spPr>
          <a:xfrm rot="10800000">
            <a:off x="3494845" y="4299361"/>
            <a:ext cx="1387800" cy="0"/>
          </a:xfrm>
          <a:prstGeom prst="straightConnector1">
            <a:avLst/>
          </a:prstGeom>
          <a:noFill/>
          <a:ln cap="flat" cmpd="sng" w="28575">
            <a:solidFill>
              <a:srgbClr val="4F7BE8"/>
            </a:solidFill>
            <a:prstDash val="solid"/>
            <a:round/>
            <a:headEnd len="med" w="med" type="triangle"/>
            <a:tailEnd len="med" w="med" type="triangle"/>
          </a:ln>
        </p:spPr>
      </p:cxnSp>
      <p:sp>
        <p:nvSpPr>
          <p:cNvPr id="1599" name="Google Shape;1599;p85"/>
          <p:cNvSpPr txBox="1"/>
          <p:nvPr/>
        </p:nvSpPr>
        <p:spPr>
          <a:xfrm>
            <a:off x="7517429" y="2625300"/>
            <a:ext cx="13026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c = 16.35</a:t>
            </a:r>
            <a:endParaRPr sz="2000">
              <a:latin typeface="Kalam"/>
              <a:ea typeface="Kalam"/>
              <a:cs typeface="Kalam"/>
              <a:sym typeface="Kalam"/>
            </a:endParaRPr>
          </a:p>
        </p:txBody>
      </p:sp>
      <p:sp>
        <p:nvSpPr>
          <p:cNvPr id="1600" name="Google Shape;1600;p85"/>
          <p:cNvSpPr txBox="1"/>
          <p:nvPr/>
        </p:nvSpPr>
        <p:spPr>
          <a:xfrm>
            <a:off x="4685450" y="2625300"/>
            <a:ext cx="13026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b = 18.66</a:t>
            </a:r>
            <a:endParaRPr sz="2000">
              <a:latin typeface="Kalam"/>
              <a:ea typeface="Kalam"/>
              <a:cs typeface="Kalam"/>
              <a:sym typeface="Kalam"/>
            </a:endParaRPr>
          </a:p>
        </p:txBody>
      </p:sp>
      <p:sp>
        <p:nvSpPr>
          <p:cNvPr id="1601" name="Google Shape;1601;p85"/>
          <p:cNvSpPr txBox="1"/>
          <p:nvPr/>
        </p:nvSpPr>
        <p:spPr>
          <a:xfrm>
            <a:off x="3139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a)</a:t>
            </a:r>
            <a:endParaRPr sz="1800">
              <a:latin typeface="Lexend"/>
              <a:ea typeface="Lexend"/>
              <a:cs typeface="Lexend"/>
              <a:sym typeface="Lexend"/>
            </a:endParaRPr>
          </a:p>
        </p:txBody>
      </p:sp>
      <p:sp>
        <p:nvSpPr>
          <p:cNvPr id="1602" name="Google Shape;1602;p85"/>
          <p:cNvSpPr txBox="1"/>
          <p:nvPr/>
        </p:nvSpPr>
        <p:spPr>
          <a:xfrm>
            <a:off x="32066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b)</a:t>
            </a:r>
            <a:endParaRPr sz="1800">
              <a:latin typeface="Lexend"/>
              <a:ea typeface="Lexend"/>
              <a:cs typeface="Lexend"/>
              <a:sym typeface="Lexend"/>
            </a:endParaRPr>
          </a:p>
        </p:txBody>
      </p:sp>
      <p:sp>
        <p:nvSpPr>
          <p:cNvPr id="1603" name="Google Shape;1603;p85"/>
          <p:cNvSpPr txBox="1"/>
          <p:nvPr/>
        </p:nvSpPr>
        <p:spPr>
          <a:xfrm>
            <a:off x="60993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c)</a:t>
            </a:r>
            <a:endParaRPr sz="1800">
              <a:latin typeface="Lexend"/>
              <a:ea typeface="Lexend"/>
              <a:cs typeface="Lexend"/>
              <a:sym typeface="Lexend"/>
            </a:endParaRPr>
          </a:p>
        </p:txBody>
      </p:sp>
      <p:sp>
        <p:nvSpPr>
          <p:cNvPr id="1604" name="Google Shape;1604;p85"/>
          <p:cNvSpPr txBox="1"/>
          <p:nvPr/>
        </p:nvSpPr>
        <p:spPr>
          <a:xfrm>
            <a:off x="3139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d)</a:t>
            </a:r>
            <a:endParaRPr sz="1800">
              <a:latin typeface="Lexend"/>
              <a:ea typeface="Lexend"/>
              <a:cs typeface="Lexend"/>
              <a:sym typeface="Lexend"/>
            </a:endParaRPr>
          </a:p>
        </p:txBody>
      </p:sp>
      <p:sp>
        <p:nvSpPr>
          <p:cNvPr id="1605" name="Google Shape;1605;p85"/>
          <p:cNvSpPr txBox="1"/>
          <p:nvPr/>
        </p:nvSpPr>
        <p:spPr>
          <a:xfrm>
            <a:off x="32066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e)</a:t>
            </a:r>
            <a:endParaRPr sz="1800">
              <a:latin typeface="Lexend"/>
              <a:ea typeface="Lexend"/>
              <a:cs typeface="Lexend"/>
              <a:sym typeface="Lexend"/>
            </a:endParaRPr>
          </a:p>
        </p:txBody>
      </p:sp>
      <p:sp>
        <p:nvSpPr>
          <p:cNvPr id="1606" name="Google Shape;1606;p85"/>
          <p:cNvSpPr txBox="1"/>
          <p:nvPr/>
        </p:nvSpPr>
        <p:spPr>
          <a:xfrm>
            <a:off x="60993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f)</a:t>
            </a:r>
            <a:endParaRPr sz="1800">
              <a:latin typeface="Lexend"/>
              <a:ea typeface="Lexend"/>
              <a:cs typeface="Lexend"/>
              <a:sym typeface="Lexend"/>
            </a:endParaRPr>
          </a:p>
        </p:txBody>
      </p:sp>
      <p:pic>
        <p:nvPicPr>
          <p:cNvPr id="1607" name="Google Shape;1607;p85"/>
          <p:cNvPicPr preferRelativeResize="0"/>
          <p:nvPr/>
        </p:nvPicPr>
        <p:blipFill>
          <a:blip r:embed="rId3">
            <a:alphaModFix/>
          </a:blip>
          <a:stretch>
            <a:fillRect/>
          </a:stretch>
        </p:blipFill>
        <p:spPr>
          <a:xfrm>
            <a:off x="324000" y="2903038"/>
            <a:ext cx="8495999" cy="3649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1" name="Shape 1611"/>
        <p:cNvGrpSpPr/>
        <p:nvPr/>
      </p:nvGrpSpPr>
      <p:grpSpPr>
        <a:xfrm>
          <a:off x="0" y="0"/>
          <a:ext cx="0" cy="0"/>
          <a:chOff x="0" y="0"/>
          <a:chExt cx="0" cy="0"/>
        </a:xfrm>
      </p:grpSpPr>
      <p:sp>
        <p:nvSpPr>
          <p:cNvPr id="1612" name="Google Shape;1612;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cosine (cosine formula)</a:t>
            </a:r>
            <a:endParaRPr/>
          </a:p>
        </p:txBody>
      </p:sp>
      <p:sp>
        <p:nvSpPr>
          <p:cNvPr id="1613" name="Google Shape;1613;p86"/>
          <p:cNvSpPr/>
          <p:nvPr/>
        </p:nvSpPr>
        <p:spPr>
          <a:xfrm flipH="1">
            <a:off x="1817700" y="3023350"/>
            <a:ext cx="1986900" cy="1987200"/>
          </a:xfrm>
          <a:prstGeom prst="arc">
            <a:avLst>
              <a:gd fmla="val 10771373" name="adj1"/>
              <a:gd fmla="val 1227390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4" name="Google Shape;1614;p86"/>
          <p:cNvSpPr/>
          <p:nvPr/>
        </p:nvSpPr>
        <p:spPr>
          <a:xfrm rot="-5400000">
            <a:off x="3573828" y="1979248"/>
            <a:ext cx="1251300" cy="2822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5" name="Google Shape;1615;p86"/>
          <p:cNvSpPr/>
          <p:nvPr/>
        </p:nvSpPr>
        <p:spPr>
          <a:xfrm rot="-5400000">
            <a:off x="4319617" y="45755"/>
            <a:ext cx="2439000" cy="5501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6" name="Google Shape;1616;p86"/>
          <p:cNvSpPr/>
          <p:nvPr/>
        </p:nvSpPr>
        <p:spPr>
          <a:xfrm rot="-5400000">
            <a:off x="4104676" y="602099"/>
            <a:ext cx="2097600" cy="4730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7" name="Google Shape;1617;p86"/>
          <p:cNvSpPr/>
          <p:nvPr/>
        </p:nvSpPr>
        <p:spPr>
          <a:xfrm rot="-5400000">
            <a:off x="3819077" y="1342799"/>
            <a:ext cx="1642500" cy="3704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8" name="Google Shape;1618;p86"/>
          <p:cNvSpPr txBox="1"/>
          <p:nvPr/>
        </p:nvSpPr>
        <p:spPr>
          <a:xfrm>
            <a:off x="324000" y="610600"/>
            <a:ext cx="8496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4) Raadi dhererka masaafada a, b, c, iyo d</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(ku wareeji tirada ugu dhow).</a:t>
            </a:r>
            <a:endParaRPr sz="1800">
              <a:latin typeface="Lexend"/>
              <a:ea typeface="Lexend"/>
              <a:cs typeface="Lexend"/>
              <a:sym typeface="Lexend"/>
            </a:endParaRPr>
          </a:p>
        </p:txBody>
      </p:sp>
      <p:sp>
        <p:nvSpPr>
          <p:cNvPr id="1619" name="Google Shape;1619;p86"/>
          <p:cNvSpPr/>
          <p:nvPr/>
        </p:nvSpPr>
        <p:spPr>
          <a:xfrm>
            <a:off x="5380284" y="37856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0" name="Google Shape;1620;p86"/>
          <p:cNvSpPr txBox="1"/>
          <p:nvPr/>
        </p:nvSpPr>
        <p:spPr>
          <a:xfrm flipH="1">
            <a:off x="3239840" y="3726437"/>
            <a:ext cx="629700" cy="314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24°</a:t>
            </a:r>
            <a:endParaRPr sz="1800">
              <a:latin typeface="Lexend"/>
              <a:ea typeface="Lexend"/>
              <a:cs typeface="Lexend"/>
              <a:sym typeface="Lexend"/>
            </a:endParaRPr>
          </a:p>
        </p:txBody>
      </p:sp>
      <p:sp>
        <p:nvSpPr>
          <p:cNvPr id="1621" name="Google Shape;1621;p86"/>
          <p:cNvSpPr txBox="1"/>
          <p:nvPr/>
        </p:nvSpPr>
        <p:spPr>
          <a:xfrm>
            <a:off x="3786125" y="4260697"/>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a cm</a:t>
            </a:r>
            <a:r>
              <a:rPr lang="en-GB" sz="18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1622" name="Google Shape;1622;p86"/>
          <p:cNvSpPr/>
          <p:nvPr/>
        </p:nvSpPr>
        <p:spPr>
          <a:xfrm>
            <a:off x="6261965" y="37856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3" name="Google Shape;1623;p86"/>
          <p:cNvSpPr/>
          <p:nvPr/>
        </p:nvSpPr>
        <p:spPr>
          <a:xfrm>
            <a:off x="7288274" y="37856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4" name="Google Shape;1624;p86"/>
          <p:cNvSpPr/>
          <p:nvPr/>
        </p:nvSpPr>
        <p:spPr>
          <a:xfrm>
            <a:off x="8059261" y="37856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5" name="Google Shape;1625;p86"/>
          <p:cNvSpPr txBox="1"/>
          <p:nvPr/>
        </p:nvSpPr>
        <p:spPr>
          <a:xfrm>
            <a:off x="5738225" y="4249595"/>
            <a:ext cx="6327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11 cm</a:t>
            </a:r>
            <a:endParaRPr sz="1800">
              <a:latin typeface="Lexend"/>
              <a:ea typeface="Lexend"/>
              <a:cs typeface="Lexend"/>
              <a:sym typeface="Lexend"/>
            </a:endParaRPr>
          </a:p>
        </p:txBody>
      </p:sp>
      <p:cxnSp>
        <p:nvCxnSpPr>
          <p:cNvPr id="1626" name="Google Shape;1626;p86"/>
          <p:cNvCxnSpPr/>
          <p:nvPr/>
        </p:nvCxnSpPr>
        <p:spPr>
          <a:xfrm rot="10800000">
            <a:off x="2788325" y="4214775"/>
            <a:ext cx="2822700" cy="0"/>
          </a:xfrm>
          <a:prstGeom prst="straightConnector1">
            <a:avLst/>
          </a:prstGeom>
          <a:noFill/>
          <a:ln cap="flat" cmpd="sng" w="28575">
            <a:solidFill>
              <a:srgbClr val="4F7BE8"/>
            </a:solidFill>
            <a:prstDash val="solid"/>
            <a:round/>
            <a:headEnd len="med" w="med" type="triangle"/>
            <a:tailEnd len="med" w="med" type="triangle"/>
          </a:ln>
        </p:spPr>
      </p:cxnSp>
      <p:sp>
        <p:nvSpPr>
          <p:cNvPr id="1627" name="Google Shape;1627;p86"/>
          <p:cNvSpPr txBox="1"/>
          <p:nvPr/>
        </p:nvSpPr>
        <p:spPr>
          <a:xfrm>
            <a:off x="6653770" y="4249601"/>
            <a:ext cx="6990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rgbClr val="000000"/>
                </a:solidFill>
                <a:latin typeface="Lexend"/>
                <a:ea typeface="Times New Roman"/>
                <a:cs typeface="Times New Roman"/>
                <a:sym typeface="Times New Roman"/>
              </a:rPr>
              <a:t>c cm</a:t>
            </a:r>
            <a:r>
              <a:rPr lang="en-GB" sz="1800">
                <a:solidFill>
                  <a:srgbClr val="000000"/>
                </a:solidFill>
                <a:latin typeface="Lexend"/>
                <a:ea typeface="Lexend"/>
                <a:cs typeface="Lexend"/>
                <a:sym typeface="Lexend"/>
              </a:rPr>
              <a:t/>
            </a:r>
            <a:endParaRPr sz="1800">
              <a:latin typeface="Lexend"/>
              <a:ea typeface="Lexend"/>
              <a:cs typeface="Lexend"/>
              <a:sym typeface="Lexend"/>
            </a:endParaRPr>
          </a:p>
        </p:txBody>
      </p:sp>
      <p:cxnSp>
        <p:nvCxnSpPr>
          <p:cNvPr id="1628" name="Google Shape;1628;p86"/>
          <p:cNvCxnSpPr/>
          <p:nvPr/>
        </p:nvCxnSpPr>
        <p:spPr>
          <a:xfrm>
            <a:off x="5611025" y="4214775"/>
            <a:ext cx="887100" cy="0"/>
          </a:xfrm>
          <a:prstGeom prst="straightConnector1">
            <a:avLst/>
          </a:prstGeom>
          <a:noFill/>
          <a:ln cap="flat" cmpd="sng" w="28575">
            <a:solidFill>
              <a:srgbClr val="4F7BE8"/>
            </a:solidFill>
            <a:prstDash val="solid"/>
            <a:round/>
            <a:headEnd len="med" w="med" type="triangle"/>
            <a:tailEnd len="med" w="med" type="triangle"/>
          </a:ln>
        </p:spPr>
      </p:cxnSp>
      <p:cxnSp>
        <p:nvCxnSpPr>
          <p:cNvPr id="1629" name="Google Shape;1629;p86"/>
          <p:cNvCxnSpPr/>
          <p:nvPr/>
        </p:nvCxnSpPr>
        <p:spPr>
          <a:xfrm rot="10800000">
            <a:off x="6498225" y="4215550"/>
            <a:ext cx="1010100" cy="0"/>
          </a:xfrm>
          <a:prstGeom prst="straightConnector1">
            <a:avLst/>
          </a:prstGeom>
          <a:noFill/>
          <a:ln cap="flat" cmpd="sng" w="28575">
            <a:solidFill>
              <a:srgbClr val="4F7BE8"/>
            </a:solidFill>
            <a:prstDash val="solid"/>
            <a:round/>
            <a:headEnd len="med" w="med" type="triangle"/>
            <a:tailEnd len="med" w="med" type="triangle"/>
          </a:ln>
        </p:spPr>
      </p:cxnSp>
      <p:cxnSp>
        <p:nvCxnSpPr>
          <p:cNvPr id="1630" name="Google Shape;1630;p86"/>
          <p:cNvCxnSpPr/>
          <p:nvPr/>
        </p:nvCxnSpPr>
        <p:spPr>
          <a:xfrm>
            <a:off x="7508325" y="4214775"/>
            <a:ext cx="782700" cy="0"/>
          </a:xfrm>
          <a:prstGeom prst="straightConnector1">
            <a:avLst/>
          </a:prstGeom>
          <a:noFill/>
          <a:ln cap="flat" cmpd="sng" w="28575">
            <a:solidFill>
              <a:srgbClr val="4F7BE8"/>
            </a:solidFill>
            <a:prstDash val="solid"/>
            <a:round/>
            <a:headEnd len="med" w="med" type="triangle"/>
            <a:tailEnd len="med" w="med" type="triangle"/>
          </a:ln>
        </p:spPr>
      </p:cxnSp>
      <p:sp>
        <p:nvSpPr>
          <p:cNvPr id="1631" name="Google Shape;1631;p86"/>
          <p:cNvSpPr txBox="1"/>
          <p:nvPr/>
        </p:nvSpPr>
        <p:spPr>
          <a:xfrm>
            <a:off x="7583325" y="4249595"/>
            <a:ext cx="6327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5 cm</a:t>
            </a:r>
            <a:endParaRPr i="1" sz="2200">
              <a:latin typeface="Times New Roman"/>
              <a:ea typeface="Times New Roman"/>
              <a:cs typeface="Times New Roman"/>
              <a:sym typeface="Times New Roman"/>
            </a:endParaRPr>
          </a:p>
        </p:txBody>
      </p:sp>
      <p:sp>
        <p:nvSpPr>
          <p:cNvPr id="1632" name="Google Shape;1632;p86"/>
          <p:cNvSpPr txBox="1"/>
          <p:nvPr/>
        </p:nvSpPr>
        <p:spPr>
          <a:xfrm>
            <a:off x="3742325" y="2827390"/>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37 cm</a:t>
            </a:r>
            <a:endParaRPr sz="1800">
              <a:latin typeface="Lexend"/>
              <a:ea typeface="Lexend"/>
              <a:cs typeface="Lexend"/>
              <a:sym typeface="Lexend"/>
            </a:endParaRPr>
          </a:p>
        </p:txBody>
      </p:sp>
      <p:cxnSp>
        <p:nvCxnSpPr>
          <p:cNvPr id="1633" name="Google Shape;1633;p86"/>
          <p:cNvCxnSpPr/>
          <p:nvPr/>
        </p:nvCxnSpPr>
        <p:spPr>
          <a:xfrm flipH="1">
            <a:off x="2788278" y="2563703"/>
            <a:ext cx="2822400" cy="1251300"/>
          </a:xfrm>
          <a:prstGeom prst="straightConnector1">
            <a:avLst/>
          </a:prstGeom>
          <a:noFill/>
          <a:ln cap="flat" cmpd="sng" w="28575">
            <a:solidFill>
              <a:srgbClr val="4F7BE8"/>
            </a:solidFill>
            <a:prstDash val="solid"/>
            <a:round/>
            <a:headEnd len="med" w="med" type="triangle"/>
            <a:tailEnd len="med" w="med" type="triangle"/>
          </a:ln>
        </p:spPr>
      </p:cxnSp>
      <p:cxnSp>
        <p:nvCxnSpPr>
          <p:cNvPr id="1634" name="Google Shape;1634;p86"/>
          <p:cNvCxnSpPr/>
          <p:nvPr/>
        </p:nvCxnSpPr>
        <p:spPr>
          <a:xfrm flipH="1" rot="10800000">
            <a:off x="5610678" y="2172503"/>
            <a:ext cx="881700" cy="391200"/>
          </a:xfrm>
          <a:prstGeom prst="straightConnector1">
            <a:avLst/>
          </a:prstGeom>
          <a:noFill/>
          <a:ln cap="flat" cmpd="sng" w="28575">
            <a:solidFill>
              <a:srgbClr val="4F7BE8"/>
            </a:solidFill>
            <a:prstDash val="solid"/>
            <a:round/>
            <a:headEnd len="med" w="med" type="triangle"/>
            <a:tailEnd len="med" w="med" type="triangle"/>
          </a:ln>
        </p:spPr>
      </p:cxnSp>
      <p:cxnSp>
        <p:nvCxnSpPr>
          <p:cNvPr id="1635" name="Google Shape;1635;p86"/>
          <p:cNvCxnSpPr/>
          <p:nvPr/>
        </p:nvCxnSpPr>
        <p:spPr>
          <a:xfrm flipH="1">
            <a:off x="6492376" y="1717405"/>
            <a:ext cx="1026300" cy="455100"/>
          </a:xfrm>
          <a:prstGeom prst="straightConnector1">
            <a:avLst/>
          </a:prstGeom>
          <a:noFill/>
          <a:ln cap="flat" cmpd="sng" w="28575">
            <a:solidFill>
              <a:srgbClr val="4F7BE8"/>
            </a:solidFill>
            <a:prstDash val="solid"/>
            <a:round/>
            <a:headEnd len="med" w="med" type="triangle"/>
            <a:tailEnd len="med" w="med" type="triangle"/>
          </a:ln>
        </p:spPr>
      </p:cxnSp>
      <p:cxnSp>
        <p:nvCxnSpPr>
          <p:cNvPr id="1636" name="Google Shape;1636;p86"/>
          <p:cNvCxnSpPr/>
          <p:nvPr/>
        </p:nvCxnSpPr>
        <p:spPr>
          <a:xfrm flipH="1" rot="10800000">
            <a:off x="7518676" y="1376005"/>
            <a:ext cx="771300" cy="341400"/>
          </a:xfrm>
          <a:prstGeom prst="straightConnector1">
            <a:avLst/>
          </a:prstGeom>
          <a:noFill/>
          <a:ln cap="flat" cmpd="sng" w="28575">
            <a:solidFill>
              <a:srgbClr val="4F7BE8"/>
            </a:solidFill>
            <a:prstDash val="solid"/>
            <a:round/>
            <a:headEnd len="med" w="med" type="triangle"/>
            <a:tailEnd len="med" w="med" type="triangle"/>
          </a:ln>
        </p:spPr>
      </p:cxnSp>
      <p:sp>
        <p:nvSpPr>
          <p:cNvPr id="1637" name="Google Shape;1637;p86"/>
          <p:cNvSpPr txBox="1"/>
          <p:nvPr/>
        </p:nvSpPr>
        <p:spPr>
          <a:xfrm>
            <a:off x="5627375" y="2055200"/>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638" name="Google Shape;1638;p86"/>
          <p:cNvSpPr txBox="1"/>
          <p:nvPr/>
        </p:nvSpPr>
        <p:spPr>
          <a:xfrm>
            <a:off x="6568570" y="1625232"/>
            <a:ext cx="6990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18 cm</a:t>
            </a:r>
            <a:endParaRPr sz="1800">
              <a:latin typeface="Lexend"/>
              <a:ea typeface="Lexend"/>
              <a:cs typeface="Lexend"/>
              <a:sym typeface="Lexend"/>
            </a:endParaRPr>
          </a:p>
        </p:txBody>
      </p:sp>
      <p:sp>
        <p:nvSpPr>
          <p:cNvPr id="1639" name="Google Shape;1639;p86"/>
          <p:cNvSpPr txBox="1"/>
          <p:nvPr/>
        </p:nvSpPr>
        <p:spPr>
          <a:xfrm>
            <a:off x="7433427" y="1272848"/>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640" name="Google Shape;1640;p86"/>
          <p:cNvSpPr txBox="1"/>
          <p:nvPr/>
        </p:nvSpPr>
        <p:spPr>
          <a:xfrm>
            <a:off x="3369600" y="4520700"/>
            <a:ext cx="17358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34 cm</a:t>
            </a:r>
            <a:endParaRPr sz="2000">
              <a:latin typeface="Kalam"/>
              <a:ea typeface="Kalam"/>
              <a:cs typeface="Kalam"/>
              <a:sym typeface="Kalam"/>
            </a:endParaRPr>
          </a:p>
        </p:txBody>
      </p:sp>
      <p:sp>
        <p:nvSpPr>
          <p:cNvPr id="1641" name="Google Shape;1641;p86"/>
          <p:cNvSpPr txBox="1"/>
          <p:nvPr/>
        </p:nvSpPr>
        <p:spPr>
          <a:xfrm>
            <a:off x="5138150" y="1766450"/>
            <a:ext cx="13797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12 cm</a:t>
            </a:r>
            <a:endParaRPr sz="2000">
              <a:latin typeface="Kalam"/>
              <a:ea typeface="Kalam"/>
              <a:cs typeface="Kalam"/>
              <a:sym typeface="Kalam"/>
            </a:endParaRPr>
          </a:p>
        </p:txBody>
      </p:sp>
      <p:sp>
        <p:nvSpPr>
          <p:cNvPr id="1642" name="Google Shape;1642;p86"/>
          <p:cNvSpPr txBox="1"/>
          <p:nvPr/>
        </p:nvSpPr>
        <p:spPr>
          <a:xfrm>
            <a:off x="6370926" y="4498450"/>
            <a:ext cx="15537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16 cm</a:t>
            </a:r>
            <a:endParaRPr sz="2000">
              <a:latin typeface="Kalam"/>
              <a:ea typeface="Kalam"/>
              <a:cs typeface="Kalam"/>
              <a:sym typeface="Kalam"/>
            </a:endParaRPr>
          </a:p>
        </p:txBody>
      </p:sp>
      <p:sp>
        <p:nvSpPr>
          <p:cNvPr id="1643" name="Google Shape;1643;p86"/>
          <p:cNvSpPr txBox="1"/>
          <p:nvPr/>
        </p:nvSpPr>
        <p:spPr>
          <a:xfrm>
            <a:off x="6827281" y="1016575"/>
            <a:ext cx="13797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5 cm</a:t>
            </a:r>
            <a:endParaRPr sz="2000">
              <a:latin typeface="Kalam"/>
              <a:ea typeface="Kalam"/>
              <a:cs typeface="Kalam"/>
              <a:sym typeface="Kala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7" name="Shape 1647"/>
        <p:cNvGrpSpPr/>
        <p:nvPr/>
      </p:nvGrpSpPr>
      <p:grpSpPr>
        <a:xfrm>
          <a:off x="0" y="0"/>
          <a:ext cx="0" cy="0"/>
          <a:chOff x="0" y="0"/>
          <a:chExt cx="0" cy="0"/>
        </a:xfrm>
      </p:grpSpPr>
      <p:sp>
        <p:nvSpPr>
          <p:cNvPr id="1648" name="Google Shape;1648;p8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Qaabaynta qaacidada cosine (cosine formula)</a:t>
            </a:r>
            <a:endParaRPr/>
          </a:p>
        </p:txBody>
      </p:sp>
      <p:sp>
        <p:nvSpPr>
          <p:cNvPr id="1649" name="Google Shape;1649;p8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xaglaha iyadoo la adeegsanayo qaacidada cosine (cosine formula)</a:t>
            </a:r>
            <a:endParaRPr/>
          </a:p>
        </p:txBody>
      </p:sp>
      <p:sp>
        <p:nvSpPr>
          <p:cNvPr id="1650" name="Google Shape;1650;p8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Isticmaalka saamiga cosine (cosine ratio)</a:t>
            </a:r>
            <a:endParaRPr/>
          </a:p>
        </p:txBody>
      </p:sp>
      <p:pic>
        <p:nvPicPr>
          <p:cNvPr id="1651" name="Google Shape;1651;p87"/>
          <p:cNvPicPr preferRelativeResize="0"/>
          <p:nvPr/>
        </p:nvPicPr>
        <p:blipFill>
          <a:blip r:embed="rId3">
            <a:alphaModFix/>
          </a:blip>
          <a:stretch>
            <a:fillRect/>
          </a:stretch>
        </p:blipFill>
        <p:spPr>
          <a:xfrm>
            <a:off x="415477" y="2994673"/>
            <a:ext cx="450575" cy="4467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5" name="Shape 1655"/>
        <p:cNvGrpSpPr/>
        <p:nvPr/>
      </p:nvGrpSpPr>
      <p:grpSpPr>
        <a:xfrm>
          <a:off x="0" y="0"/>
          <a:ext cx="0" cy="0"/>
          <a:chOff x="0" y="0"/>
          <a:chExt cx="0" cy="0"/>
        </a:xfrm>
      </p:grpSpPr>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656" name="Google Shape;1656;p88"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64787" r="0" t="0"/>
          <a:stretch/>
        </p:blipFill>
        <p:spPr>
          <a:xfrm>
            <a:off x="662040" y="3437630"/>
            <a:ext cx="2005649" cy="655425"/>
          </a:xfrm>
          <a:prstGeom prst="rect">
            <a:avLst/>
          </a:prstGeom>
          <a:noFill/>
          <a:ln>
            <a:noFill/>
          </a:ln>
        </p:spPr>
      </p:pic>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657" name="Google Shape;1657;p88" title="adj over h equals cosine theta degrees the fraction with numerator ad j and denominator cosine theta degrees equals h h times cosine theta degrees equals adj"/>
          <p:cNvPicPr preferRelativeResize="0"/>
          <p:nvPr/>
        </p:nvPicPr>
        <p:blipFill rotWithShape="1">
          <a:blip r:embed="rId3">
            <a:alphaModFix/>
          </a:blip>
          <a:srcRect b="0" l="34162" r="36761" t="0"/>
          <a:stretch/>
        </p:blipFill>
        <p:spPr>
          <a:xfrm>
            <a:off x="5758849" y="3260445"/>
            <a:ext cx="1656126" cy="655425"/>
          </a:xfrm>
          <a:prstGeom prst="rect">
            <a:avLst/>
          </a:prstGeom>
          <a:noFill/>
          <a:ln>
            <a:noFill/>
          </a:ln>
        </p:spPr>
      </p:pic>
      <p:grpSp>
        <p:nvGrpSpPr>
          <p:cNvPr id="1658" name="Google Shape;1658;p88"/>
          <p:cNvGrpSpPr/>
          <p:nvPr/>
        </p:nvGrpSpPr>
        <p:grpSpPr>
          <a:xfrm>
            <a:off x="1915491" y="2010413"/>
            <a:ext cx="2238535" cy="1863112"/>
            <a:chOff x="1915491" y="2010413"/>
            <a:chExt cx="2238535" cy="1863112"/>
          </a:xfrm>
        </p:grpSpPr>
        <p:sp>
          <p:nvSpPr>
            <p:cNvPr id="1659" name="Google Shape;1659;p88"/>
            <p:cNvSpPr/>
            <p:nvPr/>
          </p:nvSpPr>
          <p:spPr>
            <a:xfrm>
              <a:off x="2699325" y="2418825"/>
              <a:ext cx="1454700" cy="1454700"/>
            </a:xfrm>
            <a:prstGeom prst="arc">
              <a:avLst>
                <a:gd fmla="val 10771373" name="adj1"/>
                <a:gd fmla="val 12861570"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660" name="Google Shape;1660;p88"/>
            <p:cNvGrpSpPr/>
            <p:nvPr/>
          </p:nvGrpSpPr>
          <p:grpSpPr>
            <a:xfrm rot="5400000">
              <a:off x="2093505" y="1832399"/>
              <a:ext cx="1255675" cy="1611703"/>
              <a:chOff x="-2127408" y="1373085"/>
              <a:chExt cx="1171667" cy="1751090"/>
            </a:xfrm>
          </p:grpSpPr>
          <p:sp>
            <p:nvSpPr>
              <p:cNvPr id="1661" name="Google Shape;1661;p8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62" name="Google Shape;1662;p88"/>
              <p:cNvCxnSpPr/>
              <p:nvPr/>
            </p:nvCxnSpPr>
            <p:spPr>
              <a:xfrm rot="5400000">
                <a:off x="-2481108" y="1726785"/>
                <a:ext cx="1668300" cy="960900"/>
              </a:xfrm>
              <a:prstGeom prst="straightConnector1">
                <a:avLst/>
              </a:prstGeom>
              <a:noFill/>
              <a:ln cap="flat" cmpd="sng" w="28575">
                <a:solidFill>
                  <a:schemeClr val="accent5"/>
                </a:solidFill>
                <a:prstDash val="solid"/>
                <a:round/>
                <a:headEnd len="med" w="med" type="triangle"/>
                <a:tailEnd len="med" w="med" type="triangle"/>
              </a:ln>
            </p:spPr>
          </p:cxnSp>
          <p:cxnSp>
            <p:nvCxnSpPr>
              <p:cNvPr id="1663" name="Google Shape;1663;p88"/>
              <p:cNvCxnSpPr/>
              <p:nvPr/>
            </p:nvCxnSpPr>
            <p:spPr>
              <a:xfrm rot="-5400000">
                <a:off x="-1789892" y="2290025"/>
                <a:ext cx="16683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664" name="Google Shape;1664;p88"/>
            <p:cNvSpPr txBox="1"/>
            <p:nvPr/>
          </p:nvSpPr>
          <p:spPr>
            <a:xfrm>
              <a:off x="2723075" y="2953150"/>
              <a:ext cx="434700" cy="147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40</a:t>
              </a:r>
              <a:r>
                <a:rPr lang="en-GB" sz="15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665" name="Google Shape;1665;p88"/>
            <p:cNvSpPr txBox="1"/>
            <p:nvPr/>
          </p:nvSpPr>
          <p:spPr>
            <a:xfrm>
              <a:off x="2608268" y="2310240"/>
              <a:ext cx="8271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6 cm</a:t>
              </a:r>
              <a:endParaRPr sz="1800">
                <a:latin typeface="Lexend"/>
                <a:ea typeface="Lexend"/>
                <a:cs typeface="Lexend"/>
                <a:sym typeface="Lexend"/>
              </a:endParaRPr>
            </a:p>
          </p:txBody>
        </p:sp>
        <p:sp>
          <p:nvSpPr>
            <p:cNvPr id="1666" name="Google Shape;1666;p88"/>
            <p:cNvSpPr txBox="1"/>
            <p:nvPr/>
          </p:nvSpPr>
          <p:spPr>
            <a:xfrm>
              <a:off x="2251325" y="3280797"/>
              <a:ext cx="8271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adj</a:t>
              </a:r>
              <a:endParaRPr sz="1800">
                <a:latin typeface="Lexend"/>
                <a:ea typeface="Lexend"/>
                <a:cs typeface="Lexend"/>
                <a:sym typeface="Lexend"/>
              </a:endParaRPr>
            </a:p>
          </p:txBody>
        </p:sp>
      </p:grpSp>
      <p:sp>
        <p:nvSpPr>
          <p:cNvPr id="1667" name="Google Shape;1667;p88"/>
          <p:cNvSpPr txBox="1"/>
          <p:nvPr/>
        </p:nvSpPr>
        <p:spPr>
          <a:xfrm>
            <a:off x="712035" y="4104548"/>
            <a:ext cx="21798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6 × cos(40°) = adj</a:t>
            </a:r>
            <a:endParaRPr sz="2000">
              <a:latin typeface="Times New Roman"/>
              <a:ea typeface="Times New Roman"/>
              <a:cs typeface="Times New Roman"/>
              <a:sym typeface="Times New Roman"/>
            </a:endParaRPr>
          </a:p>
        </p:txBody>
      </p:sp>
      <p:sp>
        <p:nvSpPr>
          <p:cNvPr id="1668" name="Google Shape;1668;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xaglaha iyadoo la isticmaalayo qaacidada cosine (cosine formula)</a:t>
            </a:r>
            <a:endParaRPr/>
          </a:p>
        </p:txBody>
      </p:sp>
      <p:grpSp>
        <p:nvGrpSpPr>
          <p:cNvPr id="1669" name="Google Shape;1669;p88"/>
          <p:cNvGrpSpPr/>
          <p:nvPr/>
        </p:nvGrpSpPr>
        <p:grpSpPr>
          <a:xfrm>
            <a:off x="323876" y="704223"/>
            <a:ext cx="3783677" cy="1925027"/>
            <a:chOff x="323876" y="704223"/>
            <a:chExt cx="3783677" cy="1925027"/>
          </a:xfrm>
        </p:grpSpPr>
        <p:pic>
          <p:nvPicPr>
            <p:cNvPr id="1670" name="Google Shape;1670;p88"/>
            <p:cNvPicPr preferRelativeResize="0"/>
            <p:nvPr/>
          </p:nvPicPr>
          <p:blipFill>
            <a:blip r:embed="rId9">
              <a:alphaModFix/>
            </a:blip>
            <a:stretch>
              <a:fillRect/>
            </a:stretch>
          </p:blipFill>
          <p:spPr>
            <a:xfrm flipH="1">
              <a:off x="424997" y="1787050"/>
              <a:ext cx="494349" cy="608925"/>
            </a:xfrm>
            <a:prstGeom prst="rect">
              <a:avLst/>
            </a:prstGeom>
            <a:noFill/>
            <a:ln>
              <a:noFill/>
            </a:ln>
          </p:spPr>
        </p:pic>
        <p:sp>
          <p:nvSpPr>
            <p:cNvPr id="1671" name="Google Shape;1671;p88"/>
            <p:cNvSpPr txBox="1"/>
            <p:nvPr/>
          </p:nvSpPr>
          <p:spPr>
            <a:xfrm flipH="1">
              <a:off x="323876" y="2352050"/>
              <a:ext cx="873000" cy="277200"/>
            </a:xfrm>
            <a:prstGeom prst="rect">
              <a:avLst/>
            </a:prstGeom>
            <a:noFill/>
            <a:ln>
              <a:noFill/>
            </a:ln>
          </p:spPr>
          <p:txBody>
            <a:bodyPr anchorCtr="0" anchor="ctr" bIns="0" lIns="0" spcFirstLastPara="1" rIns="0" wrap="non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Yacquub</a:t>
              </a:r>
              <a:endParaRPr sz="1800">
                <a:latin typeface="Lexend"/>
                <a:ea typeface="Lexend"/>
                <a:cs typeface="Lexend"/>
                <a:sym typeface="Lexend"/>
              </a:endParaRPr>
            </a:p>
          </p:txBody>
        </p:sp>
        <p:grpSp>
          <p:nvGrpSpPr>
            <p:cNvPr id="1672" name="Google Shape;1672;p88"/>
            <p:cNvGrpSpPr/>
            <p:nvPr/>
          </p:nvGrpSpPr>
          <p:grpSpPr>
            <a:xfrm flipH="1">
              <a:off x="693923" y="704223"/>
              <a:ext cx="3413631" cy="1434095"/>
              <a:chOff x="4950696" y="682200"/>
              <a:chExt cx="3320975" cy="1767651"/>
            </a:xfrm>
          </p:grpSpPr>
          <p:pic>
            <p:nvPicPr>
              <p:cNvPr id="1673" name="Google Shape;1673;p88"/>
              <p:cNvPicPr preferRelativeResize="0"/>
              <p:nvPr/>
            </p:nvPicPr>
            <p:blipFill rotWithShape="1">
              <a:blip r:embed="rId5">
                <a:alphaModFix/>
              </a:blip>
              <a:srcRect b="43690" l="0" r="57905" t="0"/>
              <a:stretch/>
            </p:blipFill>
            <p:spPr>
              <a:xfrm>
                <a:off x="4950696" y="682200"/>
                <a:ext cx="3320975" cy="1767651"/>
              </a:xfrm>
              <a:prstGeom prst="rect">
                <a:avLst/>
              </a:prstGeom>
              <a:noFill/>
              <a:ln>
                <a:noFill/>
              </a:ln>
            </p:spPr>
          </p:pic>
          <p:sp>
            <p:nvSpPr>
              <p:cNvPr id="1674" name="Google Shape;1674;p88"/>
              <p:cNvSpPr txBox="1"/>
              <p:nvPr/>
            </p:nvSpPr>
            <p:spPr>
              <a:xfrm>
                <a:off x="5015206" y="734329"/>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500">
                    <a:latin typeface="Lexend"/>
                    <a:ea typeface="Lexend"/>
                    <a:cs typeface="Lexend"/>
                    <a:sym typeface="Lexend"/>
                  </a:rPr>
                  <a:t>Waxaan xisaabin karaa dhererka dhinaca ku xiga (adjacent) 40° sababtoo ah waxaan sidoo kale ogahay dhererka hypotenuse-ka!</a:t>
                </a:r>
                <a:endParaRPr sz="1800">
                  <a:latin typeface="Lexend"/>
                  <a:ea typeface="Lexend"/>
                  <a:cs typeface="Lexend"/>
                  <a:sym typeface="Lexend"/>
                </a:endParaRPr>
              </a:p>
            </p:txBody>
          </p:sp>
        </p:grpSp>
      </p:grpSp>
      <p:grpSp>
        <p:nvGrpSpPr>
          <p:cNvPr id="1675" name="Google Shape;1675;p88"/>
          <p:cNvGrpSpPr/>
          <p:nvPr/>
        </p:nvGrpSpPr>
        <p:grpSpPr>
          <a:xfrm>
            <a:off x="4922914" y="701628"/>
            <a:ext cx="3897086" cy="1708551"/>
            <a:chOff x="4922914" y="701628"/>
            <a:chExt cx="3897086" cy="1708551"/>
          </a:xfrm>
        </p:grpSpPr>
        <p:grpSp>
          <p:nvGrpSpPr>
            <p:cNvPr id="1676" name="Google Shape;1676;p88"/>
            <p:cNvGrpSpPr/>
            <p:nvPr/>
          </p:nvGrpSpPr>
          <p:grpSpPr>
            <a:xfrm>
              <a:off x="8123750" y="1498639"/>
              <a:ext cx="696250" cy="911539"/>
              <a:chOff x="8123750" y="1498639"/>
              <a:chExt cx="696250" cy="911539"/>
            </a:xfrm>
          </p:grpSpPr>
          <p:pic>
            <p:nvPicPr>
              <p:cNvPr id="1677" name="Google Shape;1677;p88"/>
              <p:cNvPicPr preferRelativeResize="0"/>
              <p:nvPr/>
            </p:nvPicPr>
            <p:blipFill>
              <a:blip r:embed="rId10">
                <a:alphaModFix/>
              </a:blip>
              <a:stretch>
                <a:fillRect/>
              </a:stretch>
            </p:blipFill>
            <p:spPr>
              <a:xfrm>
                <a:off x="8123750" y="1498639"/>
                <a:ext cx="696250" cy="673801"/>
              </a:xfrm>
              <a:prstGeom prst="rect">
                <a:avLst/>
              </a:prstGeom>
              <a:noFill/>
              <a:ln>
                <a:noFill/>
              </a:ln>
            </p:spPr>
          </p:pic>
          <p:sp>
            <p:nvSpPr>
              <p:cNvPr id="1678" name="Google Shape;1678;p88"/>
              <p:cNvSpPr txBox="1"/>
              <p:nvPr/>
            </p:nvSpPr>
            <p:spPr>
              <a:xfrm>
                <a:off x="8201575" y="2132979"/>
                <a:ext cx="540600" cy="277200"/>
              </a:xfrm>
              <a:prstGeom prst="rect">
                <a:avLst/>
              </a:prstGeom>
              <a:noFill/>
              <a:ln>
                <a:noFill/>
              </a:ln>
            </p:spPr>
            <p:txBody>
              <a:bodyPr anchorCtr="0" anchor="ctr" bIns="0" lIns="0" spcFirstLastPara="1" rIns="0" wrap="non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Isra</a:t>
                </a:r>
                <a:endParaRPr sz="1800">
                  <a:latin typeface="Lexend"/>
                  <a:ea typeface="Lexend"/>
                  <a:cs typeface="Lexend"/>
                  <a:sym typeface="Lexend"/>
                </a:endParaRPr>
              </a:p>
            </p:txBody>
          </p:sp>
        </p:grpSp>
        <p:grpSp>
          <p:nvGrpSpPr>
            <p:cNvPr id="1679" name="Google Shape;1679;p88"/>
            <p:cNvGrpSpPr/>
            <p:nvPr/>
          </p:nvGrpSpPr>
          <p:grpSpPr>
            <a:xfrm>
              <a:off x="4922914" y="701628"/>
              <a:ext cx="3359722" cy="1405107"/>
              <a:chOff x="4245451" y="701627"/>
              <a:chExt cx="4037642" cy="1405107"/>
            </a:xfrm>
          </p:grpSpPr>
          <p:pic>
            <p:nvPicPr>
              <p:cNvPr id="1680" name="Google Shape;1680;p88"/>
              <p:cNvPicPr preferRelativeResize="0"/>
              <p:nvPr/>
            </p:nvPicPr>
            <p:blipFill rotWithShape="1">
              <a:blip r:embed="rId5">
                <a:alphaModFix/>
              </a:blip>
              <a:srcRect b="43690" l="0" r="57905" t="0"/>
              <a:stretch/>
            </p:blipFill>
            <p:spPr>
              <a:xfrm>
                <a:off x="4245451" y="701627"/>
                <a:ext cx="4037642" cy="1405107"/>
              </a:xfrm>
              <a:prstGeom prst="rect">
                <a:avLst/>
              </a:prstGeom>
              <a:noFill/>
              <a:ln>
                <a:noFill/>
              </a:ln>
            </p:spPr>
          </p:pic>
          <p:sp>
            <p:nvSpPr>
              <p:cNvPr id="1681" name="Google Shape;1681;p88"/>
              <p:cNvSpPr txBox="1"/>
              <p:nvPr/>
            </p:nvSpPr>
            <p:spPr>
              <a:xfrm>
                <a:off x="4323883" y="712625"/>
                <a:ext cx="3677700" cy="1130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500">
                    <a:solidFill>
                      <a:schemeClr val="dk1"/>
                    </a:solidFill>
                    <a:latin typeface="Lexend"/>
                    <a:ea typeface="Lexend"/>
                    <a:cs typeface="Lexend"/>
                    <a:sym typeface="Lexend"/>
                  </a:rPr>
                  <a:t>Waxaan xisaabin karaa dhererka hypotenuse-ka sababtoo ah waxaan sidoo kale ogahay dhererka dhinaca ku xiga (adjacent) 59°.</a:t>
                </a:r>
                <a:endParaRPr sz="1800">
                  <a:latin typeface="Lexend"/>
                  <a:ea typeface="Lexend"/>
                  <a:cs typeface="Lexend"/>
                  <a:sym typeface="Lexend"/>
                </a:endParaRPr>
              </a:p>
            </p:txBody>
          </p:sp>
        </p:grpSp>
      </p:grpSp>
      <p:sp>
        <p:nvSpPr>
          <p:cNvPr id="1682" name="Google Shape;1682;p88"/>
          <p:cNvSpPr/>
          <p:nvPr/>
        </p:nvSpPr>
        <p:spPr>
          <a:xfrm rot="5400000">
            <a:off x="1915450" y="29591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683" name="Google Shape;1683;p88"/>
          <p:cNvGrpSpPr/>
          <p:nvPr/>
        </p:nvGrpSpPr>
        <p:grpSpPr>
          <a:xfrm>
            <a:off x="4979377" y="1732450"/>
            <a:ext cx="2797723" cy="1420767"/>
            <a:chOff x="4979377" y="1732450"/>
            <a:chExt cx="2797723" cy="1420767"/>
          </a:xfrm>
        </p:grpSpPr>
        <p:sp>
          <p:nvSpPr>
            <p:cNvPr id="1684" name="Google Shape;1684;p88"/>
            <p:cNvSpPr/>
            <p:nvPr/>
          </p:nvSpPr>
          <p:spPr>
            <a:xfrm flipH="1">
              <a:off x="6315875" y="1732450"/>
              <a:ext cx="1035600" cy="1035600"/>
            </a:xfrm>
            <a:prstGeom prst="arc">
              <a:avLst>
                <a:gd fmla="val 1635646" name="adj1"/>
                <a:gd fmla="val 5429598"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685" name="Google Shape;1685;p88"/>
            <p:cNvGrpSpPr/>
            <p:nvPr/>
          </p:nvGrpSpPr>
          <p:grpSpPr>
            <a:xfrm flipH="1" rot="-5400000">
              <a:off x="5459838" y="1663066"/>
              <a:ext cx="1009691" cy="1970612"/>
              <a:chOff x="-2125526" y="1384520"/>
              <a:chExt cx="1064401" cy="1845315"/>
            </a:xfrm>
          </p:grpSpPr>
          <p:sp>
            <p:nvSpPr>
              <p:cNvPr id="1686" name="Google Shape;1686;p8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87" name="Google Shape;1687;p88"/>
              <p:cNvCxnSpPr/>
              <p:nvPr/>
            </p:nvCxnSpPr>
            <p:spPr>
              <a:xfrm rot="5400000">
                <a:off x="-2479226" y="1738220"/>
                <a:ext cx="1668300" cy="960900"/>
              </a:xfrm>
              <a:prstGeom prst="straightConnector1">
                <a:avLst/>
              </a:prstGeom>
              <a:noFill/>
              <a:ln cap="flat" cmpd="sng" w="28575">
                <a:solidFill>
                  <a:schemeClr val="accent5"/>
                </a:solidFill>
                <a:prstDash val="solid"/>
                <a:round/>
                <a:headEnd len="med" w="med" type="triangle"/>
                <a:tailEnd len="med" w="med" type="triangle"/>
              </a:ln>
            </p:spPr>
          </p:cxnSp>
          <p:cxnSp>
            <p:nvCxnSpPr>
              <p:cNvPr id="1688" name="Google Shape;1688;p88"/>
              <p:cNvCxnSpPr/>
              <p:nvPr/>
            </p:nvCxnSpPr>
            <p:spPr>
              <a:xfrm>
                <a:off x="-1541575" y="2749385"/>
                <a:ext cx="0" cy="960900"/>
              </a:xfrm>
              <a:prstGeom prst="straightConnector1">
                <a:avLst/>
              </a:prstGeom>
              <a:noFill/>
              <a:ln cap="flat" cmpd="sng" w="28575">
                <a:solidFill>
                  <a:schemeClr val="accent5"/>
                </a:solidFill>
                <a:prstDash val="solid"/>
                <a:round/>
                <a:headEnd len="med" w="med" type="triangle"/>
                <a:tailEnd len="med" w="med" type="triangle"/>
              </a:ln>
            </p:spPr>
          </p:cxnSp>
        </p:grpSp>
        <p:sp>
          <p:nvSpPr>
            <p:cNvPr id="1689" name="Google Shape;1689;p88"/>
            <p:cNvSpPr/>
            <p:nvPr/>
          </p:nvSpPr>
          <p:spPr>
            <a:xfrm flipH="1" rot="-5400000">
              <a:off x="6643050" y="29591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90" name="Google Shape;1690;p88"/>
            <p:cNvSpPr txBox="1"/>
            <p:nvPr/>
          </p:nvSpPr>
          <p:spPr>
            <a:xfrm flipH="1">
              <a:off x="6455123" y="2453388"/>
              <a:ext cx="385500" cy="147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59</a:t>
              </a:r>
              <a:r>
                <a:rPr lang="en-GB" sz="15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691" name="Google Shape;1691;p88"/>
            <p:cNvSpPr txBox="1"/>
            <p:nvPr/>
          </p:nvSpPr>
          <p:spPr>
            <a:xfrm>
              <a:off x="6950000" y="2583578"/>
              <a:ext cx="8271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3 cm</a:t>
              </a:r>
              <a:endParaRPr sz="1800">
                <a:latin typeface="Lexend"/>
                <a:ea typeface="Lexend"/>
                <a:cs typeface="Lexend"/>
                <a:sym typeface="Lexend"/>
              </a:endParaRPr>
            </a:p>
          </p:txBody>
        </p:sp>
        <p:sp>
          <p:nvSpPr>
            <p:cNvPr id="1692" name="Google Shape;1692;p88"/>
            <p:cNvSpPr txBox="1"/>
            <p:nvPr/>
          </p:nvSpPr>
          <p:spPr>
            <a:xfrm>
              <a:off x="5360850" y="2290501"/>
              <a:ext cx="8271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hyp</a:t>
              </a:r>
              <a:endParaRPr sz="1800">
                <a:latin typeface="Lexend"/>
                <a:ea typeface="Lexend"/>
                <a:cs typeface="Lexend"/>
                <a:sym typeface="Lexend"/>
              </a:endParaRPr>
            </a:p>
          </p:txBody>
        </p:sp>
      </p:grpSp>
      <p:sp>
        <p:nvSpPr>
          <p:cNvPr id="1693" name="Google Shape;1693;p88"/>
          <p:cNvSpPr txBox="1"/>
          <p:nvPr/>
        </p:nvSpPr>
        <p:spPr>
          <a:xfrm>
            <a:off x="1664822" y="4562300"/>
            <a:ext cx="11976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adj = 4.60</a:t>
            </a:r>
            <a:endParaRPr sz="2000">
              <a:latin typeface="Times New Roman"/>
              <a:ea typeface="Times New Roman"/>
              <a:cs typeface="Times New Roman"/>
              <a:sym typeface="Times New Roman"/>
            </a:endParaRPr>
          </a:p>
        </p:txBody>
      </p:sp>
      <p:sp>
        <p:nvSpPr>
          <p:cNvPr id="1694" name="Google Shape;1694;p88"/>
          <p:cNvSpPr txBox="1"/>
          <p:nvPr/>
        </p:nvSpPr>
        <p:spPr>
          <a:xfrm>
            <a:off x="5102331" y="4254550"/>
            <a:ext cx="6567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hyp =</a:t>
            </a:r>
            <a:endParaRPr sz="2000">
              <a:latin typeface="Times New Roman"/>
              <a:ea typeface="Times New Roman"/>
              <a:cs typeface="Times New Roman"/>
              <a:sym typeface="Times New Roman"/>
            </a:endParaRPr>
          </a:p>
        </p:txBody>
      </p:sp>
      <p:grpSp>
        <p:nvGrpSpPr>
          <p:cNvPr id="1695" name="Google Shape;1695;p88"/>
          <p:cNvGrpSpPr/>
          <p:nvPr/>
        </p:nvGrpSpPr>
        <p:grpSpPr>
          <a:xfrm>
            <a:off x="5682965" y="4170800"/>
            <a:ext cx="1092411" cy="448000"/>
            <a:chOff x="4852101" y="2729095"/>
            <a:chExt cx="790800" cy="448000"/>
          </a:xfrm>
        </p:grpSpPr>
        <p:sp>
          <p:nvSpPr>
            <p:cNvPr id="1696" name="Google Shape;1696;p88"/>
            <p:cNvSpPr txBox="1"/>
            <p:nvPr/>
          </p:nvSpPr>
          <p:spPr>
            <a:xfrm>
              <a:off x="4852101" y="2955995"/>
              <a:ext cx="7908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2300">
                  <a:latin typeface="Times New Roman"/>
                  <a:ea typeface="Times New Roman"/>
                  <a:cs typeface="Times New Roman"/>
                  <a:sym typeface="Times New Roman"/>
                </a:rPr>
                <a:t>cos(59°)</a:t>
              </a:r>
              <a:r>
                <a:rPr lang="en-GB" sz="1900">
                  <a:latin typeface="Times New Roman"/>
                  <a:ea typeface="Times New Roman"/>
                  <a:cs typeface="Times New Roman"/>
                  <a:sym typeface="Times New Roman"/>
                </a:rPr>
                <a:t/>
              </a:r>
              <a:r>
                <a:rPr lang="en-GB" sz="1900">
                  <a:solidFill>
                    <a:schemeClr val="dk1"/>
                  </a:solidFill>
                  <a:latin typeface="Times New Roman"/>
                  <a:ea typeface="Times New Roman"/>
                  <a:cs typeface="Times New Roman"/>
                  <a:sym typeface="Times New Roman"/>
                </a:rPr>
                <a:t/>
              </a:r>
              <a:r>
                <a:rPr lang="en-GB" sz="1900">
                  <a:latin typeface="Times New Roman"/>
                  <a:ea typeface="Times New Roman"/>
                  <a:cs typeface="Times New Roman"/>
                  <a:sym typeface="Times New Roman"/>
                </a:rPr>
                <a:t/>
              </a:r>
              <a:endParaRPr sz="1900">
                <a:latin typeface="Times New Roman"/>
                <a:ea typeface="Times New Roman"/>
                <a:cs typeface="Times New Roman"/>
                <a:sym typeface="Times New Roman"/>
              </a:endParaRPr>
            </a:p>
          </p:txBody>
        </p:sp>
        <p:sp>
          <p:nvSpPr>
            <p:cNvPr id="1697" name="Google Shape;1697;p88"/>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3</a:t>
              </a:r>
              <a:endParaRPr sz="1900">
                <a:latin typeface="Times New Roman"/>
                <a:ea typeface="Times New Roman"/>
                <a:cs typeface="Times New Roman"/>
                <a:sym typeface="Times New Roman"/>
              </a:endParaRPr>
            </a:p>
          </p:txBody>
        </p:sp>
        <p:cxnSp>
          <p:nvCxnSpPr>
            <p:cNvPr id="1698" name="Google Shape;1698;p88"/>
            <p:cNvCxnSpPr/>
            <p:nvPr/>
          </p:nvCxnSpPr>
          <p:spPr>
            <a:xfrm>
              <a:off x="4931198" y="2953120"/>
              <a:ext cx="639600" cy="0"/>
            </a:xfrm>
            <a:prstGeom prst="straightConnector1">
              <a:avLst/>
            </a:prstGeom>
            <a:noFill/>
            <a:ln cap="flat" cmpd="sng" w="19050">
              <a:solidFill>
                <a:srgbClr val="000000"/>
              </a:solidFill>
              <a:prstDash val="solid"/>
              <a:round/>
              <a:headEnd len="med" w="med" type="none"/>
              <a:tailEnd len="med" w="med" type="none"/>
            </a:ln>
          </p:spPr>
        </p:cxnSp>
      </p:grpSp>
      <p:sp>
        <p:nvSpPr>
          <p:cNvPr id="1699" name="Google Shape;1699;p88"/>
          <p:cNvSpPr txBox="1"/>
          <p:nvPr/>
        </p:nvSpPr>
        <p:spPr>
          <a:xfrm>
            <a:off x="6760962" y="4254550"/>
            <a:ext cx="656700" cy="24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5.82</a:t>
            </a:r>
            <a:endParaRPr sz="2000">
              <a:latin typeface="Times New Roman"/>
              <a:ea typeface="Times New Roman"/>
              <a:cs typeface="Times New Roman"/>
              <a:sym typeface="Times New Roman"/>
            </a:endParaRPr>
          </a:p>
        </p:txBody>
      </p:sp>
      <p:grpSp>
        <p:nvGrpSpPr>
          <p:cNvPr id="1700" name="Google Shape;1700;p88"/>
          <p:cNvGrpSpPr/>
          <p:nvPr/>
        </p:nvGrpSpPr>
        <p:grpSpPr>
          <a:xfrm>
            <a:off x="5946509" y="2498300"/>
            <a:ext cx="1906800" cy="383100"/>
            <a:chOff x="1537755" y="2231000"/>
            <a:chExt cx="1906800" cy="383100"/>
          </a:xfrm>
        </p:grpSpPr>
        <p:sp>
          <p:nvSpPr>
            <p:cNvPr id="1701" name="Google Shape;1701;p88"/>
            <p:cNvSpPr/>
            <p:nvPr/>
          </p:nvSpPr>
          <p:spPr>
            <a:xfrm>
              <a:off x="2648355" y="2231000"/>
              <a:ext cx="796200" cy="383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cxnSp>
          <p:nvCxnSpPr>
            <p:cNvPr id="1702" name="Google Shape;1702;p88"/>
            <p:cNvCxnSpPr>
              <a:stCxn id="1701" idx="1"/>
              <a:endCxn id="1686" idx="5"/>
            </p:cNvCxnSpPr>
            <p:nvPr/>
          </p:nvCxnSpPr>
          <p:spPr>
            <a:xfrm flipH="1">
              <a:off x="1537755" y="2422550"/>
              <a:ext cx="1110600" cy="7500"/>
            </a:xfrm>
            <a:prstGeom prst="curvedConnector5">
              <a:avLst>
                <a:gd fmla="val 9903" name="adj1"/>
                <a:gd fmla="val 1956667" name="adj2"/>
                <a:gd fmla="val 85538" name="adj3"/>
              </a:avLst>
            </a:prstGeom>
            <a:noFill/>
            <a:ln cap="flat" cmpd="sng" w="28575">
              <a:solidFill>
                <a:schemeClr val="accent3"/>
              </a:solidFill>
              <a:prstDash val="solid"/>
              <a:round/>
              <a:headEnd len="med" w="med" type="none"/>
              <a:tailEnd len="med" w="med" type="triangle"/>
            </a:ln>
          </p:spPr>
        </p:cxnSp>
      </p:grpSp>
      <p:grpSp>
        <p:nvGrpSpPr>
          <p:cNvPr id="1703" name="Google Shape;1703;p88"/>
          <p:cNvGrpSpPr/>
          <p:nvPr/>
        </p:nvGrpSpPr>
        <p:grpSpPr>
          <a:xfrm>
            <a:off x="2374371" y="2231000"/>
            <a:ext cx="1070184" cy="918900"/>
            <a:chOff x="2374371" y="2231000"/>
            <a:chExt cx="1070184" cy="918900"/>
          </a:xfrm>
        </p:grpSpPr>
        <p:sp>
          <p:nvSpPr>
            <p:cNvPr id="1704" name="Google Shape;1704;p88"/>
            <p:cNvSpPr/>
            <p:nvPr/>
          </p:nvSpPr>
          <p:spPr>
            <a:xfrm>
              <a:off x="2648355" y="2231000"/>
              <a:ext cx="796200" cy="383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1705" name="Google Shape;1705;p88"/>
            <p:cNvSpPr/>
            <p:nvPr/>
          </p:nvSpPr>
          <p:spPr>
            <a:xfrm>
              <a:off x="2374371" y="2431925"/>
              <a:ext cx="274675" cy="717975"/>
            </a:xfrm>
            <a:custGeom>
              <a:rect b="b" l="l" r="r" t="t"/>
              <a:pathLst>
                <a:path extrusionOk="0" h="28719" w="10987">
                  <a:moveTo>
                    <a:pt x="10987" y="0"/>
                  </a:moveTo>
                  <a:cubicBezTo>
                    <a:pt x="9289" y="946"/>
                    <a:pt x="2495" y="888"/>
                    <a:pt x="796" y="5674"/>
                  </a:cubicBezTo>
                  <a:cubicBezTo>
                    <a:pt x="-902" y="10461"/>
                    <a:pt x="796" y="24878"/>
                    <a:pt x="796" y="28719"/>
                  </a:cubicBezTo>
                </a:path>
              </a:pathLst>
            </a:custGeom>
            <a:noFill/>
            <a:ln cap="flat" cmpd="sng" w="28575">
              <a:solidFill>
                <a:schemeClr val="accent3"/>
              </a:solidFill>
              <a:prstDash val="solid"/>
              <a:round/>
              <a:headEnd len="med" w="med" type="none"/>
              <a:tailEnd len="med" w="med" type="triangle"/>
            </a:ln>
          </p:spPr>
          <p:txBody>
            <a:body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9" name="Shape 1709"/>
        <p:cNvGrpSpPr/>
        <p:nvPr/>
      </p:nvGrpSpPr>
      <p:grpSpPr>
        <a:xfrm>
          <a:off x="0" y="0"/>
          <a:ext cx="0" cy="0"/>
          <a:chOff x="0" y="0"/>
          <a:chExt cx="0" cy="0"/>
        </a:xfrm>
      </p:grpSpPr>
      <p:sp>
        <p:nvSpPr>
          <p:cNvPr id="1710" name="Google Shape;1710;p89"/>
          <p:cNvSpPr/>
          <p:nvPr/>
        </p:nvSpPr>
        <p:spPr>
          <a:xfrm>
            <a:off x="6977750" y="1245400"/>
            <a:ext cx="1313100" cy="1313100"/>
          </a:xfrm>
          <a:prstGeom prst="arc">
            <a:avLst>
              <a:gd fmla="val 10771373" name="adj1"/>
              <a:gd fmla="val 12861570"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11" name="Google Shape;1711;p89"/>
          <p:cNvSpPr/>
          <p:nvPr/>
        </p:nvSpPr>
        <p:spPr>
          <a:xfrm>
            <a:off x="6123066" y="879077"/>
            <a:ext cx="1535400" cy="102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712" name="Google Shape;1712;p89"/>
          <p:cNvCxnSpPr/>
          <p:nvPr/>
        </p:nvCxnSpPr>
        <p:spPr>
          <a:xfrm rot="10800000">
            <a:off x="6199369" y="766034"/>
            <a:ext cx="1535400" cy="1029900"/>
          </a:xfrm>
          <a:prstGeom prst="straightConnector1">
            <a:avLst/>
          </a:prstGeom>
          <a:noFill/>
          <a:ln cap="flat" cmpd="sng" w="28575">
            <a:solidFill>
              <a:schemeClr val="accent5"/>
            </a:solidFill>
            <a:prstDash val="solid"/>
            <a:round/>
            <a:headEnd len="med" w="med" type="triangle"/>
            <a:tailEnd len="med" w="med" type="triangle"/>
          </a:ln>
        </p:spPr>
      </p:cxnSp>
      <p:cxnSp>
        <p:nvCxnSpPr>
          <p:cNvPr id="1713" name="Google Shape;1713;p89"/>
          <p:cNvCxnSpPr/>
          <p:nvPr/>
        </p:nvCxnSpPr>
        <p:spPr>
          <a:xfrm>
            <a:off x="6123066" y="2021813"/>
            <a:ext cx="1535400" cy="0"/>
          </a:xfrm>
          <a:prstGeom prst="straightConnector1">
            <a:avLst/>
          </a:prstGeom>
          <a:noFill/>
          <a:ln cap="flat" cmpd="sng" w="28575">
            <a:solidFill>
              <a:schemeClr val="accent5"/>
            </a:solidFill>
            <a:prstDash val="solid"/>
            <a:round/>
            <a:headEnd len="med" w="med" type="triangle"/>
            <a:tailEnd len="med" w="med" type="triangle"/>
          </a:ln>
        </p:spPr>
      </p:cxnSp>
      <p:sp>
        <p:nvSpPr>
          <p:cNvPr id="1714" name="Google Shape;1714;p89"/>
          <p:cNvSpPr txBox="1"/>
          <p:nvPr/>
        </p:nvSpPr>
        <p:spPr>
          <a:xfrm>
            <a:off x="6930650" y="1708875"/>
            <a:ext cx="434700" cy="147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100">
                <a:latin typeface="Lexend"/>
                <a:ea typeface="Lexend"/>
                <a:cs typeface="Lexend"/>
                <a:sym typeface="Lexend"/>
              </a:rPr>
              <a:t>θ</a:t>
            </a:r>
            <a:r>
              <a:rPr lang="en-GB" sz="11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715" name="Google Shape;1715;p89"/>
          <p:cNvSpPr txBox="1"/>
          <p:nvPr/>
        </p:nvSpPr>
        <p:spPr>
          <a:xfrm>
            <a:off x="6884607" y="1065965"/>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23 cm</a:t>
            </a:r>
            <a:endParaRPr sz="1800">
              <a:latin typeface="Lexend"/>
              <a:ea typeface="Lexend"/>
              <a:cs typeface="Lexend"/>
              <a:sym typeface="Lexend"/>
            </a:endParaRPr>
          </a:p>
        </p:txBody>
      </p:sp>
      <p:sp>
        <p:nvSpPr>
          <p:cNvPr id="1716" name="Google Shape;1716;p89"/>
          <p:cNvSpPr txBox="1"/>
          <p:nvPr/>
        </p:nvSpPr>
        <p:spPr>
          <a:xfrm>
            <a:off x="6458900" y="2036522"/>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13 cm</a:t>
            </a:r>
            <a:endParaRPr sz="1800">
              <a:latin typeface="Lexend"/>
              <a:ea typeface="Lexend"/>
              <a:cs typeface="Lexend"/>
              <a:sym typeface="Lexend"/>
            </a:endParaRPr>
          </a:p>
        </p:txBody>
      </p:sp>
      <p:sp>
        <p:nvSpPr>
          <p:cNvPr id="1717" name="Google Shape;1717;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isticmaalayo qaacidada cosine (cosine formula)</a:t>
            </a:r>
            <a:endParaRPr/>
          </a:p>
        </p:txBody>
      </p:sp>
      <p:pic>
        <p:nvPicPr>
          <p:cNvPr id="1718" name="Google Shape;1718;p89"/>
          <p:cNvPicPr preferRelativeResize="0"/>
          <p:nvPr/>
        </p:nvPicPr>
        <p:blipFill>
          <a:blip r:embed="rId7">
            <a:alphaModFix/>
          </a:blip>
          <a:stretch>
            <a:fillRect/>
          </a:stretch>
        </p:blipFill>
        <p:spPr>
          <a:xfrm flipH="1">
            <a:off x="424997" y="1787050"/>
            <a:ext cx="494349" cy="608925"/>
          </a:xfrm>
          <a:prstGeom prst="rect">
            <a:avLst/>
          </a:prstGeom>
          <a:noFill/>
          <a:ln>
            <a:noFill/>
          </a:ln>
        </p:spPr>
      </p:pic>
      <p:sp>
        <p:nvSpPr>
          <p:cNvPr id="1719" name="Google Shape;1719;p89"/>
          <p:cNvSpPr txBox="1"/>
          <p:nvPr/>
        </p:nvSpPr>
        <p:spPr>
          <a:xfrm flipH="1">
            <a:off x="279901" y="2352050"/>
            <a:ext cx="871200" cy="277200"/>
          </a:xfrm>
          <a:prstGeom prst="rect">
            <a:avLst/>
          </a:prstGeom>
          <a:noFill/>
          <a:ln>
            <a:noFill/>
          </a:ln>
        </p:spPr>
        <p:txBody>
          <a:bodyPr anchorCtr="0" anchor="ctr"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Yacquub</a:t>
            </a:r>
            <a:endParaRPr sz="1800">
              <a:latin typeface="Lexend"/>
              <a:ea typeface="Lexend"/>
              <a:cs typeface="Lexend"/>
              <a:sym typeface="Lexend"/>
            </a:endParaRPr>
          </a:p>
        </p:txBody>
      </p:sp>
      <p:grpSp>
        <p:nvGrpSpPr>
          <p:cNvPr id="1720" name="Google Shape;1720;p89"/>
          <p:cNvGrpSpPr/>
          <p:nvPr/>
        </p:nvGrpSpPr>
        <p:grpSpPr>
          <a:xfrm flipH="1">
            <a:off x="693544" y="652822"/>
            <a:ext cx="3934027" cy="1733358"/>
            <a:chOff x="4950696" y="682200"/>
            <a:chExt cx="3320975" cy="1767651"/>
          </a:xfrm>
        </p:grpSpPr>
        <p:pic>
          <p:nvPicPr>
            <p:cNvPr id="1721" name="Google Shape;1721;p89"/>
            <p:cNvPicPr preferRelativeResize="0"/>
            <p:nvPr/>
          </p:nvPicPr>
          <p:blipFill rotWithShape="1">
            <a:blip r:embed="rId4">
              <a:alphaModFix/>
            </a:blip>
            <a:srcRect b="43690" l="0" r="57905" t="0"/>
            <a:stretch/>
          </p:blipFill>
          <p:spPr>
            <a:xfrm>
              <a:off x="4950696" y="682200"/>
              <a:ext cx="3320975" cy="1767651"/>
            </a:xfrm>
            <a:prstGeom prst="rect">
              <a:avLst/>
            </a:prstGeom>
            <a:noFill/>
            <a:ln>
              <a:noFill/>
            </a:ln>
          </p:spPr>
        </p:pic>
        <p:sp>
          <p:nvSpPr>
            <p:cNvPr id="1722" name="Google Shape;1722;p89"/>
            <p:cNvSpPr txBox="1"/>
            <p:nvPr/>
          </p:nvSpPr>
          <p:spPr>
            <a:xfrm>
              <a:off x="5009521" y="711813"/>
              <a:ext cx="30249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300">
                  <a:latin typeface="Lexend"/>
                  <a:ea typeface="Lexend"/>
                  <a:cs typeface="Lexend"/>
                  <a:sym typeface="Lexend"/>
                </a:rPr>
                <a:t>Laakiin sidee u isticmaali karnaa noocan kale ee qaacidada cosine (cosine formula) si aan u helno xagasha haddii aan ognahay dhererka hypotenuse-ka iyo dhinaca ku xiga (adjacent) xagashaas?</a:t>
              </a:r>
              <a:endParaRPr sz="1800">
                <a:latin typeface="Lexend"/>
                <a:ea typeface="Lexend"/>
                <a:cs typeface="Lexend"/>
                <a:sym typeface="Lexend"/>
              </a:endParaRPr>
            </a:p>
          </p:txBody>
        </p:sp>
      </p:grpSp>
      <p:sp>
        <p:nvSpPr>
          <p:cNvPr id="1723" name="Google Shape;1723;p89"/>
          <p:cNvSpPr/>
          <p:nvPr/>
        </p:nvSpPr>
        <p:spPr>
          <a:xfrm rot="5400000">
            <a:off x="6123025" y="1714825"/>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4" name="Google Shape;1724;p89"/>
          <p:cNvSpPr txBox="1"/>
          <p:nvPr/>
        </p:nvSpPr>
        <p:spPr>
          <a:xfrm>
            <a:off x="6048183" y="3644950"/>
            <a:ext cx="12978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cos(θ°)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725" name="Google Shape;1725;p89"/>
          <p:cNvSpPr txBox="1"/>
          <p:nvPr/>
        </p:nvSpPr>
        <p:spPr>
          <a:xfrm>
            <a:off x="5774400" y="4230047"/>
            <a:ext cx="2655900" cy="242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Sidee ku heli kartaa cabbirka xagasha θ°?</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726" name="Google Shape;1726;p89"/>
          <p:cNvGrpSpPr/>
          <p:nvPr/>
        </p:nvGrpSpPr>
        <p:grpSpPr>
          <a:xfrm>
            <a:off x="7232488" y="3561200"/>
            <a:ext cx="557909" cy="448000"/>
            <a:chOff x="4852101" y="2729095"/>
            <a:chExt cx="790800" cy="448000"/>
          </a:xfrm>
        </p:grpSpPr>
        <p:sp>
          <p:nvSpPr>
            <p:cNvPr id="1727" name="Google Shape;1727;p89"/>
            <p:cNvSpPr txBox="1"/>
            <p:nvPr/>
          </p:nvSpPr>
          <p:spPr>
            <a:xfrm>
              <a:off x="4852101" y="2955995"/>
              <a:ext cx="7908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23</a:t>
              </a:r>
              <a:endParaRPr sz="2300">
                <a:latin typeface="Times New Roman"/>
                <a:ea typeface="Times New Roman"/>
                <a:cs typeface="Times New Roman"/>
                <a:sym typeface="Times New Roman"/>
              </a:endParaRPr>
            </a:p>
          </p:txBody>
        </p:sp>
        <p:sp>
          <p:nvSpPr>
            <p:cNvPr id="1728" name="Google Shape;1728;p89"/>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13</a:t>
              </a:r>
              <a:endParaRPr sz="1900">
                <a:latin typeface="Times New Roman"/>
                <a:ea typeface="Times New Roman"/>
                <a:cs typeface="Times New Roman"/>
                <a:sym typeface="Times New Roman"/>
              </a:endParaRPr>
            </a:p>
          </p:txBody>
        </p:sp>
        <p:cxnSp>
          <p:nvCxnSpPr>
            <p:cNvPr id="1729" name="Google Shape;1729;p89"/>
            <p:cNvCxnSpPr/>
            <p:nvPr/>
          </p:nvCxnSpPr>
          <p:spPr>
            <a:xfrm>
              <a:off x="4931198" y="2953120"/>
              <a:ext cx="639600" cy="0"/>
            </a:xfrm>
            <a:prstGeom prst="straightConnector1">
              <a:avLst/>
            </a:prstGeom>
            <a:noFill/>
            <a:ln cap="flat" cmpd="sng" w="19050">
              <a:solidFill>
                <a:srgbClr val="000000"/>
              </a:solidFill>
              <a:prstDash val="solid"/>
              <a:round/>
              <a:headEnd len="med" w="med" type="none"/>
              <a:tailEnd len="med" w="med" type="none"/>
            </a:ln>
          </p:spPr>
        </p:cxnSp>
      </p:grpSp>
      <p:sp>
        <p:nvSpPr>
          <p:cNvPr id="1730" name="Google Shape;1730;p89"/>
          <p:cNvSpPr txBox="1"/>
          <p:nvPr/>
        </p:nvSpPr>
        <p:spPr>
          <a:xfrm>
            <a:off x="7765859" y="3652663"/>
            <a:ext cx="9426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0.565 </a:t>
            </a:r>
            <a:endParaRPr sz="2000">
              <a:latin typeface="Times New Roman"/>
              <a:ea typeface="Times New Roman"/>
              <a:cs typeface="Times New Roman"/>
              <a:sym typeface="Times New Roman"/>
            </a:endParaRPr>
          </a:p>
        </p:txBody>
      </p:sp>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1731" name="Google Shape;1731;p89" title="adj over h equals cosine theta degrees the fraction with numerator ad j and denominator cosine theta degrees equals h h times cosine theta degrees equals adj"/>
          <p:cNvPicPr preferRelativeResize="0"/>
          <p:nvPr/>
        </p:nvPicPr>
        <p:blipFill rotWithShape="1">
          <a:blip r:embed="rId5">
            <a:alphaModFix/>
          </a:blip>
          <a:srcRect b="0" l="0" r="70923" t="0"/>
          <a:stretch/>
        </p:blipFill>
        <p:spPr>
          <a:xfrm>
            <a:off x="6537545" y="2692263"/>
            <a:ext cx="1656126" cy="655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5" name="Shape 1735"/>
        <p:cNvGrpSpPr/>
        <p:nvPr/>
      </p:nvGrpSpPr>
      <p:grpSpPr>
        <a:xfrm>
          <a:off x="0" y="0"/>
          <a:ext cx="0" cy="0"/>
          <a:chOff x="0" y="0"/>
          <a:chExt cx="0" cy="0"/>
        </a:xfrm>
      </p:grpSpPr>
      <p:pic>
        <p:nvPicPr>
          <p:cNvPr id="1736" name="Google Shape;1736;p90"/>
          <p:cNvPicPr preferRelativeResize="0"/>
          <p:nvPr/>
        </p:nvPicPr>
        <p:blipFill rotWithShape="1">
          <a:blip r:embed="rId3">
            <a:alphaModFix/>
          </a:blip>
          <a:srcRect b="0" l="0" r="3688" t="0"/>
          <a:stretch/>
        </p:blipFill>
        <p:spPr>
          <a:xfrm>
            <a:off x="324000" y="613500"/>
            <a:ext cx="4406926" cy="4192675"/>
          </a:xfrm>
          <a:prstGeom prst="rect">
            <a:avLst/>
          </a:prstGeom>
          <a:noFill/>
          <a:ln>
            <a:noFill/>
          </a:ln>
        </p:spPr>
      </p:pic>
      <p:sp>
        <p:nvSpPr>
          <p:cNvPr id="1737" name="Google Shape;1737;p90"/>
          <p:cNvSpPr txBox="1"/>
          <p:nvPr/>
        </p:nvSpPr>
        <p:spPr>
          <a:xfrm>
            <a:off x="4901000" y="3371989"/>
            <a:ext cx="3918900" cy="1446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Shaqada cosine waxay leedahay shaqo rogaal ah oo loo yaqaan arccosine (arccos function).</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None/>
            </a:pPr>
            <a:r>
              <a:rPr lang="en-GB" sz="1100">
                <a:latin typeface="Lexend"/>
                <a:ea typeface="Lexend"/>
                <a:cs typeface="Lexend"/>
                <a:sym typeface="Lexend"/>
              </a:rPr>
              <a:t>Waxaad ku arki kartaa cos-1 kalkuule (calculator).</a:t>
            </a:r>
            <a:r>
              <a:rPr lang="en-GB" sz="1100">
                <a:solidFill>
                  <a:schemeClr val="accent5"/>
                </a:solidFill>
                <a:latin typeface="Lexend"/>
                <a:ea typeface="Times New Roman"/>
                <a:cs typeface="Times New Roman"/>
                <a:sym typeface="Times New Roman"/>
              </a:rPr>
              <a:t/>
            </a:r>
            <a:r>
              <a:rPr baseline="30000" lang="en-GB" sz="1100">
                <a:solidFill>
                  <a:schemeClr val="accent5"/>
                </a:solidFill>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1738" name="Google Shape;1738;p90"/>
          <p:cNvSpPr txBox="1"/>
          <p:nvPr/>
        </p:nvSpPr>
        <p:spPr>
          <a:xfrm>
            <a:off x="5775925" y="1792800"/>
            <a:ext cx="1407000"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cos( 30° ) =</a:t>
            </a:r>
            <a:r>
              <a:rPr lang="en-GB" sz="1800">
                <a:solidFill>
                  <a:schemeClr val="lt1"/>
                </a:solidFill>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739" name="Google Shape;1739;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adeegsanayo qaacidada cosine (cosine formula)</a:t>
            </a:r>
            <a:endParaRPr/>
          </a:p>
        </p:txBody>
      </p:sp>
      <p:sp>
        <p:nvSpPr>
          <p:cNvPr id="1740" name="Google Shape;1740;p90"/>
          <p:cNvSpPr/>
          <p:nvPr/>
        </p:nvSpPr>
        <p:spPr>
          <a:xfrm flipH="1">
            <a:off x="-171000" y="3699350"/>
            <a:ext cx="1773600" cy="1773900"/>
          </a:xfrm>
          <a:prstGeom prst="arc">
            <a:avLst>
              <a:gd fmla="val 10794690" name="adj1"/>
              <a:gd fmla="val 12632088"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1" name="Google Shape;1741;p90"/>
          <p:cNvSpPr txBox="1"/>
          <p:nvPr/>
        </p:nvSpPr>
        <p:spPr>
          <a:xfrm>
            <a:off x="4901000" y="624350"/>
            <a:ext cx="39189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Goobo cutub ah (unit circle), waxaan ku heli karnaa dhererka dhinaca ku xiga xagasha 30° adigoo ku dabaqaya shaqada cosine (cosine function) xagashaas:</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742" name="Google Shape;1742;p90"/>
          <p:cNvSpPr txBox="1"/>
          <p:nvPr/>
        </p:nvSpPr>
        <p:spPr>
          <a:xfrm>
            <a:off x="1105675" y="4318598"/>
            <a:ext cx="474300" cy="22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30°</a:t>
            </a:r>
            <a:endParaRPr sz="1800">
              <a:latin typeface="Lexend"/>
              <a:ea typeface="Lexend"/>
              <a:cs typeface="Lexend"/>
              <a:sym typeface="Lexend"/>
            </a:endParaRPr>
          </a:p>
        </p:txBody>
      </p:sp>
      <p:sp>
        <p:nvSpPr>
          <p:cNvPr id="1743" name="Google Shape;1743;p90"/>
          <p:cNvSpPr txBox="1"/>
          <p:nvPr/>
        </p:nvSpPr>
        <p:spPr>
          <a:xfrm flipH="1">
            <a:off x="1831250" y="3306375"/>
            <a:ext cx="726600" cy="2625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cutub (unit)</a:t>
            </a:r>
            <a:endParaRPr sz="1800">
              <a:latin typeface="Lexend"/>
              <a:ea typeface="Lexend"/>
              <a:cs typeface="Lexend"/>
              <a:sym typeface="Lexend"/>
            </a:endParaRPr>
          </a:p>
        </p:txBody>
      </p:sp>
      <p:grpSp>
        <p:nvGrpSpPr>
          <p:cNvPr id="1744" name="Google Shape;1744;p90"/>
          <p:cNvGrpSpPr/>
          <p:nvPr/>
        </p:nvGrpSpPr>
        <p:grpSpPr>
          <a:xfrm>
            <a:off x="679907" y="2723568"/>
            <a:ext cx="3222601" cy="1869098"/>
            <a:chOff x="677821" y="3280589"/>
            <a:chExt cx="3485400" cy="1312200"/>
          </a:xfrm>
        </p:grpSpPr>
        <p:cxnSp>
          <p:nvCxnSpPr>
            <p:cNvPr id="1745" name="Google Shape;1745;p90"/>
            <p:cNvCxnSpPr/>
            <p:nvPr/>
          </p:nvCxnSpPr>
          <p:spPr>
            <a:xfrm flipH="1">
              <a:off x="677821" y="3280589"/>
              <a:ext cx="3485400" cy="1306200"/>
            </a:xfrm>
            <a:prstGeom prst="straightConnector1">
              <a:avLst/>
            </a:prstGeom>
            <a:noFill/>
            <a:ln cap="flat" cmpd="sng" w="28575">
              <a:solidFill>
                <a:schemeClr val="accent5"/>
              </a:solidFill>
              <a:prstDash val="solid"/>
              <a:round/>
              <a:headEnd len="med" w="med" type="none"/>
              <a:tailEnd len="med" w="med" type="none"/>
            </a:ln>
          </p:spPr>
        </p:cxnSp>
        <p:cxnSp>
          <p:nvCxnSpPr>
            <p:cNvPr id="1746" name="Google Shape;1746;p90"/>
            <p:cNvCxnSpPr/>
            <p:nvPr/>
          </p:nvCxnSpPr>
          <p:spPr>
            <a:xfrm>
              <a:off x="4163221" y="3280589"/>
              <a:ext cx="0" cy="1312200"/>
            </a:xfrm>
            <a:prstGeom prst="straightConnector1">
              <a:avLst/>
            </a:prstGeom>
            <a:noFill/>
            <a:ln cap="flat" cmpd="sng" w="28575">
              <a:solidFill>
                <a:schemeClr val="accent5"/>
              </a:solidFill>
              <a:prstDash val="solid"/>
              <a:round/>
              <a:headEnd len="med" w="med" type="none"/>
              <a:tailEnd len="med" w="med" type="none"/>
            </a:ln>
          </p:spPr>
        </p:cxnSp>
      </p:grpSp>
      <p:grpSp>
        <p:nvGrpSpPr>
          <p:cNvPr id="1747" name="Google Shape;1747;p90"/>
          <p:cNvGrpSpPr/>
          <p:nvPr/>
        </p:nvGrpSpPr>
        <p:grpSpPr>
          <a:xfrm>
            <a:off x="664075" y="858724"/>
            <a:ext cx="3743700" cy="3743700"/>
            <a:chOff x="664075" y="858724"/>
            <a:chExt cx="3743700" cy="3743700"/>
          </a:xfrm>
        </p:grpSpPr>
        <p:cxnSp>
          <p:nvCxnSpPr>
            <p:cNvPr id="1748" name="Google Shape;1748;p90"/>
            <p:cNvCxnSpPr/>
            <p:nvPr/>
          </p:nvCxnSpPr>
          <p:spPr>
            <a:xfrm>
              <a:off x="664075" y="4588975"/>
              <a:ext cx="3743700" cy="0"/>
            </a:xfrm>
            <a:prstGeom prst="straightConnector1">
              <a:avLst/>
            </a:prstGeom>
            <a:noFill/>
            <a:ln cap="flat" cmpd="sng" w="28575">
              <a:solidFill>
                <a:schemeClr val="dk1"/>
              </a:solidFill>
              <a:prstDash val="solid"/>
              <a:round/>
              <a:headEnd len="med" w="med" type="none"/>
              <a:tailEnd len="med" w="med" type="none"/>
            </a:ln>
          </p:spPr>
        </p:cxnSp>
        <p:cxnSp>
          <p:nvCxnSpPr>
            <p:cNvPr id="1749" name="Google Shape;1749;p90"/>
            <p:cNvCxnSpPr/>
            <p:nvPr/>
          </p:nvCxnSpPr>
          <p:spPr>
            <a:xfrm rot="5400000">
              <a:off x="-1198500" y="2730574"/>
              <a:ext cx="3743700" cy="0"/>
            </a:xfrm>
            <a:prstGeom prst="straightConnector1">
              <a:avLst/>
            </a:prstGeom>
            <a:noFill/>
            <a:ln cap="flat" cmpd="sng" w="28575">
              <a:solidFill>
                <a:schemeClr val="dk1"/>
              </a:solidFill>
              <a:prstDash val="solid"/>
              <a:round/>
              <a:headEnd len="med" w="med" type="none"/>
              <a:tailEnd len="med" w="med" type="none"/>
            </a:ln>
          </p:spPr>
        </p:cxnSp>
      </p:grpSp>
      <p:sp>
        <p:nvSpPr>
          <p:cNvPr id="1750" name="Google Shape;1750;p90"/>
          <p:cNvSpPr txBox="1"/>
          <p:nvPr/>
        </p:nvSpPr>
        <p:spPr>
          <a:xfrm>
            <a:off x="7112598" y="1861004"/>
            <a:ext cx="7503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0.866</a:t>
            </a:r>
            <a:endParaRPr sz="2000">
              <a:latin typeface="Times New Roman"/>
              <a:ea typeface="Times New Roman"/>
              <a:cs typeface="Times New Roman"/>
              <a:sym typeface="Times New Roman"/>
            </a:endParaRPr>
          </a:p>
        </p:txBody>
      </p:sp>
      <p:sp>
        <p:nvSpPr>
          <p:cNvPr id="1751" name="Google Shape;1751;p90"/>
          <p:cNvSpPr txBox="1"/>
          <p:nvPr/>
        </p:nvSpPr>
        <p:spPr>
          <a:xfrm>
            <a:off x="6179534" y="1840925"/>
            <a:ext cx="5301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30° </a:t>
            </a:r>
            <a:endParaRPr sz="2000">
              <a:latin typeface="Times New Roman"/>
              <a:ea typeface="Times New Roman"/>
              <a:cs typeface="Times New Roman"/>
              <a:sym typeface="Times New Roman"/>
            </a:endParaRPr>
          </a:p>
        </p:txBody>
      </p:sp>
      <p:grpSp>
        <p:nvGrpSpPr>
          <p:cNvPr id="1752" name="Google Shape;1752;p90"/>
          <p:cNvGrpSpPr/>
          <p:nvPr/>
        </p:nvGrpSpPr>
        <p:grpSpPr>
          <a:xfrm>
            <a:off x="5411779" y="2118054"/>
            <a:ext cx="1172500" cy="637184"/>
            <a:chOff x="6274158" y="2346721"/>
            <a:chExt cx="696300" cy="1092004"/>
          </a:xfrm>
        </p:grpSpPr>
        <p:cxnSp>
          <p:nvCxnSpPr>
            <p:cNvPr id="1753" name="Google Shape;1753;p90"/>
            <p:cNvCxnSpPr/>
            <p:nvPr/>
          </p:nvCxnSpPr>
          <p:spPr>
            <a:xfrm flipH="1">
              <a:off x="6622013" y="2346721"/>
              <a:ext cx="200700" cy="617100"/>
            </a:xfrm>
            <a:prstGeom prst="straightConnector1">
              <a:avLst/>
            </a:prstGeom>
            <a:noFill/>
            <a:ln cap="flat" cmpd="sng" w="28575">
              <a:solidFill>
                <a:schemeClr val="accent5"/>
              </a:solidFill>
              <a:prstDash val="solid"/>
              <a:round/>
              <a:headEnd len="med" w="med" type="none"/>
              <a:tailEnd len="med" w="med" type="none"/>
            </a:ln>
          </p:spPr>
        </p:cxnSp>
        <p:sp>
          <p:nvSpPr>
            <p:cNvPr id="1754" name="Google Shape;1754;p90"/>
            <p:cNvSpPr txBox="1"/>
            <p:nvPr/>
          </p:nvSpPr>
          <p:spPr>
            <a:xfrm>
              <a:off x="6274158" y="2963825"/>
              <a:ext cx="696300" cy="474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000">
                  <a:latin typeface="Lexend"/>
                  <a:ea typeface="Lexend"/>
                  <a:cs typeface="Lexend"/>
                  <a:sym typeface="Lexend"/>
                </a:rPr>
                <a:t>xagal (angle)</a:t>
              </a:r>
              <a:endParaRPr sz="1800">
                <a:latin typeface="Lexend"/>
                <a:ea typeface="Lexend"/>
                <a:cs typeface="Lexend"/>
                <a:sym typeface="Lexend"/>
              </a:endParaRPr>
            </a:p>
          </p:txBody>
        </p:sp>
      </p:grpSp>
      <p:grpSp>
        <p:nvGrpSpPr>
          <p:cNvPr id="1755" name="Google Shape;1755;p90"/>
          <p:cNvGrpSpPr/>
          <p:nvPr/>
        </p:nvGrpSpPr>
        <p:grpSpPr>
          <a:xfrm flipH="1">
            <a:off x="6734428" y="2118054"/>
            <a:ext cx="2086352" cy="914282"/>
            <a:chOff x="6002812" y="2346721"/>
            <a:chExt cx="1239000" cy="1566893"/>
          </a:xfrm>
        </p:grpSpPr>
        <p:cxnSp>
          <p:nvCxnSpPr>
            <p:cNvPr id="1756" name="Google Shape;1756;p90"/>
            <p:cNvCxnSpPr/>
            <p:nvPr/>
          </p:nvCxnSpPr>
          <p:spPr>
            <a:xfrm flipH="1">
              <a:off x="6694093" y="2346721"/>
              <a:ext cx="200700" cy="617100"/>
            </a:xfrm>
            <a:prstGeom prst="straightConnector1">
              <a:avLst/>
            </a:prstGeom>
            <a:noFill/>
            <a:ln cap="flat" cmpd="sng" w="28575">
              <a:solidFill>
                <a:schemeClr val="accent5"/>
              </a:solidFill>
              <a:prstDash val="solid"/>
              <a:round/>
              <a:headEnd len="med" w="med" type="none"/>
              <a:tailEnd len="med" w="med" type="none"/>
            </a:ln>
          </p:spPr>
        </p:cxnSp>
        <p:sp>
          <p:nvSpPr>
            <p:cNvPr id="1757" name="Google Shape;1757;p90"/>
            <p:cNvSpPr txBox="1"/>
            <p:nvPr/>
          </p:nvSpPr>
          <p:spPr>
            <a:xfrm>
              <a:off x="6002812" y="2963814"/>
              <a:ext cx="1239000" cy="949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000">
                  <a:latin typeface="Lexend"/>
                  <a:ea typeface="Lexend"/>
                  <a:cs typeface="Lexend"/>
                  <a:sym typeface="Lexend"/>
                </a:rPr>
                <a:t>dhererka dhinaca ku xiga ee goobta cutubka (unit circle)</a:t>
              </a:r>
              <a:endParaRPr sz="1800">
                <a:latin typeface="Lexend"/>
                <a:ea typeface="Lexend"/>
                <a:cs typeface="Lexend"/>
                <a:sym typeface="Lexend"/>
              </a:endParaRPr>
            </a:p>
          </p:txBody>
        </p:sp>
      </p:grpSp>
      <p:grpSp>
        <p:nvGrpSpPr>
          <p:cNvPr id="1758" name="Google Shape;1758;p90"/>
          <p:cNvGrpSpPr/>
          <p:nvPr/>
        </p:nvGrpSpPr>
        <p:grpSpPr>
          <a:xfrm>
            <a:off x="1925746" y="4284875"/>
            <a:ext cx="2241223" cy="570805"/>
            <a:chOff x="1925746" y="4284875"/>
            <a:chExt cx="2241223" cy="570805"/>
          </a:xfrm>
        </p:grpSpPr>
        <p:sp>
          <p:nvSpPr>
            <p:cNvPr id="1759" name="Google Shape;1759;p90"/>
            <p:cNvSpPr/>
            <p:nvPr/>
          </p:nvSpPr>
          <p:spPr>
            <a:xfrm>
              <a:off x="3636870" y="4325580"/>
              <a:ext cx="530100" cy="530100"/>
            </a:xfrm>
            <a:prstGeom prst="mathMultiply">
              <a:avLst>
                <a:gd fmla="val 8038"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60" name="Google Shape;1760;p90"/>
            <p:cNvSpPr txBox="1"/>
            <p:nvPr/>
          </p:nvSpPr>
          <p:spPr>
            <a:xfrm>
              <a:off x="1925746" y="4284875"/>
              <a:ext cx="1203900" cy="277200"/>
            </a:xfrm>
            <a:prstGeom prst="rect">
              <a:avLst/>
            </a:prstGeom>
            <a:solidFill>
              <a:schemeClr val="lt1"/>
            </a:solidFill>
            <a:ln>
              <a:noFill/>
            </a:ln>
          </p:spPr>
          <p:txBody>
            <a:bodyPr anchorCtr="0" anchor="ctr"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0.866 cutub (units)</a:t>
              </a:r>
              <a:endParaRPr sz="1800">
                <a:latin typeface="Lexend"/>
                <a:ea typeface="Lexend"/>
                <a:cs typeface="Lexend"/>
                <a:sym typeface="Lexend"/>
              </a:endParaRPr>
            </a:p>
          </p:txBody>
        </p:sp>
      </p:grpSp>
      <p:cxnSp>
        <p:nvCxnSpPr>
          <p:cNvPr id="1761" name="Google Shape;1761;p90"/>
          <p:cNvCxnSpPr/>
          <p:nvPr/>
        </p:nvCxnSpPr>
        <p:spPr>
          <a:xfrm rot="10800000">
            <a:off x="675750" y="4586300"/>
            <a:ext cx="3223200" cy="0"/>
          </a:xfrm>
          <a:prstGeom prst="straightConnector1">
            <a:avLst/>
          </a:prstGeom>
          <a:noFill/>
          <a:ln cap="flat" cmpd="sng" w="38100">
            <a:solidFill>
              <a:schemeClr val="accent3"/>
            </a:solidFill>
            <a:prstDash val="dash"/>
            <a:round/>
            <a:headEnd len="med" w="med" type="stealth"/>
            <a:tailEnd len="med" w="med" type="none"/>
          </a:ln>
        </p:spPr>
      </p:cxnSp>
      <p:sp>
        <p:nvSpPr>
          <p:cNvPr id="1762" name="Google Shape;1762;p90"/>
          <p:cNvSpPr/>
          <p:nvPr/>
        </p:nvSpPr>
        <p:spPr>
          <a:xfrm>
            <a:off x="4630800" y="4630800"/>
            <a:ext cx="131700" cy="153000"/>
          </a:xfrm>
          <a:prstGeom prst="rect">
            <a:avLst/>
          </a:prstGeom>
          <a:solidFill>
            <a:srgbClr val="FFFFFF"/>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6" name="Shape 1766"/>
        <p:cNvGrpSpPr/>
        <p:nvPr/>
      </p:nvGrpSpPr>
      <p:grpSpPr>
        <a:xfrm>
          <a:off x="0" y="0"/>
          <a:ext cx="0" cy="0"/>
          <a:chOff x="0" y="0"/>
          <a:chExt cx="0" cy="0"/>
        </a:xfrm>
      </p:grpSpPr>
      <p:pic>
        <p:nvPicPr>
          <p:cNvPr id="1767" name="Google Shape;1767;p91"/>
          <p:cNvPicPr preferRelativeResize="0"/>
          <p:nvPr/>
        </p:nvPicPr>
        <p:blipFill rotWithShape="1">
          <a:blip r:embed="rId3">
            <a:alphaModFix/>
          </a:blip>
          <a:srcRect b="0" l="0" r="3688" t="0"/>
          <a:stretch/>
        </p:blipFill>
        <p:spPr>
          <a:xfrm>
            <a:off x="324000" y="613500"/>
            <a:ext cx="4406926" cy="4192675"/>
          </a:xfrm>
          <a:prstGeom prst="rect">
            <a:avLst/>
          </a:prstGeom>
          <a:noFill/>
          <a:ln>
            <a:noFill/>
          </a:ln>
        </p:spPr>
      </p:pic>
      <p:sp>
        <p:nvSpPr>
          <p:cNvPr id="1768" name="Google Shape;1768;p91"/>
          <p:cNvSpPr txBox="1"/>
          <p:nvPr/>
        </p:nvSpPr>
        <p:spPr>
          <a:xfrm>
            <a:off x="411480" y="4460476"/>
            <a:ext cx="1407000"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cos( 30° ) =</a:t>
            </a:r>
            <a:r>
              <a:rPr lang="en-GB" sz="1800">
                <a:latin typeface="Lexend"/>
                <a:ea typeface="Lexend"/>
                <a:cs typeface="Lexend"/>
                <a:sym typeface="Lexend"/>
              </a:rPr>
              <a:t/>
            </a:r>
            <a:r>
              <a:rPr lang="en-GB" sz="1800">
                <a:solidFill>
                  <a:schemeClr val="lt1"/>
                </a:solidFill>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769" name="Google Shape;1769;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adeegsanayo qaacidada cosine (cosine formula)</a:t>
            </a:r>
            <a:endParaRPr/>
          </a:p>
        </p:txBody>
      </p:sp>
      <p:sp>
        <p:nvSpPr>
          <p:cNvPr id="1770" name="Google Shape;1770;p91"/>
          <p:cNvSpPr/>
          <p:nvPr/>
        </p:nvSpPr>
        <p:spPr>
          <a:xfrm flipH="1">
            <a:off x="-171000" y="3699350"/>
            <a:ext cx="1773600" cy="1773900"/>
          </a:xfrm>
          <a:prstGeom prst="arc">
            <a:avLst>
              <a:gd fmla="val 10794690" name="adj1"/>
              <a:gd fmla="val 12632088"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1" name="Google Shape;1771;p91"/>
          <p:cNvSpPr txBox="1"/>
          <p:nvPr/>
        </p:nvSpPr>
        <p:spPr>
          <a:xfrm>
            <a:off x="4901000" y="624350"/>
            <a:ext cx="39189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Goobo cutub ah (unit circle), waxaan ku heli karnaa dhererka dhinaca ku xiga xagasha 30° adigoo ku dabaqaya shaqada cosine (cosine function) xagashaas:</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772" name="Google Shape;1772;p91"/>
          <p:cNvSpPr txBox="1"/>
          <p:nvPr/>
        </p:nvSpPr>
        <p:spPr>
          <a:xfrm>
            <a:off x="6747240" y="4460476"/>
            <a:ext cx="474300" cy="227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30°</a:t>
            </a:r>
            <a:endParaRPr sz="1800">
              <a:latin typeface="Lexend"/>
              <a:ea typeface="Lexend"/>
              <a:cs typeface="Lexend"/>
              <a:sym typeface="Lexend"/>
            </a:endParaRPr>
          </a:p>
        </p:txBody>
      </p:sp>
      <p:sp>
        <p:nvSpPr>
          <p:cNvPr id="1773" name="Google Shape;1773;p91"/>
          <p:cNvSpPr txBox="1"/>
          <p:nvPr/>
        </p:nvSpPr>
        <p:spPr>
          <a:xfrm flipH="1">
            <a:off x="1831250" y="3306375"/>
            <a:ext cx="726600" cy="2625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cutub (unit)</a:t>
            </a:r>
            <a:endParaRPr sz="1800">
              <a:latin typeface="Lexend"/>
              <a:ea typeface="Lexend"/>
              <a:cs typeface="Lexend"/>
              <a:sym typeface="Lexend"/>
            </a:endParaRPr>
          </a:p>
        </p:txBody>
      </p:sp>
      <p:grpSp>
        <p:nvGrpSpPr>
          <p:cNvPr id="1774" name="Google Shape;1774;p91"/>
          <p:cNvGrpSpPr/>
          <p:nvPr/>
        </p:nvGrpSpPr>
        <p:grpSpPr>
          <a:xfrm>
            <a:off x="679907" y="2723568"/>
            <a:ext cx="3222601" cy="1869098"/>
            <a:chOff x="677821" y="3280589"/>
            <a:chExt cx="3485400" cy="1312200"/>
          </a:xfrm>
        </p:grpSpPr>
        <p:cxnSp>
          <p:nvCxnSpPr>
            <p:cNvPr id="1775" name="Google Shape;1775;p91"/>
            <p:cNvCxnSpPr/>
            <p:nvPr/>
          </p:nvCxnSpPr>
          <p:spPr>
            <a:xfrm flipH="1">
              <a:off x="677821" y="3280589"/>
              <a:ext cx="3485400" cy="1306200"/>
            </a:xfrm>
            <a:prstGeom prst="straightConnector1">
              <a:avLst/>
            </a:prstGeom>
            <a:noFill/>
            <a:ln cap="flat" cmpd="sng" w="28575">
              <a:solidFill>
                <a:schemeClr val="accent5"/>
              </a:solidFill>
              <a:prstDash val="solid"/>
              <a:round/>
              <a:headEnd len="med" w="med" type="none"/>
              <a:tailEnd len="med" w="med" type="none"/>
            </a:ln>
          </p:spPr>
        </p:cxnSp>
        <p:cxnSp>
          <p:nvCxnSpPr>
            <p:cNvPr id="1776" name="Google Shape;1776;p91"/>
            <p:cNvCxnSpPr/>
            <p:nvPr/>
          </p:nvCxnSpPr>
          <p:spPr>
            <a:xfrm>
              <a:off x="4163221" y="3280589"/>
              <a:ext cx="0" cy="1312200"/>
            </a:xfrm>
            <a:prstGeom prst="straightConnector1">
              <a:avLst/>
            </a:prstGeom>
            <a:noFill/>
            <a:ln cap="flat" cmpd="sng" w="28575">
              <a:solidFill>
                <a:schemeClr val="accent5"/>
              </a:solidFill>
              <a:prstDash val="solid"/>
              <a:round/>
              <a:headEnd len="med" w="med" type="none"/>
              <a:tailEnd len="med" w="med" type="none"/>
            </a:ln>
          </p:spPr>
        </p:cxnSp>
      </p:grpSp>
      <p:grpSp>
        <p:nvGrpSpPr>
          <p:cNvPr id="1777" name="Google Shape;1777;p91"/>
          <p:cNvGrpSpPr/>
          <p:nvPr/>
        </p:nvGrpSpPr>
        <p:grpSpPr>
          <a:xfrm>
            <a:off x="664075" y="858724"/>
            <a:ext cx="3743700" cy="3743700"/>
            <a:chOff x="664075" y="858724"/>
            <a:chExt cx="3743700" cy="3743700"/>
          </a:xfrm>
        </p:grpSpPr>
        <p:cxnSp>
          <p:nvCxnSpPr>
            <p:cNvPr id="1778" name="Google Shape;1778;p91"/>
            <p:cNvCxnSpPr/>
            <p:nvPr/>
          </p:nvCxnSpPr>
          <p:spPr>
            <a:xfrm>
              <a:off x="664075" y="4588975"/>
              <a:ext cx="3743700" cy="0"/>
            </a:xfrm>
            <a:prstGeom prst="straightConnector1">
              <a:avLst/>
            </a:prstGeom>
            <a:noFill/>
            <a:ln cap="flat" cmpd="sng" w="28575">
              <a:solidFill>
                <a:schemeClr val="dk1"/>
              </a:solidFill>
              <a:prstDash val="solid"/>
              <a:round/>
              <a:headEnd len="med" w="med" type="none"/>
              <a:tailEnd len="med" w="med" type="none"/>
            </a:ln>
          </p:spPr>
        </p:cxnSp>
        <p:cxnSp>
          <p:nvCxnSpPr>
            <p:cNvPr id="1779" name="Google Shape;1779;p91"/>
            <p:cNvCxnSpPr/>
            <p:nvPr/>
          </p:nvCxnSpPr>
          <p:spPr>
            <a:xfrm rot="5400000">
              <a:off x="-1198500" y="2730574"/>
              <a:ext cx="3743700" cy="0"/>
            </a:xfrm>
            <a:prstGeom prst="straightConnector1">
              <a:avLst/>
            </a:prstGeom>
            <a:noFill/>
            <a:ln cap="flat" cmpd="sng" w="28575">
              <a:solidFill>
                <a:schemeClr val="dk1"/>
              </a:solidFill>
              <a:prstDash val="solid"/>
              <a:round/>
              <a:headEnd len="med" w="med" type="none"/>
              <a:tailEnd len="med" w="med" type="none"/>
            </a:ln>
          </p:spPr>
        </p:cxnSp>
      </p:grpSp>
      <p:sp>
        <p:nvSpPr>
          <p:cNvPr id="1780" name="Google Shape;1780;p91"/>
          <p:cNvSpPr txBox="1"/>
          <p:nvPr/>
        </p:nvSpPr>
        <p:spPr>
          <a:xfrm>
            <a:off x="7168387" y="1861004"/>
            <a:ext cx="7503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0.866</a:t>
            </a:r>
            <a:endParaRPr sz="1800">
              <a:latin typeface="Lexend"/>
              <a:ea typeface="Lexend"/>
              <a:cs typeface="Lexend"/>
              <a:sym typeface="Lexend"/>
            </a:endParaRPr>
          </a:p>
        </p:txBody>
      </p:sp>
      <p:sp>
        <p:nvSpPr>
          <p:cNvPr id="1781" name="Google Shape;1781;p91"/>
          <p:cNvSpPr txBox="1"/>
          <p:nvPr/>
        </p:nvSpPr>
        <p:spPr>
          <a:xfrm>
            <a:off x="2074512" y="4460476"/>
            <a:ext cx="609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30° </a:t>
            </a:r>
            <a:endParaRPr sz="1800">
              <a:latin typeface="Lexend"/>
              <a:ea typeface="Lexend"/>
              <a:cs typeface="Lexend"/>
              <a:sym typeface="Lexend"/>
            </a:endParaRPr>
          </a:p>
        </p:txBody>
      </p:sp>
      <p:grpSp>
        <p:nvGrpSpPr>
          <p:cNvPr id="1782" name="Google Shape;1782;p91"/>
          <p:cNvGrpSpPr/>
          <p:nvPr/>
        </p:nvGrpSpPr>
        <p:grpSpPr>
          <a:xfrm>
            <a:off x="4814604" y="1989213"/>
            <a:ext cx="972366" cy="582525"/>
            <a:chOff x="4738404" y="1989213"/>
            <a:chExt cx="972366" cy="582525"/>
          </a:xfrm>
        </p:grpSpPr>
        <p:sp>
          <p:nvSpPr>
            <p:cNvPr id="1783" name="Google Shape;1783;p91"/>
            <p:cNvSpPr/>
            <p:nvPr/>
          </p:nvSpPr>
          <p:spPr>
            <a:xfrm>
              <a:off x="5565470" y="1989213"/>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1784" name="Google Shape;1784;p91"/>
            <p:cNvSpPr txBox="1"/>
            <p:nvPr/>
          </p:nvSpPr>
          <p:spPr>
            <a:xfrm>
              <a:off x="4738404" y="2141888"/>
              <a:ext cx="8097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000">
                  <a:solidFill>
                    <a:schemeClr val="accent5"/>
                  </a:solidFill>
                  <a:latin typeface="Lexend"/>
                  <a:ea typeface="Lexend"/>
                  <a:cs typeface="Lexend"/>
                  <a:sym typeface="Lexend"/>
                </a:rPr>
                <a:t>arccos</a:t>
              </a:r>
              <a:endParaRPr sz="1800">
                <a:latin typeface="Lexend"/>
                <a:ea typeface="Lexend"/>
                <a:cs typeface="Lexend"/>
                <a:sym typeface="Lexend"/>
              </a:endParaRPr>
            </a:p>
          </p:txBody>
        </p:sp>
      </p:grpSp>
      <p:grpSp>
        <p:nvGrpSpPr>
          <p:cNvPr id="1785" name="Google Shape;1785;p91"/>
          <p:cNvGrpSpPr/>
          <p:nvPr/>
        </p:nvGrpSpPr>
        <p:grpSpPr>
          <a:xfrm flipH="1">
            <a:off x="7796118" y="1989213"/>
            <a:ext cx="1023779" cy="582525"/>
            <a:chOff x="4686991" y="1989213"/>
            <a:chExt cx="1023779" cy="582525"/>
          </a:xfrm>
        </p:grpSpPr>
        <p:sp>
          <p:nvSpPr>
            <p:cNvPr id="1786" name="Google Shape;1786;p91"/>
            <p:cNvSpPr/>
            <p:nvPr/>
          </p:nvSpPr>
          <p:spPr>
            <a:xfrm>
              <a:off x="5565470" y="1989213"/>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1787" name="Google Shape;1787;p91"/>
            <p:cNvSpPr txBox="1"/>
            <p:nvPr/>
          </p:nvSpPr>
          <p:spPr>
            <a:xfrm>
              <a:off x="4686991" y="2141900"/>
              <a:ext cx="8613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chemeClr val="accent5"/>
                  </a:solidFill>
                  <a:latin typeface="Lexend"/>
                  <a:ea typeface="Lexend"/>
                  <a:cs typeface="Lexend"/>
                  <a:sym typeface="Lexend"/>
                </a:rPr>
                <a:t>arccos</a:t>
              </a:r>
              <a:endParaRPr sz="1800">
                <a:latin typeface="Lexend"/>
                <a:ea typeface="Lexend"/>
                <a:cs typeface="Lexend"/>
                <a:sym typeface="Lexend"/>
              </a:endParaRPr>
            </a:p>
          </p:txBody>
        </p:sp>
      </p:grpSp>
      <p:sp>
        <p:nvSpPr>
          <p:cNvPr id="1788" name="Google Shape;1788;p91"/>
          <p:cNvSpPr txBox="1"/>
          <p:nvPr/>
        </p:nvSpPr>
        <p:spPr>
          <a:xfrm>
            <a:off x="2939844" y="4460476"/>
            <a:ext cx="609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30° </a:t>
            </a:r>
            <a:endParaRPr sz="1800">
              <a:latin typeface="Lexend"/>
              <a:ea typeface="Lexend"/>
              <a:cs typeface="Lexend"/>
              <a:sym typeface="Lexend"/>
            </a:endParaRPr>
          </a:p>
        </p:txBody>
      </p:sp>
      <p:sp>
        <p:nvSpPr>
          <p:cNvPr id="1789" name="Google Shape;1789;p91"/>
          <p:cNvSpPr txBox="1"/>
          <p:nvPr/>
        </p:nvSpPr>
        <p:spPr>
          <a:xfrm>
            <a:off x="6878183" y="2589406"/>
            <a:ext cx="265800" cy="33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a:t>
            </a:r>
            <a:endParaRPr sz="1800">
              <a:latin typeface="Lexend"/>
              <a:ea typeface="Lexend"/>
              <a:cs typeface="Lexend"/>
              <a:sym typeface="Lexend"/>
            </a:endParaRPr>
          </a:p>
        </p:txBody>
      </p:sp>
      <p:sp>
        <p:nvSpPr>
          <p:cNvPr id="1790" name="Google Shape;1790;p91"/>
          <p:cNvSpPr txBox="1"/>
          <p:nvPr/>
        </p:nvSpPr>
        <p:spPr>
          <a:xfrm>
            <a:off x="7216016" y="2620165"/>
            <a:ext cx="15078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chemeClr val="accent5"/>
                </a:solidFill>
                <a:latin typeface="Lexend"/>
                <a:ea typeface="Times New Roman"/>
                <a:cs typeface="Times New Roman"/>
                <a:sym typeface="Times New Roman"/>
              </a:rPr>
              <a:t>cos-1(0.866)</a:t>
            </a:r>
            <a:r>
              <a:rPr baseline="30000" lang="en-GB" sz="1800">
                <a:solidFill>
                  <a:schemeClr val="accent5"/>
                </a:solidFill>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791" name="Google Shape;1791;p91"/>
          <p:cNvSpPr txBox="1"/>
          <p:nvPr/>
        </p:nvSpPr>
        <p:spPr>
          <a:xfrm>
            <a:off x="3805176" y="4460476"/>
            <a:ext cx="1679700"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chemeClr val="accent5"/>
                </a:solidFill>
                <a:latin typeface="Lexend"/>
                <a:ea typeface="Times New Roman"/>
                <a:cs typeface="Times New Roman"/>
                <a:sym typeface="Times New Roman"/>
              </a:rPr>
              <a:t>cos-1( 30° ) =</a:t>
            </a:r>
            <a:r>
              <a:rPr baseline="30000" lang="en-GB" sz="1800">
                <a:solidFill>
                  <a:schemeClr val="accent5"/>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lang="en-GB" sz="1800">
                <a:solidFill>
                  <a:schemeClr val="lt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792" name="Google Shape;1792;p91"/>
          <p:cNvSpPr txBox="1"/>
          <p:nvPr/>
        </p:nvSpPr>
        <p:spPr>
          <a:xfrm>
            <a:off x="5740908" y="4460476"/>
            <a:ext cx="750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30°</a:t>
            </a:r>
            <a:endParaRPr sz="1800">
              <a:latin typeface="Lexend"/>
              <a:ea typeface="Lexend"/>
              <a:cs typeface="Lexend"/>
              <a:sym typeface="Lexend"/>
            </a:endParaRPr>
          </a:p>
        </p:txBody>
      </p:sp>
      <p:sp>
        <p:nvSpPr>
          <p:cNvPr id="1793" name="Google Shape;1793;p91"/>
          <p:cNvSpPr txBox="1"/>
          <p:nvPr/>
        </p:nvSpPr>
        <p:spPr>
          <a:xfrm>
            <a:off x="6247281" y="3634636"/>
            <a:ext cx="6093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0.866</a:t>
            </a:r>
            <a:r>
              <a:rPr lang="en-GB" sz="1100">
                <a:latin typeface="Lexend"/>
                <a:ea typeface="Lexend"/>
                <a:cs typeface="Lexend"/>
                <a:sym typeface="Lexend"/>
              </a:rPr>
              <a:t> </a:t>
            </a:r>
            <a:endParaRPr sz="1800">
              <a:latin typeface="Lexend"/>
              <a:ea typeface="Lexend"/>
              <a:cs typeface="Lexend"/>
              <a:sym typeface="Lexend"/>
            </a:endParaRPr>
          </a:p>
        </p:txBody>
      </p:sp>
      <p:grpSp>
        <p:nvGrpSpPr>
          <p:cNvPr id="1794" name="Google Shape;1794;p91"/>
          <p:cNvGrpSpPr/>
          <p:nvPr/>
        </p:nvGrpSpPr>
        <p:grpSpPr>
          <a:xfrm>
            <a:off x="4848372" y="3911769"/>
            <a:ext cx="2146972" cy="914280"/>
            <a:chOff x="5984825" y="2346721"/>
            <a:chExt cx="1275000" cy="1566889"/>
          </a:xfrm>
        </p:grpSpPr>
        <p:cxnSp>
          <p:nvCxnSpPr>
            <p:cNvPr id="1795" name="Google Shape;1795;p91"/>
            <p:cNvCxnSpPr/>
            <p:nvPr/>
          </p:nvCxnSpPr>
          <p:spPr>
            <a:xfrm flipH="1">
              <a:off x="6622013" y="2346721"/>
              <a:ext cx="200700" cy="617100"/>
            </a:xfrm>
            <a:prstGeom prst="straightConnector1">
              <a:avLst/>
            </a:prstGeom>
            <a:noFill/>
            <a:ln cap="flat" cmpd="sng" w="28575">
              <a:solidFill>
                <a:schemeClr val="accent5"/>
              </a:solidFill>
              <a:prstDash val="solid"/>
              <a:round/>
              <a:headEnd len="med" w="med" type="none"/>
              <a:tailEnd len="med" w="med" type="none"/>
            </a:ln>
          </p:spPr>
        </p:cxnSp>
        <p:sp>
          <p:nvSpPr>
            <p:cNvPr id="1796" name="Google Shape;1796;p91"/>
            <p:cNvSpPr txBox="1"/>
            <p:nvPr/>
          </p:nvSpPr>
          <p:spPr>
            <a:xfrm>
              <a:off x="5984825" y="2963810"/>
              <a:ext cx="1275000" cy="949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dhererka dhinaca ku xiga ee goobta cutubka (unit circle)</a:t>
              </a:r>
              <a:endParaRPr sz="1800">
                <a:latin typeface="Lexend"/>
                <a:ea typeface="Lexend"/>
                <a:cs typeface="Lexend"/>
                <a:sym typeface="Lexend"/>
              </a:endParaRPr>
            </a:p>
          </p:txBody>
        </p:sp>
      </p:grpSp>
      <p:grpSp>
        <p:nvGrpSpPr>
          <p:cNvPr id="1797" name="Google Shape;1797;p91"/>
          <p:cNvGrpSpPr/>
          <p:nvPr/>
        </p:nvGrpSpPr>
        <p:grpSpPr>
          <a:xfrm flipH="1">
            <a:off x="7394733" y="3911769"/>
            <a:ext cx="917894" cy="637175"/>
            <a:chOff x="6349835" y="2346721"/>
            <a:chExt cx="545100" cy="1091989"/>
          </a:xfrm>
        </p:grpSpPr>
        <p:cxnSp>
          <p:nvCxnSpPr>
            <p:cNvPr id="1798" name="Google Shape;1798;p91"/>
            <p:cNvCxnSpPr/>
            <p:nvPr/>
          </p:nvCxnSpPr>
          <p:spPr>
            <a:xfrm flipH="1">
              <a:off x="6694093" y="2346721"/>
              <a:ext cx="200700" cy="617100"/>
            </a:xfrm>
            <a:prstGeom prst="straightConnector1">
              <a:avLst/>
            </a:prstGeom>
            <a:noFill/>
            <a:ln cap="flat" cmpd="sng" w="28575">
              <a:solidFill>
                <a:schemeClr val="accent5"/>
              </a:solidFill>
              <a:prstDash val="solid"/>
              <a:round/>
              <a:headEnd len="med" w="med" type="none"/>
              <a:tailEnd len="med" w="med" type="none"/>
            </a:ln>
          </p:spPr>
        </p:cxnSp>
        <p:sp>
          <p:nvSpPr>
            <p:cNvPr id="1799" name="Google Shape;1799;p91"/>
            <p:cNvSpPr txBox="1"/>
            <p:nvPr/>
          </p:nvSpPr>
          <p:spPr>
            <a:xfrm>
              <a:off x="6349835" y="2963810"/>
              <a:ext cx="545100" cy="4749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GB" sz="1000">
                  <a:latin typeface="Lexend"/>
                  <a:ea typeface="Lexend"/>
                  <a:cs typeface="Lexend"/>
                  <a:sym typeface="Lexend"/>
                </a:rPr>
                <a:t>xagal (angle)</a:t>
              </a:r>
              <a:endParaRPr sz="1800">
                <a:latin typeface="Lexend"/>
                <a:ea typeface="Lexend"/>
                <a:cs typeface="Lexend"/>
                <a:sym typeface="Lexend"/>
              </a:endParaRPr>
            </a:p>
          </p:txBody>
        </p:sp>
      </p:grpSp>
      <p:grpSp>
        <p:nvGrpSpPr>
          <p:cNvPr id="1800" name="Google Shape;1800;p91"/>
          <p:cNvGrpSpPr/>
          <p:nvPr/>
        </p:nvGrpSpPr>
        <p:grpSpPr>
          <a:xfrm>
            <a:off x="1925746" y="4284875"/>
            <a:ext cx="2241223" cy="570805"/>
            <a:chOff x="1925746" y="4284875"/>
            <a:chExt cx="2241223" cy="570805"/>
          </a:xfrm>
        </p:grpSpPr>
        <p:sp>
          <p:nvSpPr>
            <p:cNvPr id="1801" name="Google Shape;1801;p91"/>
            <p:cNvSpPr/>
            <p:nvPr/>
          </p:nvSpPr>
          <p:spPr>
            <a:xfrm>
              <a:off x="3636870" y="4325580"/>
              <a:ext cx="530100" cy="530100"/>
            </a:xfrm>
            <a:prstGeom prst="mathMultiply">
              <a:avLst>
                <a:gd fmla="val 8038" name="adj1"/>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02" name="Google Shape;1802;p91"/>
            <p:cNvSpPr txBox="1"/>
            <p:nvPr/>
          </p:nvSpPr>
          <p:spPr>
            <a:xfrm>
              <a:off x="1925746" y="4284875"/>
              <a:ext cx="1203900" cy="277200"/>
            </a:xfrm>
            <a:prstGeom prst="rect">
              <a:avLst/>
            </a:prstGeom>
            <a:solidFill>
              <a:schemeClr val="lt1"/>
            </a:solidFill>
            <a:ln>
              <a:noFill/>
            </a:ln>
          </p:spPr>
          <p:txBody>
            <a:bodyPr anchorCtr="0" anchor="ctr" bIns="0" lIns="0" spcFirstLastPara="1" rIns="0" wrap="square" tIns="0">
              <a:noAutofit/>
            </a:bodyPr>
            <a:lstStyle/>
            <a:p>
              <a:pPr indent="0" lvl="0" marL="0" rtl="0" algn="l">
                <a:spcBef>
                  <a:spcPts val="0"/>
                </a:spcBef>
                <a:spcAft>
                  <a:spcPts val="0"/>
                </a:spcAft>
                <a:buNone/>
              </a:pPr>
              <a:r>
                <a:rPr lang="en-GB" sz="1000">
                  <a:latin typeface="Lexend"/>
                  <a:ea typeface="Lexend"/>
                  <a:cs typeface="Lexend"/>
                  <a:sym typeface="Lexend"/>
                </a:rPr>
                <a:t>0.866 cutub (units)</a:t>
              </a:r>
              <a:endParaRPr sz="1800">
                <a:latin typeface="Lexend"/>
                <a:ea typeface="Lexend"/>
                <a:cs typeface="Lexend"/>
                <a:sym typeface="Lexend"/>
              </a:endParaRPr>
            </a:p>
          </p:txBody>
        </p:sp>
      </p:grpSp>
      <p:cxnSp>
        <p:nvCxnSpPr>
          <p:cNvPr id="1803" name="Google Shape;1803;p91"/>
          <p:cNvCxnSpPr/>
          <p:nvPr/>
        </p:nvCxnSpPr>
        <p:spPr>
          <a:xfrm rot="10800000">
            <a:off x="675750" y="4586300"/>
            <a:ext cx="3223200" cy="0"/>
          </a:xfrm>
          <a:prstGeom prst="straightConnector1">
            <a:avLst/>
          </a:prstGeom>
          <a:noFill/>
          <a:ln cap="flat" cmpd="sng" w="38100">
            <a:solidFill>
              <a:schemeClr val="accent3"/>
            </a:solidFill>
            <a:prstDash val="dash"/>
            <a:round/>
            <a:headEnd len="med" w="med" type="stealth"/>
            <a:tailEnd len="med" w="med" type="none"/>
          </a:ln>
        </p:spPr>
      </p:cxnSp>
      <p:sp>
        <p:nvSpPr>
          <p:cNvPr id="1804" name="Google Shape;1804;p91"/>
          <p:cNvSpPr/>
          <p:nvPr/>
        </p:nvSpPr>
        <p:spPr>
          <a:xfrm>
            <a:off x="4630800" y="4630800"/>
            <a:ext cx="131700" cy="153000"/>
          </a:xfrm>
          <a:prstGeom prst="rect">
            <a:avLst/>
          </a:prstGeom>
          <a:solidFill>
            <a:srgbClr val="FFFFFF"/>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5" name="TextBox 1804"/>
          <p:cNvSpPr txBox="1"/>
          <p:nvPr/>
        </p:nvSpPr>
        <p:spPr>
          <a:xfrm>
            <a:off x="411480" y="4186156"/>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8" name="Shape 1808"/>
        <p:cNvGrpSpPr/>
        <p:nvPr/>
      </p:nvGrpSpPr>
      <p:grpSpPr>
        <a:xfrm>
          <a:off x="0" y="0"/>
          <a:ext cx="0" cy="0"/>
          <a:chOff x="0" y="0"/>
          <a:chExt cx="0" cy="0"/>
        </a:xfrm>
      </p:grpSpPr>
      <p:grpSp>
        <p:nvGrpSpPr>
          <p:cNvPr id="1809" name="Google Shape;1809;p92"/>
          <p:cNvGrpSpPr/>
          <p:nvPr/>
        </p:nvGrpSpPr>
        <p:grpSpPr>
          <a:xfrm>
            <a:off x="4626775" y="2557200"/>
            <a:ext cx="2145300" cy="1204025"/>
            <a:chOff x="378775" y="1758770"/>
            <a:chExt cx="2145300" cy="1204025"/>
          </a:xfrm>
        </p:grpSpPr>
        <p:sp>
          <p:nvSpPr>
            <p:cNvPr id="1810" name="Google Shape;1810;p92"/>
            <p:cNvSpPr txBox="1"/>
            <p:nvPr/>
          </p:nvSpPr>
          <p:spPr>
            <a:xfrm>
              <a:off x="378775" y="2408695"/>
              <a:ext cx="2145300" cy="554100"/>
            </a:xfrm>
            <a:prstGeom prst="rect">
              <a:avLst/>
            </a:prstGeom>
            <a:solidFill>
              <a:schemeClr val="lt1"/>
            </a:solid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Dhinaca ku xiga (adjacent) waa 13, hypotenuse-na waa 23.</a:t>
              </a:r>
              <a:endParaRPr sz="1800">
                <a:latin typeface="Lexend"/>
                <a:ea typeface="Lexend"/>
                <a:cs typeface="Lexend"/>
                <a:sym typeface="Lexend"/>
              </a:endParaRPr>
            </a:p>
          </p:txBody>
        </p:sp>
        <p:sp>
          <p:nvSpPr>
            <p:cNvPr id="1811" name="Google Shape;1811;p92"/>
            <p:cNvSpPr/>
            <p:nvPr/>
          </p:nvSpPr>
          <p:spPr>
            <a:xfrm>
              <a:off x="1171552" y="1758770"/>
              <a:ext cx="497700" cy="549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12" name="Google Shape;1812;p92"/>
          <p:cNvGrpSpPr/>
          <p:nvPr/>
        </p:nvGrpSpPr>
        <p:grpSpPr>
          <a:xfrm>
            <a:off x="324000" y="3219225"/>
            <a:ext cx="3996000" cy="1113525"/>
            <a:chOff x="324000" y="1849275"/>
            <a:chExt cx="3996000" cy="1113525"/>
          </a:xfrm>
        </p:grpSpPr>
        <p:sp>
          <p:nvSpPr>
            <p:cNvPr id="1813" name="Google Shape;1813;p92"/>
            <p:cNvSpPr txBox="1"/>
            <p:nvPr/>
          </p:nvSpPr>
          <p:spPr>
            <a:xfrm>
              <a:off x="324000" y="2408700"/>
              <a:ext cx="3996000" cy="554100"/>
            </a:xfrm>
            <a:prstGeom prst="rect">
              <a:avLst/>
            </a:prstGeom>
            <a:solidFill>
              <a:schemeClr val="lt1"/>
            </a:solid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Dhinaca ku xiga (adjacent) waa 86.6, saddexagal leh hypotenuse 100.</a:t>
              </a:r>
              <a:endParaRPr sz="1800">
                <a:latin typeface="Lexend"/>
                <a:ea typeface="Lexend"/>
                <a:cs typeface="Lexend"/>
                <a:sym typeface="Lexend"/>
              </a:endParaRPr>
            </a:p>
          </p:txBody>
        </p:sp>
        <p:sp>
          <p:nvSpPr>
            <p:cNvPr id="1814" name="Google Shape;1814;p92"/>
            <p:cNvSpPr/>
            <p:nvPr/>
          </p:nvSpPr>
          <p:spPr>
            <a:xfrm>
              <a:off x="3456896" y="1849275"/>
              <a:ext cx="680400" cy="549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815" name="Google Shape;1815;p92"/>
          <p:cNvGrpSpPr/>
          <p:nvPr/>
        </p:nvGrpSpPr>
        <p:grpSpPr>
          <a:xfrm>
            <a:off x="7540250" y="3752150"/>
            <a:ext cx="1381800" cy="1356300"/>
            <a:chOff x="7540250" y="3752150"/>
            <a:chExt cx="1381800" cy="1356300"/>
          </a:xfrm>
        </p:grpSpPr>
        <p:sp>
          <p:nvSpPr>
            <p:cNvPr id="1816" name="Google Shape;1816;p92"/>
            <p:cNvSpPr/>
            <p:nvPr/>
          </p:nvSpPr>
          <p:spPr>
            <a:xfrm>
              <a:off x="7565750" y="3752150"/>
              <a:ext cx="1356300" cy="1356300"/>
            </a:xfrm>
            <a:prstGeom prst="arc">
              <a:avLst>
                <a:gd fmla="val 10771373" name="adj1"/>
                <a:gd fmla="val 12861570"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17" name="Google Shape;1817;p92"/>
            <p:cNvSpPr txBox="1"/>
            <p:nvPr/>
          </p:nvSpPr>
          <p:spPr>
            <a:xfrm>
              <a:off x="7540250" y="4237228"/>
              <a:ext cx="434700" cy="147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i="1" lang="en-GB" sz="1100">
                  <a:latin typeface="Lexend"/>
                  <a:ea typeface="Lexend"/>
                  <a:cs typeface="Lexend"/>
                  <a:sym typeface="Lexend"/>
                </a:rPr>
                <a:t>θ</a:t>
              </a:r>
              <a:r>
                <a:rPr lang="en-GB" sz="1100">
                  <a:solidFill>
                    <a:srgbClr val="000000"/>
                  </a:solidFill>
                  <a:latin typeface="Lexend"/>
                  <a:ea typeface="Lexend"/>
                  <a:cs typeface="Lexend"/>
                  <a:sym typeface="Lexend"/>
                </a:rPr>
                <a:t>°</a:t>
              </a:r>
              <a:endParaRPr sz="1800">
                <a:latin typeface="Lexend"/>
                <a:ea typeface="Lexend"/>
                <a:cs typeface="Lexend"/>
                <a:sym typeface="Lexend"/>
              </a:endParaRPr>
            </a:p>
          </p:txBody>
        </p:sp>
      </p:grpSp>
      <p:grpSp>
        <p:nvGrpSpPr>
          <p:cNvPr id="1818" name="Google Shape;1818;p92"/>
          <p:cNvGrpSpPr/>
          <p:nvPr/>
        </p:nvGrpSpPr>
        <p:grpSpPr>
          <a:xfrm>
            <a:off x="7367443" y="3566125"/>
            <a:ext cx="1743257" cy="1733700"/>
            <a:chOff x="7367443" y="4591431"/>
            <a:chExt cx="1743257" cy="1733700"/>
          </a:xfrm>
        </p:grpSpPr>
        <p:sp>
          <p:nvSpPr>
            <p:cNvPr id="1819" name="Google Shape;1819;p92"/>
            <p:cNvSpPr/>
            <p:nvPr/>
          </p:nvSpPr>
          <p:spPr>
            <a:xfrm>
              <a:off x="7377000" y="4591431"/>
              <a:ext cx="1733700" cy="1733700"/>
            </a:xfrm>
            <a:prstGeom prst="arc">
              <a:avLst>
                <a:gd fmla="val 10771373" name="adj1"/>
                <a:gd fmla="val 12861570"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20" name="Google Shape;1820;p92"/>
            <p:cNvSpPr txBox="1"/>
            <p:nvPr/>
          </p:nvSpPr>
          <p:spPr>
            <a:xfrm>
              <a:off x="7367443" y="5255576"/>
              <a:ext cx="632700" cy="147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55.6</a:t>
              </a:r>
              <a:r>
                <a:rPr lang="en-GB" sz="1100">
                  <a:solidFill>
                    <a:srgbClr val="000000"/>
                  </a:solidFill>
                  <a:latin typeface="Lexend"/>
                  <a:ea typeface="Lexend"/>
                  <a:cs typeface="Lexend"/>
                  <a:sym typeface="Lexend"/>
                </a:rPr>
                <a:t>°</a:t>
              </a:r>
              <a:endParaRPr sz="1800">
                <a:latin typeface="Lexend"/>
                <a:ea typeface="Lexend"/>
                <a:cs typeface="Lexend"/>
                <a:sym typeface="Lexend"/>
              </a:endParaRPr>
            </a:p>
          </p:txBody>
        </p:sp>
      </p:grpSp>
      <p:sp>
        <p:nvSpPr>
          <p:cNvPr id="1821" name="Google Shape;1821;p92"/>
          <p:cNvSpPr/>
          <p:nvPr/>
        </p:nvSpPr>
        <p:spPr>
          <a:xfrm>
            <a:off x="6732666" y="3407430"/>
            <a:ext cx="1535400" cy="102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2" name="Google Shape;1822;p92"/>
          <p:cNvSpPr txBox="1"/>
          <p:nvPr/>
        </p:nvSpPr>
        <p:spPr>
          <a:xfrm>
            <a:off x="324000" y="624350"/>
            <a:ext cx="39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Helista cosine (cosine) ee xagal waxay soo saartaa saami (ratio) dhinaca ku xiga (adjacent) iyo hypotenuse.</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823" name="Google Shape;1823;p92"/>
          <p:cNvSpPr txBox="1"/>
          <p:nvPr/>
        </p:nvSpPr>
        <p:spPr>
          <a:xfrm>
            <a:off x="8004876" y="2662500"/>
            <a:ext cx="815100"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55.6°</a:t>
            </a:r>
            <a:endParaRPr sz="2000">
              <a:solidFill>
                <a:schemeClr val="dk1"/>
              </a:solidFill>
              <a:latin typeface="Times New Roman"/>
              <a:ea typeface="Times New Roman"/>
              <a:cs typeface="Times New Roman"/>
              <a:sym typeface="Times New Roman"/>
            </a:endParaRPr>
          </a:p>
        </p:txBody>
      </p:sp>
      <p:sp>
        <p:nvSpPr>
          <p:cNvPr id="1824" name="Google Shape;1824;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xaglaha iyadoo la adeegsanayo qaacidada cosine (cosine formula)</a:t>
            </a:r>
            <a:endParaRPr/>
          </a:p>
        </p:txBody>
      </p:sp>
      <p:sp>
        <p:nvSpPr>
          <p:cNvPr id="1825" name="Google Shape;1825;p92"/>
          <p:cNvSpPr txBox="1"/>
          <p:nvPr/>
        </p:nvSpPr>
        <p:spPr>
          <a:xfrm>
            <a:off x="375072" y="3373550"/>
            <a:ext cx="12978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cos(30°) =</a:t>
            </a:r>
            <a:r>
              <a:rPr lang="en-GB" sz="1800">
                <a:solidFill>
                  <a:schemeClr val="dk1"/>
                </a:solidFill>
                <a:latin typeface="Lexend"/>
                <a:ea typeface="Lexend"/>
                <a:cs typeface="Lexend"/>
                <a:sym typeface="Lexend"/>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826" name="Google Shape;1826;p92"/>
          <p:cNvGrpSpPr/>
          <p:nvPr/>
        </p:nvGrpSpPr>
        <p:grpSpPr>
          <a:xfrm>
            <a:off x="1635759" y="3289800"/>
            <a:ext cx="708952" cy="448000"/>
            <a:chOff x="4852101" y="2729095"/>
            <a:chExt cx="790800" cy="448000"/>
          </a:xfrm>
        </p:grpSpPr>
        <p:sp>
          <p:nvSpPr>
            <p:cNvPr id="1827" name="Google Shape;1827;p92"/>
            <p:cNvSpPr txBox="1"/>
            <p:nvPr/>
          </p:nvSpPr>
          <p:spPr>
            <a:xfrm>
              <a:off x="4852101" y="2955995"/>
              <a:ext cx="7908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1</a:t>
              </a:r>
              <a:endParaRPr sz="2300">
                <a:latin typeface="Times New Roman"/>
                <a:ea typeface="Times New Roman"/>
                <a:cs typeface="Times New Roman"/>
                <a:sym typeface="Times New Roman"/>
              </a:endParaRPr>
            </a:p>
          </p:txBody>
        </p:sp>
        <p:sp>
          <p:nvSpPr>
            <p:cNvPr id="1828" name="Google Shape;1828;p92"/>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0.866</a:t>
              </a:r>
              <a:endParaRPr sz="1900">
                <a:latin typeface="Times New Roman"/>
                <a:ea typeface="Times New Roman"/>
                <a:cs typeface="Times New Roman"/>
                <a:sym typeface="Times New Roman"/>
              </a:endParaRPr>
            </a:p>
          </p:txBody>
        </p:sp>
        <p:cxnSp>
          <p:nvCxnSpPr>
            <p:cNvPr id="1829" name="Google Shape;1829;p92"/>
            <p:cNvCxnSpPr/>
            <p:nvPr/>
          </p:nvCxnSpPr>
          <p:spPr>
            <a:xfrm>
              <a:off x="4931198" y="2953120"/>
              <a:ext cx="639600" cy="0"/>
            </a:xfrm>
            <a:prstGeom prst="straightConnector1">
              <a:avLst/>
            </a:prstGeom>
            <a:noFill/>
            <a:ln cap="flat" cmpd="sng" w="19050">
              <a:solidFill>
                <a:srgbClr val="000000"/>
              </a:solidFill>
              <a:prstDash val="solid"/>
              <a:round/>
              <a:headEnd len="med" w="med" type="none"/>
              <a:tailEnd len="med" w="med" type="none"/>
            </a:ln>
          </p:spPr>
        </p:cxnSp>
      </p:grpSp>
      <p:grpSp>
        <p:nvGrpSpPr>
          <p:cNvPr id="1830" name="Google Shape;1830;p92"/>
          <p:cNvGrpSpPr/>
          <p:nvPr/>
        </p:nvGrpSpPr>
        <p:grpSpPr>
          <a:xfrm>
            <a:off x="2382120" y="3289800"/>
            <a:ext cx="862291" cy="448000"/>
            <a:chOff x="2382120" y="1918200"/>
            <a:chExt cx="862291" cy="448000"/>
          </a:xfrm>
        </p:grpSpPr>
        <p:sp>
          <p:nvSpPr>
            <p:cNvPr id="1831" name="Google Shape;1831;p92"/>
            <p:cNvSpPr txBox="1"/>
            <p:nvPr/>
          </p:nvSpPr>
          <p:spPr>
            <a:xfrm>
              <a:off x="2382120" y="2001950"/>
              <a:ext cx="2415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a:t>
              </a:r>
              <a:r>
                <a:rPr lang="en-GB" sz="1800">
                  <a:solidFill>
                    <a:schemeClr val="dk1"/>
                  </a:solidFill>
                  <a:latin typeface="Lexend"/>
                  <a:ea typeface="Lexend"/>
                  <a:cs typeface="Lexend"/>
                  <a:sym typeface="Lexend"/>
                </a:rPr>
                <a:t> </a:t>
              </a:r>
              <a:endParaRPr sz="1800">
                <a:latin typeface="Lexend"/>
                <a:ea typeface="Lexend"/>
                <a:cs typeface="Lexend"/>
                <a:sym typeface="Lexend"/>
              </a:endParaRPr>
            </a:p>
          </p:txBody>
        </p:sp>
        <p:grpSp>
          <p:nvGrpSpPr>
            <p:cNvPr id="1832" name="Google Shape;1832;p92"/>
            <p:cNvGrpSpPr/>
            <p:nvPr/>
          </p:nvGrpSpPr>
          <p:grpSpPr>
            <a:xfrm>
              <a:off x="2535459" y="1918200"/>
              <a:ext cx="708952" cy="448000"/>
              <a:chOff x="4852101" y="2729095"/>
              <a:chExt cx="790800" cy="448000"/>
            </a:xfrm>
          </p:grpSpPr>
          <p:sp>
            <p:nvSpPr>
              <p:cNvPr id="1833" name="Google Shape;1833;p92"/>
              <p:cNvSpPr txBox="1"/>
              <p:nvPr/>
            </p:nvSpPr>
            <p:spPr>
              <a:xfrm>
                <a:off x="4852101" y="2955995"/>
                <a:ext cx="7908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2</a:t>
                </a:r>
                <a:endParaRPr sz="2300">
                  <a:latin typeface="Times New Roman"/>
                  <a:ea typeface="Times New Roman"/>
                  <a:cs typeface="Times New Roman"/>
                  <a:sym typeface="Times New Roman"/>
                </a:endParaRPr>
              </a:p>
            </p:txBody>
          </p:sp>
          <p:sp>
            <p:nvSpPr>
              <p:cNvPr id="1834" name="Google Shape;1834;p92"/>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1.732</a:t>
                </a:r>
                <a:endParaRPr sz="1900">
                  <a:latin typeface="Times New Roman"/>
                  <a:ea typeface="Times New Roman"/>
                  <a:cs typeface="Times New Roman"/>
                  <a:sym typeface="Times New Roman"/>
                </a:endParaRPr>
              </a:p>
            </p:txBody>
          </p:sp>
          <p:cxnSp>
            <p:nvCxnSpPr>
              <p:cNvPr id="1835" name="Google Shape;1835;p92"/>
              <p:cNvCxnSpPr/>
              <p:nvPr/>
            </p:nvCxnSpPr>
            <p:spPr>
              <a:xfrm>
                <a:off x="4931198" y="2953120"/>
                <a:ext cx="639600" cy="0"/>
              </a:xfrm>
              <a:prstGeom prst="straightConnector1">
                <a:avLst/>
              </a:prstGeom>
              <a:noFill/>
              <a:ln cap="flat" cmpd="sng" w="19050">
                <a:solidFill>
                  <a:srgbClr val="000000"/>
                </a:solidFill>
                <a:prstDash val="solid"/>
                <a:round/>
                <a:headEnd len="med" w="med" type="none"/>
                <a:tailEnd len="med" w="med" type="none"/>
              </a:ln>
            </p:spPr>
          </p:cxnSp>
        </p:grpSp>
      </p:grpSp>
      <p:grpSp>
        <p:nvGrpSpPr>
          <p:cNvPr id="1836" name="Google Shape;1836;p92"/>
          <p:cNvGrpSpPr/>
          <p:nvPr/>
        </p:nvGrpSpPr>
        <p:grpSpPr>
          <a:xfrm>
            <a:off x="3281820" y="3289800"/>
            <a:ext cx="862291" cy="448000"/>
            <a:chOff x="3281820" y="1918200"/>
            <a:chExt cx="862291" cy="448000"/>
          </a:xfrm>
        </p:grpSpPr>
        <p:sp>
          <p:nvSpPr>
            <p:cNvPr id="1837" name="Google Shape;1837;p92"/>
            <p:cNvSpPr txBox="1"/>
            <p:nvPr/>
          </p:nvSpPr>
          <p:spPr>
            <a:xfrm>
              <a:off x="3281820" y="2001950"/>
              <a:ext cx="241500" cy="242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a:t>
              </a:r>
              <a:r>
                <a:rPr lang="en-GB" sz="1800">
                  <a:solidFill>
                    <a:schemeClr val="dk1"/>
                  </a:solidFill>
                  <a:latin typeface="Lexend"/>
                  <a:ea typeface="Lexend"/>
                  <a:cs typeface="Lexend"/>
                  <a:sym typeface="Lexend"/>
                </a:rPr>
                <a:t> </a:t>
              </a:r>
              <a:endParaRPr sz="1800">
                <a:latin typeface="Lexend"/>
                <a:ea typeface="Lexend"/>
                <a:cs typeface="Lexend"/>
                <a:sym typeface="Lexend"/>
              </a:endParaRPr>
            </a:p>
          </p:txBody>
        </p:sp>
        <p:grpSp>
          <p:nvGrpSpPr>
            <p:cNvPr id="1838" name="Google Shape;1838;p92"/>
            <p:cNvGrpSpPr/>
            <p:nvPr/>
          </p:nvGrpSpPr>
          <p:grpSpPr>
            <a:xfrm>
              <a:off x="3435159" y="1918200"/>
              <a:ext cx="708952" cy="448000"/>
              <a:chOff x="4852101" y="2729095"/>
              <a:chExt cx="790800" cy="448000"/>
            </a:xfrm>
          </p:grpSpPr>
          <p:sp>
            <p:nvSpPr>
              <p:cNvPr id="1839" name="Google Shape;1839;p92"/>
              <p:cNvSpPr txBox="1"/>
              <p:nvPr/>
            </p:nvSpPr>
            <p:spPr>
              <a:xfrm>
                <a:off x="4852101" y="2955995"/>
                <a:ext cx="7908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100</a:t>
                </a:r>
                <a:endParaRPr sz="2300">
                  <a:latin typeface="Times New Roman"/>
                  <a:ea typeface="Times New Roman"/>
                  <a:cs typeface="Times New Roman"/>
                  <a:sym typeface="Times New Roman"/>
                </a:endParaRPr>
              </a:p>
            </p:txBody>
          </p:sp>
          <p:sp>
            <p:nvSpPr>
              <p:cNvPr id="1840" name="Google Shape;1840;p92"/>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86.6</a:t>
                </a:r>
                <a:endParaRPr sz="1900">
                  <a:latin typeface="Times New Roman"/>
                  <a:ea typeface="Times New Roman"/>
                  <a:cs typeface="Times New Roman"/>
                  <a:sym typeface="Times New Roman"/>
                </a:endParaRPr>
              </a:p>
            </p:txBody>
          </p:sp>
          <p:cxnSp>
            <p:nvCxnSpPr>
              <p:cNvPr id="1841" name="Google Shape;1841;p92"/>
              <p:cNvCxnSpPr/>
              <p:nvPr/>
            </p:nvCxnSpPr>
            <p:spPr>
              <a:xfrm>
                <a:off x="4931198" y="2953120"/>
                <a:ext cx="639600" cy="0"/>
              </a:xfrm>
              <a:prstGeom prst="straightConnector1">
                <a:avLst/>
              </a:prstGeom>
              <a:noFill/>
              <a:ln cap="flat" cmpd="sng" w="19050">
                <a:solidFill>
                  <a:srgbClr val="000000"/>
                </a:solidFill>
                <a:prstDash val="solid"/>
                <a:round/>
                <a:headEnd len="med" w="med" type="none"/>
                <a:tailEnd len="med" w="med" type="none"/>
              </a:ln>
            </p:spPr>
          </p:cxnSp>
        </p:grpSp>
      </p:grpSp>
      <p:grpSp>
        <p:nvGrpSpPr>
          <p:cNvPr id="1842" name="Google Shape;1842;p92"/>
          <p:cNvGrpSpPr/>
          <p:nvPr/>
        </p:nvGrpSpPr>
        <p:grpSpPr>
          <a:xfrm>
            <a:off x="324000" y="3220088"/>
            <a:ext cx="3996000" cy="1114312"/>
            <a:chOff x="324000" y="1848488"/>
            <a:chExt cx="3996000" cy="1114312"/>
          </a:xfrm>
        </p:grpSpPr>
        <p:sp>
          <p:nvSpPr>
            <p:cNvPr id="1843" name="Google Shape;1843;p92"/>
            <p:cNvSpPr txBox="1"/>
            <p:nvPr/>
          </p:nvSpPr>
          <p:spPr>
            <a:xfrm>
              <a:off x="324000" y="2408700"/>
              <a:ext cx="3996000" cy="554100"/>
            </a:xfrm>
            <a:prstGeom prst="rect">
              <a:avLst/>
            </a:prstGeom>
            <a:solidFill>
              <a:schemeClr val="lt1"/>
            </a:solid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Dhinaca ku xiga (Adjacent) ee 0.866 oo ku yaal saddexagal leh hypotenuse 1.</a:t>
              </a:r>
              <a:endParaRPr sz="1800">
                <a:latin typeface="Lexend"/>
                <a:ea typeface="Lexend"/>
                <a:cs typeface="Lexend"/>
                <a:sym typeface="Lexend"/>
              </a:endParaRPr>
            </a:p>
          </p:txBody>
        </p:sp>
        <p:sp>
          <p:nvSpPr>
            <p:cNvPr id="1844" name="Google Shape;1844;p92"/>
            <p:cNvSpPr/>
            <p:nvPr/>
          </p:nvSpPr>
          <p:spPr>
            <a:xfrm>
              <a:off x="1654625" y="1848488"/>
              <a:ext cx="680400" cy="549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Times New Roman"/>
                <a:ea typeface="Times New Roman"/>
                <a:cs typeface="Times New Roman"/>
                <a:sym typeface="Times New Roman"/>
              </a:endParaRPr>
            </a:p>
          </p:txBody>
        </p:sp>
      </p:grpSp>
      <p:sp>
        <p:nvSpPr>
          <p:cNvPr id="1845" name="Google Shape;1845;p92"/>
          <p:cNvSpPr txBox="1"/>
          <p:nvPr/>
        </p:nvSpPr>
        <p:spPr>
          <a:xfrm>
            <a:off x="4824000" y="624350"/>
            <a:ext cx="39960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Hawlaha rogaal celiska ah ee cosine, hawlaha arccos, wuxuu qaataa saamiga (ratio) dhinaca ku xiga (Adjacent) xagasha iyo hypotenuse (oo loo qoro jajab ama tobanle), wuxuuna ku siinayaa cabbirka xagashaas.</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grpSp>
        <p:nvGrpSpPr>
          <p:cNvPr id="1846" name="Google Shape;1846;p92"/>
          <p:cNvGrpSpPr/>
          <p:nvPr/>
        </p:nvGrpSpPr>
        <p:grpSpPr>
          <a:xfrm>
            <a:off x="324000" y="3220875"/>
            <a:ext cx="3996000" cy="1113525"/>
            <a:chOff x="324000" y="1392075"/>
            <a:chExt cx="3996000" cy="1113525"/>
          </a:xfrm>
        </p:grpSpPr>
        <p:sp>
          <p:nvSpPr>
            <p:cNvPr id="1847" name="Google Shape;1847;p92"/>
            <p:cNvSpPr txBox="1"/>
            <p:nvPr/>
          </p:nvSpPr>
          <p:spPr>
            <a:xfrm>
              <a:off x="324000" y="1951500"/>
              <a:ext cx="3996000" cy="554100"/>
            </a:xfrm>
            <a:prstGeom prst="rect">
              <a:avLst/>
            </a:prstGeom>
            <a:solidFill>
              <a:schemeClr val="lt1"/>
            </a:solid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Dhinaca ku xiga (Adjacent) ee 1.732 oo ku yaal saddexagal leh hypotenuse 2.</a:t>
              </a:r>
              <a:endParaRPr sz="1800">
                <a:latin typeface="Lexend"/>
                <a:ea typeface="Lexend"/>
                <a:cs typeface="Lexend"/>
                <a:sym typeface="Lexend"/>
              </a:endParaRPr>
            </a:p>
          </p:txBody>
        </p:sp>
        <p:sp>
          <p:nvSpPr>
            <p:cNvPr id="1848" name="Google Shape;1848;p92"/>
            <p:cNvSpPr/>
            <p:nvPr/>
          </p:nvSpPr>
          <p:spPr>
            <a:xfrm>
              <a:off x="2549725" y="1392075"/>
              <a:ext cx="680400" cy="5493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849" name="Google Shape;1849;p92"/>
          <p:cNvSpPr txBox="1"/>
          <p:nvPr/>
        </p:nvSpPr>
        <p:spPr>
          <a:xfrm>
            <a:off x="4791713" y="2627200"/>
            <a:ext cx="1535400"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chemeClr val="accent5"/>
                </a:solidFill>
                <a:latin typeface="Lexend"/>
                <a:ea typeface="Times New Roman"/>
                <a:cs typeface="Times New Roman"/>
                <a:sym typeface="Times New Roman"/>
              </a:rPr>
              <a:t>cos-1( 30) =</a:t>
            </a:r>
            <a:r>
              <a:rPr baseline="30000" lang="en-GB" sz="1800">
                <a:solidFill>
                  <a:schemeClr val="accent5"/>
                </a:solidFill>
                <a:latin typeface="Lexend"/>
                <a:ea typeface="Times New Roman"/>
                <a:cs typeface="Times New Roman"/>
                <a:sym typeface="Times New Roman"/>
              </a:rPr>
              <a:t/>
            </a:r>
            <a:r>
              <a:rPr lang="en-GB" sz="2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lt1"/>
                </a:solidFill>
                <a:latin typeface="Lexend"/>
                <a:ea typeface="Times New Roman"/>
                <a:cs typeface="Times New Roman"/>
                <a:sym typeface="Times New Roman"/>
              </a:rPr>
              <a:t/>
            </a:r>
            <a:r>
              <a:rPr lang="en-GB" sz="2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1800">
              <a:solidFill>
                <a:schemeClr val="dk1"/>
              </a:solidFill>
              <a:latin typeface="Times New Roman"/>
              <a:ea typeface="Times New Roman"/>
              <a:cs typeface="Times New Roman"/>
              <a:sym typeface="Times New Roman"/>
            </a:endParaRPr>
          </a:p>
        </p:txBody>
      </p:sp>
      <p:grpSp>
        <p:nvGrpSpPr>
          <p:cNvPr id="1850" name="Google Shape;1850;p92"/>
          <p:cNvGrpSpPr/>
          <p:nvPr/>
        </p:nvGrpSpPr>
        <p:grpSpPr>
          <a:xfrm>
            <a:off x="5389443" y="2607849"/>
            <a:ext cx="557909" cy="448000"/>
            <a:chOff x="4852101" y="2729095"/>
            <a:chExt cx="790800" cy="448000"/>
          </a:xfrm>
        </p:grpSpPr>
        <p:sp>
          <p:nvSpPr>
            <p:cNvPr id="1851" name="Google Shape;1851;p92"/>
            <p:cNvSpPr txBox="1"/>
            <p:nvPr/>
          </p:nvSpPr>
          <p:spPr>
            <a:xfrm>
              <a:off x="4852101" y="2955995"/>
              <a:ext cx="7908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23</a:t>
              </a:r>
              <a:endParaRPr sz="2300">
                <a:latin typeface="Times New Roman"/>
                <a:ea typeface="Times New Roman"/>
                <a:cs typeface="Times New Roman"/>
                <a:sym typeface="Times New Roman"/>
              </a:endParaRPr>
            </a:p>
          </p:txBody>
        </p:sp>
        <p:sp>
          <p:nvSpPr>
            <p:cNvPr id="1852" name="Google Shape;1852;p92"/>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13</a:t>
              </a:r>
              <a:endParaRPr sz="1900">
                <a:latin typeface="Times New Roman"/>
                <a:ea typeface="Times New Roman"/>
                <a:cs typeface="Times New Roman"/>
                <a:sym typeface="Times New Roman"/>
              </a:endParaRPr>
            </a:p>
          </p:txBody>
        </p:sp>
        <p:cxnSp>
          <p:nvCxnSpPr>
            <p:cNvPr id="1853" name="Google Shape;1853;p92"/>
            <p:cNvCxnSpPr/>
            <p:nvPr/>
          </p:nvCxnSpPr>
          <p:spPr>
            <a:xfrm>
              <a:off x="4931198" y="2953120"/>
              <a:ext cx="639600" cy="0"/>
            </a:xfrm>
            <a:prstGeom prst="straightConnector1">
              <a:avLst/>
            </a:prstGeom>
            <a:noFill/>
            <a:ln cap="flat" cmpd="sng" w="19050">
              <a:solidFill>
                <a:srgbClr val="000000"/>
              </a:solidFill>
              <a:prstDash val="solid"/>
              <a:round/>
              <a:headEnd len="med" w="med" type="none"/>
              <a:tailEnd len="med" w="med" type="none"/>
            </a:ln>
          </p:spPr>
        </p:cxnSp>
      </p:grpSp>
      <p:sp>
        <p:nvSpPr>
          <p:cNvPr id="1854" name="Google Shape;1854;p92"/>
          <p:cNvSpPr txBox="1"/>
          <p:nvPr/>
        </p:nvSpPr>
        <p:spPr>
          <a:xfrm>
            <a:off x="6331202" y="2627200"/>
            <a:ext cx="1737900" cy="33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chemeClr val="accent5"/>
                </a:solidFill>
                <a:latin typeface="Lexend"/>
                <a:ea typeface="Times New Roman"/>
                <a:cs typeface="Times New Roman"/>
                <a:sym typeface="Times New Roman"/>
              </a:rPr>
              <a:t>cos-1( 0.565 ) =</a:t>
            </a:r>
            <a:r>
              <a:rPr baseline="30000" lang="en-GB" sz="1800">
                <a:solidFill>
                  <a:schemeClr val="accent5"/>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cxnSp>
        <p:nvCxnSpPr>
          <p:cNvPr id="1855" name="Google Shape;1855;p92"/>
          <p:cNvCxnSpPr/>
          <p:nvPr/>
        </p:nvCxnSpPr>
        <p:spPr>
          <a:xfrm>
            <a:off x="4572000" y="578300"/>
            <a:ext cx="0" cy="4228500"/>
          </a:xfrm>
          <a:prstGeom prst="straightConnector1">
            <a:avLst/>
          </a:prstGeom>
          <a:noFill/>
          <a:ln cap="flat" cmpd="sng" w="38100">
            <a:solidFill>
              <a:schemeClr val="accent5"/>
            </a:solidFill>
            <a:prstDash val="solid"/>
            <a:round/>
            <a:headEnd len="med" w="med" type="none"/>
            <a:tailEnd len="med" w="med" type="none"/>
          </a:ln>
        </p:spPr>
      </p:cxnSp>
      <p:grpSp>
        <p:nvGrpSpPr>
          <p:cNvPr id="1856" name="Google Shape;1856;p92"/>
          <p:cNvGrpSpPr/>
          <p:nvPr/>
        </p:nvGrpSpPr>
        <p:grpSpPr>
          <a:xfrm>
            <a:off x="6208666" y="2626750"/>
            <a:ext cx="2145300" cy="1134475"/>
            <a:chOff x="378775" y="1828320"/>
            <a:chExt cx="2145300" cy="1134475"/>
          </a:xfrm>
        </p:grpSpPr>
        <p:sp>
          <p:nvSpPr>
            <p:cNvPr id="1857" name="Google Shape;1857;p92"/>
            <p:cNvSpPr txBox="1"/>
            <p:nvPr/>
          </p:nvSpPr>
          <p:spPr>
            <a:xfrm>
              <a:off x="378775" y="2408695"/>
              <a:ext cx="2145300" cy="554100"/>
            </a:xfrm>
            <a:prstGeom prst="rect">
              <a:avLst/>
            </a:prstGeom>
            <a:solidFill>
              <a:schemeClr val="lt1"/>
            </a:solidFill>
            <a:ln>
              <a:noFill/>
            </a:ln>
          </p:spPr>
          <p:txBody>
            <a:bodyPr anchorCtr="0" anchor="t" bIns="0" lIns="0" spcFirstLastPara="1" rIns="0" wrap="square" tIns="0">
              <a:spAutoFit/>
            </a:bodyPr>
            <a:lstStyle/>
            <a:p>
              <a:pPr indent="0" lvl="0" marL="0" rtl="0" algn="l">
                <a:spcBef>
                  <a:spcPts val="0"/>
                </a:spcBef>
                <a:spcAft>
                  <a:spcPts val="0"/>
                </a:spcAft>
                <a:buNone/>
              </a:pPr>
              <a:r>
                <a:rPr lang="en-GB" sz="1100">
                  <a:latin typeface="Lexend"/>
                  <a:ea typeface="Lexend"/>
                  <a:cs typeface="Lexend"/>
                  <a:sym typeface="Lexend"/>
                </a:rPr>
                <a:t>Ama loo qoro tobanle (decimal).</a:t>
              </a:r>
              <a:endParaRPr sz="1800">
                <a:latin typeface="Lexend"/>
                <a:ea typeface="Lexend"/>
                <a:cs typeface="Lexend"/>
                <a:sym typeface="Lexend"/>
              </a:endParaRPr>
            </a:p>
          </p:txBody>
        </p:sp>
        <p:sp>
          <p:nvSpPr>
            <p:cNvPr id="1858" name="Google Shape;1858;p92"/>
            <p:cNvSpPr/>
            <p:nvPr/>
          </p:nvSpPr>
          <p:spPr>
            <a:xfrm>
              <a:off x="1059634" y="1828320"/>
              <a:ext cx="708900" cy="4101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859" name="Google Shape;1859;p92"/>
          <p:cNvCxnSpPr/>
          <p:nvPr/>
        </p:nvCxnSpPr>
        <p:spPr>
          <a:xfrm rot="10800000">
            <a:off x="6808969" y="3294387"/>
            <a:ext cx="1535400" cy="1029900"/>
          </a:xfrm>
          <a:prstGeom prst="straightConnector1">
            <a:avLst/>
          </a:prstGeom>
          <a:noFill/>
          <a:ln cap="flat" cmpd="sng" w="28575">
            <a:solidFill>
              <a:schemeClr val="accent5"/>
            </a:solidFill>
            <a:prstDash val="solid"/>
            <a:round/>
            <a:headEnd len="med" w="med" type="triangle"/>
            <a:tailEnd len="med" w="med" type="triangle"/>
          </a:ln>
        </p:spPr>
      </p:cxnSp>
      <p:cxnSp>
        <p:nvCxnSpPr>
          <p:cNvPr id="1860" name="Google Shape;1860;p92"/>
          <p:cNvCxnSpPr/>
          <p:nvPr/>
        </p:nvCxnSpPr>
        <p:spPr>
          <a:xfrm>
            <a:off x="6732666" y="4550166"/>
            <a:ext cx="1535400" cy="0"/>
          </a:xfrm>
          <a:prstGeom prst="straightConnector1">
            <a:avLst/>
          </a:prstGeom>
          <a:noFill/>
          <a:ln cap="flat" cmpd="sng" w="28575">
            <a:solidFill>
              <a:schemeClr val="accent5"/>
            </a:solidFill>
            <a:prstDash val="solid"/>
            <a:round/>
            <a:headEnd len="med" w="med" type="triangle"/>
            <a:tailEnd len="med" w="med" type="triangle"/>
          </a:ln>
        </p:spPr>
      </p:cxnSp>
      <p:sp>
        <p:nvSpPr>
          <p:cNvPr id="1861" name="Google Shape;1861;p92"/>
          <p:cNvSpPr txBox="1"/>
          <p:nvPr/>
        </p:nvSpPr>
        <p:spPr>
          <a:xfrm>
            <a:off x="7494207" y="3594318"/>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23 cm</a:t>
            </a:r>
            <a:endParaRPr sz="1800">
              <a:latin typeface="Lexend"/>
              <a:ea typeface="Lexend"/>
              <a:cs typeface="Lexend"/>
              <a:sym typeface="Lexend"/>
            </a:endParaRPr>
          </a:p>
        </p:txBody>
      </p:sp>
      <p:sp>
        <p:nvSpPr>
          <p:cNvPr id="1862" name="Google Shape;1862;p92"/>
          <p:cNvSpPr txBox="1"/>
          <p:nvPr/>
        </p:nvSpPr>
        <p:spPr>
          <a:xfrm>
            <a:off x="7068500" y="4564874"/>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13 cm</a:t>
            </a:r>
            <a:endParaRPr sz="1800">
              <a:latin typeface="Lexend"/>
              <a:ea typeface="Lexend"/>
              <a:cs typeface="Lexend"/>
              <a:sym typeface="Lexend"/>
            </a:endParaRPr>
          </a:p>
        </p:txBody>
      </p:sp>
      <p:sp>
        <p:nvSpPr>
          <p:cNvPr id="1863" name="Google Shape;1863;p92"/>
          <p:cNvSpPr/>
          <p:nvPr/>
        </p:nvSpPr>
        <p:spPr>
          <a:xfrm rot="5400000">
            <a:off x="6732625" y="4243225"/>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4" name="Google Shape;1864;p92"/>
          <p:cNvSpPr txBox="1"/>
          <p:nvPr/>
        </p:nvSpPr>
        <p:spPr>
          <a:xfrm>
            <a:off x="324000" y="1620000"/>
            <a:ext cx="3996000" cy="1385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In kastoo saamigan (ratio) inta badan loo qoro tobanle (decimal) (marka loo eego hypotenuse 1), waxaan u fasiri karnaa tobanlehan (decimal) sida jaantusyo (fractions) u dhigma:</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4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4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0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5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1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8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8" name="Shape 1868"/>
        <p:cNvGrpSpPr/>
        <p:nvPr/>
      </p:nvGrpSpPr>
      <p:grpSpPr>
        <a:xfrm>
          <a:off x="0" y="0"/>
          <a:ext cx="0" cy="0"/>
          <a:chOff x="0" y="0"/>
          <a:chExt cx="0" cy="0"/>
        </a:xfrm>
      </p:grpSpPr>
      <p:sp>
        <p:nvSpPr>
          <p:cNvPr id="1869" name="Google Shape;1869;p93"/>
          <p:cNvSpPr txBox="1"/>
          <p:nvPr/>
        </p:nvSpPr>
        <p:spPr>
          <a:xfrm>
            <a:off x="2064597" y="4443675"/>
            <a:ext cx="5742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a:t>
            </a:r>
            <a:r>
              <a:rPr i="1" lang="en-GB" sz="1800">
                <a:solidFill>
                  <a:schemeClr val="dk1"/>
                </a:solidFill>
                <a:latin typeface="Lexend"/>
                <a:ea typeface="Times New Roman"/>
                <a:cs typeface="Times New Roman"/>
                <a:sym typeface="Times New Roman"/>
              </a:rPr>
              <a:t>θ</a:t>
            </a:r>
            <a:r>
              <a:rPr lang="en-GB" sz="1800">
                <a:solidFill>
                  <a:schemeClr val="dk1"/>
                </a:solidFill>
                <a:latin typeface="Lexend"/>
                <a:ea typeface="Times New Roman"/>
                <a:cs typeface="Times New Roman"/>
                <a:sym typeface="Times New Roman"/>
              </a:rPr>
              <a:t>°</a:t>
            </a:r>
            <a:endParaRPr sz="2000">
              <a:latin typeface="Times New Roman"/>
              <a:ea typeface="Times New Roman"/>
              <a:cs typeface="Times New Roman"/>
              <a:sym typeface="Times New Roman"/>
            </a:endParaRPr>
          </a:p>
        </p:txBody>
      </p:sp>
      <p:sp>
        <p:nvSpPr>
          <p:cNvPr id="1870" name="Google Shape;1870;p93"/>
          <p:cNvSpPr/>
          <p:nvPr/>
        </p:nvSpPr>
        <p:spPr>
          <a:xfrm flipH="1">
            <a:off x="833675" y="2433150"/>
            <a:ext cx="1071300" cy="1071300"/>
          </a:xfrm>
          <a:prstGeom prst="arc">
            <a:avLst>
              <a:gd fmla="val 10771373" name="adj1"/>
              <a:gd fmla="val 13583833"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71" name="Google Shape;1871;p93"/>
          <p:cNvSpPr/>
          <p:nvPr/>
        </p:nvSpPr>
        <p:spPr>
          <a:xfrm flipH="1">
            <a:off x="1345200" y="1384799"/>
            <a:ext cx="1535400" cy="159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72" name="Google Shape;1872;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xagasha iyadoo la adeegsanayo qaacidada cosine</a:t>
            </a:r>
            <a:endParaRPr/>
          </a:p>
        </p:txBody>
      </p:sp>
      <p:sp>
        <p:nvSpPr>
          <p:cNvPr id="1873" name="Google Shape;1873;p93"/>
          <p:cNvSpPr txBox="1"/>
          <p:nvPr/>
        </p:nvSpPr>
        <p:spPr>
          <a:xfrm>
            <a:off x="324000" y="624350"/>
            <a:ext cx="39189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Waxaan isticmaali karnaa hawlaha arccos ee xisaabiyaha (calculator) si aan u helno xagal.</a:t>
            </a:r>
            <a:endParaRPr sz="1800">
              <a:latin typeface="Lexend"/>
              <a:ea typeface="Lexend"/>
              <a:cs typeface="Lexend"/>
              <a:sym typeface="Lexend"/>
            </a:endParaRPr>
          </a:p>
        </p:txBody>
      </p:sp>
      <p:cxnSp>
        <p:nvCxnSpPr>
          <p:cNvPr id="1874" name="Google Shape;1874;p93"/>
          <p:cNvCxnSpPr/>
          <p:nvPr/>
        </p:nvCxnSpPr>
        <p:spPr>
          <a:xfrm flipH="1" rot="10800000">
            <a:off x="1269000" y="1297030"/>
            <a:ext cx="1535400" cy="1590900"/>
          </a:xfrm>
          <a:prstGeom prst="straightConnector1">
            <a:avLst/>
          </a:prstGeom>
          <a:noFill/>
          <a:ln cap="flat" cmpd="sng" w="28575">
            <a:solidFill>
              <a:schemeClr val="accent5"/>
            </a:solidFill>
            <a:prstDash val="solid"/>
            <a:round/>
            <a:headEnd len="med" w="med" type="triangle"/>
            <a:tailEnd len="med" w="med" type="triangle"/>
          </a:ln>
        </p:spPr>
      </p:cxnSp>
      <p:cxnSp>
        <p:nvCxnSpPr>
          <p:cNvPr id="1875" name="Google Shape;1875;p93"/>
          <p:cNvCxnSpPr/>
          <p:nvPr/>
        </p:nvCxnSpPr>
        <p:spPr>
          <a:xfrm rot="10800000">
            <a:off x="1345209" y="3088613"/>
            <a:ext cx="1535400" cy="0"/>
          </a:xfrm>
          <a:prstGeom prst="straightConnector1">
            <a:avLst/>
          </a:prstGeom>
          <a:noFill/>
          <a:ln cap="flat" cmpd="sng" w="28575">
            <a:solidFill>
              <a:schemeClr val="accent5"/>
            </a:solidFill>
            <a:prstDash val="solid"/>
            <a:round/>
            <a:headEnd len="med" w="med" type="triangle"/>
            <a:tailEnd len="med" w="med" type="triangle"/>
          </a:ln>
        </p:spPr>
      </p:cxnSp>
      <p:sp>
        <p:nvSpPr>
          <p:cNvPr id="1876" name="Google Shape;1876;p93"/>
          <p:cNvSpPr txBox="1"/>
          <p:nvPr/>
        </p:nvSpPr>
        <p:spPr>
          <a:xfrm flipH="1">
            <a:off x="1493637" y="2775675"/>
            <a:ext cx="434700" cy="147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400">
                <a:latin typeface="Lexend"/>
                <a:ea typeface="Lexend"/>
                <a:cs typeface="Lexend"/>
                <a:sym typeface="Lexend"/>
              </a:rPr>
              <a:t>θ</a:t>
            </a:r>
            <a:r>
              <a:rPr lang="en-GB" sz="14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877" name="Google Shape;1877;p93"/>
          <p:cNvSpPr txBox="1"/>
          <p:nvPr/>
        </p:nvSpPr>
        <p:spPr>
          <a:xfrm flipH="1">
            <a:off x="1303537" y="1827965"/>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89 cm</a:t>
            </a:r>
            <a:endParaRPr sz="1800">
              <a:latin typeface="Lexend"/>
              <a:ea typeface="Lexend"/>
              <a:cs typeface="Lexend"/>
              <a:sym typeface="Lexend"/>
            </a:endParaRPr>
          </a:p>
        </p:txBody>
      </p:sp>
      <p:sp>
        <p:nvSpPr>
          <p:cNvPr id="1878" name="Google Shape;1878;p93"/>
          <p:cNvSpPr txBox="1"/>
          <p:nvPr/>
        </p:nvSpPr>
        <p:spPr>
          <a:xfrm flipH="1">
            <a:off x="1717675" y="3103322"/>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38 cm</a:t>
            </a:r>
            <a:endParaRPr sz="1800">
              <a:latin typeface="Lexend"/>
              <a:ea typeface="Lexend"/>
              <a:cs typeface="Lexend"/>
              <a:sym typeface="Lexend"/>
            </a:endParaRPr>
          </a:p>
        </p:txBody>
      </p:sp>
      <p:sp>
        <p:nvSpPr>
          <p:cNvPr id="1879" name="Google Shape;1879;p93"/>
          <p:cNvSpPr/>
          <p:nvPr/>
        </p:nvSpPr>
        <p:spPr>
          <a:xfrm flipH="1" rot="-5400000">
            <a:off x="2686550" y="2781625"/>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880" name="Google Shape;1880;p93"/>
          <p:cNvGrpSpPr/>
          <p:nvPr/>
        </p:nvGrpSpPr>
        <p:grpSpPr>
          <a:xfrm>
            <a:off x="1018983" y="3561200"/>
            <a:ext cx="1742215" cy="448000"/>
            <a:chOff x="1018983" y="3561200"/>
            <a:chExt cx="1742215" cy="448000"/>
          </a:xfrm>
        </p:grpSpPr>
        <p:sp>
          <p:nvSpPr>
            <p:cNvPr id="1881" name="Google Shape;1881;p93"/>
            <p:cNvSpPr txBox="1"/>
            <p:nvPr/>
          </p:nvSpPr>
          <p:spPr>
            <a:xfrm>
              <a:off x="1018983" y="3644950"/>
              <a:ext cx="12978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400">
                  <a:solidFill>
                    <a:schemeClr val="dk1"/>
                  </a:solidFill>
                  <a:latin typeface="Times New Roman"/>
                  <a:ea typeface="Times New Roman"/>
                  <a:cs typeface="Times New Roman"/>
                  <a:sym typeface="Times New Roman"/>
                </a:rPr>
                <a:t>cos(θ°) =</a:t>
              </a:r>
              <a:r>
                <a:rPr lang="en-GB" sz="2000">
                  <a:solidFill>
                    <a:schemeClr val="dk1"/>
                  </a:solidFill>
                  <a:latin typeface="Times New Roman"/>
                  <a:ea typeface="Times New Roman"/>
                  <a:cs typeface="Times New Roman"/>
                  <a:sym typeface="Times New Roman"/>
                </a:rPr>
                <a:t/>
              </a:r>
              <a:r>
                <a:rPr i="1" lang="en-GB" sz="2000">
                  <a:solidFill>
                    <a:schemeClr val="dk1"/>
                  </a:solidFill>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p:txBody>
        </p:sp>
        <p:grpSp>
          <p:nvGrpSpPr>
            <p:cNvPr id="1882" name="Google Shape;1882;p93"/>
            <p:cNvGrpSpPr/>
            <p:nvPr/>
          </p:nvGrpSpPr>
          <p:grpSpPr>
            <a:xfrm>
              <a:off x="2203288" y="3561200"/>
              <a:ext cx="557909" cy="448000"/>
              <a:chOff x="4852101" y="2729095"/>
              <a:chExt cx="790800" cy="448000"/>
            </a:xfrm>
          </p:grpSpPr>
          <p:sp>
            <p:nvSpPr>
              <p:cNvPr id="1883" name="Google Shape;1883;p93"/>
              <p:cNvSpPr txBox="1"/>
              <p:nvPr/>
            </p:nvSpPr>
            <p:spPr>
              <a:xfrm>
                <a:off x="4852101" y="2955995"/>
                <a:ext cx="7908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89</a:t>
                </a:r>
                <a:endParaRPr sz="2300">
                  <a:latin typeface="Times New Roman"/>
                  <a:ea typeface="Times New Roman"/>
                  <a:cs typeface="Times New Roman"/>
                  <a:sym typeface="Times New Roman"/>
                </a:endParaRPr>
              </a:p>
            </p:txBody>
          </p:sp>
          <p:sp>
            <p:nvSpPr>
              <p:cNvPr id="1884" name="Google Shape;1884;p93"/>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38</a:t>
                </a:r>
                <a:endParaRPr sz="1900">
                  <a:latin typeface="Times New Roman"/>
                  <a:ea typeface="Times New Roman"/>
                  <a:cs typeface="Times New Roman"/>
                  <a:sym typeface="Times New Roman"/>
                </a:endParaRPr>
              </a:p>
            </p:txBody>
          </p:sp>
          <p:cxnSp>
            <p:nvCxnSpPr>
              <p:cNvPr id="1885" name="Google Shape;1885;p93"/>
              <p:cNvCxnSpPr/>
              <p:nvPr/>
            </p:nvCxnSpPr>
            <p:spPr>
              <a:xfrm>
                <a:off x="4931198" y="2953120"/>
                <a:ext cx="639600" cy="0"/>
              </a:xfrm>
              <a:prstGeom prst="straightConnector1">
                <a:avLst/>
              </a:prstGeom>
              <a:noFill/>
              <a:ln cap="flat" cmpd="sng" w="19050">
                <a:solidFill>
                  <a:srgbClr val="000000"/>
                </a:solidFill>
                <a:prstDash val="solid"/>
                <a:round/>
                <a:headEnd len="med" w="med" type="none"/>
                <a:tailEnd len="med" w="med" type="none"/>
              </a:ln>
            </p:spPr>
          </p:cxnSp>
        </p:grpSp>
      </p:grpSp>
      <p:sp>
        <p:nvSpPr>
          <p:cNvPr id="1886" name="Google Shape;1886;p93"/>
          <p:cNvSpPr txBox="1"/>
          <p:nvPr/>
        </p:nvSpPr>
        <p:spPr>
          <a:xfrm>
            <a:off x="602125" y="4411400"/>
            <a:ext cx="1557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cos-1( )</a:t>
            </a:r>
            <a:r>
              <a:rPr baseline="30000" lang="en-GB" sz="1800">
                <a:solidFill>
                  <a:schemeClr val="dk1"/>
                </a:solidFill>
                <a:latin typeface="Lexend"/>
                <a:ea typeface="Times New Roman"/>
                <a:cs typeface="Times New Roman"/>
                <a:sym typeface="Times New Roman"/>
              </a:rPr>
              <a:t/>
            </a:r>
            <a:r>
              <a:rPr lang="en-GB" sz="2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28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grpSp>
        <p:nvGrpSpPr>
          <p:cNvPr id="1887" name="Google Shape;1887;p93"/>
          <p:cNvGrpSpPr/>
          <p:nvPr/>
        </p:nvGrpSpPr>
        <p:grpSpPr>
          <a:xfrm>
            <a:off x="5685662" y="851400"/>
            <a:ext cx="1557000" cy="448000"/>
            <a:chOff x="6179625" y="1080000"/>
            <a:chExt cx="1557000" cy="448000"/>
          </a:xfrm>
        </p:grpSpPr>
        <p:sp>
          <p:nvSpPr>
            <p:cNvPr id="1888" name="Google Shape;1888;p93"/>
            <p:cNvSpPr txBox="1"/>
            <p:nvPr/>
          </p:nvSpPr>
          <p:spPr>
            <a:xfrm>
              <a:off x="6179625" y="1163750"/>
              <a:ext cx="15570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2200">
                  <a:solidFill>
                    <a:schemeClr val="dk1"/>
                  </a:solidFill>
                  <a:latin typeface="Times New Roman"/>
                  <a:ea typeface="Times New Roman"/>
                  <a:cs typeface="Times New Roman"/>
                  <a:sym typeface="Times New Roman"/>
                </a:rPr>
                <a:t>cos-1( )</a:t>
              </a:r>
              <a:r>
                <a:rPr baseline="30000" lang="en-GB" sz="2200">
                  <a:solidFill>
                    <a:schemeClr val="dk1"/>
                  </a:solidFill>
                  <a:latin typeface="Times New Roman"/>
                  <a:ea typeface="Times New Roman"/>
                  <a:cs typeface="Times New Roman"/>
                  <a:sym typeface="Times New Roman"/>
                </a:rPr>
                <a:t/>
              </a:r>
              <a:r>
                <a:rPr lang="en-GB" sz="3000">
                  <a:solidFill>
                    <a:schemeClr val="dk1"/>
                  </a:solidFill>
                  <a:latin typeface="Lexend"/>
                  <a:ea typeface="Lexend"/>
                  <a:cs typeface="Lexend"/>
                  <a:sym typeface="Lexend"/>
                </a:rPr>
                <a:t/>
              </a:r>
              <a:r>
                <a:rPr i="1" lang="en-GB" sz="1800">
                  <a:solidFill>
                    <a:schemeClr val="dk1"/>
                  </a:solidFill>
                  <a:latin typeface="Lexend"/>
                  <a:ea typeface="Lexend"/>
                  <a:cs typeface="Lexend"/>
                  <a:sym typeface="Lexend"/>
                </a:rPr>
                <a:t/>
              </a:r>
              <a:r>
                <a:rPr lang="en-GB" sz="3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nvGrpSpPr>
            <p:cNvPr id="1889" name="Google Shape;1889;p93"/>
            <p:cNvGrpSpPr/>
            <p:nvPr/>
          </p:nvGrpSpPr>
          <p:grpSpPr>
            <a:xfrm>
              <a:off x="6928033" y="1080000"/>
              <a:ext cx="557909" cy="448000"/>
              <a:chOff x="4852101" y="2729095"/>
              <a:chExt cx="790800" cy="448000"/>
            </a:xfrm>
          </p:grpSpPr>
          <p:sp>
            <p:nvSpPr>
              <p:cNvPr id="1890" name="Google Shape;1890;p93"/>
              <p:cNvSpPr txBox="1"/>
              <p:nvPr/>
            </p:nvSpPr>
            <p:spPr>
              <a:xfrm>
                <a:off x="4852101" y="2955995"/>
                <a:ext cx="7908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89</a:t>
                </a:r>
                <a:endParaRPr sz="2200">
                  <a:latin typeface="Times New Roman"/>
                  <a:ea typeface="Times New Roman"/>
                  <a:cs typeface="Times New Roman"/>
                  <a:sym typeface="Times New Roman"/>
                </a:endParaRPr>
              </a:p>
            </p:txBody>
          </p:sp>
          <p:sp>
            <p:nvSpPr>
              <p:cNvPr id="1891" name="Google Shape;1891;p93"/>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38</a:t>
                </a:r>
                <a:endParaRPr sz="1800">
                  <a:latin typeface="Lexend"/>
                  <a:ea typeface="Lexend"/>
                  <a:cs typeface="Lexend"/>
                  <a:sym typeface="Lexend"/>
                </a:endParaRPr>
              </a:p>
            </p:txBody>
          </p:sp>
          <p:cxnSp>
            <p:nvCxnSpPr>
              <p:cNvPr id="1892" name="Google Shape;1892;p93"/>
              <p:cNvCxnSpPr/>
              <p:nvPr/>
            </p:nvCxnSpPr>
            <p:spPr>
              <a:xfrm>
                <a:off x="4931198" y="2953120"/>
                <a:ext cx="639600" cy="0"/>
              </a:xfrm>
              <a:prstGeom prst="straightConnector1">
                <a:avLst/>
              </a:prstGeom>
              <a:noFill/>
              <a:ln cap="flat" cmpd="sng" w="19050">
                <a:solidFill>
                  <a:srgbClr val="000000"/>
                </a:solidFill>
                <a:prstDash val="solid"/>
                <a:round/>
                <a:headEnd len="med" w="med" type="none"/>
                <a:tailEnd len="med" w="med" type="none"/>
              </a:ln>
            </p:spPr>
          </p:cxnSp>
        </p:grpSp>
      </p:grpSp>
      <p:grpSp>
        <p:nvGrpSpPr>
          <p:cNvPr id="1893" name="Google Shape;1893;p93"/>
          <p:cNvGrpSpPr/>
          <p:nvPr/>
        </p:nvGrpSpPr>
        <p:grpSpPr>
          <a:xfrm>
            <a:off x="1350533" y="4327650"/>
            <a:ext cx="557909" cy="448000"/>
            <a:chOff x="4852101" y="2729095"/>
            <a:chExt cx="790800" cy="448000"/>
          </a:xfrm>
        </p:grpSpPr>
        <p:sp>
          <p:nvSpPr>
            <p:cNvPr id="1894" name="Google Shape;1894;p93"/>
            <p:cNvSpPr txBox="1"/>
            <p:nvPr/>
          </p:nvSpPr>
          <p:spPr>
            <a:xfrm>
              <a:off x="4852101" y="2955995"/>
              <a:ext cx="7908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89</a:t>
              </a:r>
              <a:endParaRPr sz="2300">
                <a:latin typeface="Times New Roman"/>
                <a:ea typeface="Times New Roman"/>
                <a:cs typeface="Times New Roman"/>
                <a:sym typeface="Times New Roman"/>
              </a:endParaRPr>
            </a:p>
          </p:txBody>
        </p:sp>
        <p:sp>
          <p:nvSpPr>
            <p:cNvPr id="1895" name="Google Shape;1895;p93"/>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38</a:t>
              </a:r>
              <a:endParaRPr sz="1900">
                <a:latin typeface="Times New Roman"/>
                <a:ea typeface="Times New Roman"/>
                <a:cs typeface="Times New Roman"/>
                <a:sym typeface="Times New Roman"/>
              </a:endParaRPr>
            </a:p>
          </p:txBody>
        </p:sp>
        <p:cxnSp>
          <p:nvCxnSpPr>
            <p:cNvPr id="1896" name="Google Shape;1896;p93"/>
            <p:cNvCxnSpPr/>
            <p:nvPr/>
          </p:nvCxnSpPr>
          <p:spPr>
            <a:xfrm>
              <a:off x="4931198" y="2953120"/>
              <a:ext cx="639600" cy="0"/>
            </a:xfrm>
            <a:prstGeom prst="straightConnector1">
              <a:avLst/>
            </a:prstGeom>
            <a:noFill/>
            <a:ln cap="flat" cmpd="sng" w="19050">
              <a:solidFill>
                <a:srgbClr val="000000"/>
              </a:solidFill>
              <a:prstDash val="solid"/>
              <a:round/>
              <a:headEnd len="med" w="med" type="none"/>
              <a:tailEnd len="med" w="med" type="none"/>
            </a:ln>
          </p:spPr>
        </p:cxnSp>
      </p:grpSp>
      <p:pic>
        <p:nvPicPr>
          <p:cNvPr id="1897" name="Google Shape;1897;p93"/>
          <p:cNvPicPr preferRelativeResize="0"/>
          <p:nvPr/>
        </p:nvPicPr>
        <p:blipFill>
          <a:blip r:embed="rId3">
            <a:alphaModFix/>
          </a:blip>
          <a:stretch>
            <a:fillRect/>
          </a:stretch>
        </p:blipFill>
        <p:spPr>
          <a:xfrm>
            <a:off x="5233291" y="1619988"/>
            <a:ext cx="3181000" cy="1266036"/>
          </a:xfrm>
          <a:prstGeom prst="rect">
            <a:avLst/>
          </a:prstGeom>
          <a:noFill/>
          <a:ln cap="flat" cmpd="sng" w="28575">
            <a:solidFill>
              <a:schemeClr val="dk1"/>
            </a:solidFill>
            <a:prstDash val="solid"/>
            <a:round/>
            <a:headEnd len="sm" w="sm" type="none"/>
            <a:tailEnd len="sm" w="sm" type="none"/>
          </a:ln>
        </p:spPr>
      </p:pic>
      <p:pic>
        <p:nvPicPr>
          <p:cNvPr id="1898" name="Google Shape;1898;p93"/>
          <p:cNvPicPr preferRelativeResize="0"/>
          <p:nvPr/>
        </p:nvPicPr>
        <p:blipFill>
          <a:blip r:embed="rId4">
            <a:alphaModFix/>
          </a:blip>
          <a:stretch>
            <a:fillRect/>
          </a:stretch>
        </p:blipFill>
        <p:spPr>
          <a:xfrm>
            <a:off x="4824000" y="3240000"/>
            <a:ext cx="3999575" cy="885726"/>
          </a:xfrm>
          <a:prstGeom prst="rect">
            <a:avLst/>
          </a:prstGeom>
          <a:noFill/>
          <a:ln cap="flat" cmpd="sng" w="28575">
            <a:solidFill>
              <a:schemeClr val="dk1"/>
            </a:solidFill>
            <a:prstDash val="solid"/>
            <a:round/>
            <a:headEnd len="sm" w="sm" type="none"/>
            <a:tailEnd len="sm" w="sm" type="none"/>
          </a:ln>
        </p:spPr>
      </p:pic>
      <p:sp>
        <p:nvSpPr>
          <p:cNvPr id="1899" name="Google Shape;1899;p93"/>
          <p:cNvSpPr/>
          <p:nvPr/>
        </p:nvSpPr>
        <p:spPr>
          <a:xfrm>
            <a:off x="4832100" y="3267050"/>
            <a:ext cx="401100" cy="430500"/>
          </a:xfrm>
          <a:prstGeom prst="rect">
            <a:avLst/>
          </a:prstGeom>
          <a:solidFill>
            <a:srgbClr val="D6E3D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00" name="Google Shape;1900;p93"/>
          <p:cNvGrpSpPr/>
          <p:nvPr/>
        </p:nvGrpSpPr>
        <p:grpSpPr>
          <a:xfrm>
            <a:off x="5336825" y="1827975"/>
            <a:ext cx="898375" cy="1845275"/>
            <a:chOff x="5336825" y="1827975"/>
            <a:chExt cx="898375" cy="1845275"/>
          </a:xfrm>
        </p:grpSpPr>
        <p:sp>
          <p:nvSpPr>
            <p:cNvPr id="1901" name="Google Shape;1901;p93"/>
            <p:cNvSpPr/>
            <p:nvPr/>
          </p:nvSpPr>
          <p:spPr>
            <a:xfrm>
              <a:off x="5432400" y="1827975"/>
              <a:ext cx="802800" cy="4863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02" name="Google Shape;1902;p93"/>
            <p:cNvSpPr/>
            <p:nvPr/>
          </p:nvSpPr>
          <p:spPr>
            <a:xfrm>
              <a:off x="5336825" y="3267050"/>
              <a:ext cx="401100" cy="4062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03" name="Google Shape;1903;p93"/>
          <p:cNvGrpSpPr/>
          <p:nvPr/>
        </p:nvGrpSpPr>
        <p:grpSpPr>
          <a:xfrm>
            <a:off x="5841850" y="2052247"/>
            <a:ext cx="791750" cy="1643803"/>
            <a:chOff x="5841850" y="2052247"/>
            <a:chExt cx="791750" cy="1643803"/>
          </a:xfrm>
        </p:grpSpPr>
        <p:sp>
          <p:nvSpPr>
            <p:cNvPr id="1904" name="Google Shape;1904;p93"/>
            <p:cNvSpPr/>
            <p:nvPr/>
          </p:nvSpPr>
          <p:spPr>
            <a:xfrm>
              <a:off x="6235200" y="2052247"/>
              <a:ext cx="398400" cy="429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05" name="Google Shape;1905;p93"/>
            <p:cNvSpPr/>
            <p:nvPr/>
          </p:nvSpPr>
          <p:spPr>
            <a:xfrm>
              <a:off x="5841850" y="3267050"/>
              <a:ext cx="418500" cy="4290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06" name="Google Shape;1906;p93"/>
          <p:cNvGrpSpPr/>
          <p:nvPr/>
        </p:nvGrpSpPr>
        <p:grpSpPr>
          <a:xfrm>
            <a:off x="6235200" y="1809847"/>
            <a:ext cx="1032929" cy="1863403"/>
            <a:chOff x="6235200" y="1809847"/>
            <a:chExt cx="1032929" cy="1863403"/>
          </a:xfrm>
        </p:grpSpPr>
        <p:sp>
          <p:nvSpPr>
            <p:cNvPr id="1907" name="Google Shape;1907;p93"/>
            <p:cNvSpPr/>
            <p:nvPr/>
          </p:nvSpPr>
          <p:spPr>
            <a:xfrm>
              <a:off x="6235200" y="1809847"/>
              <a:ext cx="398400" cy="2424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08" name="Google Shape;1908;p93"/>
            <p:cNvSpPr/>
            <p:nvPr/>
          </p:nvSpPr>
          <p:spPr>
            <a:xfrm>
              <a:off x="6358581" y="3267050"/>
              <a:ext cx="401100" cy="4062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09" name="Google Shape;1909;p93"/>
            <p:cNvSpPr/>
            <p:nvPr/>
          </p:nvSpPr>
          <p:spPr>
            <a:xfrm>
              <a:off x="6867029" y="3267050"/>
              <a:ext cx="401100" cy="4062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10" name="Google Shape;1910;p93"/>
          <p:cNvSpPr/>
          <p:nvPr/>
        </p:nvSpPr>
        <p:spPr>
          <a:xfrm>
            <a:off x="7355375" y="3250475"/>
            <a:ext cx="433800" cy="439500"/>
          </a:xfrm>
          <a:prstGeom prst="rect">
            <a:avLst/>
          </a:prstGeom>
          <a:solidFill>
            <a:srgbClr val="D6E3D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11" name="Google Shape;1911;p93"/>
          <p:cNvGrpSpPr/>
          <p:nvPr/>
        </p:nvGrpSpPr>
        <p:grpSpPr>
          <a:xfrm>
            <a:off x="6235200" y="2095122"/>
            <a:ext cx="2559410" cy="1578128"/>
            <a:chOff x="6235200" y="2095122"/>
            <a:chExt cx="2559410" cy="1578128"/>
          </a:xfrm>
        </p:grpSpPr>
        <p:sp>
          <p:nvSpPr>
            <p:cNvPr id="1912" name="Google Shape;1912;p93"/>
            <p:cNvSpPr/>
            <p:nvPr/>
          </p:nvSpPr>
          <p:spPr>
            <a:xfrm>
              <a:off x="6235200" y="2095122"/>
              <a:ext cx="398400" cy="2424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13" name="Google Shape;1913;p93"/>
            <p:cNvSpPr/>
            <p:nvPr/>
          </p:nvSpPr>
          <p:spPr>
            <a:xfrm>
              <a:off x="7876779" y="3267050"/>
              <a:ext cx="418500" cy="4062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14" name="Google Shape;1914;p93"/>
            <p:cNvSpPr/>
            <p:nvPr/>
          </p:nvSpPr>
          <p:spPr>
            <a:xfrm>
              <a:off x="8393510" y="3267050"/>
              <a:ext cx="401100" cy="4062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15" name="Google Shape;1915;p93"/>
          <p:cNvSpPr/>
          <p:nvPr/>
        </p:nvSpPr>
        <p:spPr>
          <a:xfrm>
            <a:off x="4835775" y="3675475"/>
            <a:ext cx="410400" cy="420600"/>
          </a:xfrm>
          <a:prstGeom prst="rect">
            <a:avLst/>
          </a:prstGeom>
          <a:solidFill>
            <a:srgbClr val="D6E3D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16" name="Google Shape;1916;p93"/>
          <p:cNvGrpSpPr/>
          <p:nvPr/>
        </p:nvGrpSpPr>
        <p:grpSpPr>
          <a:xfrm>
            <a:off x="5349851" y="1827975"/>
            <a:ext cx="1418149" cy="2268200"/>
            <a:chOff x="5349851" y="1827975"/>
            <a:chExt cx="1418149" cy="2268200"/>
          </a:xfrm>
        </p:grpSpPr>
        <p:sp>
          <p:nvSpPr>
            <p:cNvPr id="1917" name="Google Shape;1917;p93"/>
            <p:cNvSpPr/>
            <p:nvPr/>
          </p:nvSpPr>
          <p:spPr>
            <a:xfrm>
              <a:off x="6633600" y="1827975"/>
              <a:ext cx="134400" cy="4863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18" name="Google Shape;1918;p93"/>
            <p:cNvSpPr/>
            <p:nvPr/>
          </p:nvSpPr>
          <p:spPr>
            <a:xfrm>
              <a:off x="5349851" y="3689975"/>
              <a:ext cx="401100" cy="4062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919" name="Google Shape;1919;p93"/>
          <p:cNvGrpSpPr/>
          <p:nvPr/>
        </p:nvGrpSpPr>
        <p:grpSpPr>
          <a:xfrm>
            <a:off x="5860375" y="2523050"/>
            <a:ext cx="2445275" cy="1573175"/>
            <a:chOff x="5860375" y="2523050"/>
            <a:chExt cx="2445275" cy="1573175"/>
          </a:xfrm>
        </p:grpSpPr>
        <p:sp>
          <p:nvSpPr>
            <p:cNvPr id="1920" name="Google Shape;1920;p93"/>
            <p:cNvSpPr/>
            <p:nvPr/>
          </p:nvSpPr>
          <p:spPr>
            <a:xfrm>
              <a:off x="6454650" y="2523050"/>
              <a:ext cx="1851000" cy="3039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21" name="Google Shape;1921;p93"/>
            <p:cNvSpPr/>
            <p:nvPr/>
          </p:nvSpPr>
          <p:spPr>
            <a:xfrm>
              <a:off x="5860375" y="3679825"/>
              <a:ext cx="414600" cy="416400"/>
            </a:xfrm>
            <a:prstGeom prst="rect">
              <a:avLst/>
            </a:prstGeom>
            <a:solidFill>
              <a:srgbClr val="D6E3D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922" name="Google Shape;1922;p93"/>
          <p:cNvSpPr txBox="1"/>
          <p:nvPr/>
        </p:nvSpPr>
        <p:spPr>
          <a:xfrm>
            <a:off x="7169650" y="954200"/>
            <a:ext cx="9486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  64.7°</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89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0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0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0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1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1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1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1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91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6" name="Shape 1926"/>
        <p:cNvGrpSpPr/>
        <p:nvPr/>
      </p:nvGrpSpPr>
      <p:grpSpPr>
        <a:xfrm>
          <a:off x="0" y="0"/>
          <a:ext cx="0" cy="0"/>
          <a:chOff x="0" y="0"/>
          <a:chExt cx="0" cy="0"/>
        </a:xfrm>
      </p:grpSpPr>
      <p:pic>
        <p:nvPicPr>
          <p:cNvPr id="1927" name="Google Shape;1927;p94"/>
          <p:cNvPicPr preferRelativeResize="0"/>
          <p:nvPr/>
        </p:nvPicPr>
        <p:blipFill rotWithShape="1">
          <a:blip r:embed="rId3">
            <a:alphaModFix/>
          </a:blip>
          <a:srcRect b="0" l="0" r="87591" t="0"/>
          <a:stretch/>
        </p:blipFill>
        <p:spPr>
          <a:xfrm>
            <a:off x="2139856" y="2257050"/>
            <a:ext cx="1174026" cy="658800"/>
          </a:xfrm>
          <a:prstGeom prst="rect">
            <a:avLst/>
          </a:prstGeom>
          <a:noFill/>
          <a:ln>
            <a:noFill/>
          </a:ln>
        </p:spPr>
      </p:pic>
      <p:sp>
        <p:nvSpPr>
          <p:cNvPr id="1928" name="Google Shape;1928;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xagasha iyadoo la adeegsanayo qaacidada cosine</a:t>
            </a:r>
            <a:endParaRPr/>
          </a:p>
        </p:txBody>
      </p:sp>
      <p:grpSp>
        <p:nvGrpSpPr>
          <p:cNvPr id="1929" name="Google Shape;1929;p94"/>
          <p:cNvGrpSpPr/>
          <p:nvPr/>
        </p:nvGrpSpPr>
        <p:grpSpPr>
          <a:xfrm>
            <a:off x="1757294" y="2447366"/>
            <a:ext cx="285750" cy="285750"/>
            <a:chOff x="1020916" y="1442088"/>
            <a:chExt cx="457200" cy="457200"/>
          </a:xfrm>
        </p:grpSpPr>
        <p:pic>
          <p:nvPicPr>
            <p:cNvPr id="1930" name="Google Shape;1930;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31" name="Google Shape;1931;p9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32" name="Google Shape;1932;p94"/>
          <p:cNvGrpSpPr/>
          <p:nvPr/>
        </p:nvGrpSpPr>
        <p:grpSpPr>
          <a:xfrm>
            <a:off x="1757294" y="3860132"/>
            <a:ext cx="285750" cy="285750"/>
            <a:chOff x="1020916" y="1442088"/>
            <a:chExt cx="457200" cy="457200"/>
          </a:xfrm>
        </p:grpSpPr>
        <p:pic>
          <p:nvPicPr>
            <p:cNvPr id="1933" name="Google Shape;1933;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34" name="Google Shape;1934;p9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935" name="Google Shape;1935;p94"/>
          <p:cNvGrpSpPr/>
          <p:nvPr/>
        </p:nvGrpSpPr>
        <p:grpSpPr>
          <a:xfrm>
            <a:off x="5102524" y="2447366"/>
            <a:ext cx="285750" cy="285750"/>
            <a:chOff x="1020916" y="1442088"/>
            <a:chExt cx="457200" cy="457200"/>
          </a:xfrm>
        </p:grpSpPr>
        <p:pic>
          <p:nvPicPr>
            <p:cNvPr id="1936" name="Google Shape;1936;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37" name="Google Shape;1937;p9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938" name="Google Shape;1938;p94"/>
          <p:cNvGrpSpPr/>
          <p:nvPr/>
        </p:nvGrpSpPr>
        <p:grpSpPr>
          <a:xfrm>
            <a:off x="5102524" y="3860132"/>
            <a:ext cx="285750" cy="285750"/>
            <a:chOff x="1020916" y="1442088"/>
            <a:chExt cx="457200" cy="457200"/>
          </a:xfrm>
        </p:grpSpPr>
        <p:pic>
          <p:nvPicPr>
            <p:cNvPr id="1939" name="Google Shape;1939;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40" name="Google Shape;1940;p9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1941" name="Google Shape;1941;p94"/>
          <p:cNvPicPr preferRelativeResize="0"/>
          <p:nvPr/>
        </p:nvPicPr>
        <p:blipFill>
          <a:blip r:embed="rId5">
            <a:alphaModFix/>
          </a:blip>
          <a:stretch>
            <a:fillRect/>
          </a:stretch>
        </p:blipFill>
        <p:spPr>
          <a:xfrm>
            <a:off x="4602673" y="2343957"/>
            <a:ext cx="465513" cy="492670"/>
          </a:xfrm>
          <a:prstGeom prst="rect">
            <a:avLst/>
          </a:prstGeom>
          <a:noFill/>
          <a:ln>
            <a:noFill/>
          </a:ln>
        </p:spPr>
      </p:pic>
      <p:pic>
        <p:nvPicPr>
          <p:cNvPr id="1942" name="Google Shape;1942;p94"/>
          <p:cNvPicPr preferRelativeResize="0"/>
          <p:nvPr/>
        </p:nvPicPr>
        <p:blipFill>
          <a:blip r:embed="rId5">
            <a:alphaModFix/>
          </a:blip>
          <a:stretch>
            <a:fillRect/>
          </a:stretch>
        </p:blipFill>
        <p:spPr>
          <a:xfrm>
            <a:off x="1291798" y="3756723"/>
            <a:ext cx="465513" cy="492670"/>
          </a:xfrm>
          <a:prstGeom prst="rect">
            <a:avLst/>
          </a:prstGeom>
          <a:noFill/>
          <a:ln>
            <a:noFill/>
          </a:ln>
        </p:spPr>
      </p:pic>
      <p:pic>
        <p:nvPicPr>
          <p:cNvPr id="1943" name="Google Shape;1943;p94"/>
          <p:cNvPicPr preferRelativeResize="0"/>
          <p:nvPr/>
        </p:nvPicPr>
        <p:blipFill rotWithShape="1">
          <a:blip r:embed="rId3">
            <a:alphaModFix/>
          </a:blip>
          <a:srcRect b="0" l="50399" r="29114" t="0"/>
          <a:stretch/>
        </p:blipFill>
        <p:spPr>
          <a:xfrm>
            <a:off x="2116174" y="3677125"/>
            <a:ext cx="1938176" cy="658800"/>
          </a:xfrm>
          <a:prstGeom prst="rect">
            <a:avLst/>
          </a:prstGeom>
          <a:noFill/>
          <a:ln>
            <a:noFill/>
          </a:ln>
        </p:spPr>
      </p:pic>
      <p:pic>
        <p:nvPicPr>
          <p:cNvPr id="1944" name="Google Shape;1944;p94"/>
          <p:cNvPicPr preferRelativeResize="0"/>
          <p:nvPr/>
        </p:nvPicPr>
        <p:blipFill rotWithShape="1">
          <a:blip r:embed="rId3">
            <a:alphaModFix/>
          </a:blip>
          <a:srcRect b="0" l="78827" r="0" t="0"/>
          <a:stretch/>
        </p:blipFill>
        <p:spPr>
          <a:xfrm>
            <a:off x="5449880" y="2259025"/>
            <a:ext cx="2003174" cy="658800"/>
          </a:xfrm>
          <a:prstGeom prst="rect">
            <a:avLst/>
          </a:prstGeom>
          <a:noFill/>
          <a:ln>
            <a:noFill/>
          </a:ln>
        </p:spPr>
      </p:pic>
      <p:pic>
        <p:nvPicPr>
          <p:cNvPr id="1945" name="Google Shape;1945;p94"/>
          <p:cNvPicPr preferRelativeResize="0"/>
          <p:nvPr/>
        </p:nvPicPr>
        <p:blipFill rotWithShape="1">
          <a:blip r:embed="rId3">
            <a:alphaModFix/>
          </a:blip>
          <a:srcRect b="0" l="21776" r="57049" t="0"/>
          <a:stretch/>
        </p:blipFill>
        <p:spPr>
          <a:xfrm>
            <a:off x="5469500" y="3673625"/>
            <a:ext cx="2003174" cy="658800"/>
          </a:xfrm>
          <a:prstGeom prst="rect">
            <a:avLst/>
          </a:prstGeom>
          <a:noFill/>
          <a:ln>
            <a:noFill/>
          </a:ln>
        </p:spPr>
      </p:pic>
      <p:sp>
        <p:nvSpPr>
          <p:cNvPr id="1946" name="Google Shape;1946;p94"/>
          <p:cNvSpPr txBox="1"/>
          <p:nvPr/>
        </p:nvSpPr>
        <p:spPr>
          <a:xfrm>
            <a:off x="324000" y="633631"/>
            <a:ext cx="8496000" cy="95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Kee ka mid ah isla'egyadan (equations) ayaa sax ah marka la raadinayo cabbirka xagasha n° ee isla'egta:</a:t>
            </a:r>
            <a:r>
              <a:rPr lang="en-GB" sz="1800">
                <a:solidFill>
                  <a:srgbClr val="000000"/>
                </a:solidFill>
                <a:latin typeface="Lexend"/>
                <a:ea typeface="Lexend"/>
                <a:cs typeface="Lexend"/>
                <a:sym typeface="Lexend"/>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a:p>
            <a:pPr indent="0" lvl="0" marL="0" rtl="0" algn="ctr">
              <a:spcBef>
                <a:spcPts val="0"/>
              </a:spcBef>
              <a:spcAft>
                <a:spcPts val="0"/>
              </a:spcAft>
              <a:buNone/>
            </a:pPr>
            <a:r>
              <a:rPr lang="en-GB" sz="1800">
                <a:latin typeface="Lexend"/>
                <a:ea typeface="Times New Roman"/>
                <a:cs typeface="Times New Roman"/>
                <a:sym typeface="Times New Roman"/>
              </a:rPr>
              <a:t>cos(n°) = 0.86?</a:t>
            </a:r>
            <a:r>
              <a:rPr lang="en-GB" sz="1800">
                <a:solidFill>
                  <a:srgbClr val="000000"/>
                </a:solidFill>
                <a:latin typeface="Lexend"/>
                <a:ea typeface="Lexend"/>
                <a:cs typeface="Lexend"/>
                <a:sym typeface="Lexend"/>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r>
              <a:rPr lang="en-GB" sz="1800">
                <a:latin typeface="Lexend"/>
                <a:ea typeface="Lexend"/>
                <a:cs typeface="Lexend"/>
                <a:sym typeface="Lexend"/>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0" name="Shape 1950"/>
        <p:cNvGrpSpPr/>
        <p:nvPr/>
      </p:nvGrpSpPr>
      <p:grpSpPr>
        <a:xfrm>
          <a:off x="0" y="0"/>
          <a:ext cx="0" cy="0"/>
          <a:chOff x="0" y="0"/>
          <a:chExt cx="0" cy="0"/>
        </a:xfrm>
      </p:grpSpPr>
      <p:sp>
        <p:nvSpPr>
          <p:cNvPr id="1951" name="Google Shape;1951;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xagasha iyadoo la adeegsanayo qaacidada cosine</a:t>
            </a:r>
            <a:endParaRPr/>
          </a:p>
        </p:txBody>
      </p:sp>
      <p:sp>
        <p:nvSpPr>
          <p:cNvPr id="1952" name="Google Shape;1952;p95"/>
          <p:cNvSpPr txBox="1"/>
          <p:nvPr/>
        </p:nvSpPr>
        <p:spPr>
          <a:xfrm>
            <a:off x="324000" y="633631"/>
            <a:ext cx="8496000" cy="954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Kee ka mid ah kuwan ayaa u dhigma isla'egtan?</a:t>
            </a:r>
            <a:endParaRPr sz="1800">
              <a:solidFill>
                <a:srgbClr val="000000"/>
              </a:solidFill>
              <a:latin typeface="Lexend"/>
              <a:ea typeface="Lexend"/>
              <a:cs typeface="Lexend"/>
              <a:sym typeface="Lexend"/>
            </a:endParaRPr>
          </a:p>
          <a:p>
            <a:pPr indent="0" lvl="0" marL="0" rtl="0" algn="ctr">
              <a:spcBef>
                <a:spcPts val="0"/>
              </a:spcBef>
              <a:spcAft>
                <a:spcPts val="0"/>
              </a:spcAft>
              <a:buNone/>
            </a:pPr>
            <a:r>
              <a:rPr>
                <a:latin typeface="Lexend"/>
              </a:rPr>
              <a:t/>
            </a:r>
            <a:endParaRPr sz="2200">
              <a:latin typeface="Times New Roman"/>
              <a:ea typeface="Times New Roman"/>
              <a:cs typeface="Times New Roman"/>
              <a:sym typeface="Times New Roman"/>
            </a:endParaRPr>
          </a:p>
          <a:p>
            <a:pPr indent="0" lvl="0" marL="0" rtl="0" algn="ctr">
              <a:spcBef>
                <a:spcPts val="0"/>
              </a:spcBef>
              <a:spcAft>
                <a:spcPts val="0"/>
              </a:spcAft>
              <a:buNone/>
            </a:pPr>
            <a:r>
              <a:rPr lang="en-GB" sz="1800">
                <a:latin typeface="Lexend"/>
                <a:ea typeface="Times New Roman"/>
                <a:cs typeface="Times New Roman"/>
                <a:sym typeface="Times New Roman"/>
              </a:rPr>
              <a:t>cos(n°) = ?</a:t>
            </a:r>
            <a:r>
              <a:rPr lang="en-GB" sz="1800">
                <a:solidFill>
                  <a:srgbClr val="000000"/>
                </a:solidFill>
                <a:latin typeface="Lexend"/>
                <a:ea typeface="Lexend"/>
                <a:cs typeface="Lexend"/>
                <a:sym typeface="Lexend"/>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r>
              <a:rPr lang="en-GB" sz="1800">
                <a:latin typeface="Lexend"/>
                <a:ea typeface="Lexend"/>
                <a:cs typeface="Lexend"/>
                <a:sym typeface="Lexend"/>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1953" name="Google Shape;1953;p95"/>
          <p:cNvGrpSpPr/>
          <p:nvPr/>
        </p:nvGrpSpPr>
        <p:grpSpPr>
          <a:xfrm>
            <a:off x="1757294" y="2447366"/>
            <a:ext cx="285750" cy="285750"/>
            <a:chOff x="1020916" y="1442088"/>
            <a:chExt cx="457200" cy="457200"/>
          </a:xfrm>
        </p:grpSpPr>
        <p:pic>
          <p:nvPicPr>
            <p:cNvPr id="1954" name="Google Shape;1954;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55" name="Google Shape;1955;p9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56" name="Google Shape;1956;p95"/>
          <p:cNvGrpSpPr/>
          <p:nvPr/>
        </p:nvGrpSpPr>
        <p:grpSpPr>
          <a:xfrm>
            <a:off x="1757294" y="3860132"/>
            <a:ext cx="285750" cy="285750"/>
            <a:chOff x="1020916" y="1442088"/>
            <a:chExt cx="457200" cy="457200"/>
          </a:xfrm>
        </p:grpSpPr>
        <p:pic>
          <p:nvPicPr>
            <p:cNvPr id="1957" name="Google Shape;1957;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58" name="Google Shape;1958;p9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959" name="Google Shape;1959;p95"/>
          <p:cNvGrpSpPr/>
          <p:nvPr/>
        </p:nvGrpSpPr>
        <p:grpSpPr>
          <a:xfrm>
            <a:off x="5102524" y="2447366"/>
            <a:ext cx="285750" cy="285750"/>
            <a:chOff x="1020916" y="1442088"/>
            <a:chExt cx="457200" cy="457200"/>
          </a:xfrm>
        </p:grpSpPr>
        <p:pic>
          <p:nvPicPr>
            <p:cNvPr id="1960" name="Google Shape;1960;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61" name="Google Shape;1961;p9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962" name="Google Shape;1962;p95"/>
          <p:cNvGrpSpPr/>
          <p:nvPr/>
        </p:nvGrpSpPr>
        <p:grpSpPr>
          <a:xfrm>
            <a:off x="5102524" y="3860132"/>
            <a:ext cx="285750" cy="285750"/>
            <a:chOff x="1020916" y="1442088"/>
            <a:chExt cx="457200" cy="457200"/>
          </a:xfrm>
        </p:grpSpPr>
        <p:pic>
          <p:nvPicPr>
            <p:cNvPr id="1963" name="Google Shape;1963;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964" name="Google Shape;1964;p9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1965" name="Google Shape;1965;p95"/>
          <p:cNvPicPr preferRelativeResize="0"/>
          <p:nvPr/>
        </p:nvPicPr>
        <p:blipFill>
          <a:blip r:embed="rId4">
            <a:alphaModFix/>
          </a:blip>
          <a:stretch>
            <a:fillRect/>
          </a:stretch>
        </p:blipFill>
        <p:spPr>
          <a:xfrm>
            <a:off x="4602673" y="2343957"/>
            <a:ext cx="465513" cy="492670"/>
          </a:xfrm>
          <a:prstGeom prst="rect">
            <a:avLst/>
          </a:prstGeom>
          <a:noFill/>
          <a:ln>
            <a:noFill/>
          </a:ln>
        </p:spPr>
      </p:pic>
      <p:pic>
        <p:nvPicPr>
          <p:cNvPr id="1966" name="Google Shape;1966;p95"/>
          <p:cNvPicPr preferRelativeResize="0"/>
          <p:nvPr/>
        </p:nvPicPr>
        <p:blipFill>
          <a:blip r:embed="rId4">
            <a:alphaModFix/>
          </a:blip>
          <a:stretch>
            <a:fillRect/>
          </a:stretch>
        </p:blipFill>
        <p:spPr>
          <a:xfrm>
            <a:off x="1291798" y="2343948"/>
            <a:ext cx="465513" cy="492670"/>
          </a:xfrm>
          <a:prstGeom prst="rect">
            <a:avLst/>
          </a:prstGeom>
          <a:noFill/>
          <a:ln>
            <a:noFill/>
          </a:ln>
        </p:spPr>
      </p:pic>
      <p:grpSp>
        <p:nvGrpSpPr>
          <p:cNvPr id="1967" name="Google Shape;1967;p95"/>
          <p:cNvGrpSpPr/>
          <p:nvPr/>
        </p:nvGrpSpPr>
        <p:grpSpPr>
          <a:xfrm>
            <a:off x="4880144" y="1227950"/>
            <a:ext cx="274724" cy="448000"/>
            <a:chOff x="4852101" y="2729095"/>
            <a:chExt cx="790800" cy="448000"/>
          </a:xfrm>
        </p:grpSpPr>
        <p:sp>
          <p:nvSpPr>
            <p:cNvPr id="1968" name="Google Shape;1968;p95"/>
            <p:cNvSpPr txBox="1"/>
            <p:nvPr/>
          </p:nvSpPr>
          <p:spPr>
            <a:xfrm>
              <a:off x="4852101" y="2955995"/>
              <a:ext cx="7908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GB" sz="1900">
                  <a:solidFill>
                    <a:schemeClr val="dk1"/>
                  </a:solidFill>
                  <a:latin typeface="Times New Roman"/>
                  <a:ea typeface="Times New Roman"/>
                  <a:cs typeface="Times New Roman"/>
                  <a:sym typeface="Times New Roman"/>
                </a:rPr>
                <a:t>9</a:t>
              </a:r>
              <a:endParaRPr sz="2300">
                <a:latin typeface="Times New Roman"/>
                <a:ea typeface="Times New Roman"/>
                <a:cs typeface="Times New Roman"/>
                <a:sym typeface="Times New Roman"/>
              </a:endParaRPr>
            </a:p>
          </p:txBody>
        </p:sp>
        <p:sp>
          <p:nvSpPr>
            <p:cNvPr id="1969" name="Google Shape;1969;p95"/>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4</a:t>
              </a:r>
              <a:endParaRPr sz="1900">
                <a:latin typeface="Times New Roman"/>
                <a:ea typeface="Times New Roman"/>
                <a:cs typeface="Times New Roman"/>
                <a:sym typeface="Times New Roman"/>
              </a:endParaRPr>
            </a:p>
          </p:txBody>
        </p:sp>
        <p:cxnSp>
          <p:nvCxnSpPr>
            <p:cNvPr id="1970" name="Google Shape;1970;p95"/>
            <p:cNvCxnSpPr/>
            <p:nvPr/>
          </p:nvCxnSpPr>
          <p:spPr>
            <a:xfrm>
              <a:off x="4931198" y="2953120"/>
              <a:ext cx="639600" cy="0"/>
            </a:xfrm>
            <a:prstGeom prst="straightConnector1">
              <a:avLst/>
            </a:prstGeom>
            <a:noFill/>
            <a:ln cap="flat" cmpd="sng" w="19050">
              <a:solidFill>
                <a:srgbClr val="000000"/>
              </a:solidFill>
              <a:prstDash val="solid"/>
              <a:round/>
              <a:headEnd len="med" w="med" type="none"/>
              <a:tailEnd len="med" w="med" type="none"/>
            </a:ln>
          </p:spPr>
        </p:cxnSp>
      </p:grpSp>
      <p:pic>
        <p:nvPicPr>
          <p:cNvPr descr="&lt;math xmlns=&quot;http://www.w3.org/1998/Math/MathML&quot; display=&quot;block&quot; data-is-equatio=&quot;1&quot; data-latex=&quot;\cos\left(n°\right)=\frac{8}{18}\ \ \ \ \ n=\cos\left(\frac{4}{9}\right)\ \ \ \ \ n=\cos^{-1}\left(\frac{4}{9}\right)\ \ \ \ \ \ \ \ \ n=\cos^{-1}\left(\frac{40}{90}\right)&quot;&gt;&lt;mi&gt;cos&lt;/mi&gt;&lt;mo data-mjx-texclass=&quot;NONE&quot;&gt;⁡&lt;/mo&gt;&lt;mrow data-mjx-texclass=&quot;INNER&quot;&gt;&lt;mo data-mjx-texclass=&quot;OPEN&quot;&gt;(&lt;/mo&gt;&lt;mi&gt;n&lt;/mi&gt;&lt;mrow data-mjx-texclass=&quot;ORD&quot;&gt;&lt;mo data-mjx-pseudoscript=&quot;true&quot;&gt;°&lt;/mo&gt;&lt;/mrow&gt;&lt;mo data-mjx-texclass=&quot;CLOSE&quot;&gt;)&lt;/mo&gt;&lt;/mrow&gt;&lt;mo&gt;=&lt;/mo&gt;&lt;mfrac&gt;&lt;mn&gt;8&lt;/mn&gt;&lt;mn&gt;18&lt;/mn&gt;&lt;/mfrac&gt;&lt;mtext&gt;&lt;/mtext&gt;&lt;mtext&gt;&lt;/mtext&gt;&lt;mtext&gt;&lt;/mtext&gt;&lt;mtext&gt;&lt;/mtext&gt;&lt;mtext&gt;&lt;/mtext&gt;&lt;mi&gt;n&lt;/mi&gt;&lt;mo&gt;=&lt;/mo&gt;&lt;mi&gt;cos&lt;/mi&gt;&lt;mo data-mjx-texclass=&quot;NONE&quot;&gt;⁡&lt;/mo&gt;&lt;mrow data-mjx-texclass=&quot;INNER&quot;&gt;&lt;mo data-mjx-texclass=&quot;OPEN&quot;&gt;(&lt;/mo&gt;&lt;mfrac&gt;&lt;mn&gt;4&lt;/mn&gt;&lt;mn&gt;9&lt;/mn&gt;&lt;/mfrac&gt;&lt;mo data-mjx-texclass=&quot;CLOSE&quot;&gt;)&lt;/mo&gt;&lt;/mrow&gt;&lt;mtext&gt;&lt;/mtext&gt;&lt;mtext&gt;&lt;/mtext&gt;&lt;mtext&gt;&lt;/mtext&gt;&lt;mtext&gt;&lt;/mtext&gt;&lt;mtext&gt;&lt;/mtext&gt;&lt;mi&gt;n&lt;/mi&gt;&lt;mo&gt;=&lt;/mo&gt;&lt;msup&gt;&lt;mi&gt;cos&lt;/mi&gt;&lt;mrow data-mjx-texclass=&quot;ORD&quot;&gt;&lt;mo&gt;−&lt;/mo&gt;&lt;mn&gt;1&lt;/mn&gt;&lt;/mrow&gt;&lt;/msup&gt;&lt;mo data-mjx-texclass=&quot;NONE&quot;&gt;⁡&lt;/mo&gt;&lt;mrow data-mjx-texclass=&quot;INNER&quot;&gt;&lt;mo data-mjx-texclass=&quot;OPEN&quot;&gt;(&lt;/mo&gt;&lt;mfrac&gt;&lt;mn&gt;4&lt;/mn&gt;&lt;mn&gt;9&lt;/mn&gt;&lt;/mfrac&gt;&lt;mo data-mjx-texclass=&quot;CLOSE&quot;&gt;)&lt;/mo&gt;&lt;/mrow&gt;&lt;mtext&gt;&lt;/mtext&gt;&lt;mtext&gt;&lt;/mtext&gt;&lt;mtext&gt;&lt;/mtext&gt;&lt;mtext&gt;&lt;/mtext&gt;&lt;mtext&gt;&lt;/mtext&gt;&lt;mtext&gt;&lt;/mtext&gt;&lt;mtext&gt;&lt;/mtext&gt;&lt;mtext&gt;&lt;/mtext&gt;&lt;mtext&gt;&lt;/mtext&gt;&lt;mi&gt;n&lt;/mi&gt;&lt;mo&gt;=&lt;/mo&gt;&lt;msup&gt;&lt;mi&gt;cos&lt;/mi&gt;&lt;mrow data-mjx-texclass=&quot;ORD&quot;&gt;&lt;mo&gt;−&lt;/mo&gt;&lt;mn&gt;1&lt;/mn&gt;&lt;/mrow&gt;&lt;/msup&gt;&lt;mo data-mjx-texclass=&quot;NONE&quot;&gt;⁡&lt;/mo&gt;&lt;mrow data-mjx-texclass=&quot;INNER&quot;&gt;&lt;mo data-mjx-texclass=&quot;OPEN&quot;&gt;(&lt;/mo&gt;&lt;mfrac&gt;&lt;mn&gt;40&lt;/mn&gt;&lt;mn&gt;90&lt;/mn&gt;&lt;/mfrac&gt;&lt;mo data-mjx-texclass=&quot;CLOSE&quot;&gt;)&lt;/mo&gt;&lt;/mrow&gt;&lt;/math&gt;" id="1971" name="Google Shape;1971;p95" title="cosine n degrees equals 8 over 18 n equals cosine four ninths n equals the inverse cosine of four ninths n equals the inverse cosine of open paren 40 over 90 close paren"/>
          <p:cNvPicPr preferRelativeResize="0"/>
          <p:nvPr/>
        </p:nvPicPr>
        <p:blipFill rotWithShape="1">
          <a:blip r:embed="rId5">
            <a:alphaModFix/>
          </a:blip>
          <a:srcRect b="0" l="0" r="80726" t="0"/>
          <a:stretch/>
        </p:blipFill>
        <p:spPr>
          <a:xfrm>
            <a:off x="2139850" y="2242350"/>
            <a:ext cx="1467948" cy="658800"/>
          </a:xfrm>
          <a:prstGeom prst="rect">
            <a:avLst/>
          </a:prstGeom>
          <a:noFill/>
          <a:ln>
            <a:noFill/>
          </a:ln>
        </p:spPr>
      </p:pic>
      <p:pic>
        <p:nvPicPr>
          <p:cNvPr descr="&lt;math xmlns=&quot;http://www.w3.org/1998/Math/MathML&quot; display=&quot;block&quot; data-is-equatio=&quot;1&quot; data-latex=&quot;\cos\left(n°\right)=\frac{8}{18}\ \ \ \ \ n=\cos\left(\frac{4}{9}\right)\ \ \ \ \ n=\cos^{-1}\left(\frac{4}{9}\right)\ \ \ \ \ \ \ \ \ n=\cos^{-1}\left(\frac{40}{90}\right)&quot;&gt;&lt;mi&gt;cos&lt;/mi&gt;&lt;mo data-mjx-texclass=&quot;NONE&quot;&gt;⁡&lt;/mo&gt;&lt;mrow data-mjx-texclass=&quot;INNER&quot;&gt;&lt;mo data-mjx-texclass=&quot;OPEN&quot;&gt;(&lt;/mo&gt;&lt;mi&gt;n&lt;/mi&gt;&lt;mrow data-mjx-texclass=&quot;ORD&quot;&gt;&lt;mo data-mjx-pseudoscript=&quot;true&quot;&gt;°&lt;/mo&gt;&lt;/mrow&gt;&lt;mo data-mjx-texclass=&quot;CLOSE&quot;&gt;)&lt;/mo&gt;&lt;/mrow&gt;&lt;mo&gt;=&lt;/mo&gt;&lt;mfrac&gt;&lt;mn&gt;8&lt;/mn&gt;&lt;mn&gt;18&lt;/mn&gt;&lt;/mfrac&gt;&lt;mtext&gt;&lt;/mtext&gt;&lt;mtext&gt;&lt;/mtext&gt;&lt;mtext&gt;&lt;/mtext&gt;&lt;mtext&gt;&lt;/mtext&gt;&lt;mtext&gt;&lt;/mtext&gt;&lt;mi&gt;n&lt;/mi&gt;&lt;mo&gt;=&lt;/mo&gt;&lt;mi&gt;cos&lt;/mi&gt;&lt;mo data-mjx-texclass=&quot;NONE&quot;&gt;⁡&lt;/mo&gt;&lt;mrow data-mjx-texclass=&quot;INNER&quot;&gt;&lt;mo data-mjx-texclass=&quot;OPEN&quot;&gt;(&lt;/mo&gt;&lt;mfrac&gt;&lt;mn&gt;4&lt;/mn&gt;&lt;mn&gt;9&lt;/mn&gt;&lt;/mfrac&gt;&lt;mo data-mjx-texclass=&quot;CLOSE&quot;&gt;)&lt;/mo&gt;&lt;/mrow&gt;&lt;mtext&gt;&lt;/mtext&gt;&lt;mtext&gt;&lt;/mtext&gt;&lt;mtext&gt;&lt;/mtext&gt;&lt;mtext&gt;&lt;/mtext&gt;&lt;mtext&gt;&lt;/mtext&gt;&lt;mi&gt;n&lt;/mi&gt;&lt;mo&gt;=&lt;/mo&gt;&lt;msup&gt;&lt;mi&gt;cos&lt;/mi&gt;&lt;mrow data-mjx-texclass=&quot;ORD&quot;&gt;&lt;mo&gt;−&lt;/mo&gt;&lt;mn&gt;1&lt;/mn&gt;&lt;/mrow&gt;&lt;/msup&gt;&lt;mo data-mjx-texclass=&quot;NONE&quot;&gt;⁡&lt;/mo&gt;&lt;mrow data-mjx-texclass=&quot;INNER&quot;&gt;&lt;mo data-mjx-texclass=&quot;OPEN&quot;&gt;(&lt;/mo&gt;&lt;mfrac&gt;&lt;mn&gt;4&lt;/mn&gt;&lt;mn&gt;9&lt;/mn&gt;&lt;/mfrac&gt;&lt;mo data-mjx-texclass=&quot;CLOSE&quot;&gt;)&lt;/mo&gt;&lt;/mrow&gt;&lt;mtext&gt;&lt;/mtext&gt;&lt;mtext&gt;&lt;/mtext&gt;&lt;mtext&gt;&lt;/mtext&gt;&lt;mtext&gt;&lt;/mtext&gt;&lt;mtext&gt;&lt;/mtext&gt;&lt;mtext&gt;&lt;/mtext&gt;&lt;mtext&gt;&lt;/mtext&gt;&lt;mtext&gt;&lt;/mtext&gt;&lt;mtext&gt;&lt;/mtext&gt;&lt;mi&gt;n&lt;/mi&gt;&lt;mo&gt;=&lt;/mo&gt;&lt;msup&gt;&lt;mi&gt;cos&lt;/mi&gt;&lt;mrow data-mjx-texclass=&quot;ORD&quot;&gt;&lt;mo&gt;−&lt;/mo&gt;&lt;mn&gt;1&lt;/mn&gt;&lt;/mrow&gt;&lt;/msup&gt;&lt;mo data-mjx-texclass=&quot;NONE&quot;&gt;⁡&lt;/mo&gt;&lt;mrow data-mjx-texclass=&quot;INNER&quot;&gt;&lt;mo data-mjx-texclass=&quot;OPEN&quot;&gt;(&lt;/mo&gt;&lt;mfrac&gt;&lt;mn&gt;40&lt;/mn&gt;&lt;mn&gt;90&lt;/mn&gt;&lt;/mfrac&gt;&lt;mo data-mjx-texclass=&quot;CLOSE&quot;&gt;)&lt;/mo&gt;&lt;/mrow&gt;&lt;/math&gt;" id="1972" name="Google Shape;1972;p95" title="cosine n degrees equals 8 over 18 n equals cosine four ninths n equals the inverse cosine of four ninths n equals the inverse cosine of open paren 40 over 90 close paren"/>
          <p:cNvPicPr preferRelativeResize="0"/>
          <p:nvPr/>
        </p:nvPicPr>
        <p:blipFill rotWithShape="1">
          <a:blip r:embed="rId5">
            <a:alphaModFix/>
          </a:blip>
          <a:srcRect b="0" l="23064" r="57661" t="0"/>
          <a:stretch/>
        </p:blipFill>
        <p:spPr>
          <a:xfrm>
            <a:off x="2116177" y="3672850"/>
            <a:ext cx="1467948" cy="658800"/>
          </a:xfrm>
          <a:prstGeom prst="rect">
            <a:avLst/>
          </a:prstGeom>
          <a:noFill/>
          <a:ln>
            <a:noFill/>
          </a:ln>
        </p:spPr>
      </p:pic>
      <p:pic>
        <p:nvPicPr>
          <p:cNvPr descr="&lt;math xmlns=&quot;http://www.w3.org/1998/Math/MathML&quot; display=&quot;block&quot; data-is-equatio=&quot;1&quot; data-latex=&quot;\cos\left(n°\right)=\frac{8}{18}\ \ \ \ \ n=\cos\left(\frac{4}{9}\right)\ \ \ \ \ n=\cos^{-1}\left(\frac{4}{9}\right)\ \ \ \ \ \ \ \ \ n=\cos^{-1}\left(\frac{40}{90}\right)&quot;&gt;&lt;mi&gt;cos&lt;/mi&gt;&lt;mo data-mjx-texclass=&quot;NONE&quot;&gt;⁡&lt;/mo&gt;&lt;mrow data-mjx-texclass=&quot;INNER&quot;&gt;&lt;mo data-mjx-texclass=&quot;OPEN&quot;&gt;(&lt;/mo&gt;&lt;mi&gt;n&lt;/mi&gt;&lt;mrow data-mjx-texclass=&quot;ORD&quot;&gt;&lt;mo data-mjx-pseudoscript=&quot;true&quot;&gt;°&lt;/mo&gt;&lt;/mrow&gt;&lt;mo data-mjx-texclass=&quot;CLOSE&quot;&gt;)&lt;/mo&gt;&lt;/mrow&gt;&lt;mo&gt;=&lt;/mo&gt;&lt;mfrac&gt;&lt;mn&gt;8&lt;/mn&gt;&lt;mn&gt;18&lt;/mn&gt;&lt;/mfrac&gt;&lt;mtext&gt;&lt;/mtext&gt;&lt;mtext&gt;&lt;/mtext&gt;&lt;mtext&gt;&lt;/mtext&gt;&lt;mtext&gt;&lt;/mtext&gt;&lt;mtext&gt;&lt;/mtext&gt;&lt;mi&gt;n&lt;/mi&gt;&lt;mo&gt;=&lt;/mo&gt;&lt;mi&gt;cos&lt;/mi&gt;&lt;mo data-mjx-texclass=&quot;NONE&quot;&gt;⁡&lt;/mo&gt;&lt;mrow data-mjx-texclass=&quot;INNER&quot;&gt;&lt;mo data-mjx-texclass=&quot;OPEN&quot;&gt;(&lt;/mo&gt;&lt;mfrac&gt;&lt;mn&gt;4&lt;/mn&gt;&lt;mn&gt;9&lt;/mn&gt;&lt;/mfrac&gt;&lt;mo data-mjx-texclass=&quot;CLOSE&quot;&gt;)&lt;/mo&gt;&lt;/mrow&gt;&lt;mtext&gt;&lt;/mtext&gt;&lt;mtext&gt;&lt;/mtext&gt;&lt;mtext&gt;&lt;/mtext&gt;&lt;mtext&gt;&lt;/mtext&gt;&lt;mtext&gt;&lt;/mtext&gt;&lt;mi&gt;n&lt;/mi&gt;&lt;mo&gt;=&lt;/mo&gt;&lt;msup&gt;&lt;mi&gt;cos&lt;/mi&gt;&lt;mrow data-mjx-texclass=&quot;ORD&quot;&gt;&lt;mo&gt;−&lt;/mo&gt;&lt;mn&gt;1&lt;/mn&gt;&lt;/mrow&gt;&lt;/msup&gt;&lt;mo data-mjx-texclass=&quot;NONE&quot;&gt;⁡&lt;/mo&gt;&lt;mrow data-mjx-texclass=&quot;INNER&quot;&gt;&lt;mo data-mjx-texclass=&quot;OPEN&quot;&gt;(&lt;/mo&gt;&lt;mfrac&gt;&lt;mn&gt;4&lt;/mn&gt;&lt;mn&gt;9&lt;/mn&gt;&lt;/mfrac&gt;&lt;mo data-mjx-texclass=&quot;CLOSE&quot;&gt;)&lt;/mo&gt;&lt;/mrow&gt;&lt;mtext&gt;&lt;/mtext&gt;&lt;mtext&gt;&lt;/mtext&gt;&lt;mtext&gt;&lt;/mtext&gt;&lt;mtext&gt;&lt;/mtext&gt;&lt;mtext&gt;&lt;/mtext&gt;&lt;mtext&gt;&lt;/mtext&gt;&lt;mtext&gt;&lt;/mtext&gt;&lt;mtext&gt;&lt;/mtext&gt;&lt;mtext&gt;&lt;/mtext&gt;&lt;mi&gt;n&lt;/mi&gt;&lt;mo&gt;=&lt;/mo&gt;&lt;msup&gt;&lt;mi&gt;cos&lt;/mi&gt;&lt;mrow data-mjx-texclass=&quot;ORD&quot;&gt;&lt;mo&gt;−&lt;/mo&gt;&lt;mn&gt;1&lt;/mn&gt;&lt;/mrow&gt;&lt;/msup&gt;&lt;mo data-mjx-texclass=&quot;NONE&quot;&gt;⁡&lt;/mo&gt;&lt;mrow data-mjx-texclass=&quot;INNER&quot;&gt;&lt;mo data-mjx-texclass=&quot;OPEN&quot;&gt;(&lt;/mo&gt;&lt;mfrac&gt;&lt;mn&gt;40&lt;/mn&gt;&lt;mn&gt;90&lt;/mn&gt;&lt;/mfrac&gt;&lt;mo data-mjx-texclass=&quot;CLOSE&quot;&gt;)&lt;/mo&gt;&lt;/mrow&gt;&lt;/math&gt;" id="1973" name="Google Shape;1973;p95" title="cosine n degrees equals 8 over 18 n equals cosine four ninths n equals the inverse cosine of four ninths n equals the inverse cosine of open paren 40 over 90 close paren"/>
          <p:cNvPicPr preferRelativeResize="0"/>
          <p:nvPr/>
        </p:nvPicPr>
        <p:blipFill rotWithShape="1">
          <a:blip r:embed="rId5">
            <a:alphaModFix/>
          </a:blip>
          <a:srcRect b="0" l="46075" r="29885" t="0"/>
          <a:stretch/>
        </p:blipFill>
        <p:spPr>
          <a:xfrm>
            <a:off x="5449878" y="2249525"/>
            <a:ext cx="1830973" cy="658800"/>
          </a:xfrm>
          <a:prstGeom prst="rect">
            <a:avLst/>
          </a:prstGeom>
          <a:noFill/>
          <a:ln>
            <a:noFill/>
          </a:ln>
        </p:spPr>
      </p:pic>
      <p:pic>
        <p:nvPicPr>
          <p:cNvPr descr="&lt;math xmlns=&quot;http://www.w3.org/1998/Math/MathML&quot; display=&quot;block&quot; data-is-equatio=&quot;1&quot; data-latex=&quot;\cos\left(n°\right)=\frac{8}{18}\ \ \ \ \ n=\cos\left(\frac{4}{9}\right)\ \ \ \ \ n=\cos^{-1}\left(\frac{4}{9}\right)\ \ \ \ \ \ \ \ \ n=\cos^{-1}\left(\frac{40}{90}\right)&quot;&gt;&lt;mi&gt;cos&lt;/mi&gt;&lt;mo data-mjx-texclass=&quot;NONE&quot;&gt;⁡&lt;/mo&gt;&lt;mrow data-mjx-texclass=&quot;INNER&quot;&gt;&lt;mo data-mjx-texclass=&quot;OPEN&quot;&gt;(&lt;/mo&gt;&lt;mi&gt;n&lt;/mi&gt;&lt;mrow data-mjx-texclass=&quot;ORD&quot;&gt;&lt;mo data-mjx-pseudoscript=&quot;true&quot;&gt;°&lt;/mo&gt;&lt;/mrow&gt;&lt;mo data-mjx-texclass=&quot;CLOSE&quot;&gt;)&lt;/mo&gt;&lt;/mrow&gt;&lt;mo&gt;=&lt;/mo&gt;&lt;mfrac&gt;&lt;mn&gt;8&lt;/mn&gt;&lt;mn&gt;18&lt;/mn&gt;&lt;/mfrac&gt;&lt;mtext&gt;&lt;/mtext&gt;&lt;mtext&gt;&lt;/mtext&gt;&lt;mtext&gt;&lt;/mtext&gt;&lt;mtext&gt;&lt;/mtext&gt;&lt;mtext&gt;&lt;/mtext&gt;&lt;mi&gt;n&lt;/mi&gt;&lt;mo&gt;=&lt;/mo&gt;&lt;mi&gt;cos&lt;/mi&gt;&lt;mo data-mjx-texclass=&quot;NONE&quot;&gt;⁡&lt;/mo&gt;&lt;mrow data-mjx-texclass=&quot;INNER&quot;&gt;&lt;mo data-mjx-texclass=&quot;OPEN&quot;&gt;(&lt;/mo&gt;&lt;mfrac&gt;&lt;mn&gt;4&lt;/mn&gt;&lt;mn&gt;9&lt;/mn&gt;&lt;/mfrac&gt;&lt;mo data-mjx-texclass=&quot;CLOSE&quot;&gt;)&lt;/mo&gt;&lt;/mrow&gt;&lt;mtext&gt;&lt;/mtext&gt;&lt;mtext&gt;&lt;/mtext&gt;&lt;mtext&gt;&lt;/mtext&gt;&lt;mtext&gt;&lt;/mtext&gt;&lt;mtext&gt;&lt;/mtext&gt;&lt;mi&gt;n&lt;/mi&gt;&lt;mo&gt;=&lt;/mo&gt;&lt;msup&gt;&lt;mi&gt;cos&lt;/mi&gt;&lt;mrow data-mjx-texclass=&quot;ORD&quot;&gt;&lt;mo&gt;−&lt;/mo&gt;&lt;mn&gt;1&lt;/mn&gt;&lt;/mrow&gt;&lt;/msup&gt;&lt;mo data-mjx-texclass=&quot;NONE&quot;&gt;⁡&lt;/mo&gt;&lt;mrow data-mjx-texclass=&quot;INNER&quot;&gt;&lt;mo data-mjx-texclass=&quot;OPEN&quot;&gt;(&lt;/mo&gt;&lt;mfrac&gt;&lt;mn&gt;4&lt;/mn&gt;&lt;mn&gt;9&lt;/mn&gt;&lt;/mfrac&gt;&lt;mo data-mjx-texclass=&quot;CLOSE&quot;&gt;)&lt;/mo&gt;&lt;/mrow&gt;&lt;mtext&gt;&lt;/mtext&gt;&lt;mtext&gt;&lt;/mtext&gt;&lt;mtext&gt;&lt;/mtext&gt;&lt;mtext&gt;&lt;/mtext&gt;&lt;mtext&gt;&lt;/mtext&gt;&lt;mtext&gt;&lt;/mtext&gt;&lt;mtext&gt;&lt;/mtext&gt;&lt;mtext&gt;&lt;/mtext&gt;&lt;mtext&gt;&lt;/mtext&gt;&lt;mi&gt;n&lt;/mi&gt;&lt;mo&gt;=&lt;/mo&gt;&lt;msup&gt;&lt;mi&gt;cos&lt;/mi&gt;&lt;mrow data-mjx-texclass=&quot;ORD&quot;&gt;&lt;mo&gt;−&lt;/mo&gt;&lt;mn&gt;1&lt;/mn&gt;&lt;/mrow&gt;&lt;/msup&gt;&lt;mo data-mjx-texclass=&quot;NONE&quot;&gt;⁡&lt;/mo&gt;&lt;mrow data-mjx-texclass=&quot;INNER&quot;&gt;&lt;mo data-mjx-texclass=&quot;OPEN&quot;&gt;(&lt;/mo&gt;&lt;mfrac&gt;&lt;mn&gt;40&lt;/mn&gt;&lt;mn&gt;90&lt;/mn&gt;&lt;/mfrac&gt;&lt;mo data-mjx-texclass=&quot;CLOSE&quot;&gt;)&lt;/mo&gt;&lt;/mrow&gt;&lt;/math&gt;" id="1974" name="Google Shape;1974;p95" title="cosine n degrees equals 8 over 18 n equals cosine four ninths n equals the inverse cosine of four ninths n equals the inverse cosine of open paren 40 over 90 close paren"/>
          <p:cNvPicPr preferRelativeResize="0"/>
          <p:nvPr/>
        </p:nvPicPr>
        <p:blipFill rotWithShape="1">
          <a:blip r:embed="rId5">
            <a:alphaModFix/>
          </a:blip>
          <a:srcRect b="0" l="75960" r="0" t="0"/>
          <a:stretch/>
        </p:blipFill>
        <p:spPr>
          <a:xfrm>
            <a:off x="5434906" y="3677400"/>
            <a:ext cx="1830973" cy="658800"/>
          </a:xfrm>
          <a:prstGeom prst="rect">
            <a:avLst/>
          </a:prstGeom>
          <a:noFill/>
          <a:ln>
            <a:noFill/>
          </a:ln>
        </p:spPr>
      </p:pic>
      <p:pic>
        <p:nvPicPr>
          <p:cNvPr id="1975" name="Google Shape;1975;p95"/>
          <p:cNvPicPr preferRelativeResize="0"/>
          <p:nvPr/>
        </p:nvPicPr>
        <p:blipFill>
          <a:blip r:embed="rId4">
            <a:alphaModFix/>
          </a:blip>
          <a:stretch>
            <a:fillRect/>
          </a:stretch>
        </p:blipFill>
        <p:spPr>
          <a:xfrm>
            <a:off x="4602673" y="3760470"/>
            <a:ext cx="465513" cy="49267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9" name="Shape 1979"/>
        <p:cNvGrpSpPr/>
        <p:nvPr/>
      </p:nvGrpSpPr>
      <p:grpSpPr>
        <a:xfrm>
          <a:off x="0" y="0"/>
          <a:ext cx="0" cy="0"/>
          <a:chOff x="0" y="0"/>
          <a:chExt cx="0" cy="0"/>
        </a:xfrm>
      </p:grpSpPr>
      <p:pic>
        <p:nvPicPr>
          <p:cNvPr descr="&lt;math xmlns=&quot;http://www.w3.org/1998/Math/MathML&quot; display=&quot;block&quot; data-is-equatio=&quot;1&quot; data-latex=&quot;\cos\left(u°\right)=\frac{16}{69}\ \ \ \ \ u=\cos\left(\frac{16}{69}\right)\ \ \ \ \ \ \ \ \ u=\cos^{-1}\left(\frac{69}{16}\right)\ \ \ \ \ \ \ \ \ u=\cos^{-1}\left(\frac{16}{69}\right)&quot;&gt;&lt;mi&gt;cos&lt;/mi&gt;&lt;mo data-mjx-texclass=&quot;NONE&quot;&gt;⁡&lt;/mo&gt;&lt;mrow data-mjx-texclass=&quot;INNER&quot;&gt;&lt;mo data-mjx-texclass=&quot;OPEN&quot;&gt;(&lt;/mo&gt;&lt;mi&gt;u&lt;/mi&gt;&lt;mrow data-mjx-texclass=&quot;ORD&quot;&gt;&lt;mo data-mjx-pseudoscript=&quot;true&quot;&gt;°&lt;/mo&gt;&lt;/mrow&gt;&lt;mo data-mjx-texclass=&quot;CLOSE&quot;&gt;)&lt;/mo&gt;&lt;/mrow&gt;&lt;mo&gt;=&lt;/mo&gt;&lt;mfrac&gt;&lt;mn&gt;16&lt;/mn&gt;&lt;mn&gt;69&lt;/mn&gt;&lt;/mfrac&gt;&lt;mtext&gt;&lt;/mtext&gt;&lt;mtext&gt;&lt;/mtext&gt;&lt;mtext&gt;&lt;/mtext&gt;&lt;mtext&gt;&lt;/mtext&gt;&lt;mtext&gt;&lt;/mtext&gt;&lt;mi&gt;u&lt;/mi&gt;&lt;mo&gt;=&lt;/mo&gt;&lt;mi&gt;cos&lt;/mi&gt;&lt;mo data-mjx-texclass=&quot;NONE&quot;&gt;⁡&lt;/mo&gt;&lt;mrow data-mjx-texclass=&quot;INNER&quot;&gt;&lt;mo data-mjx-texclass=&quot;OPEN&quot;&gt;(&lt;/mo&gt;&lt;mfrac&gt;&lt;mn&gt;16&lt;/mn&gt;&lt;mn&gt;69&lt;/mn&gt;&lt;/mfrac&gt;&lt;mo data-mjx-texclass=&quot;CLOSE&quot;&gt;)&lt;/mo&gt;&lt;/mrow&gt;&lt;mtext&gt;&lt;/mtext&gt;&lt;mtext&gt;&lt;/mtext&gt;&lt;mtext&gt;&lt;/mtext&gt;&lt;mtext&gt;&lt;/mtext&gt;&lt;mtext&gt;&lt;/mtext&gt;&lt;mtext&gt;&lt;/mtext&gt;&lt;mtext&gt;&lt;/mtext&gt;&lt;mtext&gt;&lt;/mtext&gt;&lt;mtext&gt;&lt;/mtext&gt;&lt;mi&gt;u&lt;/mi&gt;&lt;mo&gt;=&lt;/mo&gt;&lt;msup&gt;&lt;mi&gt;cos&lt;/mi&gt;&lt;mrow data-mjx-texclass=&quot;ORD&quot;&gt;&lt;mo&gt;−&lt;/mo&gt;&lt;mn&gt;1&lt;/mn&gt;&lt;/mrow&gt;&lt;/msup&gt;&lt;mo data-mjx-texclass=&quot;NONE&quot;&gt;⁡&lt;/mo&gt;&lt;mrow data-mjx-texclass=&quot;INNER&quot;&gt;&lt;mo data-mjx-texclass=&quot;OPEN&quot;&gt;(&lt;/mo&gt;&lt;mfrac&gt;&lt;mn&gt;69&lt;/mn&gt;&lt;mn&gt;16&lt;/mn&gt;&lt;/mfrac&gt;&lt;mo data-mjx-texclass=&quot;CLOSE&quot;&gt;)&lt;/mo&gt;&lt;/mrow&gt;&lt;mtext&gt;&lt;/mtext&gt;&lt;mtext&gt;&lt;/mtext&gt;&lt;mtext&gt;&lt;/mtext&gt;&lt;mtext&gt;&lt;/mtext&gt;&lt;mtext&gt;&lt;/mtext&gt;&lt;mtext&gt;&lt;/mtext&gt;&lt;mtext&gt;&lt;/mtext&gt;&lt;mtext&gt;&lt;/mtext&gt;&lt;mtext&gt;&lt;/mtext&gt;&lt;mi&gt;u&lt;/mi&gt;&lt;mo&gt;=&lt;/mo&gt;&lt;msup&gt;&lt;mi&gt;cos&lt;/mi&gt;&lt;mrow data-mjx-texclass=&quot;ORD&quot;&gt;&lt;mo&gt;−&lt;/mo&gt;&lt;mn&gt;1&lt;/mn&gt;&lt;/mrow&gt;&lt;/msup&gt;&lt;mo data-mjx-texclass=&quot;NONE&quot;&gt;⁡&lt;/mo&gt;&lt;mrow data-mjx-texclass=&quot;INNER&quot;&gt;&lt;mo data-mjx-texclass=&quot;OPEN&quot;&gt;(&lt;/mo&gt;&lt;mfrac&gt;&lt;mn&gt;16&lt;/mn&gt;&lt;mn&gt;69&lt;/mn&gt;&lt;/mfrac&gt;&lt;mo data-mjx-texclass=&quot;CLOSE&quot;&gt;)&lt;/mo&gt;&lt;/mrow&gt;&lt;/math&gt;" id="1980" name="Google Shape;1980;p96" title="cosine u degrees equals 16 over 69 u equals the cosine of open paren 16 over 69 close paren u equals the inverse cosine of open paren 69 over 16 close paren u equals the inverse cosine of open paren 16 over 69 close paren"/>
          <p:cNvPicPr preferRelativeResize="0"/>
          <p:nvPr/>
        </p:nvPicPr>
        <p:blipFill rotWithShape="1">
          <a:blip r:embed="rId3">
            <a:alphaModFix/>
          </a:blip>
          <a:srcRect b="0" l="0" r="80732" t="0"/>
          <a:stretch/>
        </p:blipFill>
        <p:spPr>
          <a:xfrm>
            <a:off x="1228468" y="1558150"/>
            <a:ext cx="1564777" cy="658800"/>
          </a:xfrm>
          <a:prstGeom prst="rect">
            <a:avLst/>
          </a:prstGeom>
          <a:noFill/>
          <a:ln>
            <a:noFill/>
          </a:ln>
        </p:spPr>
      </p:pic>
      <p:sp>
        <p:nvSpPr>
          <p:cNvPr id="1981" name="Google Shape;1981;p96"/>
          <p:cNvSpPr/>
          <p:nvPr/>
        </p:nvSpPr>
        <p:spPr>
          <a:xfrm flipH="1">
            <a:off x="6944250" y="2873725"/>
            <a:ext cx="938700" cy="938700"/>
          </a:xfrm>
          <a:prstGeom prst="arc">
            <a:avLst>
              <a:gd fmla="val 10771373" name="adj1"/>
              <a:gd fmla="val 14522387"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82" name="Google Shape;1982;p96"/>
          <p:cNvGrpSpPr/>
          <p:nvPr/>
        </p:nvGrpSpPr>
        <p:grpSpPr>
          <a:xfrm>
            <a:off x="6965674" y="1619992"/>
            <a:ext cx="1339054" cy="1840072"/>
            <a:chOff x="-2089411" y="1392790"/>
            <a:chExt cx="1437216" cy="1848947"/>
          </a:xfrm>
        </p:grpSpPr>
        <p:sp>
          <p:nvSpPr>
            <p:cNvPr id="1983" name="Google Shape;1983;p96"/>
            <p:cNvSpPr/>
            <p:nvPr/>
          </p:nvSpPr>
          <p:spPr>
            <a:xfrm rot="-5400000">
              <a:off x="-1966795" y="1809575"/>
              <a:ext cx="1668300" cy="9609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84" name="Google Shape;1984;p96"/>
            <p:cNvCxnSpPr/>
            <p:nvPr/>
          </p:nvCxnSpPr>
          <p:spPr>
            <a:xfrm flipH="1">
              <a:off x="-2089411" y="1392790"/>
              <a:ext cx="96090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985" name="Google Shape;1985;p96"/>
            <p:cNvCxnSpPr/>
            <p:nvPr/>
          </p:nvCxnSpPr>
          <p:spPr>
            <a:xfrm>
              <a:off x="-2046550" y="3241737"/>
              <a:ext cx="991200" cy="0"/>
            </a:xfrm>
            <a:prstGeom prst="straightConnector1">
              <a:avLst/>
            </a:prstGeom>
            <a:noFill/>
            <a:ln cap="flat" cmpd="sng" w="28575">
              <a:solidFill>
                <a:schemeClr val="accent5"/>
              </a:solidFill>
              <a:prstDash val="solid"/>
              <a:round/>
              <a:headEnd len="med" w="med" type="triangle"/>
              <a:tailEnd len="med" w="med" type="triangle"/>
            </a:ln>
          </p:spPr>
        </p:cxnSp>
      </p:grpSp>
      <p:sp>
        <p:nvSpPr>
          <p:cNvPr id="1986" name="Google Shape;1986;p96"/>
          <p:cNvSpPr txBox="1"/>
          <p:nvPr/>
        </p:nvSpPr>
        <p:spPr>
          <a:xfrm>
            <a:off x="324000" y="633631"/>
            <a:ext cx="8496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Mid ka mid ah isla'egyada (equations) soo socda ayaa sax ah marka la raadinayo cabbirka xagasha u° (angle u°) saddex-xagalkan (triangle)?</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987" name="Google Shape;1987;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xaglaha (angles) iyadoo la isticmaalayo qaacidada cosine (cosine formula)</a:t>
            </a:r>
            <a:endParaRPr/>
          </a:p>
        </p:txBody>
      </p:sp>
      <p:sp>
        <p:nvSpPr>
          <p:cNvPr id="1988" name="Google Shape;1988;p96"/>
          <p:cNvSpPr/>
          <p:nvPr/>
        </p:nvSpPr>
        <p:spPr>
          <a:xfrm flipH="1">
            <a:off x="8144078" y="3182446"/>
            <a:ext cx="159900" cy="159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9" name="Google Shape;1989;p96"/>
          <p:cNvSpPr txBox="1"/>
          <p:nvPr/>
        </p:nvSpPr>
        <p:spPr>
          <a:xfrm flipH="1">
            <a:off x="7547589" y="3537816"/>
            <a:ext cx="6630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16 cm</a:t>
            </a:r>
            <a:endParaRPr sz="1800">
              <a:latin typeface="Lexend"/>
              <a:ea typeface="Lexend"/>
              <a:cs typeface="Lexend"/>
              <a:sym typeface="Lexend"/>
            </a:endParaRPr>
          </a:p>
        </p:txBody>
      </p:sp>
      <p:sp>
        <p:nvSpPr>
          <p:cNvPr id="1990" name="Google Shape;1990;p96"/>
          <p:cNvSpPr txBox="1"/>
          <p:nvPr/>
        </p:nvSpPr>
        <p:spPr>
          <a:xfrm flipH="1">
            <a:off x="7483177" y="3118384"/>
            <a:ext cx="385500" cy="147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u</a:t>
            </a:r>
            <a:r>
              <a:rPr lang="en-GB" sz="18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1991" name="Google Shape;1991;p96"/>
          <p:cNvSpPr txBox="1"/>
          <p:nvPr/>
        </p:nvSpPr>
        <p:spPr>
          <a:xfrm flipH="1" rot="1136">
            <a:off x="6876936" y="2292798"/>
            <a:ext cx="9075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69 cm</a:t>
            </a:r>
            <a:endParaRPr sz="1800">
              <a:latin typeface="Lexend"/>
              <a:ea typeface="Lexend"/>
              <a:cs typeface="Lexend"/>
              <a:sym typeface="Lexend"/>
            </a:endParaRPr>
          </a:p>
        </p:txBody>
      </p:sp>
      <p:grpSp>
        <p:nvGrpSpPr>
          <p:cNvPr id="1992" name="Google Shape;1992;p96"/>
          <p:cNvGrpSpPr/>
          <p:nvPr/>
        </p:nvGrpSpPr>
        <p:grpSpPr>
          <a:xfrm>
            <a:off x="842894" y="1761566"/>
            <a:ext cx="285750" cy="285750"/>
            <a:chOff x="1020916" y="1442088"/>
            <a:chExt cx="457200" cy="457200"/>
          </a:xfrm>
        </p:grpSpPr>
        <p:pic>
          <p:nvPicPr>
            <p:cNvPr id="1993" name="Google Shape;1993;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94" name="Google Shape;1994;p96"/>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995" name="Google Shape;1995;p96"/>
          <p:cNvGrpSpPr/>
          <p:nvPr/>
        </p:nvGrpSpPr>
        <p:grpSpPr>
          <a:xfrm>
            <a:off x="842894" y="3174332"/>
            <a:ext cx="285750" cy="285750"/>
            <a:chOff x="1020916" y="1442088"/>
            <a:chExt cx="457200" cy="457200"/>
          </a:xfrm>
        </p:grpSpPr>
        <p:pic>
          <p:nvPicPr>
            <p:cNvPr id="1996" name="Google Shape;1996;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97" name="Google Shape;1997;p96"/>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998" name="Google Shape;1998;p96"/>
          <p:cNvGrpSpPr/>
          <p:nvPr/>
        </p:nvGrpSpPr>
        <p:grpSpPr>
          <a:xfrm>
            <a:off x="3807124" y="1761566"/>
            <a:ext cx="285750" cy="285750"/>
            <a:chOff x="1020916" y="1442088"/>
            <a:chExt cx="457200" cy="457200"/>
          </a:xfrm>
        </p:grpSpPr>
        <p:pic>
          <p:nvPicPr>
            <p:cNvPr id="1999" name="Google Shape;1999;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00" name="Google Shape;2000;p96"/>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001" name="Google Shape;2001;p96"/>
          <p:cNvGrpSpPr/>
          <p:nvPr/>
        </p:nvGrpSpPr>
        <p:grpSpPr>
          <a:xfrm>
            <a:off x="3807124" y="3174332"/>
            <a:ext cx="285750" cy="285750"/>
            <a:chOff x="1020916" y="1442088"/>
            <a:chExt cx="457200" cy="457200"/>
          </a:xfrm>
        </p:grpSpPr>
        <p:pic>
          <p:nvPicPr>
            <p:cNvPr id="2002" name="Google Shape;2002;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2003" name="Google Shape;2003;p96"/>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2004" name="Google Shape;2004;p96"/>
          <p:cNvPicPr preferRelativeResize="0"/>
          <p:nvPr/>
        </p:nvPicPr>
        <p:blipFill>
          <a:blip r:embed="rId5">
            <a:alphaModFix/>
          </a:blip>
          <a:stretch>
            <a:fillRect/>
          </a:stretch>
        </p:blipFill>
        <p:spPr>
          <a:xfrm>
            <a:off x="377398" y="1658148"/>
            <a:ext cx="465513" cy="492670"/>
          </a:xfrm>
          <a:prstGeom prst="rect">
            <a:avLst/>
          </a:prstGeom>
          <a:noFill/>
          <a:ln>
            <a:noFill/>
          </a:ln>
        </p:spPr>
      </p:pic>
      <p:pic>
        <p:nvPicPr>
          <p:cNvPr id="2005" name="Google Shape;2005;p96"/>
          <p:cNvPicPr preferRelativeResize="0"/>
          <p:nvPr/>
        </p:nvPicPr>
        <p:blipFill>
          <a:blip r:embed="rId5">
            <a:alphaModFix/>
          </a:blip>
          <a:stretch>
            <a:fillRect/>
          </a:stretch>
        </p:blipFill>
        <p:spPr>
          <a:xfrm>
            <a:off x="3307273" y="3074670"/>
            <a:ext cx="465513" cy="492670"/>
          </a:xfrm>
          <a:prstGeom prst="rect">
            <a:avLst/>
          </a:prstGeom>
          <a:noFill/>
          <a:ln>
            <a:noFill/>
          </a:ln>
        </p:spPr>
      </p:pic>
      <p:pic>
        <p:nvPicPr>
          <p:cNvPr descr="&lt;math xmlns=&quot;http://www.w3.org/1998/Math/MathML&quot; display=&quot;block&quot; data-is-equatio=&quot;1&quot; data-latex=&quot;\cos\left(u°\right)=\frac{16}{69}\ \ \ \ \ u=\cos\left(\frac{16}{69}\right)\ \ \ \ \ \ \ \ \ u=\cos^{-1}\left(\frac{69}{16}\right)\ \ \ \ \ \ \ \ \ u=\cos^{-1}\left(\frac{16}{69}\right)&quot;&gt;&lt;mi&gt;cos&lt;/mi&gt;&lt;mo data-mjx-texclass=&quot;NONE&quot;&gt;⁡&lt;/mo&gt;&lt;mrow data-mjx-texclass=&quot;INNER&quot;&gt;&lt;mo data-mjx-texclass=&quot;OPEN&quot;&gt;(&lt;/mo&gt;&lt;mi&gt;u&lt;/mi&gt;&lt;mrow data-mjx-texclass=&quot;ORD&quot;&gt;&lt;mo data-mjx-pseudoscript=&quot;true&quot;&gt;°&lt;/mo&gt;&lt;/mrow&gt;&lt;mo data-mjx-texclass=&quot;CLOSE&quot;&gt;)&lt;/mo&gt;&lt;/mrow&gt;&lt;mo&gt;=&lt;/mo&gt;&lt;mfrac&gt;&lt;mn&gt;16&lt;/mn&gt;&lt;mn&gt;69&lt;/mn&gt;&lt;/mfrac&gt;&lt;mtext&gt;&lt;/mtext&gt;&lt;mtext&gt;&lt;/mtext&gt;&lt;mtext&gt;&lt;/mtext&gt;&lt;mtext&gt;&lt;/mtext&gt;&lt;mtext&gt;&lt;/mtext&gt;&lt;mi&gt;u&lt;/mi&gt;&lt;mo&gt;=&lt;/mo&gt;&lt;mi&gt;cos&lt;/mi&gt;&lt;mo data-mjx-texclass=&quot;NONE&quot;&gt;⁡&lt;/mo&gt;&lt;mrow data-mjx-texclass=&quot;INNER&quot;&gt;&lt;mo data-mjx-texclass=&quot;OPEN&quot;&gt;(&lt;/mo&gt;&lt;mfrac&gt;&lt;mn&gt;16&lt;/mn&gt;&lt;mn&gt;69&lt;/mn&gt;&lt;/mfrac&gt;&lt;mo data-mjx-texclass=&quot;CLOSE&quot;&gt;)&lt;/mo&gt;&lt;/mrow&gt;&lt;mtext&gt;&lt;/mtext&gt;&lt;mtext&gt;&lt;/mtext&gt;&lt;mtext&gt;&lt;/mtext&gt;&lt;mtext&gt;&lt;/mtext&gt;&lt;mtext&gt;&lt;/mtext&gt;&lt;mtext&gt;&lt;/mtext&gt;&lt;mtext&gt;&lt;/mtext&gt;&lt;mtext&gt;&lt;/mtext&gt;&lt;mtext&gt;&lt;/mtext&gt;&lt;mi&gt;u&lt;/mi&gt;&lt;mo&gt;=&lt;/mo&gt;&lt;msup&gt;&lt;mi&gt;cos&lt;/mi&gt;&lt;mrow data-mjx-texclass=&quot;ORD&quot;&gt;&lt;mo&gt;−&lt;/mo&gt;&lt;mn&gt;1&lt;/mn&gt;&lt;/mrow&gt;&lt;/msup&gt;&lt;mo data-mjx-texclass=&quot;NONE&quot;&gt;⁡&lt;/mo&gt;&lt;mrow data-mjx-texclass=&quot;INNER&quot;&gt;&lt;mo data-mjx-texclass=&quot;OPEN&quot;&gt;(&lt;/mo&gt;&lt;mfrac&gt;&lt;mn&gt;69&lt;/mn&gt;&lt;mn&gt;16&lt;/mn&gt;&lt;/mfrac&gt;&lt;mo data-mjx-texclass=&quot;CLOSE&quot;&gt;)&lt;/mo&gt;&lt;/mrow&gt;&lt;mtext&gt;&lt;/mtext&gt;&lt;mtext&gt;&lt;/mtext&gt;&lt;mtext&gt;&lt;/mtext&gt;&lt;mtext&gt;&lt;/mtext&gt;&lt;mtext&gt;&lt;/mtext&gt;&lt;mtext&gt;&lt;/mtext&gt;&lt;mtext&gt;&lt;/mtext&gt;&lt;mtext&gt;&lt;/mtext&gt;&lt;mtext&gt;&lt;/mtext&gt;&lt;mi&gt;u&lt;/mi&gt;&lt;mo&gt;=&lt;/mo&gt;&lt;msup&gt;&lt;mi&gt;cos&lt;/mi&gt;&lt;mrow data-mjx-texclass=&quot;ORD&quot;&gt;&lt;mo&gt;−&lt;/mo&gt;&lt;mn&gt;1&lt;/mn&gt;&lt;/mrow&gt;&lt;/msup&gt;&lt;mo data-mjx-texclass=&quot;NONE&quot;&gt;⁡&lt;/mo&gt;&lt;mrow data-mjx-texclass=&quot;INNER&quot;&gt;&lt;mo data-mjx-texclass=&quot;OPEN&quot;&gt;(&lt;/mo&gt;&lt;mfrac&gt;&lt;mn&gt;16&lt;/mn&gt;&lt;mn&gt;69&lt;/mn&gt;&lt;/mfrac&gt;&lt;mo data-mjx-texclass=&quot;CLOSE&quot;&gt;)&lt;/mo&gt;&lt;/mrow&gt;&lt;/math&gt;" id="2006" name="Google Shape;2006;p96" title="cosine u degrees equals 16 over 69 u equals the cosine of open paren 16 over 69 close paren u equals the inverse cosine of open paren 69 over 16 close paren u equals the inverse cosine of open paren 16 over 69 close paren"/>
          <p:cNvPicPr preferRelativeResize="0"/>
          <p:nvPr/>
        </p:nvPicPr>
        <p:blipFill rotWithShape="1">
          <a:blip r:embed="rId3">
            <a:alphaModFix/>
          </a:blip>
          <a:srcRect b="0" l="21500" r="58904" t="0"/>
          <a:stretch/>
        </p:blipFill>
        <p:spPr>
          <a:xfrm>
            <a:off x="1201775" y="2975450"/>
            <a:ext cx="1591473" cy="658800"/>
          </a:xfrm>
          <a:prstGeom prst="rect">
            <a:avLst/>
          </a:prstGeom>
          <a:noFill/>
          <a:ln>
            <a:noFill/>
          </a:ln>
        </p:spPr>
      </p:pic>
      <p:pic>
        <p:nvPicPr>
          <p:cNvPr descr="&lt;math xmlns=&quot;http://www.w3.org/1998/Math/MathML&quot; display=&quot;block&quot; data-is-equatio=&quot;1&quot; data-latex=&quot;\cos\left(u°\right)=\frac{16}{69}\ \ \ \ \ u=\cos\left(\frac{16}{69}\right)\ \ \ \ \ \ \ \ \ u=\cos^{-1}\left(\frac{69}{16}\right)\ \ \ \ \ \ \ \ \ u=\cos^{-1}\left(\frac{16}{69}\right)&quot;&gt;&lt;mi&gt;cos&lt;/mi&gt;&lt;mo data-mjx-texclass=&quot;NONE&quot;&gt;⁡&lt;/mo&gt;&lt;mrow data-mjx-texclass=&quot;INNER&quot;&gt;&lt;mo data-mjx-texclass=&quot;OPEN&quot;&gt;(&lt;/mo&gt;&lt;mi&gt;u&lt;/mi&gt;&lt;mrow data-mjx-texclass=&quot;ORD&quot;&gt;&lt;mo data-mjx-pseudoscript=&quot;true&quot;&gt;°&lt;/mo&gt;&lt;/mrow&gt;&lt;mo data-mjx-texclass=&quot;CLOSE&quot;&gt;)&lt;/mo&gt;&lt;/mrow&gt;&lt;mo&gt;=&lt;/mo&gt;&lt;mfrac&gt;&lt;mn&gt;16&lt;/mn&gt;&lt;mn&gt;69&lt;/mn&gt;&lt;/mfrac&gt;&lt;mtext&gt;&lt;/mtext&gt;&lt;mtext&gt;&lt;/mtext&gt;&lt;mtext&gt;&lt;/mtext&gt;&lt;mtext&gt;&lt;/mtext&gt;&lt;mtext&gt;&lt;/mtext&gt;&lt;mi&gt;u&lt;/mi&gt;&lt;mo&gt;=&lt;/mo&gt;&lt;mi&gt;cos&lt;/mi&gt;&lt;mo data-mjx-texclass=&quot;NONE&quot;&gt;⁡&lt;/mo&gt;&lt;mrow data-mjx-texclass=&quot;INNER&quot;&gt;&lt;mo data-mjx-texclass=&quot;OPEN&quot;&gt;(&lt;/mo&gt;&lt;mfrac&gt;&lt;mn&gt;16&lt;/mn&gt;&lt;mn&gt;69&lt;/mn&gt;&lt;/mfrac&gt;&lt;mo data-mjx-texclass=&quot;CLOSE&quot;&gt;)&lt;/mo&gt;&lt;/mrow&gt;&lt;mtext&gt;&lt;/mtext&gt;&lt;mtext&gt;&lt;/mtext&gt;&lt;mtext&gt;&lt;/mtext&gt;&lt;mtext&gt;&lt;/mtext&gt;&lt;mtext&gt;&lt;/mtext&gt;&lt;mtext&gt;&lt;/mtext&gt;&lt;mtext&gt;&lt;/mtext&gt;&lt;mtext&gt;&lt;/mtext&gt;&lt;mtext&gt;&lt;/mtext&gt;&lt;mi&gt;u&lt;/mi&gt;&lt;mo&gt;=&lt;/mo&gt;&lt;msup&gt;&lt;mi&gt;cos&lt;/mi&gt;&lt;mrow data-mjx-texclass=&quot;ORD&quot;&gt;&lt;mo&gt;−&lt;/mo&gt;&lt;mn&gt;1&lt;/mn&gt;&lt;/mrow&gt;&lt;/msup&gt;&lt;mo data-mjx-texclass=&quot;NONE&quot;&gt;⁡&lt;/mo&gt;&lt;mrow data-mjx-texclass=&quot;INNER&quot;&gt;&lt;mo data-mjx-texclass=&quot;OPEN&quot;&gt;(&lt;/mo&gt;&lt;mfrac&gt;&lt;mn&gt;69&lt;/mn&gt;&lt;mn&gt;16&lt;/mn&gt;&lt;/mfrac&gt;&lt;mo data-mjx-texclass=&quot;CLOSE&quot;&gt;)&lt;/mo&gt;&lt;/mrow&gt;&lt;mtext&gt;&lt;/mtext&gt;&lt;mtext&gt;&lt;/mtext&gt;&lt;mtext&gt;&lt;/mtext&gt;&lt;mtext&gt;&lt;/mtext&gt;&lt;mtext&gt;&lt;/mtext&gt;&lt;mtext&gt;&lt;/mtext&gt;&lt;mtext&gt;&lt;/mtext&gt;&lt;mtext&gt;&lt;/mtext&gt;&lt;mtext&gt;&lt;/mtext&gt;&lt;mi&gt;u&lt;/mi&gt;&lt;mo&gt;=&lt;/mo&gt;&lt;msup&gt;&lt;mi&gt;cos&lt;/mi&gt;&lt;mrow data-mjx-texclass=&quot;ORD&quot;&gt;&lt;mo&gt;−&lt;/mo&gt;&lt;mn&gt;1&lt;/mn&gt;&lt;/mrow&gt;&lt;/msup&gt;&lt;mo data-mjx-texclass=&quot;NONE&quot;&gt;⁡&lt;/mo&gt;&lt;mrow data-mjx-texclass=&quot;INNER&quot;&gt;&lt;mo data-mjx-texclass=&quot;OPEN&quot;&gt;(&lt;/mo&gt;&lt;mfrac&gt;&lt;mn&gt;16&lt;/mn&gt;&lt;mn&gt;69&lt;/mn&gt;&lt;/mfrac&gt;&lt;mo data-mjx-texclass=&quot;CLOSE&quot;&gt;)&lt;/mo&gt;&lt;/mrow&gt;&lt;/math&gt;" id="2007" name="Google Shape;2007;p96" title="cosine u degrees equals 16 over 69 u equals the cosine of open paren 16 over 69 close paren u equals the inverse cosine of open paren 69 over 16 close paren u equals the inverse cosine of open paren 16 over 69 close paren"/>
          <p:cNvPicPr preferRelativeResize="0"/>
          <p:nvPr/>
        </p:nvPicPr>
        <p:blipFill rotWithShape="1">
          <a:blip r:embed="rId3">
            <a:alphaModFix/>
          </a:blip>
          <a:srcRect b="0" l="47900" r="28411" t="0"/>
          <a:stretch/>
        </p:blipFill>
        <p:spPr>
          <a:xfrm>
            <a:off x="4154472" y="1563025"/>
            <a:ext cx="1923848" cy="658800"/>
          </a:xfrm>
          <a:prstGeom prst="rect">
            <a:avLst/>
          </a:prstGeom>
          <a:noFill/>
          <a:ln>
            <a:noFill/>
          </a:ln>
        </p:spPr>
      </p:pic>
      <p:pic>
        <p:nvPicPr>
          <p:cNvPr descr="&lt;math xmlns=&quot;http://www.w3.org/1998/Math/MathML&quot; display=&quot;block&quot; data-is-equatio=&quot;1&quot; data-latex=&quot;\cos\left(u°\right)=\frac{16}{69}\ \ \ \ \ u=\cos\left(\frac{16}{69}\right)\ \ \ \ \ \ \ \ \ u=\cos^{-1}\left(\frac{69}{16}\right)\ \ \ \ \ \ \ \ \ u=\cos^{-1}\left(\frac{16}{69}\right)&quot;&gt;&lt;mi&gt;cos&lt;/mi&gt;&lt;mo data-mjx-texclass=&quot;NONE&quot;&gt;⁡&lt;/mo&gt;&lt;mrow data-mjx-texclass=&quot;INNER&quot;&gt;&lt;mo data-mjx-texclass=&quot;OPEN&quot;&gt;(&lt;/mo&gt;&lt;mi&gt;u&lt;/mi&gt;&lt;mrow data-mjx-texclass=&quot;ORD&quot;&gt;&lt;mo data-mjx-pseudoscript=&quot;true&quot;&gt;°&lt;/mo&gt;&lt;/mrow&gt;&lt;mo data-mjx-texclass=&quot;CLOSE&quot;&gt;)&lt;/mo&gt;&lt;/mrow&gt;&lt;mo&gt;=&lt;/mo&gt;&lt;mfrac&gt;&lt;mn&gt;16&lt;/mn&gt;&lt;mn&gt;69&lt;/mn&gt;&lt;/mfrac&gt;&lt;mtext&gt;&lt;/mtext&gt;&lt;mtext&gt;&lt;/mtext&gt;&lt;mtext&gt;&lt;/mtext&gt;&lt;mtext&gt;&lt;/mtext&gt;&lt;mtext&gt;&lt;/mtext&gt;&lt;mi&gt;u&lt;/mi&gt;&lt;mo&gt;=&lt;/mo&gt;&lt;mi&gt;cos&lt;/mi&gt;&lt;mo data-mjx-texclass=&quot;NONE&quot;&gt;⁡&lt;/mo&gt;&lt;mrow data-mjx-texclass=&quot;INNER&quot;&gt;&lt;mo data-mjx-texclass=&quot;OPEN&quot;&gt;(&lt;/mo&gt;&lt;mfrac&gt;&lt;mn&gt;16&lt;/mn&gt;&lt;mn&gt;69&lt;/mn&gt;&lt;/mfrac&gt;&lt;mo data-mjx-texclass=&quot;CLOSE&quot;&gt;)&lt;/mo&gt;&lt;/mrow&gt;&lt;mtext&gt;&lt;/mtext&gt;&lt;mtext&gt;&lt;/mtext&gt;&lt;mtext&gt;&lt;/mtext&gt;&lt;mtext&gt;&lt;/mtext&gt;&lt;mtext&gt;&lt;/mtext&gt;&lt;mtext&gt;&lt;/mtext&gt;&lt;mtext&gt;&lt;/mtext&gt;&lt;mtext&gt;&lt;/mtext&gt;&lt;mtext&gt;&lt;/mtext&gt;&lt;mi&gt;u&lt;/mi&gt;&lt;mo&gt;=&lt;/mo&gt;&lt;msup&gt;&lt;mi&gt;cos&lt;/mi&gt;&lt;mrow data-mjx-texclass=&quot;ORD&quot;&gt;&lt;mo&gt;−&lt;/mo&gt;&lt;mn&gt;1&lt;/mn&gt;&lt;/mrow&gt;&lt;/msup&gt;&lt;mo data-mjx-texclass=&quot;NONE&quot;&gt;⁡&lt;/mo&gt;&lt;mrow data-mjx-texclass=&quot;INNER&quot;&gt;&lt;mo data-mjx-texclass=&quot;OPEN&quot;&gt;(&lt;/mo&gt;&lt;mfrac&gt;&lt;mn&gt;69&lt;/mn&gt;&lt;mn&gt;16&lt;/mn&gt;&lt;/mfrac&gt;&lt;mo data-mjx-texclass=&quot;CLOSE&quot;&gt;)&lt;/mo&gt;&lt;/mrow&gt;&lt;mtext&gt;&lt;/mtext&gt;&lt;mtext&gt;&lt;/mtext&gt;&lt;mtext&gt;&lt;/mtext&gt;&lt;mtext&gt;&lt;/mtext&gt;&lt;mtext&gt;&lt;/mtext&gt;&lt;mtext&gt;&lt;/mtext&gt;&lt;mtext&gt;&lt;/mtext&gt;&lt;mtext&gt;&lt;/mtext&gt;&lt;mtext&gt;&lt;/mtext&gt;&lt;mi&gt;u&lt;/mi&gt;&lt;mo&gt;=&lt;/mo&gt;&lt;msup&gt;&lt;mi&gt;cos&lt;/mi&gt;&lt;mrow data-mjx-texclass=&quot;ORD&quot;&gt;&lt;mo&gt;−&lt;/mo&gt;&lt;mn&gt;1&lt;/mn&gt;&lt;/mrow&gt;&lt;/msup&gt;&lt;mo data-mjx-texclass=&quot;NONE&quot;&gt;⁡&lt;/mo&gt;&lt;mrow data-mjx-texclass=&quot;INNER&quot;&gt;&lt;mo data-mjx-texclass=&quot;OPEN&quot;&gt;(&lt;/mo&gt;&lt;mfrac&gt;&lt;mn&gt;16&lt;/mn&gt;&lt;mn&gt;69&lt;/mn&gt;&lt;/mfrac&gt;&lt;mo data-mjx-texclass=&quot;CLOSE&quot;&gt;)&lt;/mo&gt;&lt;/mrow&gt;&lt;/math&gt;" id="2008" name="Google Shape;2008;p96" title="cosine u degrees equals 16 over 69 u equals the cosine of open paren 16 over 69 close paren u equals the inverse cosine of open paren 69 over 16 close paren u equals the inverse cosine of open paren 16 over 69 close paren"/>
          <p:cNvPicPr preferRelativeResize="0"/>
          <p:nvPr/>
        </p:nvPicPr>
        <p:blipFill rotWithShape="1">
          <a:blip r:embed="rId3">
            <a:alphaModFix/>
          </a:blip>
          <a:srcRect b="0" l="77760" r="0" t="0"/>
          <a:stretch/>
        </p:blipFill>
        <p:spPr>
          <a:xfrm>
            <a:off x="4163500" y="2993775"/>
            <a:ext cx="1806150" cy="6588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2" name="Shape 2012"/>
        <p:cNvGrpSpPr/>
        <p:nvPr/>
      </p:nvGrpSpPr>
      <p:grpSpPr>
        <a:xfrm>
          <a:off x="0" y="0"/>
          <a:ext cx="0" cy="0"/>
          <a:chOff x="0" y="0"/>
          <a:chExt cx="0" cy="0"/>
        </a:xfrm>
      </p:grpSpPr>
      <p:sp>
        <p:nvSpPr>
          <p:cNvPr id="2013" name="Google Shape;2013;p97"/>
          <p:cNvSpPr txBox="1"/>
          <p:nvPr/>
        </p:nvSpPr>
        <p:spPr>
          <a:xfrm>
            <a:off x="279925" y="653275"/>
            <a:ext cx="8629200" cy="523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1) U dhigma (Match) saddex-xagal (triangle) kasta: isla'eg (equation) qeexaysa xiriirka ka dhexeeya hypotenuse-kiisa iyo dhinaca ku xiga (adjacent side), iyo cabbirka xagashiisa (angle) (2 d.p.).</a:t>
            </a:r>
            <a:endParaRPr sz="1700">
              <a:solidFill>
                <a:srgbClr val="000000"/>
              </a:solidFill>
              <a:latin typeface="Lexend"/>
              <a:ea typeface="Lexend"/>
              <a:cs typeface="Lexend"/>
              <a:sym typeface="Lexend"/>
            </a:endParaRPr>
          </a:p>
        </p:txBody>
      </p:sp>
      <p:sp>
        <p:nvSpPr>
          <p:cNvPr id="2014" name="Google Shape;2014;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Xisaabinta xaglaha (angles) iyadoo la isticmaalayo qaacidada cosine (cosine formula)</a:t>
            </a:r>
            <a:endParaRPr/>
          </a:p>
        </p:txBody>
      </p:sp>
      <p:sp>
        <p:nvSpPr>
          <p:cNvPr id="2015" name="Google Shape;2015;p97"/>
          <p:cNvSpPr/>
          <p:nvPr/>
        </p:nvSpPr>
        <p:spPr>
          <a:xfrm flipH="1">
            <a:off x="-207119" y="1991675"/>
            <a:ext cx="1313100" cy="1313100"/>
          </a:xfrm>
          <a:prstGeom prst="arc">
            <a:avLst>
              <a:gd fmla="val 10771373" name="adj1"/>
              <a:gd fmla="val 12861570"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6" name="Google Shape;2016;p97"/>
          <p:cNvSpPr/>
          <p:nvPr/>
        </p:nvSpPr>
        <p:spPr>
          <a:xfrm flipH="1">
            <a:off x="425265" y="1625352"/>
            <a:ext cx="1535400" cy="102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017" name="Google Shape;2017;p97"/>
          <p:cNvCxnSpPr/>
          <p:nvPr/>
        </p:nvCxnSpPr>
        <p:spPr>
          <a:xfrm flipH="1" rot="10800000">
            <a:off x="348962" y="1512309"/>
            <a:ext cx="1535400" cy="1029900"/>
          </a:xfrm>
          <a:prstGeom prst="straightConnector1">
            <a:avLst/>
          </a:prstGeom>
          <a:noFill/>
          <a:ln cap="flat" cmpd="sng" w="28575">
            <a:solidFill>
              <a:schemeClr val="accent5"/>
            </a:solidFill>
            <a:prstDash val="solid"/>
            <a:round/>
            <a:headEnd len="med" w="med" type="triangle"/>
            <a:tailEnd len="med" w="med" type="triangle"/>
          </a:ln>
        </p:spPr>
      </p:cxnSp>
      <p:cxnSp>
        <p:nvCxnSpPr>
          <p:cNvPr id="2018" name="Google Shape;2018;p97"/>
          <p:cNvCxnSpPr/>
          <p:nvPr/>
        </p:nvCxnSpPr>
        <p:spPr>
          <a:xfrm rot="10800000">
            <a:off x="425265" y="2768088"/>
            <a:ext cx="1535400" cy="0"/>
          </a:xfrm>
          <a:prstGeom prst="straightConnector1">
            <a:avLst/>
          </a:prstGeom>
          <a:noFill/>
          <a:ln cap="flat" cmpd="sng" w="28575">
            <a:solidFill>
              <a:schemeClr val="accent5"/>
            </a:solidFill>
            <a:prstDash val="solid"/>
            <a:round/>
            <a:headEnd len="med" w="med" type="triangle"/>
            <a:tailEnd len="med" w="med" type="triangle"/>
          </a:ln>
        </p:spPr>
      </p:cxnSp>
      <p:sp>
        <p:nvSpPr>
          <p:cNvPr id="2019" name="Google Shape;2019;p97"/>
          <p:cNvSpPr txBox="1"/>
          <p:nvPr/>
        </p:nvSpPr>
        <p:spPr>
          <a:xfrm flipH="1">
            <a:off x="718381" y="2455150"/>
            <a:ext cx="434700" cy="147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100">
                <a:latin typeface="Lexend"/>
                <a:ea typeface="Lexend"/>
                <a:cs typeface="Lexend"/>
                <a:sym typeface="Lexend"/>
              </a:rPr>
              <a:t>θ</a:t>
            </a:r>
            <a:r>
              <a:rPr lang="en-GB" sz="11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020" name="Google Shape;2020;p97"/>
          <p:cNvSpPr txBox="1"/>
          <p:nvPr/>
        </p:nvSpPr>
        <p:spPr>
          <a:xfrm flipH="1">
            <a:off x="372024" y="1812240"/>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 cm</a:t>
            </a:r>
            <a:endParaRPr sz="1800">
              <a:latin typeface="Lexend"/>
              <a:ea typeface="Lexend"/>
              <a:cs typeface="Lexend"/>
              <a:sym typeface="Lexend"/>
            </a:endParaRPr>
          </a:p>
        </p:txBody>
      </p:sp>
      <p:sp>
        <p:nvSpPr>
          <p:cNvPr id="2021" name="Google Shape;2021;p97"/>
          <p:cNvSpPr/>
          <p:nvPr/>
        </p:nvSpPr>
        <p:spPr>
          <a:xfrm flipH="1" rot="-5400000">
            <a:off x="1766606" y="24611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022" name="Google Shape;2022;p97"/>
          <p:cNvCxnSpPr>
            <a:stCxn id="2013" idx="2"/>
          </p:cNvCxnSpPr>
          <p:nvPr/>
        </p:nvCxnSpPr>
        <p:spPr>
          <a:xfrm>
            <a:off x="4594525" y="1176475"/>
            <a:ext cx="0" cy="3599400"/>
          </a:xfrm>
          <a:prstGeom prst="straightConnector1">
            <a:avLst/>
          </a:prstGeom>
          <a:noFill/>
          <a:ln cap="flat" cmpd="sng" w="38100">
            <a:solidFill>
              <a:schemeClr val="accent5"/>
            </a:solidFill>
            <a:prstDash val="solid"/>
            <a:round/>
            <a:headEnd len="med" w="med" type="none"/>
            <a:tailEnd len="med" w="med" type="none"/>
          </a:ln>
        </p:spPr>
      </p:cxnSp>
      <p:sp>
        <p:nvSpPr>
          <p:cNvPr id="2023" name="Google Shape;2023;p97"/>
          <p:cNvSpPr txBox="1"/>
          <p:nvPr/>
        </p:nvSpPr>
        <p:spPr>
          <a:xfrm flipH="1">
            <a:off x="797731" y="2782797"/>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3 cm</a:t>
            </a:r>
            <a:endParaRPr sz="1800">
              <a:latin typeface="Lexend"/>
              <a:ea typeface="Lexend"/>
              <a:cs typeface="Lexend"/>
              <a:sym typeface="Lexend"/>
            </a:endParaRPr>
          </a:p>
        </p:txBody>
      </p:sp>
      <p:sp>
        <p:nvSpPr>
          <p:cNvPr id="2024" name="Google Shape;2024;p97"/>
          <p:cNvSpPr/>
          <p:nvPr/>
        </p:nvSpPr>
        <p:spPr>
          <a:xfrm>
            <a:off x="1931300" y="3784275"/>
            <a:ext cx="1313100" cy="1313100"/>
          </a:xfrm>
          <a:prstGeom prst="arc">
            <a:avLst>
              <a:gd fmla="val 10771373" name="adj1"/>
              <a:gd fmla="val 12861570"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5" name="Google Shape;2025;p97"/>
          <p:cNvSpPr/>
          <p:nvPr/>
        </p:nvSpPr>
        <p:spPr>
          <a:xfrm>
            <a:off x="1076616" y="3417952"/>
            <a:ext cx="1535400" cy="102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026" name="Google Shape;2026;p97"/>
          <p:cNvCxnSpPr/>
          <p:nvPr/>
        </p:nvCxnSpPr>
        <p:spPr>
          <a:xfrm rot="10800000">
            <a:off x="1152919" y="3304909"/>
            <a:ext cx="1535400" cy="1029900"/>
          </a:xfrm>
          <a:prstGeom prst="straightConnector1">
            <a:avLst/>
          </a:prstGeom>
          <a:noFill/>
          <a:ln cap="flat" cmpd="sng" w="28575">
            <a:solidFill>
              <a:schemeClr val="accent5"/>
            </a:solidFill>
            <a:prstDash val="solid"/>
            <a:round/>
            <a:headEnd len="med" w="med" type="triangle"/>
            <a:tailEnd len="med" w="med" type="triangle"/>
          </a:ln>
        </p:spPr>
      </p:cxnSp>
      <p:cxnSp>
        <p:nvCxnSpPr>
          <p:cNvPr id="2027" name="Google Shape;2027;p97"/>
          <p:cNvCxnSpPr/>
          <p:nvPr/>
        </p:nvCxnSpPr>
        <p:spPr>
          <a:xfrm>
            <a:off x="1076616" y="4560688"/>
            <a:ext cx="1535400" cy="0"/>
          </a:xfrm>
          <a:prstGeom prst="straightConnector1">
            <a:avLst/>
          </a:prstGeom>
          <a:noFill/>
          <a:ln cap="flat" cmpd="sng" w="28575">
            <a:solidFill>
              <a:schemeClr val="accent5"/>
            </a:solidFill>
            <a:prstDash val="solid"/>
            <a:round/>
            <a:headEnd len="med" w="med" type="triangle"/>
            <a:tailEnd len="med" w="med" type="triangle"/>
          </a:ln>
        </p:spPr>
      </p:cxnSp>
      <p:sp>
        <p:nvSpPr>
          <p:cNvPr id="2028" name="Google Shape;2028;p97"/>
          <p:cNvSpPr txBox="1"/>
          <p:nvPr/>
        </p:nvSpPr>
        <p:spPr>
          <a:xfrm>
            <a:off x="1884200" y="4247750"/>
            <a:ext cx="434700" cy="147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100">
                <a:latin typeface="Lexend"/>
                <a:ea typeface="Lexend"/>
                <a:cs typeface="Lexend"/>
                <a:sym typeface="Lexend"/>
              </a:rPr>
              <a:t>θ</a:t>
            </a:r>
            <a:r>
              <a:rPr lang="en-GB" sz="11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029" name="Google Shape;2029;p97"/>
          <p:cNvSpPr txBox="1"/>
          <p:nvPr/>
        </p:nvSpPr>
        <p:spPr>
          <a:xfrm>
            <a:off x="1838157" y="3604840"/>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 cm</a:t>
            </a:r>
            <a:endParaRPr sz="1800">
              <a:latin typeface="Lexend"/>
              <a:ea typeface="Lexend"/>
              <a:cs typeface="Lexend"/>
              <a:sym typeface="Lexend"/>
            </a:endParaRPr>
          </a:p>
        </p:txBody>
      </p:sp>
      <p:sp>
        <p:nvSpPr>
          <p:cNvPr id="2030" name="Google Shape;2030;p97"/>
          <p:cNvSpPr/>
          <p:nvPr/>
        </p:nvSpPr>
        <p:spPr>
          <a:xfrm rot="5400000">
            <a:off x="1076575" y="42537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31" name="Google Shape;2031;p97"/>
          <p:cNvSpPr txBox="1"/>
          <p:nvPr/>
        </p:nvSpPr>
        <p:spPr>
          <a:xfrm>
            <a:off x="1412450" y="4575397"/>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 cm</a:t>
            </a:r>
            <a:endParaRPr sz="1800">
              <a:latin typeface="Lexend"/>
              <a:ea typeface="Lexend"/>
              <a:cs typeface="Lexend"/>
              <a:sym typeface="Lexend"/>
            </a:endParaRPr>
          </a:p>
        </p:txBody>
      </p:sp>
      <p:cxnSp>
        <p:nvCxnSpPr>
          <p:cNvPr id="2032" name="Google Shape;2032;p97"/>
          <p:cNvCxnSpPr/>
          <p:nvPr/>
        </p:nvCxnSpPr>
        <p:spPr>
          <a:xfrm rot="5400000">
            <a:off x="434730" y="3925548"/>
            <a:ext cx="1029900" cy="0"/>
          </a:xfrm>
          <a:prstGeom prst="straightConnector1">
            <a:avLst/>
          </a:prstGeom>
          <a:noFill/>
          <a:ln cap="flat" cmpd="sng" w="28575">
            <a:solidFill>
              <a:schemeClr val="accent5"/>
            </a:solidFill>
            <a:prstDash val="solid"/>
            <a:round/>
            <a:headEnd len="med" w="med" type="triangle"/>
            <a:tailEnd len="med" w="med" type="triangle"/>
          </a:ln>
        </p:spPr>
      </p:cxnSp>
      <p:sp>
        <p:nvSpPr>
          <p:cNvPr id="2033" name="Google Shape;2033;p97"/>
          <p:cNvSpPr txBox="1"/>
          <p:nvPr/>
        </p:nvSpPr>
        <p:spPr>
          <a:xfrm>
            <a:off x="279925" y="3831964"/>
            <a:ext cx="685200" cy="162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3 cm</a:t>
            </a:r>
            <a:endParaRPr sz="1800">
              <a:latin typeface="Lexend"/>
              <a:ea typeface="Lexend"/>
              <a:cs typeface="Lexend"/>
              <a:sym typeface="Lexend"/>
            </a:endParaRPr>
          </a:p>
        </p:txBody>
      </p:sp>
      <p:grpSp>
        <p:nvGrpSpPr>
          <p:cNvPr id="2034" name="Google Shape;2034;p97"/>
          <p:cNvGrpSpPr/>
          <p:nvPr/>
        </p:nvGrpSpPr>
        <p:grpSpPr>
          <a:xfrm>
            <a:off x="2379824" y="1406600"/>
            <a:ext cx="2165651" cy="2129600"/>
            <a:chOff x="2151224" y="1635200"/>
            <a:chExt cx="2165651" cy="2129600"/>
          </a:xfrm>
        </p:grpSpPr>
        <p:sp>
          <p:nvSpPr>
            <p:cNvPr id="2035" name="Google Shape;2035;p97"/>
            <p:cNvSpPr/>
            <p:nvPr/>
          </p:nvSpPr>
          <p:spPr>
            <a:xfrm flipH="1">
              <a:off x="2151224" y="2743000"/>
              <a:ext cx="1021800" cy="1021800"/>
            </a:xfrm>
            <a:prstGeom prst="arc">
              <a:avLst>
                <a:gd fmla="val 10771373" name="adj1"/>
                <a:gd fmla="val 14015484"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36" name="Google Shape;2036;p97"/>
            <p:cNvSpPr/>
            <p:nvPr/>
          </p:nvSpPr>
          <p:spPr>
            <a:xfrm flipH="1">
              <a:off x="2660378" y="1711549"/>
              <a:ext cx="1110300" cy="15495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37" name="Google Shape;2037;p97"/>
            <p:cNvCxnSpPr/>
            <p:nvPr/>
          </p:nvCxnSpPr>
          <p:spPr>
            <a:xfrm flipH="1" rot="10800000">
              <a:off x="2568135" y="1635200"/>
              <a:ext cx="1101600" cy="1542900"/>
            </a:xfrm>
            <a:prstGeom prst="straightConnector1">
              <a:avLst/>
            </a:prstGeom>
            <a:noFill/>
            <a:ln cap="flat" cmpd="sng" w="28575">
              <a:solidFill>
                <a:schemeClr val="accent5"/>
              </a:solidFill>
              <a:prstDash val="solid"/>
              <a:round/>
              <a:headEnd len="med" w="med" type="triangle"/>
              <a:tailEnd len="med" w="med" type="triangle"/>
            </a:ln>
          </p:spPr>
        </p:cxnSp>
        <p:cxnSp>
          <p:nvCxnSpPr>
            <p:cNvPr id="2038" name="Google Shape;2038;p97"/>
            <p:cNvCxnSpPr/>
            <p:nvPr/>
          </p:nvCxnSpPr>
          <p:spPr>
            <a:xfrm rot="10800000">
              <a:off x="2646278" y="3373800"/>
              <a:ext cx="1124400" cy="0"/>
            </a:xfrm>
            <a:prstGeom prst="straightConnector1">
              <a:avLst/>
            </a:prstGeom>
            <a:noFill/>
            <a:ln cap="flat" cmpd="sng" w="28575">
              <a:solidFill>
                <a:srgbClr val="0B5FA5"/>
              </a:solidFill>
              <a:prstDash val="solid"/>
              <a:round/>
              <a:headEnd len="med" w="med" type="triangle"/>
              <a:tailEnd len="med" w="med" type="triangle"/>
            </a:ln>
          </p:spPr>
        </p:cxnSp>
        <p:sp>
          <p:nvSpPr>
            <p:cNvPr id="2039" name="Google Shape;2039;p97"/>
            <p:cNvSpPr txBox="1"/>
            <p:nvPr/>
          </p:nvSpPr>
          <p:spPr>
            <a:xfrm flipH="1">
              <a:off x="2757000" y="3051572"/>
              <a:ext cx="434700" cy="147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i="1" lang="en-GB" sz="1300">
                  <a:latin typeface="Lexend"/>
                  <a:ea typeface="Lexend"/>
                  <a:cs typeface="Lexend"/>
                  <a:sym typeface="Lexend"/>
                </a:rPr>
                <a:t>θ</a:t>
              </a:r>
              <a:r>
                <a:rPr lang="en-GB" sz="13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040" name="Google Shape;2040;p97"/>
            <p:cNvSpPr txBox="1"/>
            <p:nvPr/>
          </p:nvSpPr>
          <p:spPr>
            <a:xfrm flipH="1">
              <a:off x="2356930" y="2227961"/>
              <a:ext cx="8271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5 cm</a:t>
              </a:r>
              <a:endParaRPr sz="1800">
                <a:latin typeface="Lexend"/>
                <a:ea typeface="Lexend"/>
                <a:cs typeface="Lexend"/>
                <a:sym typeface="Lexend"/>
              </a:endParaRPr>
            </a:p>
          </p:txBody>
        </p:sp>
        <p:sp>
          <p:nvSpPr>
            <p:cNvPr id="2041" name="Google Shape;2041;p97"/>
            <p:cNvSpPr/>
            <p:nvPr/>
          </p:nvSpPr>
          <p:spPr>
            <a:xfrm flipH="1" rot="-5400000">
              <a:off x="3576625" y="30668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42" name="Google Shape;2042;p97"/>
            <p:cNvSpPr txBox="1"/>
            <p:nvPr/>
          </p:nvSpPr>
          <p:spPr>
            <a:xfrm flipH="1">
              <a:off x="2919068" y="3388508"/>
              <a:ext cx="6057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3 cm</a:t>
              </a:r>
              <a:endParaRPr sz="1800">
                <a:latin typeface="Lexend"/>
                <a:ea typeface="Lexend"/>
                <a:cs typeface="Lexend"/>
                <a:sym typeface="Lexend"/>
              </a:endParaRPr>
            </a:p>
          </p:txBody>
        </p:sp>
        <p:cxnSp>
          <p:nvCxnSpPr>
            <p:cNvPr id="2043" name="Google Shape;2043;p97"/>
            <p:cNvCxnSpPr/>
            <p:nvPr/>
          </p:nvCxnSpPr>
          <p:spPr>
            <a:xfrm rot="5400000">
              <a:off x="3126170" y="2482151"/>
              <a:ext cx="1542900" cy="0"/>
            </a:xfrm>
            <a:prstGeom prst="straightConnector1">
              <a:avLst/>
            </a:prstGeom>
            <a:noFill/>
            <a:ln cap="flat" cmpd="sng" w="28575">
              <a:solidFill>
                <a:schemeClr val="accent5"/>
              </a:solidFill>
              <a:prstDash val="solid"/>
              <a:round/>
              <a:headEnd len="med" w="med" type="triangle"/>
              <a:tailEnd len="med" w="med" type="triangle"/>
            </a:ln>
          </p:spPr>
        </p:cxnSp>
        <p:sp>
          <p:nvSpPr>
            <p:cNvPr id="2044" name="Google Shape;2044;p97"/>
            <p:cNvSpPr txBox="1"/>
            <p:nvPr/>
          </p:nvSpPr>
          <p:spPr>
            <a:xfrm flipH="1">
              <a:off x="3882175" y="2341950"/>
              <a:ext cx="434700" cy="243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4</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cm</a:t>
              </a:r>
              <a:endParaRPr sz="1800">
                <a:latin typeface="Lexend"/>
                <a:ea typeface="Lexend"/>
                <a:cs typeface="Lexend"/>
                <a:sym typeface="Lexend"/>
              </a:endParaRPr>
            </a:p>
          </p:txBody>
        </p:sp>
      </p:grpSp>
      <p:grpSp>
        <p:nvGrpSpPr>
          <p:cNvPr id="2045" name="Google Shape;2045;p97"/>
          <p:cNvGrpSpPr/>
          <p:nvPr/>
        </p:nvGrpSpPr>
        <p:grpSpPr>
          <a:xfrm>
            <a:off x="1995408" y="1304278"/>
            <a:ext cx="285750" cy="285750"/>
            <a:chOff x="1020916" y="1442088"/>
            <a:chExt cx="457200" cy="457200"/>
          </a:xfrm>
        </p:grpSpPr>
        <p:pic>
          <p:nvPicPr>
            <p:cNvPr id="2046" name="Google Shape;2046;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47" name="Google Shape;2047;p9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48" name="Google Shape;2048;p97"/>
          <p:cNvGrpSpPr/>
          <p:nvPr/>
        </p:nvGrpSpPr>
        <p:grpSpPr>
          <a:xfrm>
            <a:off x="3369594" y="1273682"/>
            <a:ext cx="285750" cy="285750"/>
            <a:chOff x="1020916" y="1442088"/>
            <a:chExt cx="457200" cy="457200"/>
          </a:xfrm>
        </p:grpSpPr>
        <p:pic>
          <p:nvPicPr>
            <p:cNvPr id="2049" name="Google Shape;2049;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50" name="Google Shape;2050;p9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051" name="Google Shape;2051;p97"/>
          <p:cNvGrpSpPr/>
          <p:nvPr/>
        </p:nvGrpSpPr>
        <p:grpSpPr>
          <a:xfrm>
            <a:off x="501474" y="3380966"/>
            <a:ext cx="285750" cy="285750"/>
            <a:chOff x="1020916" y="1442088"/>
            <a:chExt cx="457200" cy="457200"/>
          </a:xfrm>
        </p:grpSpPr>
        <p:pic>
          <p:nvPicPr>
            <p:cNvPr id="2052" name="Google Shape;2052;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53" name="Google Shape;2053;p9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cxnSp>
        <p:nvCxnSpPr>
          <p:cNvPr id="2054" name="Google Shape;2054;p97"/>
          <p:cNvCxnSpPr/>
          <p:nvPr/>
        </p:nvCxnSpPr>
        <p:spPr>
          <a:xfrm rot="10800000">
            <a:off x="4580525" y="3604850"/>
            <a:ext cx="4251600" cy="0"/>
          </a:xfrm>
          <a:prstGeom prst="straightConnector1">
            <a:avLst/>
          </a:prstGeom>
          <a:noFill/>
          <a:ln cap="flat" cmpd="sng" w="38100">
            <a:solidFill>
              <a:schemeClr val="accent5"/>
            </a:solidFill>
            <a:prstDash val="solid"/>
            <a:round/>
            <a:headEnd len="med" w="med" type="none"/>
            <a:tailEnd len="med" w="med" type="none"/>
          </a:ln>
        </p:spPr>
      </p:cxnSp>
      <p:grpSp>
        <p:nvGrpSpPr>
          <p:cNvPr id="2055" name="Google Shape;2055;p97"/>
          <p:cNvGrpSpPr/>
          <p:nvPr/>
        </p:nvGrpSpPr>
        <p:grpSpPr>
          <a:xfrm>
            <a:off x="4741845" y="1316690"/>
            <a:ext cx="1977810" cy="642235"/>
            <a:chOff x="4970445" y="1469090"/>
            <a:chExt cx="1977810" cy="642235"/>
          </a:xfrm>
        </p:grpSpPr>
        <p:grpSp>
          <p:nvGrpSpPr>
            <p:cNvPr id="2056" name="Google Shape;2056;p97"/>
            <p:cNvGrpSpPr/>
            <p:nvPr/>
          </p:nvGrpSpPr>
          <p:grpSpPr>
            <a:xfrm>
              <a:off x="4970445" y="1469090"/>
              <a:ext cx="1977810" cy="642235"/>
              <a:chOff x="6358500" y="3706320"/>
              <a:chExt cx="1291504" cy="419405"/>
            </a:xfrm>
          </p:grpSpPr>
          <p:sp>
            <p:nvSpPr>
              <p:cNvPr id="2057" name="Google Shape;2057;p97"/>
              <p:cNvSpPr/>
              <p:nvPr/>
            </p:nvSpPr>
            <p:spPr>
              <a:xfrm>
                <a:off x="6358504" y="3706320"/>
                <a:ext cx="12915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t/>
                </a:r>
                <a:endParaRPr i="1" sz="2200">
                  <a:latin typeface="Times New Roman"/>
                  <a:ea typeface="Times New Roman"/>
                  <a:cs typeface="Times New Roman"/>
                  <a:sym typeface="Times New Roman"/>
                </a:endParaRPr>
              </a:p>
            </p:txBody>
          </p:sp>
          <p:sp>
            <p:nvSpPr>
              <p:cNvPr id="2058" name="Google Shape;2058;p97"/>
              <p:cNvSpPr/>
              <p:nvPr/>
            </p:nvSpPr>
            <p:spPr>
              <a:xfrm>
                <a:off x="6358500" y="3706325"/>
                <a:ext cx="419400" cy="419400"/>
              </a:xfrm>
              <a:prstGeom prst="ellipse">
                <a:avLst/>
              </a:prstGeom>
              <a:solidFill>
                <a:schemeClr val="accent5"/>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d</a:t>
                </a:r>
                <a:endParaRPr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cos\left(\theta°\right)=\frac{3}{4}\ \ \ \ \ \ \ \ \ \ \ \ \ \theta°=\cos^{-1}\left(\frac{3}{5}\right)\ \ \ \ \ \ \ \ \ \ \ \ \ \ \ \ \ \ \ \ \ \ \ \cos\left(\theta°\right)=\frac{4}{5}&quo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3&lt;/mn&gt;&lt;mn&gt;4&lt;/mn&gt;&lt;/mfrac&gt;&lt;mtext&gt;&lt;/mtext&gt;&lt;mtext&gt;&lt;/mtext&gt;&lt;mtext&gt;&lt;/mtext&gt;&lt;mtext&gt;&lt;/mtext&gt;&lt;mtext&gt;&lt;/mtext&gt;&lt;mtext&gt;&lt;/mtext&gt;&lt;mtext&gt;&lt;/mtext&gt;&lt;mtext&gt;&lt;/mtext&gt;&lt;mtext&gt;&lt;/mtext&gt;&lt;mtext&gt;&lt;/mtext&gt;&lt;mtext&gt;&lt;/mtext&gt;&lt;mtext&gt;&lt;/mtext&gt;&lt;mtext&gt;&lt;/mtext&gt;&lt;mi&gt;θ&lt;/mi&gt;&lt;mrow data-mjx-texclass=&quot;ORD&quot;&gt;&lt;mo data-mjx-pseudoscript=&quot;true&quot;&gt;°&lt;/mo&gt;&lt;/mrow&gt;&lt;mo&gt;=&lt;/mo&gt;&lt;msup&gt;&lt;mi&gt;cos&lt;/mi&gt;&lt;mrow data-mjx-texclass=&quot;ORD&quot;&gt;&lt;mo&gt;−&lt;/mo&gt;&lt;mn&gt;1&lt;/mn&gt;&lt;/mrow&gt;&lt;/msup&gt;&lt;mo data-mjx-texclass=&quot;NONE&quot;&gt;⁡&lt;/mo&gt;&lt;mrow data-mjx-texclass=&quot;INNER&quot;&gt;&lt;mo data-mjx-texclass=&quot;OPEN&quot;&gt;(&lt;/mo&gt;&lt;mfrac&gt;&lt;mn&gt;3&lt;/mn&gt;&lt;mn&gt;5&lt;/mn&gt;&lt;/mfrac&gt;&lt;mo data-mjx-texclass=&quot;CLOSE&quot;&gt;)&lt;/mo&gt;&lt;/mrow&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4&lt;/mn&gt;&lt;mn&gt;5&lt;/mn&gt;&lt;/mfrac&gt;&lt;/math&gt;" id="2059" name="Google Shape;2059;p97" title="cosine theta degrees equals three fourths theta degrees equals the inverse cosine of three fifths cosine theta degrees equals four fifths"/>
            <p:cNvPicPr preferRelativeResize="0"/>
            <p:nvPr/>
          </p:nvPicPr>
          <p:blipFill rotWithShape="1">
            <a:blip r:embed="rId4">
              <a:alphaModFix/>
            </a:blip>
            <a:srcRect b="0" l="0" r="81015" t="0"/>
            <a:stretch/>
          </p:blipFill>
          <p:spPr>
            <a:xfrm>
              <a:off x="5658929" y="1509421"/>
              <a:ext cx="1111967" cy="561600"/>
            </a:xfrm>
            <a:prstGeom prst="rect">
              <a:avLst/>
            </a:prstGeom>
            <a:noFill/>
            <a:ln>
              <a:noFill/>
            </a:ln>
          </p:spPr>
        </p:pic>
      </p:grpSp>
      <p:grpSp>
        <p:nvGrpSpPr>
          <p:cNvPr id="2060" name="Google Shape;2060;p97"/>
          <p:cNvGrpSpPr/>
          <p:nvPr/>
        </p:nvGrpSpPr>
        <p:grpSpPr>
          <a:xfrm>
            <a:off x="6842195" y="1886145"/>
            <a:ext cx="1977810" cy="642235"/>
            <a:chOff x="6842195" y="2250628"/>
            <a:chExt cx="1977810" cy="642235"/>
          </a:xfrm>
        </p:grpSpPr>
        <p:grpSp>
          <p:nvGrpSpPr>
            <p:cNvPr id="2061" name="Google Shape;2061;p97"/>
            <p:cNvGrpSpPr/>
            <p:nvPr/>
          </p:nvGrpSpPr>
          <p:grpSpPr>
            <a:xfrm>
              <a:off x="6842195" y="2250628"/>
              <a:ext cx="1977810" cy="642235"/>
              <a:chOff x="6358500" y="3706320"/>
              <a:chExt cx="1291504" cy="419405"/>
            </a:xfrm>
          </p:grpSpPr>
          <p:sp>
            <p:nvSpPr>
              <p:cNvPr id="2062" name="Google Shape;2062;p97"/>
              <p:cNvSpPr/>
              <p:nvPr/>
            </p:nvSpPr>
            <p:spPr>
              <a:xfrm>
                <a:off x="6358504" y="3706320"/>
                <a:ext cx="12915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t/>
                </a:r>
                <a:endParaRPr i="1" sz="2200">
                  <a:latin typeface="Times New Roman"/>
                  <a:ea typeface="Times New Roman"/>
                  <a:cs typeface="Times New Roman"/>
                  <a:sym typeface="Times New Roman"/>
                </a:endParaRPr>
              </a:p>
            </p:txBody>
          </p:sp>
          <p:sp>
            <p:nvSpPr>
              <p:cNvPr id="2063" name="Google Shape;2063;p97"/>
              <p:cNvSpPr/>
              <p:nvPr/>
            </p:nvSpPr>
            <p:spPr>
              <a:xfrm>
                <a:off x="6358500" y="3706325"/>
                <a:ext cx="419400" cy="419400"/>
              </a:xfrm>
              <a:prstGeom prst="ellipse">
                <a:avLst/>
              </a:prstGeom>
              <a:solidFill>
                <a:schemeClr val="accent5"/>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e</a:t>
                </a:r>
                <a:endParaRPr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cos\left(\theta°\right)=\frac{3}{4}\ \ \ \ \ \ \ \ \ \ \ \ \ \theta°=\cos^{-1}\left(\frac{3}{5}\right)\ \ \ \ \ \ \ \ \ \ \ \ \ \ \ \ \ \ \ \ \ \ \ \cos\left(\theta°\right)=\frac{4}{5}&quo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3&lt;/mn&gt;&lt;mn&gt;4&lt;/mn&gt;&lt;/mfrac&gt;&lt;mtext&gt;&lt;/mtext&gt;&lt;mtext&gt;&lt;/mtext&gt;&lt;mtext&gt;&lt;/mtext&gt;&lt;mtext&gt;&lt;/mtext&gt;&lt;mtext&gt;&lt;/mtext&gt;&lt;mtext&gt;&lt;/mtext&gt;&lt;mtext&gt;&lt;/mtext&gt;&lt;mtext&gt;&lt;/mtext&gt;&lt;mtext&gt;&lt;/mtext&gt;&lt;mtext&gt;&lt;/mtext&gt;&lt;mtext&gt;&lt;/mtext&gt;&lt;mtext&gt;&lt;/mtext&gt;&lt;mtext&gt;&lt;/mtext&gt;&lt;mi&gt;θ&lt;/mi&gt;&lt;mrow data-mjx-texclass=&quot;ORD&quot;&gt;&lt;mo data-mjx-pseudoscript=&quot;true&quot;&gt;°&lt;/mo&gt;&lt;/mrow&gt;&lt;mo&gt;=&lt;/mo&gt;&lt;msup&gt;&lt;mi&gt;cos&lt;/mi&gt;&lt;mrow data-mjx-texclass=&quot;ORD&quot;&gt;&lt;mo&gt;−&lt;/mo&gt;&lt;mn&gt;1&lt;/mn&gt;&lt;/mrow&gt;&lt;/msup&gt;&lt;mo data-mjx-texclass=&quot;NONE&quot;&gt;⁡&lt;/mo&gt;&lt;mrow data-mjx-texclass=&quot;INNER&quot;&gt;&lt;mo data-mjx-texclass=&quot;OPEN&quot;&gt;(&lt;/mo&gt;&lt;mfrac&gt;&lt;mn&gt;3&lt;/mn&gt;&lt;mn&gt;5&lt;/mn&gt;&lt;/mfrac&gt;&lt;mo data-mjx-texclass=&quot;CLOSE&quot;&gt;)&lt;/mo&gt;&lt;/mrow&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4&lt;/mn&gt;&lt;mn&gt;5&lt;/mn&gt;&lt;/mfrac&gt;&lt;/math&gt;" id="2064" name="Google Shape;2064;p97" title="cosine theta degrees equals three fourths theta degrees equals the inverse cosine of three fifths cosine theta degrees equals four fifths"/>
            <p:cNvPicPr preferRelativeResize="0"/>
            <p:nvPr/>
          </p:nvPicPr>
          <p:blipFill rotWithShape="1">
            <a:blip r:embed="rId4">
              <a:alphaModFix/>
            </a:blip>
            <a:srcRect b="0" l="80626" r="0" t="0"/>
            <a:stretch/>
          </p:blipFill>
          <p:spPr>
            <a:xfrm>
              <a:off x="7530675" y="2290950"/>
              <a:ext cx="1134777" cy="561600"/>
            </a:xfrm>
            <a:prstGeom prst="rect">
              <a:avLst/>
            </a:prstGeom>
            <a:noFill/>
            <a:ln>
              <a:noFill/>
            </a:ln>
          </p:spPr>
        </p:pic>
      </p:grpSp>
      <p:grpSp>
        <p:nvGrpSpPr>
          <p:cNvPr id="2065" name="Google Shape;2065;p97"/>
          <p:cNvGrpSpPr/>
          <p:nvPr/>
        </p:nvGrpSpPr>
        <p:grpSpPr>
          <a:xfrm>
            <a:off x="4970445" y="2842698"/>
            <a:ext cx="2488683" cy="642229"/>
            <a:chOff x="4970445" y="2918898"/>
            <a:chExt cx="2488683" cy="642229"/>
          </a:xfrm>
        </p:grpSpPr>
        <p:grpSp>
          <p:nvGrpSpPr>
            <p:cNvPr id="2066" name="Google Shape;2066;p97"/>
            <p:cNvGrpSpPr/>
            <p:nvPr/>
          </p:nvGrpSpPr>
          <p:grpSpPr>
            <a:xfrm>
              <a:off x="4970445" y="2918898"/>
              <a:ext cx="2488683" cy="642229"/>
              <a:chOff x="6358500" y="3706325"/>
              <a:chExt cx="1625103" cy="419401"/>
            </a:xfrm>
          </p:grpSpPr>
          <p:sp>
            <p:nvSpPr>
              <p:cNvPr id="2067" name="Google Shape;2067;p97"/>
              <p:cNvSpPr/>
              <p:nvPr/>
            </p:nvSpPr>
            <p:spPr>
              <a:xfrm>
                <a:off x="6358503" y="3706326"/>
                <a:ext cx="16251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t/>
                </a:r>
                <a:endParaRPr i="1" sz="2200">
                  <a:latin typeface="Times New Roman"/>
                  <a:ea typeface="Times New Roman"/>
                  <a:cs typeface="Times New Roman"/>
                  <a:sym typeface="Times New Roman"/>
                </a:endParaRPr>
              </a:p>
            </p:txBody>
          </p:sp>
          <p:sp>
            <p:nvSpPr>
              <p:cNvPr id="2068" name="Google Shape;2068;p97"/>
              <p:cNvSpPr/>
              <p:nvPr/>
            </p:nvSpPr>
            <p:spPr>
              <a:xfrm>
                <a:off x="6358500" y="3706325"/>
                <a:ext cx="419400" cy="419400"/>
              </a:xfrm>
              <a:prstGeom prst="ellipse">
                <a:avLst/>
              </a:prstGeom>
              <a:solidFill>
                <a:schemeClr val="accent5"/>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f</a:t>
                </a:r>
                <a:endParaRPr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cos\left(\theta°\right)=\frac{3}{4}\ \ \ \ \ \ \ \ \ \ \ \ \ \theta°=\cos^{-1}\left(\frac{3}{5}\right)\ \ \ \ \ \ \ \ \ \ \ \ \ \ \ \ \ \ \ \ \ \ \ \cos\left(\theta°\right)=\frac{4}{5}&quo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3&lt;/mn&gt;&lt;mn&gt;4&lt;/mn&gt;&lt;/mfrac&gt;&lt;mtext&gt;&lt;/mtext&gt;&lt;mtext&gt;&lt;/mtext&gt;&lt;mtext&gt;&lt;/mtext&gt;&lt;mtext&gt;&lt;/mtext&gt;&lt;mtext&gt;&lt;/mtext&gt;&lt;mtext&gt;&lt;/mtext&gt;&lt;mtext&gt;&lt;/mtext&gt;&lt;mtext&gt;&lt;/mtext&gt;&lt;mtext&gt;&lt;/mtext&gt;&lt;mtext&gt;&lt;/mtext&gt;&lt;mtext&gt;&lt;/mtext&gt;&lt;mtext&gt;&lt;/mtext&gt;&lt;mtext&gt;&lt;/mtext&gt;&lt;mi&gt;θ&lt;/mi&gt;&lt;mrow data-mjx-texclass=&quot;ORD&quot;&gt;&lt;mo data-mjx-pseudoscript=&quot;true&quot;&gt;°&lt;/mo&gt;&lt;/mrow&gt;&lt;mo&gt;=&lt;/mo&gt;&lt;msup&gt;&lt;mi&gt;cos&lt;/mi&gt;&lt;mrow data-mjx-texclass=&quot;ORD&quot;&gt;&lt;mo&gt;−&lt;/mo&gt;&lt;mn&gt;1&lt;/mn&gt;&lt;/mrow&gt;&lt;/msup&gt;&lt;mo data-mjx-texclass=&quot;NONE&quot;&gt;⁡&lt;/mo&gt;&lt;mrow data-mjx-texclass=&quot;INNER&quot;&gt;&lt;mo data-mjx-texclass=&quot;OPEN&quot;&gt;(&lt;/mo&gt;&lt;mfrac&gt;&lt;mn&gt;3&lt;/mn&gt;&lt;mn&gt;5&lt;/mn&gt;&lt;/mfrac&gt;&lt;mo data-mjx-texclass=&quot;CLOSE&quot;&gt;)&lt;/mo&gt;&lt;/mrow&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4&lt;/mn&gt;&lt;mn&gt;5&lt;/mn&gt;&lt;/mfrac&gt;&lt;/math&gt;" id="2069" name="Google Shape;2069;p97" title="cosine theta degrees equals three fourths theta degrees equals the inverse cosine of three fifths cosine theta degrees equals four fifths"/>
            <p:cNvPicPr preferRelativeResize="0"/>
            <p:nvPr/>
          </p:nvPicPr>
          <p:blipFill rotWithShape="1">
            <a:blip r:embed="rId4">
              <a:alphaModFix/>
            </a:blip>
            <a:srcRect b="0" l="31304" r="41793" t="0"/>
            <a:stretch/>
          </p:blipFill>
          <p:spPr>
            <a:xfrm>
              <a:off x="5658923" y="2959225"/>
              <a:ext cx="1575674" cy="561600"/>
            </a:xfrm>
            <a:prstGeom prst="rect">
              <a:avLst/>
            </a:prstGeom>
            <a:noFill/>
            <a:ln>
              <a:noFill/>
            </a:ln>
          </p:spPr>
        </p:pic>
      </p:grpSp>
      <p:grpSp>
        <p:nvGrpSpPr>
          <p:cNvPr id="2070" name="Google Shape;2070;p97"/>
          <p:cNvGrpSpPr/>
          <p:nvPr/>
        </p:nvGrpSpPr>
        <p:grpSpPr>
          <a:xfrm>
            <a:off x="4743600" y="3706325"/>
            <a:ext cx="1764000" cy="419400"/>
            <a:chOff x="6358500" y="3706325"/>
            <a:chExt cx="1764000" cy="419400"/>
          </a:xfrm>
        </p:grpSpPr>
        <p:sp>
          <p:nvSpPr>
            <p:cNvPr id="2071" name="Google Shape;2071;p97"/>
            <p:cNvSpPr/>
            <p:nvPr/>
          </p:nvSpPr>
          <p:spPr>
            <a:xfrm>
              <a:off x="6358500" y="3706325"/>
              <a:ext cx="17640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ctr">
                <a:spcBef>
                  <a:spcPts val="0"/>
                </a:spcBef>
                <a:spcAft>
                  <a:spcPts val="0"/>
                </a:spcAft>
                <a:buNone/>
              </a:pPr>
              <a:r>
                <a:rPr i="1" lang="en-GB" sz="2000">
                  <a:solidFill>
                    <a:schemeClr val="dk1"/>
                  </a:solidFill>
                  <a:latin typeface="Times New Roman"/>
                  <a:ea typeface="Times New Roman"/>
                  <a:cs typeface="Times New Roman"/>
                  <a:sym typeface="Times New Roman"/>
                </a:rPr>
                <a:t>θ</a:t>
              </a:r>
              <a:r>
                <a:rPr lang="en-GB" sz="2000">
                  <a:solidFill>
                    <a:schemeClr val="dk1"/>
                  </a:solidFill>
                  <a:latin typeface="Times New Roman"/>
                  <a:ea typeface="Times New Roman"/>
                  <a:cs typeface="Times New Roman"/>
                  <a:sym typeface="Times New Roman"/>
                </a:rPr>
                <a:t>° = 53.13°</a:t>
              </a:r>
              <a:endParaRPr i="1" sz="2000">
                <a:latin typeface="Times New Roman"/>
                <a:ea typeface="Times New Roman"/>
                <a:cs typeface="Times New Roman"/>
                <a:sym typeface="Times New Roman"/>
              </a:endParaRPr>
            </a:p>
          </p:txBody>
        </p:sp>
        <p:sp>
          <p:nvSpPr>
            <p:cNvPr id="2072" name="Google Shape;2072;p97"/>
            <p:cNvSpPr/>
            <p:nvPr/>
          </p:nvSpPr>
          <p:spPr>
            <a:xfrm>
              <a:off x="6358500" y="3706325"/>
              <a:ext cx="419400" cy="419400"/>
            </a:xfrm>
            <a:prstGeom prst="ellipse">
              <a:avLst/>
            </a:prstGeom>
            <a:solidFill>
              <a:schemeClr val="dk1"/>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g</a:t>
              </a:r>
              <a:endParaRPr sz="1800">
                <a:solidFill>
                  <a:srgbClr val="FFFFFF"/>
                </a:solidFill>
                <a:latin typeface="Lexend"/>
                <a:ea typeface="Lexend"/>
                <a:cs typeface="Lexend"/>
                <a:sym typeface="Lexend"/>
              </a:endParaRPr>
            </a:p>
          </p:txBody>
        </p:sp>
      </p:grpSp>
      <p:grpSp>
        <p:nvGrpSpPr>
          <p:cNvPr id="2073" name="Google Shape;2073;p97"/>
          <p:cNvGrpSpPr/>
          <p:nvPr/>
        </p:nvGrpSpPr>
        <p:grpSpPr>
          <a:xfrm>
            <a:off x="4743600" y="4310386"/>
            <a:ext cx="1764000" cy="419400"/>
            <a:chOff x="6358500" y="3706325"/>
            <a:chExt cx="1764000" cy="419400"/>
          </a:xfrm>
        </p:grpSpPr>
        <p:sp>
          <p:nvSpPr>
            <p:cNvPr id="2074" name="Google Shape;2074;p97"/>
            <p:cNvSpPr/>
            <p:nvPr/>
          </p:nvSpPr>
          <p:spPr>
            <a:xfrm>
              <a:off x="6358500" y="3706325"/>
              <a:ext cx="17640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ctr">
                <a:spcBef>
                  <a:spcPts val="0"/>
                </a:spcBef>
                <a:spcAft>
                  <a:spcPts val="0"/>
                </a:spcAft>
                <a:buNone/>
              </a:pPr>
              <a:r>
                <a:rPr i="1" lang="en-GB" sz="2000">
                  <a:solidFill>
                    <a:schemeClr val="dk1"/>
                  </a:solidFill>
                  <a:latin typeface="Times New Roman"/>
                  <a:ea typeface="Times New Roman"/>
                  <a:cs typeface="Times New Roman"/>
                  <a:sym typeface="Times New Roman"/>
                </a:rPr>
                <a:t>θ</a:t>
              </a:r>
              <a:r>
                <a:rPr lang="en-GB" sz="2000">
                  <a:solidFill>
                    <a:schemeClr val="dk1"/>
                  </a:solidFill>
                  <a:latin typeface="Times New Roman"/>
                  <a:ea typeface="Times New Roman"/>
                  <a:cs typeface="Times New Roman"/>
                  <a:sym typeface="Times New Roman"/>
                </a:rPr>
                <a:t>° = 41.41°</a:t>
              </a:r>
              <a:endParaRPr i="1" sz="2000">
                <a:latin typeface="Times New Roman"/>
                <a:ea typeface="Times New Roman"/>
                <a:cs typeface="Times New Roman"/>
                <a:sym typeface="Times New Roman"/>
              </a:endParaRPr>
            </a:p>
          </p:txBody>
        </p:sp>
        <p:sp>
          <p:nvSpPr>
            <p:cNvPr id="2075" name="Google Shape;2075;p97"/>
            <p:cNvSpPr/>
            <p:nvPr/>
          </p:nvSpPr>
          <p:spPr>
            <a:xfrm>
              <a:off x="6358500" y="3706325"/>
              <a:ext cx="419400" cy="419400"/>
            </a:xfrm>
            <a:prstGeom prst="ellipse">
              <a:avLst/>
            </a:prstGeom>
            <a:solidFill>
              <a:schemeClr val="dk1"/>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i</a:t>
              </a:r>
              <a:endParaRPr sz="1800">
                <a:solidFill>
                  <a:srgbClr val="FFFFFF"/>
                </a:solidFill>
                <a:latin typeface="Lexend"/>
                <a:ea typeface="Lexend"/>
                <a:cs typeface="Lexend"/>
                <a:sym typeface="Lexend"/>
              </a:endParaRPr>
            </a:p>
          </p:txBody>
        </p:sp>
      </p:grpSp>
      <p:grpSp>
        <p:nvGrpSpPr>
          <p:cNvPr id="2076" name="Google Shape;2076;p97"/>
          <p:cNvGrpSpPr/>
          <p:nvPr/>
        </p:nvGrpSpPr>
        <p:grpSpPr>
          <a:xfrm>
            <a:off x="6881825" y="3706325"/>
            <a:ext cx="1764000" cy="419400"/>
            <a:chOff x="6358500" y="3706325"/>
            <a:chExt cx="1764000" cy="419400"/>
          </a:xfrm>
        </p:grpSpPr>
        <p:sp>
          <p:nvSpPr>
            <p:cNvPr id="2077" name="Google Shape;2077;p97"/>
            <p:cNvSpPr/>
            <p:nvPr/>
          </p:nvSpPr>
          <p:spPr>
            <a:xfrm>
              <a:off x="6358500" y="3706325"/>
              <a:ext cx="17640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ctr">
                <a:spcBef>
                  <a:spcPts val="0"/>
                </a:spcBef>
                <a:spcAft>
                  <a:spcPts val="0"/>
                </a:spcAft>
                <a:buNone/>
              </a:pPr>
              <a:r>
                <a:rPr i="1" lang="en-GB" sz="2000">
                  <a:solidFill>
                    <a:schemeClr val="dk1"/>
                  </a:solidFill>
                  <a:latin typeface="Times New Roman"/>
                  <a:ea typeface="Times New Roman"/>
                  <a:cs typeface="Times New Roman"/>
                  <a:sym typeface="Times New Roman"/>
                </a:rPr>
                <a:t>θ</a:t>
              </a:r>
              <a:r>
                <a:rPr lang="en-GB" sz="2000">
                  <a:solidFill>
                    <a:schemeClr val="dk1"/>
                  </a:solidFill>
                  <a:latin typeface="Times New Roman"/>
                  <a:ea typeface="Times New Roman"/>
                  <a:cs typeface="Times New Roman"/>
                  <a:sym typeface="Times New Roman"/>
                </a:rPr>
                <a:t>° = 36.87°</a:t>
              </a:r>
              <a:endParaRPr i="1" sz="2000">
                <a:latin typeface="Times New Roman"/>
                <a:ea typeface="Times New Roman"/>
                <a:cs typeface="Times New Roman"/>
                <a:sym typeface="Times New Roman"/>
              </a:endParaRPr>
            </a:p>
          </p:txBody>
        </p:sp>
        <p:sp>
          <p:nvSpPr>
            <p:cNvPr id="2078" name="Google Shape;2078;p97"/>
            <p:cNvSpPr/>
            <p:nvPr/>
          </p:nvSpPr>
          <p:spPr>
            <a:xfrm>
              <a:off x="6358500" y="3706325"/>
              <a:ext cx="419400" cy="419400"/>
            </a:xfrm>
            <a:prstGeom prst="ellipse">
              <a:avLst/>
            </a:prstGeom>
            <a:solidFill>
              <a:schemeClr val="dk1"/>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h</a:t>
              </a:r>
              <a:endParaRPr sz="1800">
                <a:solidFill>
                  <a:srgbClr val="FFFFFF"/>
                </a:solidFill>
                <a:latin typeface="Lexend"/>
                <a:ea typeface="Lexend"/>
                <a:cs typeface="Lexend"/>
                <a:sym typeface="Lexend"/>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2" name="Shape 2082"/>
        <p:cNvGrpSpPr/>
        <p:nvPr/>
      </p:nvGrpSpPr>
      <p:grpSpPr>
        <a:xfrm>
          <a:off x="0" y="0"/>
          <a:ext cx="0" cy="0"/>
          <a:chOff x="0" y="0"/>
          <a:chExt cx="0" cy="0"/>
        </a:xfrm>
      </p:grpSpPr>
      <p:sp>
        <p:nvSpPr>
          <p:cNvPr id="2083" name="Google Shape;2083;p98"/>
          <p:cNvSpPr/>
          <p:nvPr/>
        </p:nvSpPr>
        <p:spPr>
          <a:xfrm rot="10800000">
            <a:off x="802024" y="3996349"/>
            <a:ext cx="880500" cy="880800"/>
          </a:xfrm>
          <a:prstGeom prst="arc">
            <a:avLst>
              <a:gd fmla="val 7644222" name="adj1"/>
              <a:gd fmla="val 10809952"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84" name="Google Shape;2084;p98"/>
          <p:cNvGrpSpPr/>
          <p:nvPr/>
        </p:nvGrpSpPr>
        <p:grpSpPr>
          <a:xfrm>
            <a:off x="1146591" y="3351596"/>
            <a:ext cx="889049" cy="1085198"/>
            <a:chOff x="-2133561" y="1365630"/>
            <a:chExt cx="1072436" cy="1758545"/>
          </a:xfrm>
        </p:grpSpPr>
        <p:sp>
          <p:nvSpPr>
            <p:cNvPr id="2085" name="Google Shape;2085;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86" name="Google Shape;2086;p98"/>
            <p:cNvCxnSpPr/>
            <p:nvPr/>
          </p:nvCxnSpPr>
          <p:spPr>
            <a:xfrm flipH="1">
              <a:off x="-2133561" y="1365630"/>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87" name="Google Shape;2087;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Xisaabinta xaglaha (angles) iyadoo la isticmaalayo qaacidada cosine (cosine formula)</a:t>
            </a:r>
            <a:endParaRPr/>
          </a:p>
        </p:txBody>
      </p:sp>
      <p:sp>
        <p:nvSpPr>
          <p:cNvPr id="2088" name="Google Shape;2088;p98"/>
          <p:cNvSpPr/>
          <p:nvPr/>
        </p:nvSpPr>
        <p:spPr>
          <a:xfrm rot="10800000">
            <a:off x="469282" y="1124029"/>
            <a:ext cx="1331100" cy="1331400"/>
          </a:xfrm>
          <a:prstGeom prst="arc">
            <a:avLst>
              <a:gd fmla="val 9151910" name="adj1"/>
              <a:gd fmla="val 10809952"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89" name="Google Shape;2089;p98"/>
          <p:cNvSpPr/>
          <p:nvPr/>
        </p:nvSpPr>
        <p:spPr>
          <a:xfrm rot="10800000">
            <a:off x="6058595" y="1428829"/>
            <a:ext cx="1331100" cy="1331400"/>
          </a:xfrm>
          <a:prstGeom prst="arc">
            <a:avLst>
              <a:gd fmla="val 9151910" name="adj1"/>
              <a:gd fmla="val 10809952"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90" name="Google Shape;2090;p98"/>
          <p:cNvGrpSpPr/>
          <p:nvPr/>
        </p:nvGrpSpPr>
        <p:grpSpPr>
          <a:xfrm>
            <a:off x="1029490" y="1079201"/>
            <a:ext cx="1290596" cy="719745"/>
            <a:chOff x="-1780856" y="1227614"/>
            <a:chExt cx="1021203" cy="1896561"/>
          </a:xfrm>
        </p:grpSpPr>
        <p:sp>
          <p:nvSpPr>
            <p:cNvPr id="2091" name="Google Shape;2091;p98"/>
            <p:cNvSpPr/>
            <p:nvPr/>
          </p:nvSpPr>
          <p:spPr>
            <a:xfrm rot="-5400000">
              <a:off x="-2074253"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92" name="Google Shape;2092;p98"/>
            <p:cNvCxnSpPr/>
            <p:nvPr/>
          </p:nvCxnSpPr>
          <p:spPr>
            <a:xfrm flipH="1">
              <a:off x="-1780856" y="1227614"/>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93" name="Google Shape;2093;p98"/>
          <p:cNvSpPr txBox="1"/>
          <p:nvPr/>
        </p:nvSpPr>
        <p:spPr>
          <a:xfrm>
            <a:off x="2197225" y="2921624"/>
            <a:ext cx="153000" cy="21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000000"/>
                </a:solidFill>
                <a:latin typeface="Lexend"/>
                <a:ea typeface="Times New Roman"/>
                <a:cs typeface="Times New Roman"/>
                <a:sym typeface="Times New Roman"/>
              </a:rPr>
              <a:t>= </a:t>
            </a:r>
            <a:endParaRPr sz="3000">
              <a:solidFill>
                <a:srgbClr val="000000"/>
              </a:solidFill>
              <a:latin typeface="Times New Roman"/>
              <a:ea typeface="Times New Roman"/>
              <a:cs typeface="Times New Roman"/>
              <a:sym typeface="Times New Roman"/>
            </a:endParaRPr>
          </a:p>
        </p:txBody>
      </p:sp>
      <p:cxnSp>
        <p:nvCxnSpPr>
          <p:cNvPr id="2094" name="Google Shape;2094;p98"/>
          <p:cNvCxnSpPr/>
          <p:nvPr/>
        </p:nvCxnSpPr>
        <p:spPr>
          <a:xfrm rot="10800000">
            <a:off x="5988000" y="1189625"/>
            <a:ext cx="0" cy="3631800"/>
          </a:xfrm>
          <a:prstGeom prst="straightConnector1">
            <a:avLst/>
          </a:prstGeom>
          <a:noFill/>
          <a:ln cap="flat" cmpd="sng" w="28575">
            <a:solidFill>
              <a:srgbClr val="0B5FA5"/>
            </a:solidFill>
            <a:prstDash val="solid"/>
            <a:round/>
            <a:headEnd len="med" w="med" type="none"/>
            <a:tailEnd len="med" w="med" type="none"/>
          </a:ln>
        </p:spPr>
      </p:cxnSp>
      <p:cxnSp>
        <p:nvCxnSpPr>
          <p:cNvPr id="2095" name="Google Shape;2095;p98"/>
          <p:cNvCxnSpPr/>
          <p:nvPr/>
        </p:nvCxnSpPr>
        <p:spPr>
          <a:xfrm rot="10800000">
            <a:off x="3156000" y="1189625"/>
            <a:ext cx="0" cy="3631800"/>
          </a:xfrm>
          <a:prstGeom prst="straightConnector1">
            <a:avLst/>
          </a:prstGeom>
          <a:noFill/>
          <a:ln cap="flat" cmpd="sng" w="28575">
            <a:solidFill>
              <a:srgbClr val="0B5FA5"/>
            </a:solidFill>
            <a:prstDash val="solid"/>
            <a:round/>
            <a:headEnd len="med" w="med" type="none"/>
            <a:tailEnd len="med" w="med" type="none"/>
          </a:ln>
        </p:spPr>
      </p:cxnSp>
      <p:cxnSp>
        <p:nvCxnSpPr>
          <p:cNvPr id="2096" name="Google Shape;2096;p98"/>
          <p:cNvCxnSpPr/>
          <p:nvPr/>
        </p:nvCxnSpPr>
        <p:spPr>
          <a:xfrm>
            <a:off x="336950" y="3310325"/>
            <a:ext cx="8486100" cy="0"/>
          </a:xfrm>
          <a:prstGeom prst="straightConnector1">
            <a:avLst/>
          </a:prstGeom>
          <a:noFill/>
          <a:ln cap="flat" cmpd="sng" w="28575">
            <a:solidFill>
              <a:srgbClr val="0B5FA5"/>
            </a:solidFill>
            <a:prstDash val="solid"/>
            <a:round/>
            <a:headEnd len="med" w="med" type="none"/>
            <a:tailEnd len="med" w="med" type="none"/>
          </a:ln>
        </p:spPr>
      </p:cxnSp>
      <p:sp>
        <p:nvSpPr>
          <p:cNvPr id="2097" name="Google Shape;2097;p98"/>
          <p:cNvSpPr/>
          <p:nvPr/>
        </p:nvSpPr>
        <p:spPr>
          <a:xfrm>
            <a:off x="2166930" y="1646076"/>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8" name="Google Shape;2098;p98"/>
          <p:cNvSpPr txBox="1"/>
          <p:nvPr/>
        </p:nvSpPr>
        <p:spPr>
          <a:xfrm>
            <a:off x="549803" y="240371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cos(a°) =</a:t>
            </a:r>
            <a:r>
              <a:rPr lang="en-GB" sz="1800">
                <a:solidFill>
                  <a:srgbClr val="000000"/>
                </a:solidFill>
                <a:latin typeface="Lexend"/>
                <a:ea typeface="Lexend"/>
                <a:cs typeface="Lexend"/>
                <a:sym typeface="Lexend"/>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2099" name="Google Shape;2099;p98"/>
          <p:cNvGrpSpPr/>
          <p:nvPr/>
        </p:nvGrpSpPr>
        <p:grpSpPr>
          <a:xfrm>
            <a:off x="1600349" y="2325541"/>
            <a:ext cx="394488" cy="448000"/>
            <a:chOff x="4885901" y="2729095"/>
            <a:chExt cx="723300" cy="448000"/>
          </a:xfrm>
        </p:grpSpPr>
        <p:sp>
          <p:nvSpPr>
            <p:cNvPr id="2100" name="Google Shape;2100;p98"/>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33</a:t>
              </a:r>
              <a:endParaRPr sz="1900">
                <a:latin typeface="Times New Roman"/>
                <a:ea typeface="Times New Roman"/>
                <a:cs typeface="Times New Roman"/>
                <a:sym typeface="Times New Roman"/>
              </a:endParaRPr>
            </a:p>
          </p:txBody>
        </p:sp>
        <p:sp>
          <p:nvSpPr>
            <p:cNvPr id="2101" name="Google Shape;2101;p98"/>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28</a:t>
              </a:r>
              <a:endParaRPr sz="1900">
                <a:latin typeface="Times New Roman"/>
                <a:ea typeface="Times New Roman"/>
                <a:cs typeface="Times New Roman"/>
                <a:sym typeface="Times New Roman"/>
              </a:endParaRPr>
            </a:p>
          </p:txBody>
        </p:sp>
        <p:cxnSp>
          <p:nvCxnSpPr>
            <p:cNvPr id="2102" name="Google Shape;2102;p98"/>
            <p:cNvCxnSpPr/>
            <p:nvPr/>
          </p:nvCxnSpPr>
          <p:spPr>
            <a:xfrm>
              <a:off x="5004101" y="2953112"/>
              <a:ext cx="486900" cy="0"/>
            </a:xfrm>
            <a:prstGeom prst="straightConnector1">
              <a:avLst/>
            </a:prstGeom>
            <a:noFill/>
            <a:ln cap="flat" cmpd="sng" w="19050">
              <a:solidFill>
                <a:srgbClr val="000000"/>
              </a:solidFill>
              <a:prstDash val="solid"/>
              <a:round/>
              <a:headEnd len="med" w="med" type="none"/>
              <a:tailEnd len="med" w="med" type="none"/>
            </a:ln>
          </p:spPr>
        </p:cxnSp>
      </p:grpSp>
      <p:sp>
        <p:nvSpPr>
          <p:cNvPr id="2103" name="Google Shape;2103;p98"/>
          <p:cNvSpPr txBox="1"/>
          <p:nvPr/>
        </p:nvSpPr>
        <p:spPr>
          <a:xfrm flipH="1">
            <a:off x="997651" y="1121643"/>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33 cm</a:t>
            </a:r>
            <a:endParaRPr sz="1800">
              <a:solidFill>
                <a:srgbClr val="000000"/>
              </a:solidFill>
              <a:latin typeface="Lexend"/>
              <a:ea typeface="Lexend"/>
              <a:cs typeface="Lexend"/>
              <a:sym typeface="Lexend"/>
            </a:endParaRPr>
          </a:p>
        </p:txBody>
      </p:sp>
      <p:sp>
        <p:nvSpPr>
          <p:cNvPr id="2104" name="Google Shape;2104;p98"/>
          <p:cNvSpPr txBox="1"/>
          <p:nvPr/>
        </p:nvSpPr>
        <p:spPr>
          <a:xfrm flipH="1">
            <a:off x="1382687" y="1953875"/>
            <a:ext cx="714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28 cm</a:t>
            </a:r>
            <a:endParaRPr sz="1800">
              <a:solidFill>
                <a:srgbClr val="000000"/>
              </a:solidFill>
              <a:latin typeface="Lexend"/>
              <a:ea typeface="Lexend"/>
              <a:cs typeface="Lexend"/>
              <a:sym typeface="Lexend"/>
            </a:endParaRPr>
          </a:p>
        </p:txBody>
      </p:sp>
      <p:grpSp>
        <p:nvGrpSpPr>
          <p:cNvPr id="2105" name="Google Shape;2105;p98"/>
          <p:cNvGrpSpPr/>
          <p:nvPr/>
        </p:nvGrpSpPr>
        <p:grpSpPr>
          <a:xfrm>
            <a:off x="1600349" y="2814491"/>
            <a:ext cx="394488" cy="448000"/>
            <a:chOff x="4885901" y="2729095"/>
            <a:chExt cx="723300" cy="448000"/>
          </a:xfrm>
        </p:grpSpPr>
        <p:sp>
          <p:nvSpPr>
            <p:cNvPr id="2106" name="Google Shape;2106;p98"/>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33</a:t>
              </a:r>
              <a:endParaRPr sz="1900">
                <a:latin typeface="Times New Roman"/>
                <a:ea typeface="Times New Roman"/>
                <a:cs typeface="Times New Roman"/>
                <a:sym typeface="Times New Roman"/>
              </a:endParaRPr>
            </a:p>
          </p:txBody>
        </p:sp>
        <p:sp>
          <p:nvSpPr>
            <p:cNvPr id="2107" name="Google Shape;2107;p98"/>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900">
                  <a:latin typeface="Times New Roman"/>
                  <a:ea typeface="Times New Roman"/>
                  <a:cs typeface="Times New Roman"/>
                  <a:sym typeface="Times New Roman"/>
                </a:rPr>
                <a:t>28</a:t>
              </a:r>
              <a:endParaRPr sz="1900">
                <a:latin typeface="Times New Roman"/>
                <a:ea typeface="Times New Roman"/>
                <a:cs typeface="Times New Roman"/>
                <a:sym typeface="Times New Roman"/>
              </a:endParaRPr>
            </a:p>
          </p:txBody>
        </p:sp>
        <p:cxnSp>
          <p:nvCxnSpPr>
            <p:cNvPr id="2108" name="Google Shape;2108;p98"/>
            <p:cNvCxnSpPr/>
            <p:nvPr/>
          </p:nvCxnSpPr>
          <p:spPr>
            <a:xfrm>
              <a:off x="5004101" y="2953112"/>
              <a:ext cx="486900" cy="0"/>
            </a:xfrm>
            <a:prstGeom prst="straightConnector1">
              <a:avLst/>
            </a:prstGeom>
            <a:noFill/>
            <a:ln cap="flat" cmpd="sng" w="19050">
              <a:solidFill>
                <a:srgbClr val="000000"/>
              </a:solidFill>
              <a:prstDash val="solid"/>
              <a:round/>
              <a:headEnd len="med" w="med" type="none"/>
              <a:tailEnd len="med" w="med" type="none"/>
            </a:ln>
          </p:spPr>
        </p:cxnSp>
      </p:grpSp>
      <p:sp>
        <p:nvSpPr>
          <p:cNvPr id="2109" name="Google Shape;2109;p98"/>
          <p:cNvSpPr txBox="1"/>
          <p:nvPr/>
        </p:nvSpPr>
        <p:spPr>
          <a:xfrm>
            <a:off x="464400" y="2892674"/>
            <a:ext cx="11712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rgbClr val="000000"/>
                </a:solidFill>
                <a:latin typeface="Lexend"/>
                <a:ea typeface="Times New Roman"/>
                <a:cs typeface="Times New Roman"/>
                <a:sym typeface="Times New Roman"/>
              </a:rPr>
              <a:t>a° = cos-1(</a:t>
            </a:r>
            <a:r>
              <a:rPr lang="en-GB" sz="1800">
                <a:solidFill>
                  <a:srgbClr val="000000"/>
                </a:solidFill>
                <a:latin typeface="Lexend"/>
                <a:ea typeface="Times New Roman"/>
                <a:cs typeface="Times New Roman"/>
                <a:sym typeface="Times New Roman"/>
              </a:rPr>
              <a:t/>
            </a:r>
            <a:r>
              <a:rPr lang="en-GB" sz="1800">
                <a:latin typeface="Lexend"/>
                <a:ea typeface="Times New Roman"/>
                <a:cs typeface="Times New Roman"/>
                <a:sym typeface="Times New Roman"/>
              </a:rPr>
              <a:t/>
            </a:r>
            <a:r>
              <a:rPr baseline="30000" lang="en-GB" sz="1800">
                <a:solidFill>
                  <a:srgbClr val="000000"/>
                </a:solidFill>
                <a:latin typeface="Lexend"/>
                <a:ea typeface="Times New Roman"/>
                <a:cs typeface="Times New Roman"/>
                <a:sym typeface="Times New Roman"/>
              </a:rPr>
              <a:t/>
            </a:r>
            <a:r>
              <a:rPr lang="en-GB" sz="2800">
                <a:solidFill>
                  <a:srgbClr val="000000"/>
                </a:solidFill>
                <a:latin typeface="Lexend"/>
                <a:ea typeface="Times New Roman"/>
                <a:cs typeface="Times New Roman"/>
                <a:sym typeface="Times New Roman"/>
              </a:rPr>
              <a:t/>
            </a:r>
            <a:endParaRPr sz="3000">
              <a:solidFill>
                <a:srgbClr val="000000"/>
              </a:solidFill>
              <a:latin typeface="Times New Roman"/>
              <a:ea typeface="Times New Roman"/>
              <a:cs typeface="Times New Roman"/>
              <a:sym typeface="Times New Roman"/>
            </a:endParaRPr>
          </a:p>
        </p:txBody>
      </p:sp>
      <p:sp>
        <p:nvSpPr>
          <p:cNvPr id="2110" name="Google Shape;2110;p98"/>
          <p:cNvSpPr txBox="1"/>
          <p:nvPr/>
        </p:nvSpPr>
        <p:spPr>
          <a:xfrm>
            <a:off x="1936605" y="2892674"/>
            <a:ext cx="221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2800">
                <a:solidFill>
                  <a:srgbClr val="000000"/>
                </a:solidFill>
                <a:latin typeface="Lexend"/>
                <a:ea typeface="Times New Roman"/>
                <a:cs typeface="Times New Roman"/>
                <a:sym typeface="Times New Roman"/>
              </a:rPr>
              <a:t>)</a:t>
            </a:r>
            <a:endParaRPr sz="3000">
              <a:solidFill>
                <a:srgbClr val="000000"/>
              </a:solidFill>
              <a:latin typeface="Times New Roman"/>
              <a:ea typeface="Times New Roman"/>
              <a:cs typeface="Times New Roman"/>
              <a:sym typeface="Times New Roman"/>
            </a:endParaRPr>
          </a:p>
        </p:txBody>
      </p:sp>
      <p:sp>
        <p:nvSpPr>
          <p:cNvPr id="2111" name="Google Shape;2111;p98"/>
          <p:cNvSpPr/>
          <p:nvPr/>
        </p:nvSpPr>
        <p:spPr>
          <a:xfrm>
            <a:off x="2389150" y="2834949"/>
            <a:ext cx="7146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12" name="Google Shape;2112;p98"/>
          <p:cNvSpPr txBox="1"/>
          <p:nvPr/>
        </p:nvSpPr>
        <p:spPr>
          <a:xfrm flipH="1">
            <a:off x="3500375" y="1093937"/>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71 cm</a:t>
            </a:r>
            <a:endParaRPr sz="1800">
              <a:solidFill>
                <a:srgbClr val="000000"/>
              </a:solidFill>
              <a:latin typeface="Lexend"/>
              <a:ea typeface="Lexend"/>
              <a:cs typeface="Lexend"/>
              <a:sym typeface="Lexend"/>
            </a:endParaRPr>
          </a:p>
        </p:txBody>
      </p:sp>
      <p:sp>
        <p:nvSpPr>
          <p:cNvPr id="2113" name="Google Shape;2113;p98"/>
          <p:cNvSpPr txBox="1"/>
          <p:nvPr/>
        </p:nvSpPr>
        <p:spPr>
          <a:xfrm flipH="1">
            <a:off x="5045470" y="1327650"/>
            <a:ext cx="714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28 cm</a:t>
            </a:r>
            <a:endParaRPr sz="1800">
              <a:solidFill>
                <a:srgbClr val="000000"/>
              </a:solidFill>
              <a:latin typeface="Lexend"/>
              <a:ea typeface="Lexend"/>
              <a:cs typeface="Lexend"/>
              <a:sym typeface="Lexend"/>
            </a:endParaRPr>
          </a:p>
        </p:txBody>
      </p:sp>
      <p:sp>
        <p:nvSpPr>
          <p:cNvPr id="2114" name="Google Shape;2114;p98"/>
          <p:cNvSpPr/>
          <p:nvPr/>
        </p:nvSpPr>
        <p:spPr>
          <a:xfrm>
            <a:off x="4700470" y="1596821"/>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15" name="Google Shape;2115;p98"/>
          <p:cNvSpPr txBox="1"/>
          <p:nvPr/>
        </p:nvSpPr>
        <p:spPr>
          <a:xfrm flipH="1">
            <a:off x="1408782" y="1570825"/>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a</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116" name="Google Shape;2116;p98"/>
          <p:cNvSpPr/>
          <p:nvPr/>
        </p:nvSpPr>
        <p:spPr>
          <a:xfrm rot="10800000">
            <a:off x="4451591" y="721970"/>
            <a:ext cx="810300" cy="810300"/>
          </a:xfrm>
          <a:prstGeom prst="arc">
            <a:avLst>
              <a:gd fmla="val 16177816" name="adj1"/>
              <a:gd fmla="val 19918225"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17" name="Google Shape;2117;p98"/>
          <p:cNvSpPr txBox="1"/>
          <p:nvPr/>
        </p:nvSpPr>
        <p:spPr>
          <a:xfrm flipH="1">
            <a:off x="4575923" y="1249870"/>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b</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grpSp>
        <p:nvGrpSpPr>
          <p:cNvPr id="2118" name="Google Shape;2118;p98"/>
          <p:cNvGrpSpPr/>
          <p:nvPr/>
        </p:nvGrpSpPr>
        <p:grpSpPr>
          <a:xfrm>
            <a:off x="3570778" y="1031230"/>
            <a:ext cx="1290596" cy="719745"/>
            <a:chOff x="-2082328" y="1227614"/>
            <a:chExt cx="1021203" cy="1896561"/>
          </a:xfrm>
        </p:grpSpPr>
        <p:sp>
          <p:nvSpPr>
            <p:cNvPr id="2119" name="Google Shape;2119;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20" name="Google Shape;2120;p98"/>
            <p:cNvCxnSpPr/>
            <p:nvPr/>
          </p:nvCxnSpPr>
          <p:spPr>
            <a:xfrm flipH="1">
              <a:off x="-2082328" y="1227614"/>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21" name="Google Shape;2121;p98"/>
          <p:cNvSpPr txBox="1"/>
          <p:nvPr/>
        </p:nvSpPr>
        <p:spPr>
          <a:xfrm>
            <a:off x="4985150" y="2921624"/>
            <a:ext cx="153000" cy="21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 </a:t>
            </a:r>
            <a:endParaRPr sz="3000">
              <a:solidFill>
                <a:srgbClr val="000000"/>
              </a:solidFill>
              <a:latin typeface="Lexend"/>
              <a:ea typeface="Lexend"/>
              <a:cs typeface="Lexend"/>
              <a:sym typeface="Lexend"/>
            </a:endParaRPr>
          </a:p>
        </p:txBody>
      </p:sp>
      <p:sp>
        <p:nvSpPr>
          <p:cNvPr id="2122" name="Google Shape;2122;p98"/>
          <p:cNvSpPr txBox="1"/>
          <p:nvPr/>
        </p:nvSpPr>
        <p:spPr>
          <a:xfrm>
            <a:off x="3337728" y="240371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cos(b°) =</a:t>
            </a:r>
            <a:r>
              <a:rPr lang="en-GB" sz="1800">
                <a:solidFill>
                  <a:srgbClr val="000000"/>
                </a:solidFill>
                <a:latin typeface="Lexend"/>
                <a:ea typeface="Times New Roman"/>
                <a:cs typeface="Times New Roman"/>
                <a:sym typeface="Times New Roman"/>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endParaRPr sz="1800">
              <a:solidFill>
                <a:srgbClr val="000000"/>
              </a:solidFill>
              <a:latin typeface="Times New Roman"/>
              <a:ea typeface="Times New Roman"/>
              <a:cs typeface="Times New Roman"/>
              <a:sym typeface="Times New Roman"/>
            </a:endParaRPr>
          </a:p>
        </p:txBody>
      </p:sp>
      <p:grpSp>
        <p:nvGrpSpPr>
          <p:cNvPr id="2123" name="Google Shape;2123;p98"/>
          <p:cNvGrpSpPr/>
          <p:nvPr/>
        </p:nvGrpSpPr>
        <p:grpSpPr>
          <a:xfrm>
            <a:off x="4388274" y="2325541"/>
            <a:ext cx="394488" cy="448000"/>
            <a:chOff x="4885901" y="2729095"/>
            <a:chExt cx="723300" cy="448000"/>
          </a:xfrm>
        </p:grpSpPr>
        <p:sp>
          <p:nvSpPr>
            <p:cNvPr id="2124" name="Google Shape;2124;p98"/>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125" name="Google Shape;2125;p98"/>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cxnSp>
          <p:nvCxnSpPr>
            <p:cNvPr id="2126" name="Google Shape;2126;p98"/>
            <p:cNvCxnSpPr/>
            <p:nvPr/>
          </p:nvCxnSpPr>
          <p:spPr>
            <a:xfrm>
              <a:off x="5004101" y="2953112"/>
              <a:ext cx="486900" cy="0"/>
            </a:xfrm>
            <a:prstGeom prst="straightConnector1">
              <a:avLst/>
            </a:prstGeom>
            <a:noFill/>
            <a:ln cap="flat" cmpd="sng" w="19050">
              <a:solidFill>
                <a:srgbClr val="000000"/>
              </a:solidFill>
              <a:prstDash val="solid"/>
              <a:round/>
              <a:headEnd len="med" w="med" type="none"/>
              <a:tailEnd len="med" w="med" type="none"/>
            </a:ln>
          </p:spPr>
        </p:cxnSp>
      </p:grpSp>
      <p:grpSp>
        <p:nvGrpSpPr>
          <p:cNvPr id="2127" name="Google Shape;2127;p98"/>
          <p:cNvGrpSpPr/>
          <p:nvPr/>
        </p:nvGrpSpPr>
        <p:grpSpPr>
          <a:xfrm>
            <a:off x="4388274" y="2814491"/>
            <a:ext cx="394488" cy="448000"/>
            <a:chOff x="4885901" y="2729095"/>
            <a:chExt cx="723300" cy="448000"/>
          </a:xfrm>
        </p:grpSpPr>
        <p:sp>
          <p:nvSpPr>
            <p:cNvPr id="2128" name="Google Shape;2128;p98"/>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129" name="Google Shape;2129;p98"/>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cxnSp>
          <p:nvCxnSpPr>
            <p:cNvPr id="2130" name="Google Shape;2130;p98"/>
            <p:cNvCxnSpPr/>
            <p:nvPr/>
          </p:nvCxnSpPr>
          <p:spPr>
            <a:xfrm>
              <a:off x="5004101" y="2953112"/>
              <a:ext cx="486900" cy="0"/>
            </a:xfrm>
            <a:prstGeom prst="straightConnector1">
              <a:avLst/>
            </a:prstGeom>
            <a:noFill/>
            <a:ln cap="flat" cmpd="sng" w="19050">
              <a:solidFill>
                <a:srgbClr val="000000"/>
              </a:solidFill>
              <a:prstDash val="solid"/>
              <a:round/>
              <a:headEnd len="med" w="med" type="none"/>
              <a:tailEnd len="med" w="med" type="none"/>
            </a:ln>
          </p:spPr>
        </p:cxnSp>
      </p:grpSp>
      <p:sp>
        <p:nvSpPr>
          <p:cNvPr id="2131" name="Google Shape;2131;p98"/>
          <p:cNvSpPr txBox="1"/>
          <p:nvPr/>
        </p:nvSpPr>
        <p:spPr>
          <a:xfrm>
            <a:off x="3252325" y="2892674"/>
            <a:ext cx="11712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rgbClr val="000000"/>
                </a:solidFill>
                <a:latin typeface="Lexend"/>
                <a:ea typeface="Times New Roman"/>
                <a:cs typeface="Times New Roman"/>
                <a:sym typeface="Times New Roman"/>
              </a:rPr>
              <a:t>b° = cos-1(</a:t>
            </a:r>
            <a:r>
              <a:rPr lang="en-GB" sz="1800">
                <a:solidFill>
                  <a:srgbClr val="000000"/>
                </a:solidFill>
                <a:latin typeface="Lexend"/>
                <a:ea typeface="Times New Roman"/>
                <a:cs typeface="Times New Roman"/>
                <a:sym typeface="Times New Roman"/>
              </a:rPr>
              <a:t/>
            </a:r>
            <a:r>
              <a:rPr lang="en-GB" sz="1800">
                <a:latin typeface="Lexend"/>
                <a:ea typeface="Times New Roman"/>
                <a:cs typeface="Times New Roman"/>
                <a:sym typeface="Times New Roman"/>
              </a:rPr>
              <a:t/>
            </a:r>
            <a:r>
              <a:rPr baseline="30000" lang="en-GB" sz="1800">
                <a:solidFill>
                  <a:srgbClr val="000000"/>
                </a:solidFill>
                <a:latin typeface="Lexend"/>
                <a:ea typeface="Times New Roman"/>
                <a:cs typeface="Times New Roman"/>
                <a:sym typeface="Times New Roman"/>
              </a:rPr>
              <a:t/>
            </a:r>
            <a:r>
              <a:rPr lang="en-GB" sz="2800">
                <a:solidFill>
                  <a:srgbClr val="000000"/>
                </a:solidFill>
                <a:latin typeface="Lexend"/>
                <a:ea typeface="Times New Roman"/>
                <a:cs typeface="Times New Roman"/>
                <a:sym typeface="Times New Roman"/>
              </a:rPr>
              <a:t/>
            </a:r>
            <a:endParaRPr sz="3000">
              <a:solidFill>
                <a:srgbClr val="000000"/>
              </a:solidFill>
              <a:latin typeface="Times New Roman"/>
              <a:ea typeface="Times New Roman"/>
              <a:cs typeface="Times New Roman"/>
              <a:sym typeface="Times New Roman"/>
            </a:endParaRPr>
          </a:p>
        </p:txBody>
      </p:sp>
      <p:sp>
        <p:nvSpPr>
          <p:cNvPr id="2132" name="Google Shape;2132;p98"/>
          <p:cNvSpPr txBox="1"/>
          <p:nvPr/>
        </p:nvSpPr>
        <p:spPr>
          <a:xfrm>
            <a:off x="4724530" y="2892674"/>
            <a:ext cx="221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2800">
                <a:solidFill>
                  <a:srgbClr val="000000"/>
                </a:solidFill>
                <a:latin typeface="Lexend"/>
                <a:ea typeface="Times New Roman"/>
                <a:cs typeface="Times New Roman"/>
                <a:sym typeface="Times New Roman"/>
              </a:rPr>
              <a:t>)</a:t>
            </a:r>
            <a:endParaRPr sz="3000">
              <a:solidFill>
                <a:srgbClr val="000000"/>
              </a:solidFill>
              <a:latin typeface="Times New Roman"/>
              <a:ea typeface="Times New Roman"/>
              <a:cs typeface="Times New Roman"/>
              <a:sym typeface="Times New Roman"/>
            </a:endParaRPr>
          </a:p>
        </p:txBody>
      </p:sp>
      <p:sp>
        <p:nvSpPr>
          <p:cNvPr id="2133" name="Google Shape;2133;p98"/>
          <p:cNvSpPr/>
          <p:nvPr/>
        </p:nvSpPr>
        <p:spPr>
          <a:xfrm>
            <a:off x="5177075" y="2834949"/>
            <a:ext cx="7146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34" name="Google Shape;2134;p98"/>
          <p:cNvGrpSpPr/>
          <p:nvPr/>
        </p:nvGrpSpPr>
        <p:grpSpPr>
          <a:xfrm>
            <a:off x="6618803" y="1384001"/>
            <a:ext cx="1290596" cy="719745"/>
            <a:chOff x="-2082328" y="1227614"/>
            <a:chExt cx="1021203" cy="1896561"/>
          </a:xfrm>
        </p:grpSpPr>
        <p:sp>
          <p:nvSpPr>
            <p:cNvPr id="2135" name="Google Shape;2135;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36" name="Google Shape;2136;p98"/>
            <p:cNvCxnSpPr/>
            <p:nvPr/>
          </p:nvCxnSpPr>
          <p:spPr>
            <a:xfrm flipH="1">
              <a:off x="-2082328" y="1227614"/>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37" name="Google Shape;2137;p98"/>
          <p:cNvSpPr/>
          <p:nvPr/>
        </p:nvSpPr>
        <p:spPr>
          <a:xfrm>
            <a:off x="7756242" y="1950876"/>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38" name="Google Shape;2138;p98"/>
          <p:cNvSpPr txBox="1"/>
          <p:nvPr/>
        </p:nvSpPr>
        <p:spPr>
          <a:xfrm flipH="1">
            <a:off x="6586963" y="1426443"/>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 cm</a:t>
            </a:r>
            <a:endParaRPr sz="1800">
              <a:solidFill>
                <a:srgbClr val="000000"/>
              </a:solidFill>
              <a:latin typeface="Lexend"/>
              <a:ea typeface="Lexend"/>
              <a:cs typeface="Lexend"/>
              <a:sym typeface="Lexend"/>
            </a:endParaRPr>
          </a:p>
        </p:txBody>
      </p:sp>
      <p:sp>
        <p:nvSpPr>
          <p:cNvPr id="2139" name="Google Shape;2139;p98"/>
          <p:cNvSpPr txBox="1"/>
          <p:nvPr/>
        </p:nvSpPr>
        <p:spPr>
          <a:xfrm flipH="1">
            <a:off x="6998094" y="1875625"/>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c</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140" name="Google Shape;2140;p98"/>
          <p:cNvSpPr/>
          <p:nvPr/>
        </p:nvSpPr>
        <p:spPr>
          <a:xfrm rot="10800000">
            <a:off x="6058595" y="3443860"/>
            <a:ext cx="1331100" cy="1331400"/>
          </a:xfrm>
          <a:prstGeom prst="arc">
            <a:avLst>
              <a:gd fmla="val 9151910" name="adj1"/>
              <a:gd fmla="val 10809952"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41" name="Google Shape;2141;p98"/>
          <p:cNvGrpSpPr/>
          <p:nvPr/>
        </p:nvGrpSpPr>
        <p:grpSpPr>
          <a:xfrm>
            <a:off x="6618803" y="3399033"/>
            <a:ext cx="1290596" cy="719745"/>
            <a:chOff x="-2082328" y="1227614"/>
            <a:chExt cx="1021203" cy="1896561"/>
          </a:xfrm>
        </p:grpSpPr>
        <p:sp>
          <p:nvSpPr>
            <p:cNvPr id="2142" name="Google Shape;2142;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43" name="Google Shape;2143;p98"/>
            <p:cNvCxnSpPr/>
            <p:nvPr/>
          </p:nvCxnSpPr>
          <p:spPr>
            <a:xfrm flipH="1">
              <a:off x="-2082328" y="1227614"/>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44" name="Google Shape;2144;p98"/>
          <p:cNvSpPr/>
          <p:nvPr/>
        </p:nvSpPr>
        <p:spPr>
          <a:xfrm>
            <a:off x="7756242" y="3965908"/>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5" name="Google Shape;2145;p98"/>
          <p:cNvSpPr txBox="1"/>
          <p:nvPr/>
        </p:nvSpPr>
        <p:spPr>
          <a:xfrm flipH="1">
            <a:off x="6559458" y="3441474"/>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0.5 cm</a:t>
            </a:r>
            <a:endParaRPr sz="1800">
              <a:solidFill>
                <a:srgbClr val="000000"/>
              </a:solidFill>
              <a:latin typeface="Lexend"/>
              <a:ea typeface="Lexend"/>
              <a:cs typeface="Lexend"/>
              <a:sym typeface="Lexend"/>
            </a:endParaRPr>
          </a:p>
        </p:txBody>
      </p:sp>
      <p:sp>
        <p:nvSpPr>
          <p:cNvPr id="2146" name="Google Shape;2146;p98"/>
          <p:cNvSpPr txBox="1"/>
          <p:nvPr/>
        </p:nvSpPr>
        <p:spPr>
          <a:xfrm flipH="1">
            <a:off x="7097945" y="3854105"/>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f</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cxnSp>
        <p:nvCxnSpPr>
          <p:cNvPr id="2147" name="Google Shape;2147;p98"/>
          <p:cNvCxnSpPr/>
          <p:nvPr/>
        </p:nvCxnSpPr>
        <p:spPr>
          <a:xfrm rot="10800000">
            <a:off x="1077650" y="1952925"/>
            <a:ext cx="1251300" cy="0"/>
          </a:xfrm>
          <a:prstGeom prst="straightConnector1">
            <a:avLst/>
          </a:prstGeom>
          <a:noFill/>
          <a:ln cap="flat" cmpd="sng" w="28575">
            <a:solidFill>
              <a:schemeClr val="accent5"/>
            </a:solidFill>
            <a:prstDash val="solid"/>
            <a:round/>
            <a:headEnd len="med" w="med" type="triangle"/>
            <a:tailEnd len="med" w="med" type="triangle"/>
          </a:ln>
        </p:spPr>
      </p:cxnSp>
      <p:sp>
        <p:nvSpPr>
          <p:cNvPr id="2148" name="Google Shape;2148;p98"/>
          <p:cNvSpPr txBox="1"/>
          <p:nvPr/>
        </p:nvSpPr>
        <p:spPr>
          <a:xfrm>
            <a:off x="324000" y="613000"/>
            <a:ext cx="808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2) Raadi cabbirka xagal kasta oo calaamad u leh xaraf (1 d.p.)</a:t>
            </a:r>
            <a:r>
              <a:rPr lang="en-GB" sz="1100">
                <a:solidFill>
                  <a:srgbClr val="000000"/>
                </a:solidFill>
                <a:latin typeface="Lexend"/>
                <a:ea typeface="Lexend"/>
                <a:cs typeface="Lexend"/>
                <a:sym typeface="Lexend"/>
              </a:rPr>
              <a:t/>
            </a:r>
            <a:endParaRPr sz="1800">
              <a:latin typeface="Lexend"/>
              <a:ea typeface="Lexend"/>
              <a:cs typeface="Lexend"/>
              <a:sym typeface="Lexend"/>
            </a:endParaRPr>
          </a:p>
        </p:txBody>
      </p:sp>
      <p:cxnSp>
        <p:nvCxnSpPr>
          <p:cNvPr id="2149" name="Google Shape;2149;p98"/>
          <p:cNvCxnSpPr/>
          <p:nvPr/>
        </p:nvCxnSpPr>
        <p:spPr>
          <a:xfrm rot="10800000">
            <a:off x="5012583" y="1120509"/>
            <a:ext cx="0" cy="633000"/>
          </a:xfrm>
          <a:prstGeom prst="straightConnector1">
            <a:avLst/>
          </a:prstGeom>
          <a:noFill/>
          <a:ln cap="flat" cmpd="sng" w="28575">
            <a:solidFill>
              <a:schemeClr val="accent5"/>
            </a:solidFill>
            <a:prstDash val="solid"/>
            <a:round/>
            <a:headEnd len="med" w="med" type="triangle"/>
            <a:tailEnd len="med" w="med" type="triangle"/>
          </a:ln>
        </p:spPr>
      </p:cxnSp>
      <p:sp>
        <p:nvSpPr>
          <p:cNvPr id="2150" name="Google Shape;2150;p98"/>
          <p:cNvSpPr txBox="1"/>
          <p:nvPr/>
        </p:nvSpPr>
        <p:spPr>
          <a:xfrm flipH="1">
            <a:off x="6895500" y="2236725"/>
            <a:ext cx="9150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0.87 cm</a:t>
            </a:r>
            <a:endParaRPr sz="1800">
              <a:solidFill>
                <a:srgbClr val="000000"/>
              </a:solidFill>
              <a:latin typeface="Lexend"/>
              <a:ea typeface="Lexend"/>
              <a:cs typeface="Lexend"/>
              <a:sym typeface="Lexend"/>
            </a:endParaRPr>
          </a:p>
        </p:txBody>
      </p:sp>
      <p:cxnSp>
        <p:nvCxnSpPr>
          <p:cNvPr id="2151" name="Google Shape;2151;p98"/>
          <p:cNvCxnSpPr/>
          <p:nvPr/>
        </p:nvCxnSpPr>
        <p:spPr>
          <a:xfrm rot="10800000">
            <a:off x="6690663" y="2235775"/>
            <a:ext cx="1251300" cy="0"/>
          </a:xfrm>
          <a:prstGeom prst="straightConnector1">
            <a:avLst/>
          </a:prstGeom>
          <a:noFill/>
          <a:ln cap="flat" cmpd="sng" w="28575">
            <a:solidFill>
              <a:schemeClr val="accent5"/>
            </a:solidFill>
            <a:prstDash val="solid"/>
            <a:round/>
            <a:headEnd len="med" w="med" type="triangle"/>
            <a:tailEnd len="med" w="med" type="triangle"/>
          </a:ln>
        </p:spPr>
      </p:cxnSp>
      <p:sp>
        <p:nvSpPr>
          <p:cNvPr id="2152" name="Google Shape;2152;p98"/>
          <p:cNvSpPr/>
          <p:nvPr/>
        </p:nvSpPr>
        <p:spPr>
          <a:xfrm>
            <a:off x="1884979" y="4285102"/>
            <a:ext cx="150600" cy="1506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53" name="Google Shape;2153;p98"/>
          <p:cNvSpPr txBox="1"/>
          <p:nvPr/>
        </p:nvSpPr>
        <p:spPr>
          <a:xfrm flipH="1">
            <a:off x="974121" y="3616295"/>
            <a:ext cx="633900" cy="215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2 cm</a:t>
            </a:r>
            <a:endParaRPr sz="1800">
              <a:solidFill>
                <a:srgbClr val="000000"/>
              </a:solidFill>
              <a:latin typeface="Lexend"/>
              <a:ea typeface="Lexend"/>
              <a:cs typeface="Lexend"/>
              <a:sym typeface="Lexend"/>
            </a:endParaRPr>
          </a:p>
        </p:txBody>
      </p:sp>
      <p:sp>
        <p:nvSpPr>
          <p:cNvPr id="2154" name="Google Shape;2154;p98"/>
          <p:cNvSpPr txBox="1"/>
          <p:nvPr/>
        </p:nvSpPr>
        <p:spPr>
          <a:xfrm flipH="1">
            <a:off x="1347139" y="4210003"/>
            <a:ext cx="319200" cy="176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d</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155" name="Google Shape;2155;p98"/>
          <p:cNvSpPr txBox="1"/>
          <p:nvPr/>
        </p:nvSpPr>
        <p:spPr>
          <a:xfrm flipH="1">
            <a:off x="1161298" y="4556158"/>
            <a:ext cx="9855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0.87 cm</a:t>
            </a:r>
            <a:endParaRPr sz="1800">
              <a:solidFill>
                <a:srgbClr val="000000"/>
              </a:solidFill>
              <a:latin typeface="Lexend"/>
              <a:ea typeface="Lexend"/>
              <a:cs typeface="Lexend"/>
              <a:sym typeface="Lexend"/>
            </a:endParaRPr>
          </a:p>
        </p:txBody>
      </p:sp>
      <p:cxnSp>
        <p:nvCxnSpPr>
          <p:cNvPr id="2156" name="Google Shape;2156;p98"/>
          <p:cNvCxnSpPr/>
          <p:nvPr/>
        </p:nvCxnSpPr>
        <p:spPr>
          <a:xfrm rot="10800000">
            <a:off x="1225146" y="4525900"/>
            <a:ext cx="810300" cy="0"/>
          </a:xfrm>
          <a:prstGeom prst="straightConnector1">
            <a:avLst/>
          </a:prstGeom>
          <a:noFill/>
          <a:ln cap="flat" cmpd="sng" w="28575">
            <a:solidFill>
              <a:schemeClr val="accent5"/>
            </a:solidFill>
            <a:prstDash val="solid"/>
            <a:round/>
            <a:headEnd len="med" w="med" type="triangle"/>
            <a:tailEnd len="med" w="med" type="triangle"/>
          </a:ln>
        </p:spPr>
      </p:cxnSp>
      <p:sp>
        <p:nvSpPr>
          <p:cNvPr id="2157" name="Google Shape;2157;p98"/>
          <p:cNvSpPr/>
          <p:nvPr/>
        </p:nvSpPr>
        <p:spPr>
          <a:xfrm rot="10800000">
            <a:off x="2611404" y="3567075"/>
            <a:ext cx="1500600" cy="1500900"/>
          </a:xfrm>
          <a:prstGeom prst="arc">
            <a:avLst>
              <a:gd fmla="val 9585297" name="adj1"/>
              <a:gd fmla="val 10809952"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158" name="Google Shape;2158;p98"/>
          <p:cNvGrpSpPr/>
          <p:nvPr/>
        </p:nvGrpSpPr>
        <p:grpSpPr>
          <a:xfrm>
            <a:off x="3215924" y="3606972"/>
            <a:ext cx="1891166" cy="719745"/>
            <a:chOff x="-2082328" y="1227614"/>
            <a:chExt cx="1021203" cy="1896561"/>
          </a:xfrm>
        </p:grpSpPr>
        <p:sp>
          <p:nvSpPr>
            <p:cNvPr id="2159" name="Google Shape;2159;p9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60" name="Google Shape;2160;p98"/>
            <p:cNvCxnSpPr/>
            <p:nvPr/>
          </p:nvCxnSpPr>
          <p:spPr>
            <a:xfrm flipH="1">
              <a:off x="-2082328" y="1227614"/>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61" name="Google Shape;2161;p98"/>
          <p:cNvSpPr/>
          <p:nvPr/>
        </p:nvSpPr>
        <p:spPr>
          <a:xfrm>
            <a:off x="4952365" y="4173851"/>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2" name="Google Shape;2162;p98"/>
          <p:cNvSpPr txBox="1"/>
          <p:nvPr/>
        </p:nvSpPr>
        <p:spPr>
          <a:xfrm flipH="1">
            <a:off x="3553329" y="3612783"/>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0.9 cm</a:t>
            </a:r>
            <a:endParaRPr sz="1800">
              <a:solidFill>
                <a:srgbClr val="000000"/>
              </a:solidFill>
              <a:latin typeface="Lexend"/>
              <a:ea typeface="Lexend"/>
              <a:cs typeface="Lexend"/>
              <a:sym typeface="Lexend"/>
            </a:endParaRPr>
          </a:p>
        </p:txBody>
      </p:sp>
      <p:sp>
        <p:nvSpPr>
          <p:cNvPr id="2163" name="Google Shape;2163;p98"/>
          <p:cNvSpPr txBox="1"/>
          <p:nvPr/>
        </p:nvSpPr>
        <p:spPr>
          <a:xfrm flipH="1">
            <a:off x="3809738" y="4105757"/>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e</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164" name="Google Shape;2164;p98"/>
          <p:cNvSpPr txBox="1"/>
          <p:nvPr/>
        </p:nvSpPr>
        <p:spPr>
          <a:xfrm flipH="1">
            <a:off x="3777150" y="4479950"/>
            <a:ext cx="1080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0.87 cm</a:t>
            </a:r>
            <a:endParaRPr sz="1800">
              <a:solidFill>
                <a:srgbClr val="000000"/>
              </a:solidFill>
              <a:latin typeface="Lexend"/>
              <a:ea typeface="Lexend"/>
              <a:cs typeface="Lexend"/>
              <a:sym typeface="Lexend"/>
            </a:endParaRPr>
          </a:p>
        </p:txBody>
      </p:sp>
      <p:cxnSp>
        <p:nvCxnSpPr>
          <p:cNvPr id="2165" name="Google Shape;2165;p98"/>
          <p:cNvCxnSpPr/>
          <p:nvPr/>
        </p:nvCxnSpPr>
        <p:spPr>
          <a:xfrm rot="10800000">
            <a:off x="3394412" y="4449700"/>
            <a:ext cx="1743900" cy="0"/>
          </a:xfrm>
          <a:prstGeom prst="straightConnector1">
            <a:avLst/>
          </a:prstGeom>
          <a:noFill/>
          <a:ln cap="flat" cmpd="sng" w="28575">
            <a:solidFill>
              <a:schemeClr val="accent5"/>
            </a:solidFill>
            <a:prstDash val="solid"/>
            <a:round/>
            <a:headEnd len="med" w="med" type="triangle"/>
            <a:tailEnd len="med" w="med" type="triangle"/>
          </a:ln>
        </p:spPr>
      </p:cxnSp>
      <p:sp>
        <p:nvSpPr>
          <p:cNvPr id="2166" name="Google Shape;2166;p98"/>
          <p:cNvSpPr txBox="1"/>
          <p:nvPr/>
        </p:nvSpPr>
        <p:spPr>
          <a:xfrm flipH="1">
            <a:off x="6791475" y="4278608"/>
            <a:ext cx="11232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0.435 cm</a:t>
            </a:r>
            <a:endParaRPr sz="1800">
              <a:solidFill>
                <a:srgbClr val="000000"/>
              </a:solidFill>
              <a:latin typeface="Lexend"/>
              <a:ea typeface="Lexend"/>
              <a:cs typeface="Lexend"/>
              <a:sym typeface="Lexend"/>
            </a:endParaRPr>
          </a:p>
        </p:txBody>
      </p:sp>
      <p:cxnSp>
        <p:nvCxnSpPr>
          <p:cNvPr id="2167" name="Google Shape;2167;p98"/>
          <p:cNvCxnSpPr/>
          <p:nvPr/>
        </p:nvCxnSpPr>
        <p:spPr>
          <a:xfrm rot="10800000">
            <a:off x="6690663" y="4257041"/>
            <a:ext cx="1251300" cy="0"/>
          </a:xfrm>
          <a:prstGeom prst="straightConnector1">
            <a:avLst/>
          </a:prstGeom>
          <a:noFill/>
          <a:ln cap="flat" cmpd="sng" w="28575">
            <a:solidFill>
              <a:schemeClr val="accent5"/>
            </a:solidFill>
            <a:prstDash val="solid"/>
            <a:round/>
            <a:headEnd len="med" w="med" type="triangle"/>
            <a:tailEnd len="med" w="med" type="triangle"/>
          </a:ln>
        </p:spPr>
      </p:cxnSp>
      <p:sp>
        <p:nvSpPr>
          <p:cNvPr id="2168" name="Google Shape;2168;p98"/>
          <p:cNvSpPr txBox="1"/>
          <p:nvPr/>
        </p:nvSpPr>
        <p:spPr>
          <a:xfrm>
            <a:off x="3139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a)</a:t>
            </a:r>
            <a:endParaRPr sz="1800">
              <a:latin typeface="Lexend"/>
              <a:ea typeface="Lexend"/>
              <a:cs typeface="Lexend"/>
              <a:sym typeface="Lexend"/>
            </a:endParaRPr>
          </a:p>
        </p:txBody>
      </p:sp>
      <p:sp>
        <p:nvSpPr>
          <p:cNvPr id="2169" name="Google Shape;2169;p98"/>
          <p:cNvSpPr txBox="1"/>
          <p:nvPr/>
        </p:nvSpPr>
        <p:spPr>
          <a:xfrm>
            <a:off x="32066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b)</a:t>
            </a:r>
            <a:endParaRPr sz="1800">
              <a:latin typeface="Lexend"/>
              <a:ea typeface="Lexend"/>
              <a:cs typeface="Lexend"/>
              <a:sym typeface="Lexend"/>
            </a:endParaRPr>
          </a:p>
        </p:txBody>
      </p:sp>
      <p:sp>
        <p:nvSpPr>
          <p:cNvPr id="2170" name="Google Shape;2170;p98"/>
          <p:cNvSpPr txBox="1"/>
          <p:nvPr/>
        </p:nvSpPr>
        <p:spPr>
          <a:xfrm>
            <a:off x="60993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c)</a:t>
            </a:r>
            <a:endParaRPr sz="1800">
              <a:latin typeface="Lexend"/>
              <a:ea typeface="Lexend"/>
              <a:cs typeface="Lexend"/>
              <a:sym typeface="Lexend"/>
            </a:endParaRPr>
          </a:p>
        </p:txBody>
      </p:sp>
      <p:sp>
        <p:nvSpPr>
          <p:cNvPr id="2171" name="Google Shape;2171;p98"/>
          <p:cNvSpPr txBox="1"/>
          <p:nvPr/>
        </p:nvSpPr>
        <p:spPr>
          <a:xfrm>
            <a:off x="313925" y="33178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d)</a:t>
            </a:r>
            <a:endParaRPr sz="1800">
              <a:latin typeface="Lexend"/>
              <a:ea typeface="Lexend"/>
              <a:cs typeface="Lexend"/>
              <a:sym typeface="Lexend"/>
            </a:endParaRPr>
          </a:p>
        </p:txBody>
      </p:sp>
      <p:sp>
        <p:nvSpPr>
          <p:cNvPr id="2172" name="Google Shape;2172;p98"/>
          <p:cNvSpPr txBox="1"/>
          <p:nvPr/>
        </p:nvSpPr>
        <p:spPr>
          <a:xfrm>
            <a:off x="3206625" y="33178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e)</a:t>
            </a:r>
            <a:endParaRPr sz="1800">
              <a:latin typeface="Lexend"/>
              <a:ea typeface="Lexend"/>
              <a:cs typeface="Lexend"/>
              <a:sym typeface="Lexend"/>
            </a:endParaRPr>
          </a:p>
        </p:txBody>
      </p:sp>
      <p:sp>
        <p:nvSpPr>
          <p:cNvPr id="2173" name="Google Shape;2173;p98"/>
          <p:cNvSpPr txBox="1"/>
          <p:nvPr/>
        </p:nvSpPr>
        <p:spPr>
          <a:xfrm>
            <a:off x="6099325" y="33178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f)</a:t>
            </a:r>
            <a:endParaRPr sz="1800">
              <a:latin typeface="Lexend"/>
              <a:ea typeface="Lexend"/>
              <a:cs typeface="Lexend"/>
              <a:sym typeface="Lexe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7" name="Shape 2177"/>
        <p:cNvGrpSpPr/>
        <p:nvPr/>
      </p:nvGrpSpPr>
      <p:grpSpPr>
        <a:xfrm>
          <a:off x="0" y="0"/>
          <a:ext cx="0" cy="0"/>
          <a:chOff x="0" y="0"/>
          <a:chExt cx="0" cy="0"/>
        </a:xfrm>
      </p:grpSpPr>
      <p:sp>
        <p:nvSpPr>
          <p:cNvPr id="2178" name="Google Shape;2178;p99"/>
          <p:cNvSpPr txBox="1"/>
          <p:nvPr/>
        </p:nvSpPr>
        <p:spPr>
          <a:xfrm>
            <a:off x="324000" y="653275"/>
            <a:ext cx="8487000" cy="523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1) Isku dhig saddexagal kasta: isla'eg (equation) qeexaysa xiriirka ka dhexeeya hypotenuse iyo dhinac ku xiga, iyo cabbirka xagalkiisa (2 d.p.).</a:t>
            </a:r>
            <a:endParaRPr sz="1700">
              <a:solidFill>
                <a:srgbClr val="000000"/>
              </a:solidFill>
              <a:latin typeface="Lexend"/>
              <a:ea typeface="Lexend"/>
              <a:cs typeface="Lexend"/>
              <a:sym typeface="Lexend"/>
            </a:endParaRPr>
          </a:p>
        </p:txBody>
      </p:sp>
      <p:sp>
        <p:nvSpPr>
          <p:cNvPr id="2179" name="Google Shape;2179;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xaglaha iyadoo la adeegsanayo qaacidada cosine (cosine formula)</a:t>
            </a:r>
            <a:endParaRPr/>
          </a:p>
        </p:txBody>
      </p:sp>
      <p:sp>
        <p:nvSpPr>
          <p:cNvPr id="2180" name="Google Shape;2180;p99"/>
          <p:cNvSpPr/>
          <p:nvPr/>
        </p:nvSpPr>
        <p:spPr>
          <a:xfrm flipH="1">
            <a:off x="-207119" y="2032605"/>
            <a:ext cx="1313100" cy="1313100"/>
          </a:xfrm>
          <a:prstGeom prst="arc">
            <a:avLst>
              <a:gd fmla="val 10771373" name="adj1"/>
              <a:gd fmla="val 12861570"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81" name="Google Shape;2181;p99"/>
          <p:cNvSpPr/>
          <p:nvPr/>
        </p:nvSpPr>
        <p:spPr>
          <a:xfrm flipH="1">
            <a:off x="425265" y="1666282"/>
            <a:ext cx="1535400" cy="102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82" name="Google Shape;2182;p99"/>
          <p:cNvCxnSpPr/>
          <p:nvPr/>
        </p:nvCxnSpPr>
        <p:spPr>
          <a:xfrm flipH="1" rot="10800000">
            <a:off x="348962" y="1553239"/>
            <a:ext cx="1535400" cy="1029900"/>
          </a:xfrm>
          <a:prstGeom prst="straightConnector1">
            <a:avLst/>
          </a:prstGeom>
          <a:noFill/>
          <a:ln cap="flat" cmpd="sng" w="28575">
            <a:solidFill>
              <a:schemeClr val="accent5"/>
            </a:solidFill>
            <a:prstDash val="solid"/>
            <a:round/>
            <a:headEnd len="med" w="med" type="triangle"/>
            <a:tailEnd len="med" w="med" type="triangle"/>
          </a:ln>
        </p:spPr>
      </p:cxnSp>
      <p:cxnSp>
        <p:nvCxnSpPr>
          <p:cNvPr id="2183" name="Google Shape;2183;p99"/>
          <p:cNvCxnSpPr/>
          <p:nvPr/>
        </p:nvCxnSpPr>
        <p:spPr>
          <a:xfrm rot="10800000">
            <a:off x="425265" y="2809018"/>
            <a:ext cx="1535400" cy="0"/>
          </a:xfrm>
          <a:prstGeom prst="straightConnector1">
            <a:avLst/>
          </a:prstGeom>
          <a:noFill/>
          <a:ln cap="flat" cmpd="sng" w="28575">
            <a:solidFill>
              <a:schemeClr val="accent5"/>
            </a:solidFill>
            <a:prstDash val="solid"/>
            <a:round/>
            <a:headEnd len="med" w="med" type="triangle"/>
            <a:tailEnd len="med" w="med" type="triangle"/>
          </a:ln>
        </p:spPr>
      </p:cxnSp>
      <p:sp>
        <p:nvSpPr>
          <p:cNvPr id="2184" name="Google Shape;2184;p99"/>
          <p:cNvSpPr txBox="1"/>
          <p:nvPr/>
        </p:nvSpPr>
        <p:spPr>
          <a:xfrm flipH="1">
            <a:off x="718381" y="2496080"/>
            <a:ext cx="434700" cy="147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400">
                <a:latin typeface="Lexend"/>
                <a:ea typeface="Lexend"/>
                <a:cs typeface="Lexend"/>
                <a:sym typeface="Lexend"/>
              </a:rPr>
              <a:t>θ</a:t>
            </a:r>
            <a:r>
              <a:rPr lang="en-GB" sz="14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185" name="Google Shape;2185;p99"/>
          <p:cNvSpPr txBox="1"/>
          <p:nvPr/>
        </p:nvSpPr>
        <p:spPr>
          <a:xfrm flipH="1">
            <a:off x="372024" y="1853170"/>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 cm</a:t>
            </a:r>
            <a:endParaRPr sz="1800">
              <a:latin typeface="Lexend"/>
              <a:ea typeface="Lexend"/>
              <a:cs typeface="Lexend"/>
              <a:sym typeface="Lexend"/>
            </a:endParaRPr>
          </a:p>
        </p:txBody>
      </p:sp>
      <p:sp>
        <p:nvSpPr>
          <p:cNvPr id="2186" name="Google Shape;2186;p99"/>
          <p:cNvSpPr/>
          <p:nvPr/>
        </p:nvSpPr>
        <p:spPr>
          <a:xfrm flipH="1" rot="-5400000">
            <a:off x="1766606" y="2502029"/>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87" name="Google Shape;2187;p99"/>
          <p:cNvSpPr txBox="1"/>
          <p:nvPr/>
        </p:nvSpPr>
        <p:spPr>
          <a:xfrm flipH="1">
            <a:off x="797731" y="2823726"/>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3 cm</a:t>
            </a:r>
            <a:endParaRPr sz="1800">
              <a:latin typeface="Lexend"/>
              <a:ea typeface="Lexend"/>
              <a:cs typeface="Lexend"/>
              <a:sym typeface="Lexend"/>
            </a:endParaRPr>
          </a:p>
        </p:txBody>
      </p:sp>
      <p:grpSp>
        <p:nvGrpSpPr>
          <p:cNvPr id="2188" name="Google Shape;2188;p99"/>
          <p:cNvGrpSpPr/>
          <p:nvPr/>
        </p:nvGrpSpPr>
        <p:grpSpPr>
          <a:xfrm>
            <a:off x="1995408" y="1345208"/>
            <a:ext cx="285750" cy="285750"/>
            <a:chOff x="1020916" y="1442088"/>
            <a:chExt cx="457200" cy="457200"/>
          </a:xfrm>
        </p:grpSpPr>
        <p:pic>
          <p:nvPicPr>
            <p:cNvPr id="2189" name="Google Shape;2189;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190" name="Google Shape;2190;p99"/>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191" name="Google Shape;2191;p99"/>
          <p:cNvGrpSpPr/>
          <p:nvPr/>
        </p:nvGrpSpPr>
        <p:grpSpPr>
          <a:xfrm>
            <a:off x="3370424" y="1314612"/>
            <a:ext cx="2165651" cy="2262518"/>
            <a:chOff x="2379824" y="1273682"/>
            <a:chExt cx="2165651" cy="2262518"/>
          </a:xfrm>
        </p:grpSpPr>
        <p:grpSp>
          <p:nvGrpSpPr>
            <p:cNvPr id="2192" name="Google Shape;2192;p99"/>
            <p:cNvGrpSpPr/>
            <p:nvPr/>
          </p:nvGrpSpPr>
          <p:grpSpPr>
            <a:xfrm>
              <a:off x="2379824" y="1406600"/>
              <a:ext cx="2165651" cy="2129600"/>
              <a:chOff x="2151224" y="1635200"/>
              <a:chExt cx="2165651" cy="2129600"/>
            </a:xfrm>
          </p:grpSpPr>
          <p:sp>
            <p:nvSpPr>
              <p:cNvPr id="2193" name="Google Shape;2193;p99"/>
              <p:cNvSpPr/>
              <p:nvPr/>
            </p:nvSpPr>
            <p:spPr>
              <a:xfrm flipH="1">
                <a:off x="2151224" y="2743000"/>
                <a:ext cx="1021800" cy="1021800"/>
              </a:xfrm>
              <a:prstGeom prst="arc">
                <a:avLst>
                  <a:gd fmla="val 10771373" name="adj1"/>
                  <a:gd fmla="val 14015484"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94" name="Google Shape;2194;p99"/>
              <p:cNvSpPr/>
              <p:nvPr/>
            </p:nvSpPr>
            <p:spPr>
              <a:xfrm flipH="1">
                <a:off x="2660378" y="1711549"/>
                <a:ext cx="1110300" cy="15495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95" name="Google Shape;2195;p99"/>
              <p:cNvCxnSpPr/>
              <p:nvPr/>
            </p:nvCxnSpPr>
            <p:spPr>
              <a:xfrm flipH="1" rot="10800000">
                <a:off x="2568135" y="1635200"/>
                <a:ext cx="1101600" cy="1542900"/>
              </a:xfrm>
              <a:prstGeom prst="straightConnector1">
                <a:avLst/>
              </a:prstGeom>
              <a:noFill/>
              <a:ln cap="flat" cmpd="sng" w="28575">
                <a:solidFill>
                  <a:schemeClr val="accent5"/>
                </a:solidFill>
                <a:prstDash val="solid"/>
                <a:round/>
                <a:headEnd len="med" w="med" type="triangle"/>
                <a:tailEnd len="med" w="med" type="triangle"/>
              </a:ln>
            </p:spPr>
          </p:cxnSp>
          <p:cxnSp>
            <p:nvCxnSpPr>
              <p:cNvPr id="2196" name="Google Shape;2196;p99"/>
              <p:cNvCxnSpPr/>
              <p:nvPr/>
            </p:nvCxnSpPr>
            <p:spPr>
              <a:xfrm rot="10800000">
                <a:off x="2646278" y="3373800"/>
                <a:ext cx="1124400" cy="0"/>
              </a:xfrm>
              <a:prstGeom prst="straightConnector1">
                <a:avLst/>
              </a:prstGeom>
              <a:noFill/>
              <a:ln cap="flat" cmpd="sng" w="28575">
                <a:solidFill>
                  <a:schemeClr val="accent5"/>
                </a:solidFill>
                <a:prstDash val="solid"/>
                <a:round/>
                <a:headEnd len="med" w="med" type="triangle"/>
                <a:tailEnd len="med" w="med" type="triangle"/>
              </a:ln>
            </p:spPr>
          </p:cxnSp>
          <p:sp>
            <p:nvSpPr>
              <p:cNvPr id="2197" name="Google Shape;2197;p99"/>
              <p:cNvSpPr txBox="1"/>
              <p:nvPr/>
            </p:nvSpPr>
            <p:spPr>
              <a:xfrm flipH="1">
                <a:off x="2757000" y="3051572"/>
                <a:ext cx="434700" cy="147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i="1" lang="en-GB" sz="1500">
                    <a:latin typeface="Lexend"/>
                    <a:ea typeface="Lexend"/>
                    <a:cs typeface="Lexend"/>
                    <a:sym typeface="Lexend"/>
                  </a:rPr>
                  <a:t>θ</a:t>
                </a:r>
                <a:r>
                  <a:rPr lang="en-GB" sz="15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198" name="Google Shape;2198;p99"/>
              <p:cNvSpPr txBox="1"/>
              <p:nvPr/>
            </p:nvSpPr>
            <p:spPr>
              <a:xfrm flipH="1">
                <a:off x="2356930" y="2227961"/>
                <a:ext cx="8271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5 cm</a:t>
                </a:r>
                <a:endParaRPr sz="1800">
                  <a:latin typeface="Lexend"/>
                  <a:ea typeface="Lexend"/>
                  <a:cs typeface="Lexend"/>
                  <a:sym typeface="Lexend"/>
                </a:endParaRPr>
              </a:p>
            </p:txBody>
          </p:sp>
          <p:sp>
            <p:nvSpPr>
              <p:cNvPr id="2199" name="Google Shape;2199;p99"/>
              <p:cNvSpPr/>
              <p:nvPr/>
            </p:nvSpPr>
            <p:spPr>
              <a:xfrm flipH="1" rot="-5400000">
                <a:off x="3576625" y="30668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0" name="Google Shape;2200;p99"/>
              <p:cNvSpPr txBox="1"/>
              <p:nvPr/>
            </p:nvSpPr>
            <p:spPr>
              <a:xfrm flipH="1">
                <a:off x="2919068" y="3388508"/>
                <a:ext cx="6057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3 cm</a:t>
                </a:r>
                <a:endParaRPr sz="1800">
                  <a:latin typeface="Lexend"/>
                  <a:ea typeface="Lexend"/>
                  <a:cs typeface="Lexend"/>
                  <a:sym typeface="Lexend"/>
                </a:endParaRPr>
              </a:p>
            </p:txBody>
          </p:sp>
          <p:cxnSp>
            <p:nvCxnSpPr>
              <p:cNvPr id="2201" name="Google Shape;2201;p99"/>
              <p:cNvCxnSpPr/>
              <p:nvPr/>
            </p:nvCxnSpPr>
            <p:spPr>
              <a:xfrm rot="5400000">
                <a:off x="3126170" y="2482151"/>
                <a:ext cx="1542900" cy="0"/>
              </a:xfrm>
              <a:prstGeom prst="straightConnector1">
                <a:avLst/>
              </a:prstGeom>
              <a:noFill/>
              <a:ln cap="flat" cmpd="sng" w="28575">
                <a:solidFill>
                  <a:schemeClr val="accent5"/>
                </a:solidFill>
                <a:prstDash val="solid"/>
                <a:round/>
                <a:headEnd len="med" w="med" type="triangle"/>
                <a:tailEnd len="med" w="med" type="triangle"/>
              </a:ln>
            </p:spPr>
          </p:cxnSp>
          <p:sp>
            <p:nvSpPr>
              <p:cNvPr id="2202" name="Google Shape;2202;p99"/>
              <p:cNvSpPr txBox="1"/>
              <p:nvPr/>
            </p:nvSpPr>
            <p:spPr>
              <a:xfrm flipH="1">
                <a:off x="3882175" y="2341950"/>
                <a:ext cx="434700" cy="243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4</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cm</a:t>
                </a:r>
                <a:endParaRPr sz="1800">
                  <a:latin typeface="Lexend"/>
                  <a:ea typeface="Lexend"/>
                  <a:cs typeface="Lexend"/>
                  <a:sym typeface="Lexend"/>
                </a:endParaRPr>
              </a:p>
            </p:txBody>
          </p:sp>
        </p:grpSp>
        <p:grpSp>
          <p:nvGrpSpPr>
            <p:cNvPr id="2203" name="Google Shape;2203;p99"/>
            <p:cNvGrpSpPr/>
            <p:nvPr/>
          </p:nvGrpSpPr>
          <p:grpSpPr>
            <a:xfrm>
              <a:off x="3369594" y="1273682"/>
              <a:ext cx="285750" cy="285750"/>
              <a:chOff x="1020916" y="1442088"/>
              <a:chExt cx="457200" cy="457200"/>
            </a:xfrm>
          </p:grpSpPr>
          <p:pic>
            <p:nvPicPr>
              <p:cNvPr id="2204" name="Google Shape;2204;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205" name="Google Shape;2205;p99"/>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grpSp>
        <p:nvGrpSpPr>
          <p:cNvPr id="2206" name="Google Shape;2206;p99"/>
          <p:cNvGrpSpPr/>
          <p:nvPr/>
        </p:nvGrpSpPr>
        <p:grpSpPr>
          <a:xfrm>
            <a:off x="6339850" y="1380902"/>
            <a:ext cx="2964475" cy="1792466"/>
            <a:chOff x="279925" y="3304909"/>
            <a:chExt cx="2964475" cy="1792466"/>
          </a:xfrm>
        </p:grpSpPr>
        <p:sp>
          <p:nvSpPr>
            <p:cNvPr id="2207" name="Google Shape;2207;p99"/>
            <p:cNvSpPr/>
            <p:nvPr/>
          </p:nvSpPr>
          <p:spPr>
            <a:xfrm>
              <a:off x="1931300" y="3784275"/>
              <a:ext cx="1313100" cy="1313100"/>
            </a:xfrm>
            <a:prstGeom prst="arc">
              <a:avLst>
                <a:gd fmla="val 10771373" name="adj1"/>
                <a:gd fmla="val 12861570"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08" name="Google Shape;2208;p99"/>
            <p:cNvSpPr/>
            <p:nvPr/>
          </p:nvSpPr>
          <p:spPr>
            <a:xfrm>
              <a:off x="1076616" y="3417952"/>
              <a:ext cx="1535400" cy="102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09" name="Google Shape;2209;p99"/>
            <p:cNvCxnSpPr/>
            <p:nvPr/>
          </p:nvCxnSpPr>
          <p:spPr>
            <a:xfrm rot="10800000">
              <a:off x="1152919" y="3304909"/>
              <a:ext cx="1535400" cy="1029900"/>
            </a:xfrm>
            <a:prstGeom prst="straightConnector1">
              <a:avLst/>
            </a:prstGeom>
            <a:noFill/>
            <a:ln cap="flat" cmpd="sng" w="28575">
              <a:solidFill>
                <a:schemeClr val="accent5"/>
              </a:solidFill>
              <a:prstDash val="solid"/>
              <a:round/>
              <a:headEnd len="med" w="med" type="triangle"/>
              <a:tailEnd len="med" w="med" type="triangle"/>
            </a:ln>
          </p:spPr>
        </p:cxnSp>
        <p:cxnSp>
          <p:nvCxnSpPr>
            <p:cNvPr id="2210" name="Google Shape;2210;p99"/>
            <p:cNvCxnSpPr/>
            <p:nvPr/>
          </p:nvCxnSpPr>
          <p:spPr>
            <a:xfrm>
              <a:off x="1076616" y="4560688"/>
              <a:ext cx="1535400" cy="0"/>
            </a:xfrm>
            <a:prstGeom prst="straightConnector1">
              <a:avLst/>
            </a:prstGeom>
            <a:noFill/>
            <a:ln cap="flat" cmpd="sng" w="28575">
              <a:solidFill>
                <a:schemeClr val="accent5"/>
              </a:solidFill>
              <a:prstDash val="solid"/>
              <a:round/>
              <a:headEnd len="med" w="med" type="triangle"/>
              <a:tailEnd len="med" w="med" type="triangle"/>
            </a:ln>
          </p:spPr>
        </p:cxnSp>
        <p:sp>
          <p:nvSpPr>
            <p:cNvPr id="2211" name="Google Shape;2211;p99"/>
            <p:cNvSpPr txBox="1"/>
            <p:nvPr/>
          </p:nvSpPr>
          <p:spPr>
            <a:xfrm>
              <a:off x="1884200" y="4247750"/>
              <a:ext cx="434700" cy="147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i="1" lang="en-GB" sz="1500">
                  <a:latin typeface="Lexend"/>
                  <a:ea typeface="Lexend"/>
                  <a:cs typeface="Lexend"/>
                  <a:sym typeface="Lexend"/>
                </a:rPr>
                <a:t>θ</a:t>
              </a:r>
              <a:r>
                <a:rPr lang="en-GB" sz="15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212" name="Google Shape;2212;p99"/>
            <p:cNvSpPr txBox="1"/>
            <p:nvPr/>
          </p:nvSpPr>
          <p:spPr>
            <a:xfrm>
              <a:off x="1838157" y="3604840"/>
              <a:ext cx="8271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5 cm</a:t>
              </a:r>
              <a:endParaRPr sz="1800">
                <a:latin typeface="Lexend"/>
                <a:ea typeface="Lexend"/>
                <a:cs typeface="Lexend"/>
                <a:sym typeface="Lexend"/>
              </a:endParaRPr>
            </a:p>
          </p:txBody>
        </p:sp>
        <p:sp>
          <p:nvSpPr>
            <p:cNvPr id="2213" name="Google Shape;2213;p99"/>
            <p:cNvSpPr/>
            <p:nvPr/>
          </p:nvSpPr>
          <p:spPr>
            <a:xfrm rot="5400000">
              <a:off x="1076575" y="42537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14" name="Google Shape;2214;p99"/>
            <p:cNvSpPr txBox="1"/>
            <p:nvPr/>
          </p:nvSpPr>
          <p:spPr>
            <a:xfrm>
              <a:off x="1412450" y="4575397"/>
              <a:ext cx="827100" cy="242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4 cm</a:t>
              </a:r>
              <a:endParaRPr sz="1800">
                <a:latin typeface="Lexend"/>
                <a:ea typeface="Lexend"/>
                <a:cs typeface="Lexend"/>
                <a:sym typeface="Lexend"/>
              </a:endParaRPr>
            </a:p>
          </p:txBody>
        </p:sp>
        <p:cxnSp>
          <p:nvCxnSpPr>
            <p:cNvPr id="2215" name="Google Shape;2215;p99"/>
            <p:cNvCxnSpPr/>
            <p:nvPr/>
          </p:nvCxnSpPr>
          <p:spPr>
            <a:xfrm rot="5400000">
              <a:off x="434730" y="3925548"/>
              <a:ext cx="1029900" cy="0"/>
            </a:xfrm>
            <a:prstGeom prst="straightConnector1">
              <a:avLst/>
            </a:prstGeom>
            <a:noFill/>
            <a:ln cap="flat" cmpd="sng" w="28575">
              <a:solidFill>
                <a:schemeClr val="accent5"/>
              </a:solidFill>
              <a:prstDash val="solid"/>
              <a:round/>
              <a:headEnd len="med" w="med" type="triangle"/>
              <a:tailEnd len="med" w="med" type="triangle"/>
            </a:ln>
          </p:spPr>
        </p:cxnSp>
        <p:sp>
          <p:nvSpPr>
            <p:cNvPr id="2216" name="Google Shape;2216;p99"/>
            <p:cNvSpPr txBox="1"/>
            <p:nvPr/>
          </p:nvSpPr>
          <p:spPr>
            <a:xfrm>
              <a:off x="279925" y="3831964"/>
              <a:ext cx="685200" cy="162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3 cm</a:t>
              </a:r>
              <a:endParaRPr sz="1800">
                <a:latin typeface="Lexend"/>
                <a:ea typeface="Lexend"/>
                <a:cs typeface="Lexend"/>
                <a:sym typeface="Lexend"/>
              </a:endParaRPr>
            </a:p>
          </p:txBody>
        </p:sp>
        <p:grpSp>
          <p:nvGrpSpPr>
            <p:cNvPr id="2217" name="Google Shape;2217;p99"/>
            <p:cNvGrpSpPr/>
            <p:nvPr/>
          </p:nvGrpSpPr>
          <p:grpSpPr>
            <a:xfrm>
              <a:off x="501474" y="3380966"/>
              <a:ext cx="285750" cy="285750"/>
              <a:chOff x="1020916" y="1442088"/>
              <a:chExt cx="457200" cy="457200"/>
            </a:xfrm>
          </p:grpSpPr>
          <p:pic>
            <p:nvPicPr>
              <p:cNvPr id="2218" name="Google Shape;2218;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219" name="Google Shape;2219;p99"/>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grpSp>
        <p:nvGrpSpPr>
          <p:cNvPr id="2220" name="Google Shape;2220;p99"/>
          <p:cNvGrpSpPr/>
          <p:nvPr/>
        </p:nvGrpSpPr>
        <p:grpSpPr>
          <a:xfrm>
            <a:off x="323995" y="3193670"/>
            <a:ext cx="1977810" cy="642235"/>
            <a:chOff x="4970445" y="1469090"/>
            <a:chExt cx="1977810" cy="642235"/>
          </a:xfrm>
        </p:grpSpPr>
        <p:grpSp>
          <p:nvGrpSpPr>
            <p:cNvPr id="2221" name="Google Shape;2221;p99"/>
            <p:cNvGrpSpPr/>
            <p:nvPr/>
          </p:nvGrpSpPr>
          <p:grpSpPr>
            <a:xfrm>
              <a:off x="4970445" y="1469090"/>
              <a:ext cx="1977810" cy="642235"/>
              <a:chOff x="6358500" y="3706320"/>
              <a:chExt cx="1291504" cy="419405"/>
            </a:xfrm>
          </p:grpSpPr>
          <p:sp>
            <p:nvSpPr>
              <p:cNvPr id="2222" name="Google Shape;2222;p99"/>
              <p:cNvSpPr/>
              <p:nvPr/>
            </p:nvSpPr>
            <p:spPr>
              <a:xfrm>
                <a:off x="6358504" y="3706320"/>
                <a:ext cx="12915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t/>
                </a:r>
                <a:endParaRPr i="1" sz="2200">
                  <a:latin typeface="Times New Roman"/>
                  <a:ea typeface="Times New Roman"/>
                  <a:cs typeface="Times New Roman"/>
                  <a:sym typeface="Times New Roman"/>
                </a:endParaRPr>
              </a:p>
            </p:txBody>
          </p:sp>
          <p:sp>
            <p:nvSpPr>
              <p:cNvPr id="2223" name="Google Shape;2223;p99"/>
              <p:cNvSpPr/>
              <p:nvPr/>
            </p:nvSpPr>
            <p:spPr>
              <a:xfrm>
                <a:off x="6358500" y="3706325"/>
                <a:ext cx="419400" cy="419400"/>
              </a:xfrm>
              <a:prstGeom prst="ellipse">
                <a:avLst/>
              </a:prstGeom>
              <a:solidFill>
                <a:schemeClr val="accent5"/>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d</a:t>
                </a:r>
                <a:endParaRPr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cos\left(\theta°\right)=\frac{3}{4}\ \ \ \ \ \ \ \ \ \ \ \ \ \theta°=\cos^{-1}\left(\frac{3}{5}\right)\ \ \ \ \ \ \ \ \ \ \ \ \ \ \ \ \ \ \ \ \ \ \ \cos\left(\theta°\right)=\frac{4}{5}&quo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3&lt;/mn&gt;&lt;mn&gt;4&lt;/mn&gt;&lt;/mfrac&gt;&lt;mtext&gt;&lt;/mtext&gt;&lt;mtext&gt;&lt;/mtext&gt;&lt;mtext&gt;&lt;/mtext&gt;&lt;mtext&gt;&lt;/mtext&gt;&lt;mtext&gt;&lt;/mtext&gt;&lt;mtext&gt;&lt;/mtext&gt;&lt;mtext&gt;&lt;/mtext&gt;&lt;mtext&gt;&lt;/mtext&gt;&lt;mtext&gt;&lt;/mtext&gt;&lt;mtext&gt;&lt;/mtext&gt;&lt;mtext&gt;&lt;/mtext&gt;&lt;mtext&gt;&lt;/mtext&gt;&lt;mtext&gt;&lt;/mtext&gt;&lt;mi&gt;θ&lt;/mi&gt;&lt;mrow data-mjx-texclass=&quot;ORD&quot;&gt;&lt;mo data-mjx-pseudoscript=&quot;true&quot;&gt;°&lt;/mo&gt;&lt;/mrow&gt;&lt;mo&gt;=&lt;/mo&gt;&lt;msup&gt;&lt;mi&gt;cos&lt;/mi&gt;&lt;mrow data-mjx-texclass=&quot;ORD&quot;&gt;&lt;mo&gt;−&lt;/mo&gt;&lt;mn&gt;1&lt;/mn&gt;&lt;/mrow&gt;&lt;/msup&gt;&lt;mo data-mjx-texclass=&quot;NONE&quot;&gt;⁡&lt;/mo&gt;&lt;mrow data-mjx-texclass=&quot;INNER&quot;&gt;&lt;mo data-mjx-texclass=&quot;OPEN&quot;&gt;(&lt;/mo&gt;&lt;mfrac&gt;&lt;mn&gt;3&lt;/mn&gt;&lt;mn&gt;5&lt;/mn&gt;&lt;/mfrac&gt;&lt;mo data-mjx-texclass=&quot;CLOSE&quot;&gt;)&lt;/mo&gt;&lt;/mrow&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4&lt;/mn&gt;&lt;mn&gt;5&lt;/mn&gt;&lt;/mfrac&gt;&lt;/math&gt;" id="2224" name="Google Shape;2224;p99" title="cosine theta degrees equals three fourths theta degrees equals the inverse cosine of three fifths cosine theta degrees equals four fifths"/>
            <p:cNvPicPr preferRelativeResize="0"/>
            <p:nvPr/>
          </p:nvPicPr>
          <p:blipFill rotWithShape="1">
            <a:blip r:embed="rId4">
              <a:alphaModFix/>
            </a:blip>
            <a:srcRect b="0" l="0" r="81015" t="0"/>
            <a:stretch/>
          </p:blipFill>
          <p:spPr>
            <a:xfrm>
              <a:off x="5658929" y="1509421"/>
              <a:ext cx="1111967" cy="561600"/>
            </a:xfrm>
            <a:prstGeom prst="rect">
              <a:avLst/>
            </a:prstGeom>
            <a:noFill/>
            <a:ln>
              <a:noFill/>
            </a:ln>
          </p:spPr>
        </p:pic>
      </p:grpSp>
      <p:grpSp>
        <p:nvGrpSpPr>
          <p:cNvPr id="2225" name="Google Shape;2225;p99"/>
          <p:cNvGrpSpPr/>
          <p:nvPr/>
        </p:nvGrpSpPr>
        <p:grpSpPr>
          <a:xfrm>
            <a:off x="6833183" y="3066125"/>
            <a:ext cx="1977810" cy="642235"/>
            <a:chOff x="6842195" y="2250628"/>
            <a:chExt cx="1977810" cy="642235"/>
          </a:xfrm>
        </p:grpSpPr>
        <p:grpSp>
          <p:nvGrpSpPr>
            <p:cNvPr id="2226" name="Google Shape;2226;p99"/>
            <p:cNvGrpSpPr/>
            <p:nvPr/>
          </p:nvGrpSpPr>
          <p:grpSpPr>
            <a:xfrm>
              <a:off x="6842195" y="2250628"/>
              <a:ext cx="1977810" cy="642235"/>
              <a:chOff x="6358500" y="3706320"/>
              <a:chExt cx="1291504" cy="419405"/>
            </a:xfrm>
          </p:grpSpPr>
          <p:sp>
            <p:nvSpPr>
              <p:cNvPr id="2227" name="Google Shape;2227;p99"/>
              <p:cNvSpPr/>
              <p:nvPr/>
            </p:nvSpPr>
            <p:spPr>
              <a:xfrm>
                <a:off x="6358504" y="3706320"/>
                <a:ext cx="12915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t/>
                </a:r>
                <a:endParaRPr i="1" sz="2200">
                  <a:latin typeface="Times New Roman"/>
                  <a:ea typeface="Times New Roman"/>
                  <a:cs typeface="Times New Roman"/>
                  <a:sym typeface="Times New Roman"/>
                </a:endParaRPr>
              </a:p>
            </p:txBody>
          </p:sp>
          <p:sp>
            <p:nvSpPr>
              <p:cNvPr id="2228" name="Google Shape;2228;p99"/>
              <p:cNvSpPr/>
              <p:nvPr/>
            </p:nvSpPr>
            <p:spPr>
              <a:xfrm>
                <a:off x="6358500" y="3706325"/>
                <a:ext cx="419400" cy="419400"/>
              </a:xfrm>
              <a:prstGeom prst="ellipse">
                <a:avLst/>
              </a:prstGeom>
              <a:solidFill>
                <a:schemeClr val="accent5"/>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e</a:t>
                </a:r>
                <a:endParaRPr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cos\left(\theta°\right)=\frac{3}{4}\ \ \ \ \ \ \ \ \ \ \ \ \ \theta°=\cos^{-1}\left(\frac{3}{5}\right)\ \ \ \ \ \ \ \ \ \ \ \ \ \ \ \ \ \ \ \ \ \ \ \cos\left(\theta°\right)=\frac{4}{5}&quo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3&lt;/mn&gt;&lt;mn&gt;4&lt;/mn&gt;&lt;/mfrac&gt;&lt;mtext&gt;&lt;/mtext&gt;&lt;mtext&gt;&lt;/mtext&gt;&lt;mtext&gt;&lt;/mtext&gt;&lt;mtext&gt;&lt;/mtext&gt;&lt;mtext&gt;&lt;/mtext&gt;&lt;mtext&gt;&lt;/mtext&gt;&lt;mtext&gt;&lt;/mtext&gt;&lt;mtext&gt;&lt;/mtext&gt;&lt;mtext&gt;&lt;/mtext&gt;&lt;mtext&gt;&lt;/mtext&gt;&lt;mtext&gt;&lt;/mtext&gt;&lt;mtext&gt;&lt;/mtext&gt;&lt;mtext&gt;&lt;/mtext&gt;&lt;mi&gt;θ&lt;/mi&gt;&lt;mrow data-mjx-texclass=&quot;ORD&quot;&gt;&lt;mo data-mjx-pseudoscript=&quot;true&quot;&gt;°&lt;/mo&gt;&lt;/mrow&gt;&lt;mo&gt;=&lt;/mo&gt;&lt;msup&gt;&lt;mi&gt;cos&lt;/mi&gt;&lt;mrow data-mjx-texclass=&quot;ORD&quot;&gt;&lt;mo&gt;−&lt;/mo&gt;&lt;mn&gt;1&lt;/mn&gt;&lt;/mrow&gt;&lt;/msup&gt;&lt;mo data-mjx-texclass=&quot;NONE&quot;&gt;⁡&lt;/mo&gt;&lt;mrow data-mjx-texclass=&quot;INNER&quot;&gt;&lt;mo data-mjx-texclass=&quot;OPEN&quot;&gt;(&lt;/mo&gt;&lt;mfrac&gt;&lt;mn&gt;3&lt;/mn&gt;&lt;mn&gt;5&lt;/mn&gt;&lt;/mfrac&gt;&lt;mo data-mjx-texclass=&quot;CLOSE&quot;&gt;)&lt;/mo&gt;&lt;/mrow&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4&lt;/mn&gt;&lt;mn&gt;5&lt;/mn&gt;&lt;/mfrac&gt;&lt;/math&gt;" id="2229" name="Google Shape;2229;p99" title="cosine theta degrees equals three fourths theta degrees equals the inverse cosine of three fifths cosine theta degrees equals four fifths"/>
            <p:cNvPicPr preferRelativeResize="0"/>
            <p:nvPr/>
          </p:nvPicPr>
          <p:blipFill rotWithShape="1">
            <a:blip r:embed="rId4">
              <a:alphaModFix/>
            </a:blip>
            <a:srcRect b="0" l="80626" r="0" t="0"/>
            <a:stretch/>
          </p:blipFill>
          <p:spPr>
            <a:xfrm>
              <a:off x="7530675" y="2290950"/>
              <a:ext cx="1134777" cy="561600"/>
            </a:xfrm>
            <a:prstGeom prst="rect">
              <a:avLst/>
            </a:prstGeom>
            <a:noFill/>
            <a:ln>
              <a:noFill/>
            </a:ln>
          </p:spPr>
        </p:pic>
      </p:grpSp>
      <p:grpSp>
        <p:nvGrpSpPr>
          <p:cNvPr id="2230" name="Google Shape;2230;p99"/>
          <p:cNvGrpSpPr/>
          <p:nvPr/>
        </p:nvGrpSpPr>
        <p:grpSpPr>
          <a:xfrm>
            <a:off x="3320316" y="3552007"/>
            <a:ext cx="2488683" cy="642229"/>
            <a:chOff x="4970445" y="2918898"/>
            <a:chExt cx="2488683" cy="642229"/>
          </a:xfrm>
        </p:grpSpPr>
        <p:grpSp>
          <p:nvGrpSpPr>
            <p:cNvPr id="2231" name="Google Shape;2231;p99"/>
            <p:cNvGrpSpPr/>
            <p:nvPr/>
          </p:nvGrpSpPr>
          <p:grpSpPr>
            <a:xfrm>
              <a:off x="4970445" y="2918898"/>
              <a:ext cx="2488683" cy="642229"/>
              <a:chOff x="6358500" y="3706325"/>
              <a:chExt cx="1625103" cy="419401"/>
            </a:xfrm>
          </p:grpSpPr>
          <p:sp>
            <p:nvSpPr>
              <p:cNvPr id="2232" name="Google Shape;2232;p99"/>
              <p:cNvSpPr/>
              <p:nvPr/>
            </p:nvSpPr>
            <p:spPr>
              <a:xfrm>
                <a:off x="6358503" y="3706326"/>
                <a:ext cx="16251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t/>
                </a:r>
                <a:endParaRPr i="1" sz="2200">
                  <a:latin typeface="Times New Roman"/>
                  <a:ea typeface="Times New Roman"/>
                  <a:cs typeface="Times New Roman"/>
                  <a:sym typeface="Times New Roman"/>
                </a:endParaRPr>
              </a:p>
            </p:txBody>
          </p:sp>
          <p:sp>
            <p:nvSpPr>
              <p:cNvPr id="2233" name="Google Shape;2233;p99"/>
              <p:cNvSpPr/>
              <p:nvPr/>
            </p:nvSpPr>
            <p:spPr>
              <a:xfrm>
                <a:off x="6358500" y="3706325"/>
                <a:ext cx="419400" cy="419400"/>
              </a:xfrm>
              <a:prstGeom prst="ellipse">
                <a:avLst/>
              </a:prstGeom>
              <a:solidFill>
                <a:schemeClr val="accent5"/>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f</a:t>
                </a:r>
                <a:endParaRPr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cos\left(\theta°\right)=\frac{3}{4}\ \ \ \ \ \ \ \ \ \ \ \ \ \theta°=\cos^{-1}\left(\frac{3}{5}\right)\ \ \ \ \ \ \ \ \ \ \ \ \ \ \ \ \ \ \ \ \ \ \ \cos\left(\theta°\right)=\frac{4}{5}&quo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3&lt;/mn&gt;&lt;mn&gt;4&lt;/mn&gt;&lt;/mfrac&gt;&lt;mtext&gt;&lt;/mtext&gt;&lt;mtext&gt;&lt;/mtext&gt;&lt;mtext&gt;&lt;/mtext&gt;&lt;mtext&gt;&lt;/mtext&gt;&lt;mtext&gt;&lt;/mtext&gt;&lt;mtext&gt;&lt;/mtext&gt;&lt;mtext&gt;&lt;/mtext&gt;&lt;mtext&gt;&lt;/mtext&gt;&lt;mtext&gt;&lt;/mtext&gt;&lt;mtext&gt;&lt;/mtext&gt;&lt;mtext&gt;&lt;/mtext&gt;&lt;mtext&gt;&lt;/mtext&gt;&lt;mtext&gt;&lt;/mtext&gt;&lt;mi&gt;θ&lt;/mi&gt;&lt;mrow data-mjx-texclass=&quot;ORD&quot;&gt;&lt;mo data-mjx-pseudoscript=&quot;true&quot;&gt;°&lt;/mo&gt;&lt;/mrow&gt;&lt;mo&gt;=&lt;/mo&gt;&lt;msup&gt;&lt;mi&gt;cos&lt;/mi&gt;&lt;mrow data-mjx-texclass=&quot;ORD&quot;&gt;&lt;mo&gt;−&lt;/mo&gt;&lt;mn&gt;1&lt;/mn&gt;&lt;/mrow&gt;&lt;/msup&gt;&lt;mo data-mjx-texclass=&quot;NONE&quot;&gt;⁡&lt;/mo&gt;&lt;mrow data-mjx-texclass=&quot;INNER&quot;&gt;&lt;mo data-mjx-texclass=&quot;OPEN&quot;&gt;(&lt;/mo&gt;&lt;mfrac&gt;&lt;mn&gt;3&lt;/mn&gt;&lt;mn&gt;5&lt;/mn&gt;&lt;/mfrac&gt;&lt;mo data-mjx-texclass=&quot;CLOSE&quot;&gt;)&lt;/mo&gt;&lt;/mrow&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text&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frac&gt;&lt;mn&gt;4&lt;/mn&gt;&lt;mn&gt;5&lt;/mn&gt;&lt;/mfrac&gt;&lt;/math&gt;" id="2234" name="Google Shape;2234;p99" title="cosine theta degrees equals three fourths theta degrees equals the inverse cosine of three fifths cosine theta degrees equals four fifths"/>
            <p:cNvPicPr preferRelativeResize="0"/>
            <p:nvPr/>
          </p:nvPicPr>
          <p:blipFill rotWithShape="1">
            <a:blip r:embed="rId4">
              <a:alphaModFix/>
            </a:blip>
            <a:srcRect b="0" l="31304" r="41793" t="0"/>
            <a:stretch/>
          </p:blipFill>
          <p:spPr>
            <a:xfrm>
              <a:off x="5658923" y="2959225"/>
              <a:ext cx="1575674" cy="561600"/>
            </a:xfrm>
            <a:prstGeom prst="rect">
              <a:avLst/>
            </a:prstGeom>
            <a:noFill/>
            <a:ln>
              <a:noFill/>
            </a:ln>
          </p:spPr>
        </p:pic>
      </p:grpSp>
      <p:grpSp>
        <p:nvGrpSpPr>
          <p:cNvPr id="2235" name="Google Shape;2235;p99"/>
          <p:cNvGrpSpPr/>
          <p:nvPr/>
        </p:nvGrpSpPr>
        <p:grpSpPr>
          <a:xfrm>
            <a:off x="3690000" y="4360930"/>
            <a:ext cx="1764000" cy="419400"/>
            <a:chOff x="6358500" y="3706325"/>
            <a:chExt cx="1764000" cy="419400"/>
          </a:xfrm>
        </p:grpSpPr>
        <p:sp>
          <p:nvSpPr>
            <p:cNvPr id="2236" name="Google Shape;2236;p99"/>
            <p:cNvSpPr/>
            <p:nvPr/>
          </p:nvSpPr>
          <p:spPr>
            <a:xfrm>
              <a:off x="6358500" y="3706325"/>
              <a:ext cx="17640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ctr">
                <a:spcBef>
                  <a:spcPts val="0"/>
                </a:spcBef>
                <a:spcAft>
                  <a:spcPts val="0"/>
                </a:spcAft>
                <a:buNone/>
              </a:pPr>
              <a:r>
                <a:rPr i="1" lang="en-GB" sz="2000">
                  <a:solidFill>
                    <a:schemeClr val="dk1"/>
                  </a:solidFill>
                  <a:latin typeface="Times New Roman"/>
                  <a:ea typeface="Times New Roman"/>
                  <a:cs typeface="Times New Roman"/>
                  <a:sym typeface="Times New Roman"/>
                </a:rPr>
                <a:t>θ</a:t>
              </a:r>
              <a:r>
                <a:rPr lang="en-GB" sz="2000">
                  <a:solidFill>
                    <a:schemeClr val="dk1"/>
                  </a:solidFill>
                  <a:latin typeface="Times New Roman"/>
                  <a:ea typeface="Times New Roman"/>
                  <a:cs typeface="Times New Roman"/>
                  <a:sym typeface="Times New Roman"/>
                </a:rPr>
                <a:t>° = 53.13°</a:t>
              </a:r>
              <a:endParaRPr i="1" sz="2400">
                <a:latin typeface="Times New Roman"/>
                <a:ea typeface="Times New Roman"/>
                <a:cs typeface="Times New Roman"/>
                <a:sym typeface="Times New Roman"/>
              </a:endParaRPr>
            </a:p>
          </p:txBody>
        </p:sp>
        <p:sp>
          <p:nvSpPr>
            <p:cNvPr id="2237" name="Google Shape;2237;p99"/>
            <p:cNvSpPr/>
            <p:nvPr/>
          </p:nvSpPr>
          <p:spPr>
            <a:xfrm>
              <a:off x="6358500" y="3706325"/>
              <a:ext cx="419400" cy="419400"/>
            </a:xfrm>
            <a:prstGeom prst="ellipse">
              <a:avLst/>
            </a:prstGeom>
            <a:solidFill>
              <a:schemeClr val="dk1"/>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g</a:t>
              </a:r>
              <a:endParaRPr sz="1800">
                <a:solidFill>
                  <a:srgbClr val="FFFFFF"/>
                </a:solidFill>
                <a:latin typeface="Lexend"/>
                <a:ea typeface="Lexend"/>
                <a:cs typeface="Lexend"/>
                <a:sym typeface="Lexend"/>
              </a:endParaRPr>
            </a:p>
          </p:txBody>
        </p:sp>
      </p:grpSp>
      <p:grpSp>
        <p:nvGrpSpPr>
          <p:cNvPr id="2238" name="Google Shape;2238;p99"/>
          <p:cNvGrpSpPr/>
          <p:nvPr/>
        </p:nvGrpSpPr>
        <p:grpSpPr>
          <a:xfrm>
            <a:off x="430900" y="3963465"/>
            <a:ext cx="1764000" cy="419400"/>
            <a:chOff x="6358500" y="3706325"/>
            <a:chExt cx="1764000" cy="419400"/>
          </a:xfrm>
        </p:grpSpPr>
        <p:sp>
          <p:nvSpPr>
            <p:cNvPr id="2239" name="Google Shape;2239;p99"/>
            <p:cNvSpPr/>
            <p:nvPr/>
          </p:nvSpPr>
          <p:spPr>
            <a:xfrm>
              <a:off x="6358500" y="3706325"/>
              <a:ext cx="17640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ctr">
                <a:spcBef>
                  <a:spcPts val="0"/>
                </a:spcBef>
                <a:spcAft>
                  <a:spcPts val="0"/>
                </a:spcAft>
                <a:buNone/>
              </a:pPr>
              <a:r>
                <a:rPr i="1" lang="en-GB" sz="2000">
                  <a:solidFill>
                    <a:schemeClr val="dk1"/>
                  </a:solidFill>
                  <a:latin typeface="Times New Roman"/>
                  <a:ea typeface="Times New Roman"/>
                  <a:cs typeface="Times New Roman"/>
                  <a:sym typeface="Times New Roman"/>
                </a:rPr>
                <a:t>θ</a:t>
              </a:r>
              <a:r>
                <a:rPr lang="en-GB" sz="2000">
                  <a:solidFill>
                    <a:schemeClr val="dk1"/>
                  </a:solidFill>
                  <a:latin typeface="Times New Roman"/>
                  <a:ea typeface="Times New Roman"/>
                  <a:cs typeface="Times New Roman"/>
                  <a:sym typeface="Times New Roman"/>
                </a:rPr>
                <a:t>° = 41.41°</a:t>
              </a:r>
              <a:endParaRPr i="1" sz="2400">
                <a:latin typeface="Times New Roman"/>
                <a:ea typeface="Times New Roman"/>
                <a:cs typeface="Times New Roman"/>
                <a:sym typeface="Times New Roman"/>
              </a:endParaRPr>
            </a:p>
          </p:txBody>
        </p:sp>
        <p:sp>
          <p:nvSpPr>
            <p:cNvPr id="2240" name="Google Shape;2240;p99"/>
            <p:cNvSpPr/>
            <p:nvPr/>
          </p:nvSpPr>
          <p:spPr>
            <a:xfrm>
              <a:off x="6358500" y="3706325"/>
              <a:ext cx="419400" cy="419400"/>
            </a:xfrm>
            <a:prstGeom prst="ellipse">
              <a:avLst/>
            </a:prstGeom>
            <a:solidFill>
              <a:schemeClr val="dk1"/>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i</a:t>
              </a:r>
              <a:endParaRPr sz="1800">
                <a:solidFill>
                  <a:srgbClr val="FFFFFF"/>
                </a:solidFill>
                <a:latin typeface="Lexend"/>
                <a:ea typeface="Lexend"/>
                <a:cs typeface="Lexend"/>
                <a:sym typeface="Lexend"/>
              </a:endParaRPr>
            </a:p>
          </p:txBody>
        </p:sp>
      </p:grpSp>
      <p:grpSp>
        <p:nvGrpSpPr>
          <p:cNvPr id="2241" name="Google Shape;2241;p99"/>
          <p:cNvGrpSpPr/>
          <p:nvPr/>
        </p:nvGrpSpPr>
        <p:grpSpPr>
          <a:xfrm>
            <a:off x="6934425" y="3888955"/>
            <a:ext cx="1764000" cy="419400"/>
            <a:chOff x="6358500" y="3706325"/>
            <a:chExt cx="1764000" cy="419400"/>
          </a:xfrm>
        </p:grpSpPr>
        <p:sp>
          <p:nvSpPr>
            <p:cNvPr id="2242" name="Google Shape;2242;p99"/>
            <p:cNvSpPr/>
            <p:nvPr/>
          </p:nvSpPr>
          <p:spPr>
            <a:xfrm>
              <a:off x="6358500" y="3706325"/>
              <a:ext cx="1764000" cy="419400"/>
            </a:xfrm>
            <a:prstGeom prst="roundRect">
              <a:avLst>
                <a:gd fmla="val 50000" name="adj"/>
              </a:avLst>
            </a:prstGeom>
            <a:noFill/>
            <a:ln cap="flat" cmpd="sng" w="28575">
              <a:solidFill>
                <a:srgbClr val="000000"/>
              </a:solidFill>
              <a:prstDash val="solid"/>
              <a:round/>
              <a:headEnd len="sm" w="sm" type="none"/>
              <a:tailEnd len="sm" w="sm" type="none"/>
            </a:ln>
          </p:spPr>
          <p:txBody>
            <a:bodyPr anchorCtr="0" anchor="ctr" bIns="0" lIns="468000" spcFirstLastPara="1" rIns="0" wrap="square" tIns="0">
              <a:noAutofit/>
            </a:bodyPr>
            <a:lstStyle/>
            <a:p>
              <a:pPr indent="0" lvl="0" marL="0" rtl="0" algn="ctr">
                <a:spcBef>
                  <a:spcPts val="0"/>
                </a:spcBef>
                <a:spcAft>
                  <a:spcPts val="0"/>
                </a:spcAft>
                <a:buNone/>
              </a:pPr>
              <a:r>
                <a:rPr i="1" lang="en-GB" sz="2000">
                  <a:solidFill>
                    <a:schemeClr val="dk1"/>
                  </a:solidFill>
                  <a:latin typeface="Times New Roman"/>
                  <a:ea typeface="Times New Roman"/>
                  <a:cs typeface="Times New Roman"/>
                  <a:sym typeface="Times New Roman"/>
                </a:rPr>
                <a:t>θ</a:t>
              </a:r>
              <a:r>
                <a:rPr lang="en-GB" sz="2000">
                  <a:solidFill>
                    <a:schemeClr val="dk1"/>
                  </a:solidFill>
                  <a:latin typeface="Times New Roman"/>
                  <a:ea typeface="Times New Roman"/>
                  <a:cs typeface="Times New Roman"/>
                  <a:sym typeface="Times New Roman"/>
                </a:rPr>
                <a:t>° = 36.87°</a:t>
              </a:r>
              <a:endParaRPr i="1" sz="2400">
                <a:latin typeface="Times New Roman"/>
                <a:ea typeface="Times New Roman"/>
                <a:cs typeface="Times New Roman"/>
                <a:sym typeface="Times New Roman"/>
              </a:endParaRPr>
            </a:p>
          </p:txBody>
        </p:sp>
        <p:sp>
          <p:nvSpPr>
            <p:cNvPr id="2243" name="Google Shape;2243;p99"/>
            <p:cNvSpPr/>
            <p:nvPr/>
          </p:nvSpPr>
          <p:spPr>
            <a:xfrm>
              <a:off x="6358500" y="3706325"/>
              <a:ext cx="419400" cy="419400"/>
            </a:xfrm>
            <a:prstGeom prst="ellipse">
              <a:avLst/>
            </a:prstGeom>
            <a:solidFill>
              <a:schemeClr val="dk1"/>
            </a:solidFill>
            <a:ln cap="flat" cmpd="sng" w="28575">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500">
                  <a:solidFill>
                    <a:srgbClr val="FFFFFF"/>
                  </a:solidFill>
                  <a:latin typeface="Lexend"/>
                  <a:ea typeface="Lexend"/>
                  <a:cs typeface="Lexend"/>
                  <a:sym typeface="Lexend"/>
                </a:rPr>
                <a:t>h</a:t>
              </a:r>
              <a:endParaRPr sz="1800">
                <a:solidFill>
                  <a:srgbClr val="FFFFFF"/>
                </a:solidFill>
                <a:latin typeface="Lexend"/>
                <a:ea typeface="Lexend"/>
                <a:cs typeface="Lexend"/>
                <a:sym typeface="Lexend"/>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7" name="Shape 2247"/>
        <p:cNvGrpSpPr/>
        <p:nvPr/>
      </p:nvGrpSpPr>
      <p:grpSpPr>
        <a:xfrm>
          <a:off x="0" y="0"/>
          <a:ext cx="0" cy="0"/>
          <a:chOff x="0" y="0"/>
          <a:chExt cx="0" cy="0"/>
        </a:xfrm>
      </p:grpSpPr>
      <p:sp>
        <p:nvSpPr>
          <p:cNvPr id="2248" name="Google Shape;2248;p100"/>
          <p:cNvSpPr txBox="1"/>
          <p:nvPr/>
        </p:nvSpPr>
        <p:spPr>
          <a:xfrm>
            <a:off x="2389050" y="2834950"/>
            <a:ext cx="714600" cy="39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3</a:t>
            </a:r>
            <a:r>
              <a:rPr lang="en-GB" sz="1100">
                <a:solidFill>
                  <a:srgbClr val="000000"/>
                </a:solidFill>
                <a:latin typeface="Kalam"/>
                <a:ea typeface="Kalam"/>
                <a:cs typeface="Kalam"/>
                <a:sym typeface="Kalam"/>
              </a:rPr>
              <a:t>2.0°</a:t>
            </a:r>
            <a:endParaRPr sz="1800">
              <a:latin typeface="Lexend"/>
              <a:ea typeface="Lexend"/>
              <a:cs typeface="Lexend"/>
              <a:sym typeface="Lexend"/>
            </a:endParaRPr>
          </a:p>
        </p:txBody>
      </p:sp>
      <p:sp>
        <p:nvSpPr>
          <p:cNvPr id="2249" name="Google Shape;2249;p100"/>
          <p:cNvSpPr/>
          <p:nvPr/>
        </p:nvSpPr>
        <p:spPr>
          <a:xfrm rot="10800000">
            <a:off x="421024" y="3996349"/>
            <a:ext cx="880500" cy="880800"/>
          </a:xfrm>
          <a:prstGeom prst="arc">
            <a:avLst>
              <a:gd fmla="val 7644222" name="adj1"/>
              <a:gd fmla="val 10809952"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50" name="Google Shape;2250;p100"/>
          <p:cNvGrpSpPr/>
          <p:nvPr/>
        </p:nvGrpSpPr>
        <p:grpSpPr>
          <a:xfrm>
            <a:off x="765591" y="3351596"/>
            <a:ext cx="889049" cy="1085198"/>
            <a:chOff x="-2133561" y="1365630"/>
            <a:chExt cx="1072436" cy="1758545"/>
          </a:xfrm>
        </p:grpSpPr>
        <p:sp>
          <p:nvSpPr>
            <p:cNvPr id="2251" name="Google Shape;2251;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52" name="Google Shape;2252;p100"/>
            <p:cNvCxnSpPr/>
            <p:nvPr/>
          </p:nvCxnSpPr>
          <p:spPr>
            <a:xfrm flipH="1">
              <a:off x="-2133561" y="1365630"/>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253" name="Google Shape;2253;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xaglaha iyadoo la adeegsanayo qaacidada cosine (cosine formula)</a:t>
            </a:r>
            <a:endParaRPr/>
          </a:p>
        </p:txBody>
      </p:sp>
      <p:sp>
        <p:nvSpPr>
          <p:cNvPr id="2254" name="Google Shape;2254;p100"/>
          <p:cNvSpPr/>
          <p:nvPr/>
        </p:nvSpPr>
        <p:spPr>
          <a:xfrm rot="10800000">
            <a:off x="469282" y="1124029"/>
            <a:ext cx="1331100" cy="1331400"/>
          </a:xfrm>
          <a:prstGeom prst="arc">
            <a:avLst>
              <a:gd fmla="val 9151910" name="adj1"/>
              <a:gd fmla="val 10809952"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55" name="Google Shape;2255;p100"/>
          <p:cNvSpPr/>
          <p:nvPr/>
        </p:nvSpPr>
        <p:spPr>
          <a:xfrm rot="10800000">
            <a:off x="6058595" y="1428829"/>
            <a:ext cx="1331100" cy="1331400"/>
          </a:xfrm>
          <a:prstGeom prst="arc">
            <a:avLst>
              <a:gd fmla="val 9151910" name="adj1"/>
              <a:gd fmla="val 10809952"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256" name="Google Shape;2256;p100"/>
          <p:cNvGrpSpPr/>
          <p:nvPr/>
        </p:nvGrpSpPr>
        <p:grpSpPr>
          <a:xfrm>
            <a:off x="1029490" y="1079201"/>
            <a:ext cx="1290596" cy="719745"/>
            <a:chOff x="-2082328" y="1227614"/>
            <a:chExt cx="1021203" cy="1896561"/>
          </a:xfrm>
        </p:grpSpPr>
        <p:sp>
          <p:nvSpPr>
            <p:cNvPr id="2257" name="Google Shape;2257;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58" name="Google Shape;2258;p100"/>
            <p:cNvCxnSpPr/>
            <p:nvPr/>
          </p:nvCxnSpPr>
          <p:spPr>
            <a:xfrm flipH="1">
              <a:off x="-2082328" y="1227614"/>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259" name="Google Shape;2259;p100"/>
          <p:cNvSpPr txBox="1"/>
          <p:nvPr/>
        </p:nvSpPr>
        <p:spPr>
          <a:xfrm>
            <a:off x="2197225" y="2921624"/>
            <a:ext cx="153000" cy="21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solidFill>
                  <a:srgbClr val="000000"/>
                </a:solidFill>
                <a:latin typeface="Lexend"/>
                <a:ea typeface="Times New Roman"/>
                <a:cs typeface="Times New Roman"/>
                <a:sym typeface="Times New Roman"/>
              </a:rPr>
              <a:t>= </a:t>
            </a:r>
            <a:endParaRPr sz="3200">
              <a:solidFill>
                <a:srgbClr val="000000"/>
              </a:solidFill>
              <a:latin typeface="Times New Roman"/>
              <a:ea typeface="Times New Roman"/>
              <a:cs typeface="Times New Roman"/>
              <a:sym typeface="Times New Roman"/>
            </a:endParaRPr>
          </a:p>
        </p:txBody>
      </p:sp>
      <p:cxnSp>
        <p:nvCxnSpPr>
          <p:cNvPr id="2260" name="Google Shape;2260;p100"/>
          <p:cNvCxnSpPr/>
          <p:nvPr/>
        </p:nvCxnSpPr>
        <p:spPr>
          <a:xfrm rot="10800000">
            <a:off x="5988000" y="1189625"/>
            <a:ext cx="0" cy="3631800"/>
          </a:xfrm>
          <a:prstGeom prst="straightConnector1">
            <a:avLst/>
          </a:prstGeom>
          <a:noFill/>
          <a:ln cap="flat" cmpd="sng" w="28575">
            <a:solidFill>
              <a:srgbClr val="0B5FA5"/>
            </a:solidFill>
            <a:prstDash val="solid"/>
            <a:round/>
            <a:headEnd len="med" w="med" type="none"/>
            <a:tailEnd len="med" w="med" type="none"/>
          </a:ln>
        </p:spPr>
      </p:cxnSp>
      <p:cxnSp>
        <p:nvCxnSpPr>
          <p:cNvPr id="2261" name="Google Shape;2261;p100"/>
          <p:cNvCxnSpPr/>
          <p:nvPr/>
        </p:nvCxnSpPr>
        <p:spPr>
          <a:xfrm rot="10800000">
            <a:off x="3156000" y="1189625"/>
            <a:ext cx="0" cy="3631800"/>
          </a:xfrm>
          <a:prstGeom prst="straightConnector1">
            <a:avLst/>
          </a:prstGeom>
          <a:noFill/>
          <a:ln cap="flat" cmpd="sng" w="28575">
            <a:solidFill>
              <a:srgbClr val="0B5FA5"/>
            </a:solidFill>
            <a:prstDash val="solid"/>
            <a:round/>
            <a:headEnd len="med" w="med" type="none"/>
            <a:tailEnd len="med" w="med" type="none"/>
          </a:ln>
        </p:spPr>
      </p:cxnSp>
      <p:cxnSp>
        <p:nvCxnSpPr>
          <p:cNvPr id="2262" name="Google Shape;2262;p100"/>
          <p:cNvCxnSpPr/>
          <p:nvPr/>
        </p:nvCxnSpPr>
        <p:spPr>
          <a:xfrm>
            <a:off x="336950" y="3310325"/>
            <a:ext cx="8486100" cy="0"/>
          </a:xfrm>
          <a:prstGeom prst="straightConnector1">
            <a:avLst/>
          </a:prstGeom>
          <a:noFill/>
          <a:ln cap="flat" cmpd="sng" w="28575">
            <a:solidFill>
              <a:srgbClr val="0B5FA5"/>
            </a:solidFill>
            <a:prstDash val="solid"/>
            <a:round/>
            <a:headEnd len="med" w="med" type="none"/>
            <a:tailEnd len="med" w="med" type="none"/>
          </a:ln>
        </p:spPr>
      </p:cxnSp>
      <p:sp>
        <p:nvSpPr>
          <p:cNvPr id="2263" name="Google Shape;2263;p100"/>
          <p:cNvSpPr/>
          <p:nvPr/>
        </p:nvSpPr>
        <p:spPr>
          <a:xfrm>
            <a:off x="2166930" y="1646076"/>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64" name="Google Shape;2264;p100"/>
          <p:cNvSpPr txBox="1"/>
          <p:nvPr/>
        </p:nvSpPr>
        <p:spPr>
          <a:xfrm>
            <a:off x="549803" y="240371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cos(a°) =</a:t>
            </a:r>
            <a:r>
              <a:rPr lang="en-GB" sz="1800">
                <a:solidFill>
                  <a:srgbClr val="000000"/>
                </a:solidFill>
                <a:latin typeface="Lexend"/>
                <a:ea typeface="Lexend"/>
                <a:cs typeface="Lexend"/>
                <a:sym typeface="Lexend"/>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2265" name="Google Shape;2265;p100"/>
          <p:cNvGrpSpPr/>
          <p:nvPr/>
        </p:nvGrpSpPr>
        <p:grpSpPr>
          <a:xfrm>
            <a:off x="1600349" y="2325541"/>
            <a:ext cx="394488" cy="448000"/>
            <a:chOff x="4885901" y="2729095"/>
            <a:chExt cx="723300" cy="448000"/>
          </a:xfrm>
        </p:grpSpPr>
        <p:sp>
          <p:nvSpPr>
            <p:cNvPr id="2266" name="Google Shape;2266;p100"/>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33</a:t>
              </a:r>
              <a:endParaRPr sz="1800">
                <a:latin typeface="Lexend"/>
                <a:ea typeface="Lexend"/>
                <a:cs typeface="Lexend"/>
                <a:sym typeface="Lexend"/>
              </a:endParaRPr>
            </a:p>
          </p:txBody>
        </p:sp>
        <p:sp>
          <p:nvSpPr>
            <p:cNvPr id="2267" name="Google Shape;2267;p100"/>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28</a:t>
              </a:r>
              <a:endParaRPr sz="1800">
                <a:latin typeface="Lexend"/>
                <a:ea typeface="Lexend"/>
                <a:cs typeface="Lexend"/>
                <a:sym typeface="Lexend"/>
              </a:endParaRPr>
            </a:p>
          </p:txBody>
        </p:sp>
        <p:cxnSp>
          <p:nvCxnSpPr>
            <p:cNvPr id="2268" name="Google Shape;2268;p100"/>
            <p:cNvCxnSpPr/>
            <p:nvPr/>
          </p:nvCxnSpPr>
          <p:spPr>
            <a:xfrm>
              <a:off x="5004101" y="2953112"/>
              <a:ext cx="486900" cy="0"/>
            </a:xfrm>
            <a:prstGeom prst="straightConnector1">
              <a:avLst/>
            </a:prstGeom>
            <a:noFill/>
            <a:ln cap="flat" cmpd="sng" w="19050">
              <a:solidFill>
                <a:srgbClr val="000000"/>
              </a:solidFill>
              <a:prstDash val="solid"/>
              <a:round/>
              <a:headEnd len="med" w="med" type="none"/>
              <a:tailEnd len="med" w="med" type="none"/>
            </a:ln>
          </p:spPr>
        </p:cxnSp>
      </p:grpSp>
      <p:sp>
        <p:nvSpPr>
          <p:cNvPr id="2269" name="Google Shape;2269;p100"/>
          <p:cNvSpPr txBox="1"/>
          <p:nvPr/>
        </p:nvSpPr>
        <p:spPr>
          <a:xfrm flipH="1">
            <a:off x="997651" y="1121643"/>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33 cm</a:t>
            </a:r>
            <a:endParaRPr sz="1800">
              <a:solidFill>
                <a:srgbClr val="000000"/>
              </a:solidFill>
              <a:latin typeface="Lexend"/>
              <a:ea typeface="Lexend"/>
              <a:cs typeface="Lexend"/>
              <a:sym typeface="Lexend"/>
            </a:endParaRPr>
          </a:p>
        </p:txBody>
      </p:sp>
      <p:sp>
        <p:nvSpPr>
          <p:cNvPr id="2270" name="Google Shape;2270;p100"/>
          <p:cNvSpPr txBox="1"/>
          <p:nvPr/>
        </p:nvSpPr>
        <p:spPr>
          <a:xfrm flipH="1">
            <a:off x="1382687" y="1953875"/>
            <a:ext cx="714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28 cm</a:t>
            </a:r>
            <a:endParaRPr sz="1800">
              <a:solidFill>
                <a:srgbClr val="000000"/>
              </a:solidFill>
              <a:latin typeface="Lexend"/>
              <a:ea typeface="Lexend"/>
              <a:cs typeface="Lexend"/>
              <a:sym typeface="Lexend"/>
            </a:endParaRPr>
          </a:p>
        </p:txBody>
      </p:sp>
      <p:grpSp>
        <p:nvGrpSpPr>
          <p:cNvPr id="2271" name="Google Shape;2271;p100"/>
          <p:cNvGrpSpPr/>
          <p:nvPr/>
        </p:nvGrpSpPr>
        <p:grpSpPr>
          <a:xfrm>
            <a:off x="1600349" y="2814491"/>
            <a:ext cx="394488" cy="448000"/>
            <a:chOff x="4885901" y="2729095"/>
            <a:chExt cx="723300" cy="448000"/>
          </a:xfrm>
        </p:grpSpPr>
        <p:sp>
          <p:nvSpPr>
            <p:cNvPr id="2272" name="Google Shape;2272;p100"/>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33</a:t>
              </a:r>
              <a:endParaRPr sz="1800">
                <a:latin typeface="Lexend"/>
                <a:ea typeface="Lexend"/>
                <a:cs typeface="Lexend"/>
                <a:sym typeface="Lexend"/>
              </a:endParaRPr>
            </a:p>
          </p:txBody>
        </p:sp>
        <p:sp>
          <p:nvSpPr>
            <p:cNvPr id="2273" name="Google Shape;2273;p100"/>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500">
                  <a:latin typeface="Lexend"/>
                  <a:ea typeface="Lexend"/>
                  <a:cs typeface="Lexend"/>
                  <a:sym typeface="Lexend"/>
                </a:rPr>
                <a:t>28</a:t>
              </a:r>
              <a:endParaRPr sz="1800">
                <a:latin typeface="Lexend"/>
                <a:ea typeface="Lexend"/>
                <a:cs typeface="Lexend"/>
                <a:sym typeface="Lexend"/>
              </a:endParaRPr>
            </a:p>
          </p:txBody>
        </p:sp>
        <p:cxnSp>
          <p:nvCxnSpPr>
            <p:cNvPr id="2274" name="Google Shape;2274;p100"/>
            <p:cNvCxnSpPr/>
            <p:nvPr/>
          </p:nvCxnSpPr>
          <p:spPr>
            <a:xfrm>
              <a:off x="5004101" y="2953112"/>
              <a:ext cx="486900" cy="0"/>
            </a:xfrm>
            <a:prstGeom prst="straightConnector1">
              <a:avLst/>
            </a:prstGeom>
            <a:noFill/>
            <a:ln cap="flat" cmpd="sng" w="19050">
              <a:solidFill>
                <a:srgbClr val="000000"/>
              </a:solidFill>
              <a:prstDash val="solid"/>
              <a:round/>
              <a:headEnd len="med" w="med" type="none"/>
              <a:tailEnd len="med" w="med" type="none"/>
            </a:ln>
          </p:spPr>
        </p:cxnSp>
      </p:grpSp>
      <p:sp>
        <p:nvSpPr>
          <p:cNvPr id="2275" name="Google Shape;2275;p100"/>
          <p:cNvSpPr txBox="1"/>
          <p:nvPr/>
        </p:nvSpPr>
        <p:spPr>
          <a:xfrm>
            <a:off x="464400" y="2892674"/>
            <a:ext cx="11712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rgbClr val="000000"/>
                </a:solidFill>
                <a:latin typeface="Lexend"/>
                <a:ea typeface="Times New Roman"/>
                <a:cs typeface="Times New Roman"/>
                <a:sym typeface="Times New Roman"/>
              </a:rPr>
              <a:t>a° = cos-1(</a:t>
            </a:r>
            <a:r>
              <a:rPr lang="en-GB" sz="1800">
                <a:solidFill>
                  <a:srgbClr val="000000"/>
                </a:solidFill>
                <a:latin typeface="Lexend"/>
                <a:ea typeface="Times New Roman"/>
                <a:cs typeface="Times New Roman"/>
                <a:sym typeface="Times New Roman"/>
              </a:rPr>
              <a:t/>
            </a:r>
            <a:r>
              <a:rPr lang="en-GB" sz="1800">
                <a:latin typeface="Lexend"/>
                <a:ea typeface="Times New Roman"/>
                <a:cs typeface="Times New Roman"/>
                <a:sym typeface="Times New Roman"/>
              </a:rPr>
              <a:t/>
            </a:r>
            <a:r>
              <a:rPr baseline="30000" lang="en-GB" sz="1800">
                <a:solidFill>
                  <a:srgbClr val="000000"/>
                </a:solidFill>
                <a:latin typeface="Lexend"/>
                <a:ea typeface="Times New Roman"/>
                <a:cs typeface="Times New Roman"/>
                <a:sym typeface="Times New Roman"/>
              </a:rPr>
              <a:t/>
            </a:r>
            <a:r>
              <a:rPr lang="en-GB" sz="2800">
                <a:solidFill>
                  <a:srgbClr val="000000"/>
                </a:solidFill>
                <a:latin typeface="Lexend"/>
                <a:ea typeface="Times New Roman"/>
                <a:cs typeface="Times New Roman"/>
                <a:sym typeface="Times New Roman"/>
              </a:rPr>
              <a:t/>
            </a:r>
            <a:endParaRPr sz="3000">
              <a:solidFill>
                <a:srgbClr val="000000"/>
              </a:solidFill>
              <a:latin typeface="Times New Roman"/>
              <a:ea typeface="Times New Roman"/>
              <a:cs typeface="Times New Roman"/>
              <a:sym typeface="Times New Roman"/>
            </a:endParaRPr>
          </a:p>
        </p:txBody>
      </p:sp>
      <p:sp>
        <p:nvSpPr>
          <p:cNvPr id="2276" name="Google Shape;2276;p100"/>
          <p:cNvSpPr txBox="1"/>
          <p:nvPr/>
        </p:nvSpPr>
        <p:spPr>
          <a:xfrm>
            <a:off x="1936605" y="2892674"/>
            <a:ext cx="221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2800">
                <a:solidFill>
                  <a:srgbClr val="000000"/>
                </a:solidFill>
                <a:latin typeface="Lexend"/>
                <a:ea typeface="Times New Roman"/>
                <a:cs typeface="Times New Roman"/>
                <a:sym typeface="Times New Roman"/>
              </a:rPr>
              <a:t>)</a:t>
            </a:r>
            <a:endParaRPr sz="3000">
              <a:solidFill>
                <a:srgbClr val="000000"/>
              </a:solidFill>
              <a:latin typeface="Times New Roman"/>
              <a:ea typeface="Times New Roman"/>
              <a:cs typeface="Times New Roman"/>
              <a:sym typeface="Times New Roman"/>
            </a:endParaRPr>
          </a:p>
        </p:txBody>
      </p:sp>
      <p:sp>
        <p:nvSpPr>
          <p:cNvPr id="2277" name="Google Shape;2277;p100"/>
          <p:cNvSpPr/>
          <p:nvPr/>
        </p:nvSpPr>
        <p:spPr>
          <a:xfrm>
            <a:off x="2389150" y="2834949"/>
            <a:ext cx="7146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78" name="Google Shape;2278;p100"/>
          <p:cNvSpPr txBox="1"/>
          <p:nvPr/>
        </p:nvSpPr>
        <p:spPr>
          <a:xfrm flipH="1">
            <a:off x="3500375" y="1093937"/>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71 cm</a:t>
            </a:r>
            <a:endParaRPr sz="1800">
              <a:solidFill>
                <a:srgbClr val="000000"/>
              </a:solidFill>
              <a:latin typeface="Lexend"/>
              <a:ea typeface="Lexend"/>
              <a:cs typeface="Lexend"/>
              <a:sym typeface="Lexend"/>
            </a:endParaRPr>
          </a:p>
        </p:txBody>
      </p:sp>
      <p:sp>
        <p:nvSpPr>
          <p:cNvPr id="2279" name="Google Shape;2279;p100"/>
          <p:cNvSpPr txBox="1"/>
          <p:nvPr/>
        </p:nvSpPr>
        <p:spPr>
          <a:xfrm flipH="1">
            <a:off x="5045470" y="1327650"/>
            <a:ext cx="714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28 cm</a:t>
            </a:r>
            <a:endParaRPr sz="1800">
              <a:solidFill>
                <a:srgbClr val="000000"/>
              </a:solidFill>
              <a:latin typeface="Lexend"/>
              <a:ea typeface="Lexend"/>
              <a:cs typeface="Lexend"/>
              <a:sym typeface="Lexend"/>
            </a:endParaRPr>
          </a:p>
        </p:txBody>
      </p:sp>
      <p:sp>
        <p:nvSpPr>
          <p:cNvPr id="2280" name="Google Shape;2280;p100"/>
          <p:cNvSpPr/>
          <p:nvPr/>
        </p:nvSpPr>
        <p:spPr>
          <a:xfrm>
            <a:off x="4700470" y="1596821"/>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81" name="Google Shape;2281;p100"/>
          <p:cNvSpPr txBox="1"/>
          <p:nvPr/>
        </p:nvSpPr>
        <p:spPr>
          <a:xfrm flipH="1">
            <a:off x="1408782" y="1570825"/>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a</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282" name="Google Shape;2282;p100"/>
          <p:cNvSpPr/>
          <p:nvPr/>
        </p:nvSpPr>
        <p:spPr>
          <a:xfrm rot="10800000">
            <a:off x="4451591" y="721970"/>
            <a:ext cx="810300" cy="810300"/>
          </a:xfrm>
          <a:prstGeom prst="arc">
            <a:avLst>
              <a:gd fmla="val 16177816" name="adj1"/>
              <a:gd fmla="val 19918225"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83" name="Google Shape;2283;p100"/>
          <p:cNvSpPr txBox="1"/>
          <p:nvPr/>
        </p:nvSpPr>
        <p:spPr>
          <a:xfrm flipH="1">
            <a:off x="4575923" y="1249870"/>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b</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grpSp>
        <p:nvGrpSpPr>
          <p:cNvPr id="2284" name="Google Shape;2284;p100"/>
          <p:cNvGrpSpPr/>
          <p:nvPr/>
        </p:nvGrpSpPr>
        <p:grpSpPr>
          <a:xfrm>
            <a:off x="3570778" y="1031230"/>
            <a:ext cx="1290596" cy="719745"/>
            <a:chOff x="-2082328" y="1227614"/>
            <a:chExt cx="1021203" cy="1896561"/>
          </a:xfrm>
        </p:grpSpPr>
        <p:sp>
          <p:nvSpPr>
            <p:cNvPr id="2285" name="Google Shape;2285;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86" name="Google Shape;2286;p100"/>
            <p:cNvCxnSpPr/>
            <p:nvPr/>
          </p:nvCxnSpPr>
          <p:spPr>
            <a:xfrm flipH="1">
              <a:off x="-2082328" y="1227614"/>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287" name="Google Shape;2287;p100"/>
          <p:cNvSpPr txBox="1"/>
          <p:nvPr/>
        </p:nvSpPr>
        <p:spPr>
          <a:xfrm>
            <a:off x="4985150" y="2921624"/>
            <a:ext cx="153000" cy="218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 </a:t>
            </a:r>
            <a:endParaRPr sz="3000">
              <a:solidFill>
                <a:srgbClr val="000000"/>
              </a:solidFill>
              <a:latin typeface="Lexend"/>
              <a:ea typeface="Lexend"/>
              <a:cs typeface="Lexend"/>
              <a:sym typeface="Lexend"/>
            </a:endParaRPr>
          </a:p>
        </p:txBody>
      </p:sp>
      <p:sp>
        <p:nvSpPr>
          <p:cNvPr id="2288" name="Google Shape;2288;p100"/>
          <p:cNvSpPr txBox="1"/>
          <p:nvPr/>
        </p:nvSpPr>
        <p:spPr>
          <a:xfrm>
            <a:off x="3337728" y="2251313"/>
            <a:ext cx="1085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Times New Roman"/>
                <a:cs typeface="Times New Roman"/>
                <a:sym typeface="Times New Roman"/>
              </a:rPr>
              <a:t>cos(b°) =</a:t>
            </a:r>
            <a:r>
              <a:rPr lang="en-GB" sz="1800">
                <a:solidFill>
                  <a:srgbClr val="000000"/>
                </a:solidFill>
                <a:latin typeface="Lexend"/>
                <a:ea typeface="Lexend"/>
                <a:cs typeface="Lexend"/>
                <a:sym typeface="Lexend"/>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2289" name="Google Shape;2289;p100"/>
          <p:cNvGrpSpPr/>
          <p:nvPr/>
        </p:nvGrpSpPr>
        <p:grpSpPr>
          <a:xfrm>
            <a:off x="4388274" y="2173141"/>
            <a:ext cx="394488" cy="448000"/>
            <a:chOff x="4885901" y="2729095"/>
            <a:chExt cx="723300" cy="448000"/>
          </a:xfrm>
        </p:grpSpPr>
        <p:sp>
          <p:nvSpPr>
            <p:cNvPr id="2290" name="Google Shape;2290;p100"/>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291" name="Google Shape;2291;p100"/>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cxnSp>
          <p:nvCxnSpPr>
            <p:cNvPr id="2292" name="Google Shape;2292;p100"/>
            <p:cNvCxnSpPr/>
            <p:nvPr/>
          </p:nvCxnSpPr>
          <p:spPr>
            <a:xfrm>
              <a:off x="5004101" y="2953112"/>
              <a:ext cx="486900" cy="0"/>
            </a:xfrm>
            <a:prstGeom prst="straightConnector1">
              <a:avLst/>
            </a:prstGeom>
            <a:noFill/>
            <a:ln cap="flat" cmpd="sng" w="19050">
              <a:solidFill>
                <a:srgbClr val="000000"/>
              </a:solidFill>
              <a:prstDash val="solid"/>
              <a:round/>
              <a:headEnd len="med" w="med" type="none"/>
              <a:tailEnd len="med" w="med" type="none"/>
            </a:ln>
          </p:spPr>
        </p:cxnSp>
      </p:grpSp>
      <p:grpSp>
        <p:nvGrpSpPr>
          <p:cNvPr id="2293" name="Google Shape;2293;p100"/>
          <p:cNvGrpSpPr/>
          <p:nvPr/>
        </p:nvGrpSpPr>
        <p:grpSpPr>
          <a:xfrm>
            <a:off x="4388274" y="2814491"/>
            <a:ext cx="394488" cy="448000"/>
            <a:chOff x="4885901" y="2729095"/>
            <a:chExt cx="723300" cy="448000"/>
          </a:xfrm>
        </p:grpSpPr>
        <p:sp>
          <p:nvSpPr>
            <p:cNvPr id="2294" name="Google Shape;2294;p100"/>
            <p:cNvSpPr txBox="1"/>
            <p:nvPr/>
          </p:nvSpPr>
          <p:spPr>
            <a:xfrm>
              <a:off x="4885901" y="29559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295" name="Google Shape;2295;p100"/>
            <p:cNvSpPr txBox="1"/>
            <p:nvPr/>
          </p:nvSpPr>
          <p:spPr>
            <a:xfrm>
              <a:off x="4885901" y="2729095"/>
              <a:ext cx="723300" cy="221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cxnSp>
          <p:nvCxnSpPr>
            <p:cNvPr id="2296" name="Google Shape;2296;p100"/>
            <p:cNvCxnSpPr/>
            <p:nvPr/>
          </p:nvCxnSpPr>
          <p:spPr>
            <a:xfrm>
              <a:off x="5004101" y="2953112"/>
              <a:ext cx="486900" cy="0"/>
            </a:xfrm>
            <a:prstGeom prst="straightConnector1">
              <a:avLst/>
            </a:prstGeom>
            <a:noFill/>
            <a:ln cap="flat" cmpd="sng" w="19050">
              <a:solidFill>
                <a:srgbClr val="000000"/>
              </a:solidFill>
              <a:prstDash val="solid"/>
              <a:round/>
              <a:headEnd len="med" w="med" type="none"/>
              <a:tailEnd len="med" w="med" type="none"/>
            </a:ln>
          </p:spPr>
        </p:cxnSp>
      </p:grpSp>
      <p:sp>
        <p:nvSpPr>
          <p:cNvPr id="2297" name="Google Shape;2297;p100"/>
          <p:cNvSpPr txBox="1"/>
          <p:nvPr/>
        </p:nvSpPr>
        <p:spPr>
          <a:xfrm>
            <a:off x="3252325" y="2892674"/>
            <a:ext cx="11712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rgbClr val="000000"/>
                </a:solidFill>
                <a:latin typeface="Lexend"/>
                <a:ea typeface="Times New Roman"/>
                <a:cs typeface="Times New Roman"/>
                <a:sym typeface="Times New Roman"/>
              </a:rPr>
              <a:t>b° = cos-1(</a:t>
            </a:r>
            <a:r>
              <a:rPr lang="en-GB" sz="1800">
                <a:solidFill>
                  <a:srgbClr val="000000"/>
                </a:solidFill>
                <a:latin typeface="Lexend"/>
                <a:ea typeface="Times New Roman"/>
                <a:cs typeface="Times New Roman"/>
                <a:sym typeface="Times New Roman"/>
              </a:rPr>
              <a:t/>
            </a:r>
            <a:r>
              <a:rPr lang="en-GB" sz="1800">
                <a:latin typeface="Lexend"/>
                <a:ea typeface="Times New Roman"/>
                <a:cs typeface="Times New Roman"/>
                <a:sym typeface="Times New Roman"/>
              </a:rPr>
              <a:t/>
            </a:r>
            <a:r>
              <a:rPr baseline="30000" lang="en-GB" sz="1800">
                <a:solidFill>
                  <a:srgbClr val="000000"/>
                </a:solidFill>
                <a:latin typeface="Lexend"/>
                <a:ea typeface="Times New Roman"/>
                <a:cs typeface="Times New Roman"/>
                <a:sym typeface="Times New Roman"/>
              </a:rPr>
              <a:t/>
            </a:r>
            <a:r>
              <a:rPr lang="en-GB" sz="2800">
                <a:solidFill>
                  <a:srgbClr val="000000"/>
                </a:solidFill>
                <a:latin typeface="Lexend"/>
                <a:ea typeface="Times New Roman"/>
                <a:cs typeface="Times New Roman"/>
                <a:sym typeface="Times New Roman"/>
              </a:rPr>
              <a:t/>
            </a:r>
            <a:endParaRPr sz="3000">
              <a:solidFill>
                <a:srgbClr val="000000"/>
              </a:solidFill>
              <a:latin typeface="Times New Roman"/>
              <a:ea typeface="Times New Roman"/>
              <a:cs typeface="Times New Roman"/>
              <a:sym typeface="Times New Roman"/>
            </a:endParaRPr>
          </a:p>
        </p:txBody>
      </p:sp>
      <p:sp>
        <p:nvSpPr>
          <p:cNvPr id="2298" name="Google Shape;2298;p100"/>
          <p:cNvSpPr txBox="1"/>
          <p:nvPr/>
        </p:nvSpPr>
        <p:spPr>
          <a:xfrm>
            <a:off x="4724530" y="2892674"/>
            <a:ext cx="2217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2800">
                <a:solidFill>
                  <a:srgbClr val="000000"/>
                </a:solidFill>
                <a:latin typeface="Lexend"/>
                <a:ea typeface="Times New Roman"/>
                <a:cs typeface="Times New Roman"/>
                <a:sym typeface="Times New Roman"/>
              </a:rPr>
              <a:t>)</a:t>
            </a:r>
            <a:endParaRPr sz="3000">
              <a:solidFill>
                <a:srgbClr val="000000"/>
              </a:solidFill>
              <a:latin typeface="Times New Roman"/>
              <a:ea typeface="Times New Roman"/>
              <a:cs typeface="Times New Roman"/>
              <a:sym typeface="Times New Roman"/>
            </a:endParaRPr>
          </a:p>
        </p:txBody>
      </p:sp>
      <p:sp>
        <p:nvSpPr>
          <p:cNvPr id="2299" name="Google Shape;2299;p100"/>
          <p:cNvSpPr/>
          <p:nvPr/>
        </p:nvSpPr>
        <p:spPr>
          <a:xfrm>
            <a:off x="5177075" y="2834949"/>
            <a:ext cx="714600" cy="407100"/>
          </a:xfrm>
          <a:prstGeom prst="rect">
            <a:avLst/>
          </a:prstGeom>
          <a:noFill/>
          <a:ln cap="flat" cmpd="sng" w="28575">
            <a:solidFill>
              <a:srgbClr val="2563EB"/>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300" name="Google Shape;2300;p100"/>
          <p:cNvGrpSpPr/>
          <p:nvPr/>
        </p:nvGrpSpPr>
        <p:grpSpPr>
          <a:xfrm>
            <a:off x="6618803" y="1384001"/>
            <a:ext cx="1290596" cy="719745"/>
            <a:chOff x="-2082328" y="1227614"/>
            <a:chExt cx="1021203" cy="1896561"/>
          </a:xfrm>
        </p:grpSpPr>
        <p:sp>
          <p:nvSpPr>
            <p:cNvPr id="2301" name="Google Shape;2301;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02" name="Google Shape;2302;p100"/>
            <p:cNvCxnSpPr/>
            <p:nvPr/>
          </p:nvCxnSpPr>
          <p:spPr>
            <a:xfrm flipH="1">
              <a:off x="-2082328" y="1227614"/>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303" name="Google Shape;2303;p100"/>
          <p:cNvSpPr/>
          <p:nvPr/>
        </p:nvSpPr>
        <p:spPr>
          <a:xfrm>
            <a:off x="7756242" y="1950876"/>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04" name="Google Shape;2304;p100"/>
          <p:cNvSpPr txBox="1"/>
          <p:nvPr/>
        </p:nvSpPr>
        <p:spPr>
          <a:xfrm flipH="1">
            <a:off x="6586963" y="1426443"/>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1 cm</a:t>
            </a:r>
            <a:endParaRPr sz="1800">
              <a:solidFill>
                <a:srgbClr val="000000"/>
              </a:solidFill>
              <a:latin typeface="Lexend"/>
              <a:ea typeface="Lexend"/>
              <a:cs typeface="Lexend"/>
              <a:sym typeface="Lexend"/>
            </a:endParaRPr>
          </a:p>
        </p:txBody>
      </p:sp>
      <p:sp>
        <p:nvSpPr>
          <p:cNvPr id="2305" name="Google Shape;2305;p100"/>
          <p:cNvSpPr txBox="1"/>
          <p:nvPr/>
        </p:nvSpPr>
        <p:spPr>
          <a:xfrm flipH="1">
            <a:off x="6998094" y="1875625"/>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c</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306" name="Google Shape;2306;p100"/>
          <p:cNvSpPr/>
          <p:nvPr/>
        </p:nvSpPr>
        <p:spPr>
          <a:xfrm rot="10800000">
            <a:off x="6058595" y="3443860"/>
            <a:ext cx="1331100" cy="1331400"/>
          </a:xfrm>
          <a:prstGeom prst="arc">
            <a:avLst>
              <a:gd fmla="val 9151910" name="adj1"/>
              <a:gd fmla="val 10809952"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307" name="Google Shape;2307;p100"/>
          <p:cNvGrpSpPr/>
          <p:nvPr/>
        </p:nvGrpSpPr>
        <p:grpSpPr>
          <a:xfrm>
            <a:off x="6618803" y="3399033"/>
            <a:ext cx="1290596" cy="719745"/>
            <a:chOff x="-2082328" y="1227614"/>
            <a:chExt cx="1021203" cy="1896561"/>
          </a:xfrm>
        </p:grpSpPr>
        <p:sp>
          <p:nvSpPr>
            <p:cNvPr id="2308" name="Google Shape;2308;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09" name="Google Shape;2309;p100"/>
            <p:cNvCxnSpPr/>
            <p:nvPr/>
          </p:nvCxnSpPr>
          <p:spPr>
            <a:xfrm flipH="1">
              <a:off x="-2082328" y="1227614"/>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310" name="Google Shape;2310;p100"/>
          <p:cNvSpPr/>
          <p:nvPr/>
        </p:nvSpPr>
        <p:spPr>
          <a:xfrm>
            <a:off x="7756242" y="3965908"/>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11" name="Google Shape;2311;p100"/>
          <p:cNvSpPr txBox="1"/>
          <p:nvPr/>
        </p:nvSpPr>
        <p:spPr>
          <a:xfrm flipH="1">
            <a:off x="6559458" y="3441474"/>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0.5 cm</a:t>
            </a:r>
            <a:endParaRPr sz="1800">
              <a:solidFill>
                <a:srgbClr val="000000"/>
              </a:solidFill>
              <a:latin typeface="Lexend"/>
              <a:ea typeface="Lexend"/>
              <a:cs typeface="Lexend"/>
              <a:sym typeface="Lexend"/>
            </a:endParaRPr>
          </a:p>
        </p:txBody>
      </p:sp>
      <p:sp>
        <p:nvSpPr>
          <p:cNvPr id="2312" name="Google Shape;2312;p100"/>
          <p:cNvSpPr txBox="1"/>
          <p:nvPr/>
        </p:nvSpPr>
        <p:spPr>
          <a:xfrm flipH="1">
            <a:off x="7097945" y="3854105"/>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f</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cxnSp>
        <p:nvCxnSpPr>
          <p:cNvPr id="2313" name="Google Shape;2313;p100"/>
          <p:cNvCxnSpPr/>
          <p:nvPr/>
        </p:nvCxnSpPr>
        <p:spPr>
          <a:xfrm rot="10800000">
            <a:off x="1077650" y="1952925"/>
            <a:ext cx="1251300" cy="0"/>
          </a:xfrm>
          <a:prstGeom prst="straightConnector1">
            <a:avLst/>
          </a:prstGeom>
          <a:noFill/>
          <a:ln cap="flat" cmpd="sng" w="28575">
            <a:solidFill>
              <a:schemeClr val="accent5"/>
            </a:solidFill>
            <a:prstDash val="solid"/>
            <a:round/>
            <a:headEnd len="med" w="med" type="triangle"/>
            <a:tailEnd len="med" w="med" type="triangle"/>
          </a:ln>
        </p:spPr>
      </p:cxnSp>
      <p:sp>
        <p:nvSpPr>
          <p:cNvPr id="2314" name="Google Shape;2314;p100"/>
          <p:cNvSpPr txBox="1"/>
          <p:nvPr/>
        </p:nvSpPr>
        <p:spPr>
          <a:xfrm>
            <a:off x="324000" y="613000"/>
            <a:ext cx="80859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2) Soo hel cabbirka xagal kasta oo calaamad u leh xaraf (1 d.p.)</a:t>
            </a:r>
            <a:r>
              <a:rPr lang="en-GB" sz="1400">
                <a:solidFill>
                  <a:srgbClr val="000000"/>
                </a:solidFill>
                <a:latin typeface="Lexend"/>
                <a:ea typeface="Lexend"/>
                <a:cs typeface="Lexend"/>
                <a:sym typeface="Lexend"/>
              </a:rPr>
              <a:t/>
            </a:r>
            <a:endParaRPr sz="1800">
              <a:latin typeface="Lexend"/>
              <a:ea typeface="Lexend"/>
              <a:cs typeface="Lexend"/>
              <a:sym typeface="Lexend"/>
            </a:endParaRPr>
          </a:p>
        </p:txBody>
      </p:sp>
      <p:cxnSp>
        <p:nvCxnSpPr>
          <p:cNvPr id="2315" name="Google Shape;2315;p100"/>
          <p:cNvCxnSpPr/>
          <p:nvPr/>
        </p:nvCxnSpPr>
        <p:spPr>
          <a:xfrm rot="10800000">
            <a:off x="5012583" y="1120509"/>
            <a:ext cx="0" cy="633000"/>
          </a:xfrm>
          <a:prstGeom prst="straightConnector1">
            <a:avLst/>
          </a:prstGeom>
          <a:noFill/>
          <a:ln cap="flat" cmpd="sng" w="28575">
            <a:solidFill>
              <a:schemeClr val="accent5"/>
            </a:solidFill>
            <a:prstDash val="solid"/>
            <a:round/>
            <a:headEnd len="med" w="med" type="triangle"/>
            <a:tailEnd len="med" w="med" type="triangle"/>
          </a:ln>
        </p:spPr>
      </p:cxnSp>
      <p:sp>
        <p:nvSpPr>
          <p:cNvPr id="2316" name="Google Shape;2316;p100"/>
          <p:cNvSpPr txBox="1"/>
          <p:nvPr/>
        </p:nvSpPr>
        <p:spPr>
          <a:xfrm flipH="1">
            <a:off x="6895500" y="2236725"/>
            <a:ext cx="9150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0.87 cm</a:t>
            </a:r>
            <a:endParaRPr sz="1800">
              <a:solidFill>
                <a:srgbClr val="000000"/>
              </a:solidFill>
              <a:latin typeface="Lexend"/>
              <a:ea typeface="Lexend"/>
              <a:cs typeface="Lexend"/>
              <a:sym typeface="Lexend"/>
            </a:endParaRPr>
          </a:p>
        </p:txBody>
      </p:sp>
      <p:cxnSp>
        <p:nvCxnSpPr>
          <p:cNvPr id="2317" name="Google Shape;2317;p100"/>
          <p:cNvCxnSpPr/>
          <p:nvPr/>
        </p:nvCxnSpPr>
        <p:spPr>
          <a:xfrm rot="10800000">
            <a:off x="6690663" y="2235775"/>
            <a:ext cx="1251300" cy="0"/>
          </a:xfrm>
          <a:prstGeom prst="straightConnector1">
            <a:avLst/>
          </a:prstGeom>
          <a:noFill/>
          <a:ln cap="flat" cmpd="sng" w="28575">
            <a:solidFill>
              <a:schemeClr val="accent5"/>
            </a:solidFill>
            <a:prstDash val="solid"/>
            <a:round/>
            <a:headEnd len="med" w="med" type="triangle"/>
            <a:tailEnd len="med" w="med" type="triangle"/>
          </a:ln>
        </p:spPr>
      </p:cxnSp>
      <p:sp>
        <p:nvSpPr>
          <p:cNvPr id="2318" name="Google Shape;2318;p100"/>
          <p:cNvSpPr/>
          <p:nvPr/>
        </p:nvSpPr>
        <p:spPr>
          <a:xfrm>
            <a:off x="1503979" y="4285102"/>
            <a:ext cx="150600" cy="1506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19" name="Google Shape;2319;p100"/>
          <p:cNvSpPr txBox="1"/>
          <p:nvPr/>
        </p:nvSpPr>
        <p:spPr>
          <a:xfrm flipH="1">
            <a:off x="593121" y="3616295"/>
            <a:ext cx="633900" cy="215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2 cm</a:t>
            </a:r>
            <a:endParaRPr sz="1800">
              <a:solidFill>
                <a:srgbClr val="000000"/>
              </a:solidFill>
              <a:latin typeface="Lexend"/>
              <a:ea typeface="Lexend"/>
              <a:cs typeface="Lexend"/>
              <a:sym typeface="Lexend"/>
            </a:endParaRPr>
          </a:p>
        </p:txBody>
      </p:sp>
      <p:sp>
        <p:nvSpPr>
          <p:cNvPr id="2320" name="Google Shape;2320;p100"/>
          <p:cNvSpPr txBox="1"/>
          <p:nvPr/>
        </p:nvSpPr>
        <p:spPr>
          <a:xfrm flipH="1">
            <a:off x="966139" y="4210003"/>
            <a:ext cx="319200" cy="176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d</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321" name="Google Shape;2321;p100"/>
          <p:cNvSpPr txBox="1"/>
          <p:nvPr/>
        </p:nvSpPr>
        <p:spPr>
          <a:xfrm flipH="1">
            <a:off x="780298" y="4556158"/>
            <a:ext cx="9855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0.87 cm</a:t>
            </a:r>
            <a:endParaRPr sz="1800">
              <a:solidFill>
                <a:srgbClr val="000000"/>
              </a:solidFill>
              <a:latin typeface="Lexend"/>
              <a:ea typeface="Lexend"/>
              <a:cs typeface="Lexend"/>
              <a:sym typeface="Lexend"/>
            </a:endParaRPr>
          </a:p>
        </p:txBody>
      </p:sp>
      <p:cxnSp>
        <p:nvCxnSpPr>
          <p:cNvPr id="2322" name="Google Shape;2322;p100"/>
          <p:cNvCxnSpPr/>
          <p:nvPr/>
        </p:nvCxnSpPr>
        <p:spPr>
          <a:xfrm rot="10800000">
            <a:off x="844146" y="4525900"/>
            <a:ext cx="810300" cy="0"/>
          </a:xfrm>
          <a:prstGeom prst="straightConnector1">
            <a:avLst/>
          </a:prstGeom>
          <a:noFill/>
          <a:ln cap="flat" cmpd="sng" w="28575">
            <a:solidFill>
              <a:schemeClr val="accent5"/>
            </a:solidFill>
            <a:prstDash val="solid"/>
            <a:round/>
            <a:headEnd len="med" w="med" type="triangle"/>
            <a:tailEnd len="med" w="med" type="triangle"/>
          </a:ln>
        </p:spPr>
      </p:cxnSp>
      <p:sp>
        <p:nvSpPr>
          <p:cNvPr id="2323" name="Google Shape;2323;p100"/>
          <p:cNvSpPr/>
          <p:nvPr/>
        </p:nvSpPr>
        <p:spPr>
          <a:xfrm rot="10800000">
            <a:off x="2611404" y="3691409"/>
            <a:ext cx="1500600" cy="1500900"/>
          </a:xfrm>
          <a:prstGeom prst="arc">
            <a:avLst>
              <a:gd fmla="val 9585297" name="adj1"/>
              <a:gd fmla="val 10809952" name="adj2"/>
            </a:avLst>
          </a:prstGeom>
          <a:solidFill>
            <a:srgbClr val="EBEDFE"/>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324" name="Google Shape;2324;p100"/>
          <p:cNvGrpSpPr/>
          <p:nvPr/>
        </p:nvGrpSpPr>
        <p:grpSpPr>
          <a:xfrm>
            <a:off x="3215924" y="3731306"/>
            <a:ext cx="1891166" cy="719745"/>
            <a:chOff x="-2082328" y="1227614"/>
            <a:chExt cx="1021203" cy="1896561"/>
          </a:xfrm>
        </p:grpSpPr>
        <p:sp>
          <p:nvSpPr>
            <p:cNvPr id="2325" name="Google Shape;2325;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26" name="Google Shape;2326;p100"/>
            <p:cNvCxnSpPr/>
            <p:nvPr/>
          </p:nvCxnSpPr>
          <p:spPr>
            <a:xfrm flipH="1">
              <a:off x="-2082328" y="1227614"/>
              <a:ext cx="96090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327" name="Google Shape;2327;p100"/>
          <p:cNvSpPr/>
          <p:nvPr/>
        </p:nvSpPr>
        <p:spPr>
          <a:xfrm>
            <a:off x="4952365" y="4298186"/>
            <a:ext cx="153000" cy="1530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28" name="Google Shape;2328;p100"/>
          <p:cNvSpPr txBox="1"/>
          <p:nvPr/>
        </p:nvSpPr>
        <p:spPr>
          <a:xfrm flipH="1">
            <a:off x="3553329" y="3737117"/>
            <a:ext cx="8859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0.9 cm</a:t>
            </a:r>
            <a:endParaRPr sz="1800">
              <a:solidFill>
                <a:srgbClr val="000000"/>
              </a:solidFill>
              <a:latin typeface="Lexend"/>
              <a:ea typeface="Lexend"/>
              <a:cs typeface="Lexend"/>
              <a:sym typeface="Lexend"/>
            </a:endParaRPr>
          </a:p>
        </p:txBody>
      </p:sp>
      <p:sp>
        <p:nvSpPr>
          <p:cNvPr id="2329" name="Google Shape;2329;p100"/>
          <p:cNvSpPr txBox="1"/>
          <p:nvPr/>
        </p:nvSpPr>
        <p:spPr>
          <a:xfrm flipH="1">
            <a:off x="3809738" y="4230092"/>
            <a:ext cx="324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e</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2330" name="Google Shape;2330;p100"/>
          <p:cNvSpPr txBox="1"/>
          <p:nvPr/>
        </p:nvSpPr>
        <p:spPr>
          <a:xfrm flipH="1">
            <a:off x="3777150" y="4604284"/>
            <a:ext cx="10806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0.87 cm</a:t>
            </a:r>
            <a:endParaRPr sz="1800">
              <a:solidFill>
                <a:srgbClr val="000000"/>
              </a:solidFill>
              <a:latin typeface="Lexend"/>
              <a:ea typeface="Lexend"/>
              <a:cs typeface="Lexend"/>
              <a:sym typeface="Lexend"/>
            </a:endParaRPr>
          </a:p>
        </p:txBody>
      </p:sp>
      <p:cxnSp>
        <p:nvCxnSpPr>
          <p:cNvPr id="2331" name="Google Shape;2331;p100"/>
          <p:cNvCxnSpPr/>
          <p:nvPr/>
        </p:nvCxnSpPr>
        <p:spPr>
          <a:xfrm rot="10800000">
            <a:off x="3394412" y="4574034"/>
            <a:ext cx="1743900" cy="0"/>
          </a:xfrm>
          <a:prstGeom prst="straightConnector1">
            <a:avLst/>
          </a:prstGeom>
          <a:noFill/>
          <a:ln cap="flat" cmpd="sng" w="28575">
            <a:solidFill>
              <a:schemeClr val="accent5"/>
            </a:solidFill>
            <a:prstDash val="solid"/>
            <a:round/>
            <a:headEnd len="med" w="med" type="triangle"/>
            <a:tailEnd len="med" w="med" type="triangle"/>
          </a:ln>
        </p:spPr>
      </p:cxnSp>
      <p:sp>
        <p:nvSpPr>
          <p:cNvPr id="2332" name="Google Shape;2332;p100"/>
          <p:cNvSpPr txBox="1"/>
          <p:nvPr/>
        </p:nvSpPr>
        <p:spPr>
          <a:xfrm flipH="1">
            <a:off x="6791475" y="4278608"/>
            <a:ext cx="1123200" cy="218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0.435 cm</a:t>
            </a:r>
            <a:endParaRPr sz="1800">
              <a:solidFill>
                <a:srgbClr val="000000"/>
              </a:solidFill>
              <a:latin typeface="Lexend"/>
              <a:ea typeface="Lexend"/>
              <a:cs typeface="Lexend"/>
              <a:sym typeface="Lexend"/>
            </a:endParaRPr>
          </a:p>
        </p:txBody>
      </p:sp>
      <p:cxnSp>
        <p:nvCxnSpPr>
          <p:cNvPr id="2333" name="Google Shape;2333;p100"/>
          <p:cNvCxnSpPr/>
          <p:nvPr/>
        </p:nvCxnSpPr>
        <p:spPr>
          <a:xfrm rot="10800000">
            <a:off x="6690663" y="4257041"/>
            <a:ext cx="1251300" cy="0"/>
          </a:xfrm>
          <a:prstGeom prst="straightConnector1">
            <a:avLst/>
          </a:prstGeom>
          <a:noFill/>
          <a:ln cap="flat" cmpd="sng" w="28575">
            <a:solidFill>
              <a:schemeClr val="accent5"/>
            </a:solidFill>
            <a:prstDash val="solid"/>
            <a:round/>
            <a:headEnd len="med" w="med" type="triangle"/>
            <a:tailEnd len="med" w="med" type="triangle"/>
          </a:ln>
        </p:spPr>
      </p:cxnSp>
      <p:sp>
        <p:nvSpPr>
          <p:cNvPr id="2334" name="Google Shape;2334;p100"/>
          <p:cNvSpPr txBox="1"/>
          <p:nvPr/>
        </p:nvSpPr>
        <p:spPr>
          <a:xfrm>
            <a:off x="5177075" y="2834950"/>
            <a:ext cx="714600" cy="39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66.8</a:t>
            </a:r>
            <a:r>
              <a:rPr lang="en-GB" sz="1100">
                <a:solidFill>
                  <a:srgbClr val="000000"/>
                </a:solidFill>
                <a:latin typeface="Kalam"/>
                <a:ea typeface="Kalam"/>
                <a:cs typeface="Kalam"/>
                <a:sym typeface="Kalam"/>
              </a:rPr>
              <a:t>°</a:t>
            </a:r>
            <a:endParaRPr sz="1800">
              <a:latin typeface="Lexend"/>
              <a:ea typeface="Lexend"/>
              <a:cs typeface="Lexend"/>
              <a:sym typeface="Lexend"/>
            </a:endParaRPr>
          </a:p>
        </p:txBody>
      </p:sp>
      <p:sp>
        <p:nvSpPr>
          <p:cNvPr id="2335" name="Google Shape;2335;p100"/>
          <p:cNvSpPr txBox="1"/>
          <p:nvPr/>
        </p:nvSpPr>
        <p:spPr>
          <a:xfrm>
            <a:off x="4406125" y="2136700"/>
            <a:ext cx="358500" cy="264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28</a:t>
            </a:r>
            <a:endParaRPr sz="1800">
              <a:latin typeface="Lexend"/>
              <a:ea typeface="Lexend"/>
              <a:cs typeface="Lexend"/>
              <a:sym typeface="Lexend"/>
            </a:endParaRPr>
          </a:p>
        </p:txBody>
      </p:sp>
      <p:sp>
        <p:nvSpPr>
          <p:cNvPr id="2336" name="Google Shape;2336;p100"/>
          <p:cNvSpPr txBox="1"/>
          <p:nvPr/>
        </p:nvSpPr>
        <p:spPr>
          <a:xfrm>
            <a:off x="4406125" y="2393850"/>
            <a:ext cx="358500" cy="264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71</a:t>
            </a:r>
            <a:endParaRPr sz="1800">
              <a:latin typeface="Lexend"/>
              <a:ea typeface="Lexend"/>
              <a:cs typeface="Lexend"/>
              <a:sym typeface="Lexend"/>
            </a:endParaRPr>
          </a:p>
        </p:txBody>
      </p:sp>
      <p:sp>
        <p:nvSpPr>
          <p:cNvPr id="2337" name="Google Shape;2337;p100"/>
          <p:cNvSpPr txBox="1"/>
          <p:nvPr/>
        </p:nvSpPr>
        <p:spPr>
          <a:xfrm>
            <a:off x="4406125" y="2777511"/>
            <a:ext cx="358500" cy="264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28</a:t>
            </a:r>
            <a:endParaRPr sz="1800">
              <a:latin typeface="Lexend"/>
              <a:ea typeface="Lexend"/>
              <a:cs typeface="Lexend"/>
              <a:sym typeface="Lexend"/>
            </a:endParaRPr>
          </a:p>
        </p:txBody>
      </p:sp>
      <p:sp>
        <p:nvSpPr>
          <p:cNvPr id="2338" name="Google Shape;2338;p100"/>
          <p:cNvSpPr txBox="1"/>
          <p:nvPr/>
        </p:nvSpPr>
        <p:spPr>
          <a:xfrm>
            <a:off x="4406125" y="3034661"/>
            <a:ext cx="358500" cy="264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71</a:t>
            </a:r>
            <a:endParaRPr sz="1800">
              <a:latin typeface="Lexend"/>
              <a:ea typeface="Lexend"/>
              <a:cs typeface="Lexend"/>
              <a:sym typeface="Lexend"/>
            </a:endParaRPr>
          </a:p>
        </p:txBody>
      </p:sp>
      <p:sp>
        <p:nvSpPr>
          <p:cNvPr id="2339" name="Google Shape;2339;p100"/>
          <p:cNvSpPr txBox="1"/>
          <p:nvPr/>
        </p:nvSpPr>
        <p:spPr>
          <a:xfrm>
            <a:off x="6264502" y="2834950"/>
            <a:ext cx="2298000" cy="39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c = 29.5</a:t>
            </a:r>
            <a:r>
              <a:rPr lang="en-GB" sz="1100">
                <a:solidFill>
                  <a:srgbClr val="000000"/>
                </a:solidFill>
                <a:latin typeface="Kalam"/>
                <a:ea typeface="Kalam"/>
                <a:cs typeface="Kalam"/>
                <a:sym typeface="Kalam"/>
              </a:rPr>
              <a:t>° </a:t>
            </a:r>
            <a:endParaRPr sz="1800">
              <a:latin typeface="Lexend"/>
              <a:ea typeface="Lexend"/>
              <a:cs typeface="Lexend"/>
              <a:sym typeface="Lexend"/>
            </a:endParaRPr>
          </a:p>
        </p:txBody>
      </p:sp>
      <p:sp>
        <p:nvSpPr>
          <p:cNvPr id="2340" name="Google Shape;2340;p100"/>
          <p:cNvSpPr txBox="1"/>
          <p:nvPr/>
        </p:nvSpPr>
        <p:spPr>
          <a:xfrm>
            <a:off x="1684801" y="3861500"/>
            <a:ext cx="1568700" cy="39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d = 64.2</a:t>
            </a:r>
            <a:r>
              <a:rPr lang="en-GB" sz="1100">
                <a:solidFill>
                  <a:srgbClr val="000000"/>
                </a:solidFill>
                <a:latin typeface="Kalam"/>
                <a:ea typeface="Kalam"/>
                <a:cs typeface="Kalam"/>
                <a:sym typeface="Kalam"/>
              </a:rPr>
              <a:t>° </a:t>
            </a:r>
            <a:endParaRPr sz="1800">
              <a:latin typeface="Lexend"/>
              <a:ea typeface="Lexend"/>
              <a:cs typeface="Lexend"/>
              <a:sym typeface="Lexend"/>
            </a:endParaRPr>
          </a:p>
        </p:txBody>
      </p:sp>
      <p:sp>
        <p:nvSpPr>
          <p:cNvPr id="2341" name="Google Shape;2341;p100"/>
          <p:cNvSpPr txBox="1"/>
          <p:nvPr/>
        </p:nvSpPr>
        <p:spPr>
          <a:xfrm>
            <a:off x="6619650" y="4547700"/>
            <a:ext cx="1568700" cy="264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f = 29.5</a:t>
            </a:r>
            <a:r>
              <a:rPr lang="en-GB" sz="1100">
                <a:solidFill>
                  <a:srgbClr val="000000"/>
                </a:solidFill>
                <a:latin typeface="Kalam"/>
                <a:ea typeface="Kalam"/>
                <a:cs typeface="Kalam"/>
                <a:sym typeface="Kalam"/>
              </a:rPr>
              <a:t>° </a:t>
            </a:r>
            <a:endParaRPr sz="1800">
              <a:latin typeface="Lexend"/>
              <a:ea typeface="Lexend"/>
              <a:cs typeface="Lexend"/>
              <a:sym typeface="Lexend"/>
            </a:endParaRPr>
          </a:p>
        </p:txBody>
      </p:sp>
      <p:sp>
        <p:nvSpPr>
          <p:cNvPr id="2342" name="Google Shape;2342;p100"/>
          <p:cNvSpPr txBox="1"/>
          <p:nvPr/>
        </p:nvSpPr>
        <p:spPr>
          <a:xfrm>
            <a:off x="4419301" y="3300097"/>
            <a:ext cx="1568700" cy="39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e = 14.8</a:t>
            </a:r>
            <a:r>
              <a:rPr lang="en-GB" sz="1100">
                <a:solidFill>
                  <a:srgbClr val="000000"/>
                </a:solidFill>
                <a:latin typeface="Kalam"/>
                <a:ea typeface="Kalam"/>
                <a:cs typeface="Kalam"/>
                <a:sym typeface="Kalam"/>
              </a:rPr>
              <a:t>° </a:t>
            </a:r>
            <a:endParaRPr sz="1800">
              <a:latin typeface="Lexend"/>
              <a:ea typeface="Lexend"/>
              <a:cs typeface="Lexend"/>
              <a:sym typeface="Lexend"/>
            </a:endParaRPr>
          </a:p>
        </p:txBody>
      </p:sp>
      <p:sp>
        <p:nvSpPr>
          <p:cNvPr id="2343" name="Google Shape;2343;p100"/>
          <p:cNvSpPr txBox="1"/>
          <p:nvPr/>
        </p:nvSpPr>
        <p:spPr>
          <a:xfrm>
            <a:off x="3139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a)</a:t>
            </a:r>
            <a:endParaRPr sz="1800">
              <a:latin typeface="Lexend"/>
              <a:ea typeface="Lexend"/>
              <a:cs typeface="Lexend"/>
              <a:sym typeface="Lexend"/>
            </a:endParaRPr>
          </a:p>
        </p:txBody>
      </p:sp>
      <p:sp>
        <p:nvSpPr>
          <p:cNvPr id="2344" name="Google Shape;2344;p100"/>
          <p:cNvSpPr txBox="1"/>
          <p:nvPr/>
        </p:nvSpPr>
        <p:spPr>
          <a:xfrm>
            <a:off x="32066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b)</a:t>
            </a:r>
            <a:endParaRPr sz="1800">
              <a:latin typeface="Lexend"/>
              <a:ea typeface="Lexend"/>
              <a:cs typeface="Lexend"/>
              <a:sym typeface="Lexend"/>
            </a:endParaRPr>
          </a:p>
        </p:txBody>
      </p:sp>
      <p:sp>
        <p:nvSpPr>
          <p:cNvPr id="2345" name="Google Shape;2345;p100"/>
          <p:cNvSpPr txBox="1"/>
          <p:nvPr/>
        </p:nvSpPr>
        <p:spPr>
          <a:xfrm>
            <a:off x="60993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c)</a:t>
            </a:r>
            <a:endParaRPr sz="1800">
              <a:latin typeface="Lexend"/>
              <a:ea typeface="Lexend"/>
              <a:cs typeface="Lexend"/>
              <a:sym typeface="Lexend"/>
            </a:endParaRPr>
          </a:p>
        </p:txBody>
      </p:sp>
      <p:sp>
        <p:nvSpPr>
          <p:cNvPr id="2346" name="Google Shape;2346;p100"/>
          <p:cNvSpPr txBox="1"/>
          <p:nvPr/>
        </p:nvSpPr>
        <p:spPr>
          <a:xfrm>
            <a:off x="313925" y="33178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d)</a:t>
            </a:r>
            <a:endParaRPr sz="1800">
              <a:latin typeface="Lexend"/>
              <a:ea typeface="Lexend"/>
              <a:cs typeface="Lexend"/>
              <a:sym typeface="Lexend"/>
            </a:endParaRPr>
          </a:p>
        </p:txBody>
      </p:sp>
      <p:sp>
        <p:nvSpPr>
          <p:cNvPr id="2347" name="Google Shape;2347;p100"/>
          <p:cNvSpPr txBox="1"/>
          <p:nvPr/>
        </p:nvSpPr>
        <p:spPr>
          <a:xfrm>
            <a:off x="3206625" y="33178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e)</a:t>
            </a:r>
            <a:endParaRPr sz="1800">
              <a:latin typeface="Lexend"/>
              <a:ea typeface="Lexend"/>
              <a:cs typeface="Lexend"/>
              <a:sym typeface="Lexend"/>
            </a:endParaRPr>
          </a:p>
        </p:txBody>
      </p:sp>
      <p:sp>
        <p:nvSpPr>
          <p:cNvPr id="2348" name="Google Shape;2348;p100"/>
          <p:cNvSpPr txBox="1"/>
          <p:nvPr/>
        </p:nvSpPr>
        <p:spPr>
          <a:xfrm>
            <a:off x="6099325" y="33178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f)</a:t>
            </a:r>
            <a:endParaRPr sz="1800">
              <a:latin typeface="Lexend"/>
              <a:ea typeface="Lexend"/>
              <a:cs typeface="Lexend"/>
              <a:sym typeface="Lexe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2" name="Shape 2352"/>
        <p:cNvGrpSpPr/>
        <p:nvPr/>
      </p:nvGrpSpPr>
      <p:grpSpPr>
        <a:xfrm>
          <a:off x="0" y="0"/>
          <a:ext cx="0" cy="0"/>
          <a:chOff x="0" y="0"/>
          <a:chExt cx="0" cy="0"/>
        </a:xfrm>
      </p:grpSpPr>
      <p:sp>
        <p:nvSpPr>
          <p:cNvPr id="2353" name="Google Shape;2353;p101"/>
          <p:cNvSpPr txBox="1"/>
          <p:nvPr/>
        </p:nvSpPr>
        <p:spPr>
          <a:xfrm>
            <a:off x="324000" y="2346756"/>
            <a:ext cx="8496000" cy="2385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Qaaciddadan cosine (cosine formula) waxaa loo isticmaali karaa in lagu helo dhererka hypotenuse (hypotenuse), dhererka dhinaca ku xiga xagal θ°, ama cabbirka xagasha θ° lafteeda.</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i="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r>
              <a:rPr i="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a:p>
            <a:pPr indent="0" lvl="0" marL="0" rtl="0" algn="l">
              <a:spcBef>
                <a:spcPts val="1000"/>
              </a:spcBef>
              <a:spcAft>
                <a:spcPts val="0"/>
              </a:spcAft>
              <a:buNone/>
            </a:pPr>
            <a:r>
              <a:rPr lang="en-GB" sz="1100">
                <a:solidFill>
                  <a:srgbClr val="000000"/>
                </a:solidFill>
                <a:latin typeface="Lexend"/>
                <a:ea typeface="Lexend"/>
                <a:cs typeface="Lexend"/>
                <a:sym typeface="Lexend"/>
              </a:rPr>
              <a:t>Si loo helo cabbirka xagal, waa in la isticmaalaa shaqada ka soo horjeeda cosine (cosine function): shaqada arccos (arccos function).</a:t>
            </a:r>
            <a:endParaRPr sz="1800">
              <a:solidFill>
                <a:srgbClr val="000000"/>
              </a:solidFill>
              <a:latin typeface="Lexend"/>
              <a:ea typeface="Lexend"/>
              <a:cs typeface="Lexend"/>
              <a:sym typeface="Lexend"/>
            </a:endParaRPr>
          </a:p>
          <a:p>
            <a:pPr indent="0" lvl="0" marL="0" rtl="0" algn="l">
              <a:spcBef>
                <a:spcPts val="1000"/>
              </a:spcBef>
              <a:spcAft>
                <a:spcPts val="0"/>
              </a:spcAft>
              <a:buNone/>
            </a:pPr>
            <a:r>
              <a:rPr lang="en-GB" sz="1100">
                <a:solidFill>
                  <a:srgbClr val="000000"/>
                </a:solidFill>
                <a:latin typeface="Lexend"/>
                <a:ea typeface="Lexend"/>
                <a:cs typeface="Lexend"/>
                <a:sym typeface="Lexend"/>
              </a:rPr>
              <a:t>Kalkuleytar (calculator) gudahiisa, shaqada arccosine (arccosine function) waxaa badanaa loo qoraa cos-1.</a:t>
            </a:r>
            <a:r>
              <a:rPr lang="en-GB" sz="1100">
                <a:latin typeface="Lexend"/>
                <a:ea typeface="Times New Roman"/>
                <a:cs typeface="Times New Roman"/>
                <a:sym typeface="Times New Roman"/>
              </a:rPr>
              <a:t/>
            </a:r>
            <a:r>
              <a:rPr baseline="30000" lang="en-GB" sz="1100">
                <a:solidFill>
                  <a:srgbClr val="000000"/>
                </a:solidFill>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a:p>
            <a:pPr indent="0" lvl="0" marL="0" rtl="0" algn="l">
              <a:spcBef>
                <a:spcPts val="1000"/>
              </a:spcBef>
              <a:spcAft>
                <a:spcPts val="1000"/>
              </a:spcAft>
              <a:buNone/>
            </a:pPr>
            <a:r>
              <a:rPr lang="en-GB" sz="1100">
                <a:latin typeface="Lexend"/>
                <a:ea typeface="Lexend"/>
                <a:cs typeface="Lexend"/>
                <a:sym typeface="Lexend"/>
              </a:rPr>
              <a:t>Saddex-xagal (triangle) waxaa laga dhisi karaa qaaciddadiisa cosine (cosine formula) iyo dhererka hypotenuse (hypotenuse) ama dhinaca ku xiga mid ka mid ah xagalladiisa.</a:t>
            </a:r>
            <a:endParaRPr sz="1800">
              <a:latin typeface="Lexend"/>
              <a:ea typeface="Lexend"/>
              <a:cs typeface="Lexend"/>
              <a:sym typeface="Lexend"/>
            </a:endParaRPr>
          </a:p>
        </p:txBody>
      </p:sp>
      <p:sp>
        <p:nvSpPr>
          <p:cNvPr id="2354" name="Google Shape;2354;p101"/>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saamiga cosine (cosine ratio)</a:t>
            </a:r>
            <a:endParaRPr/>
          </a:p>
        </p:txBody>
      </p:sp>
      <p:sp>
        <p:nvSpPr>
          <p:cNvPr id="2355" name="Google Shape;2355;p101"/>
          <p:cNvSpPr txBox="1"/>
          <p:nvPr/>
        </p:nvSpPr>
        <p:spPr>
          <a:xfrm>
            <a:off x="324000" y="633631"/>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Xiriirka ka dhexeeya hypotenuse (hypotenuse) ee saddex-xagal quman (right-angled triangle) iyo dhinaca ku xiga xagal θ° iyo xagasha quman (right-angle) waxaa loo qori karaa qaaciddo (formula) siyaabo kala duwan:</a:t>
            </a:r>
            <a:r>
              <a:rPr i="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text{adj}}{h}=\cos\left(\theta°\right)\ \ \ \ \ \frac{\text{ad}\text{j}}{\cos\left(\theta°\right)}=h\ \ \ \ \ h\times\cos\left(\theta°\right)=\text{adj}&quot;&gt;&lt;mfrac&gt;&lt;mtext&gt;adj&lt;/mtext&gt;&lt;mi&gt;h&lt;/mi&gt;&lt;/mfrac&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text&gt;ad&lt;/mtext&gt;&lt;mtext&gt;j&lt;/mtext&gt;&lt;/mrow&gt;&lt;mrow&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h&lt;/mi&gt;&lt;mtext&gt;&lt;/mtext&gt;&lt;mtext&gt;&lt;/mtext&gt;&lt;mtext&gt;&lt;/mtext&gt;&lt;mtext&gt;&lt;/mtext&gt;&lt;mtext&gt;&lt;/mtext&gt;&lt;mi&gt;h&lt;/mi&gt;&lt;mo&gt;×&lt;/mo&gt;&lt;mi&gt;cos&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adj&lt;/mtext&gt;&lt;/math&gt;" id="2356" name="Google Shape;2356;p101" title="adj over h equals cosine theta degrees the fraction with numerator ad j and denominator cosine theta degrees equals h h times cosine theta degrees equals adj"/>
          <p:cNvPicPr preferRelativeResize="0"/>
          <p:nvPr/>
        </p:nvPicPr>
        <p:blipFill>
          <a:blip r:embed="rId3">
            <a:alphaModFix/>
          </a:blip>
          <a:stretch>
            <a:fillRect/>
          </a:stretch>
        </p:blipFill>
        <p:spPr>
          <a:xfrm>
            <a:off x="1724048" y="1504573"/>
            <a:ext cx="5695924" cy="65543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