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2fcdcf486b6_0_2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2fcdcf486b6_0_2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2fcdcf486b6_0_2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2fcdcf486b6_0_2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2fcdcf486b6_0_2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" name="Google Shape;957;g2fcdcf486b6_0_2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3275b3c24c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3275b3c24c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3275b3c24c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3275b3c24c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32900873b7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32900873b7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32900873b7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32900873b7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32900873b7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32900873b7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32900873b7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32900873b7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2900873b7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32900873b7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2900873b7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32900873b7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32900873b7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32900873b7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2900873b73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32900873b73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32900873b73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32900873b73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32900873b73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32900873b7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32900873b7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32900873b7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32900873b73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32900873b73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32900873b73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32900873b73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32900873b73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32900873b73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32900873b73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32900873b73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32900873b73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32900873b73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32900873b73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6" name="Google Shape;1146;g32900873b73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32900873b73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32900873b73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g32900873b73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" name="Google Shape;1158;g32900873b73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32900873b73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32900873b73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32900873b73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32900873b73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g32900873b73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8" name="Google Shape;1188;g32900873b73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g32900873b73_4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4" name="Google Shape;1204;g32900873b73_4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32900873b73_2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32900873b73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g32900873b73_4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" name="Google Shape;1226;g32900873b73_4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g32900873b73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3" name="Google Shape;1233;g32900873b73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32900873b73_4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32900873b73_4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32900873b73_4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" name="Google Shape;1254;g32900873b73_4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32900873b73_4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" name="Google Shape;1264;g32900873b73_4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32900873b73_4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32900873b73_4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32900873b73_4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32900873b73_4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32900873b73_4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32900873b73_4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g32900873b73_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8" name="Google Shape;1298;g32900873b73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32900873b73_4_10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" name="Google Shape;1307;g32900873b73_4_10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32900873b73_4_10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32900873b73_4_1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g32900873b73_4_10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6" name="Google Shape;1336;g32900873b73_4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g32900873b73_4_10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" name="Google Shape;1351;g32900873b73_4_1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32900873b73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32900873b73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6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g32900873b73_4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8" name="Google Shape;1368;g32900873b73_4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32900873b73_4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32900873b73_4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32900873b73_4_1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32900873b73_4_1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32900873b73_4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" name="Google Shape;1403;g32900873b73_4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g32900873b73_4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2" name="Google Shape;1412;g32900873b73_4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g32900873b73_4_1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5" name="Google Shape;1425;g32900873b73_4_1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32900873b73_4_1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32900873b73_4_1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g3291361b3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3" name="Google Shape;1443;g3291361b3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g3291361b33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1" name="Google Shape;1451;g3291361b33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3291361b336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3291361b33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3291361b33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3291361b33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g3291361b33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0" name="Google Shape;1480;g3291361b33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g32900873b73_4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8" name="Google Shape;1488;g32900873b73_4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g3291361b336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4" name="Google Shape;1494;g3291361b33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g2fcdcf486b6_0_2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1" name="Google Shape;1501;g2fcdcf486b6_0_2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9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6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9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8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25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7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0.png"/><Relationship Id="rId5" Type="http://schemas.openxmlformats.org/officeDocument/2006/relationships/image" Target="../media/image14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8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8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36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62.png"/><Relationship Id="rId5" Type="http://schemas.openxmlformats.org/officeDocument/2006/relationships/image" Target="../media/image38.png"/><Relationship Id="rId6" Type="http://schemas.openxmlformats.org/officeDocument/2006/relationships/image" Target="../media/image41.png"/><Relationship Id="rId7" Type="http://schemas.openxmlformats.org/officeDocument/2006/relationships/image" Target="../media/image34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62.png"/><Relationship Id="rId4" Type="http://schemas.openxmlformats.org/officeDocument/2006/relationships/image" Target="../media/image35.png"/><Relationship Id="rId5" Type="http://schemas.openxmlformats.org/officeDocument/2006/relationships/image" Target="../media/image37.png"/><Relationship Id="rId6" Type="http://schemas.openxmlformats.org/officeDocument/2006/relationships/image" Target="../media/image42.png"/><Relationship Id="rId7" Type="http://schemas.openxmlformats.org/officeDocument/2006/relationships/image" Target="../media/image38.png"/><Relationship Id="rId8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62.png"/><Relationship Id="rId4" Type="http://schemas.openxmlformats.org/officeDocument/2006/relationships/image" Target="../media/image44.png"/><Relationship Id="rId5" Type="http://schemas.openxmlformats.org/officeDocument/2006/relationships/image" Target="../media/image35.png"/><Relationship Id="rId6" Type="http://schemas.openxmlformats.org/officeDocument/2006/relationships/image" Target="../media/image37.png"/><Relationship Id="rId7" Type="http://schemas.openxmlformats.org/officeDocument/2006/relationships/image" Target="../media/image42.png"/><Relationship Id="rId8" Type="http://schemas.openxmlformats.org/officeDocument/2006/relationships/image" Target="../media/image38.png"/><Relationship Id="rId9" Type="http://schemas.openxmlformats.org/officeDocument/2006/relationships/image" Target="../media/image41.png"/><Relationship Id="rId10" Type="http://schemas.openxmlformats.org/officeDocument/2006/relationships/image" Target="../media/image48.png"/><Relationship Id="rId11" Type="http://schemas.openxmlformats.org/officeDocument/2006/relationships/image" Target="../media/image34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9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7.png"/><Relationship Id="rId4" Type="http://schemas.openxmlformats.org/officeDocument/2006/relationships/image" Target="../media/image5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3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3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3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4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4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4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4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61.png"/><Relationship Id="rId5" Type="http://schemas.openxmlformats.org/officeDocument/2006/relationships/image" Target="../media/image55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Lexend"/>
              <a:buNone/>
              <a:defRPr sz="3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grpSp>
        <p:nvGrpSpPr>
          <p:cNvPr id="15" name="Google Shape;15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" name="Google Shape;16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7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" name="Google Shape;1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5" name="Google Shape;55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" name="Google Shape;56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0">
            <a:off x="6567499" y="723791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oking and nutrition" showMasterSp="0">
  <p:cSld name="Title Slide 2_1_1_1_1_1_1_1_1_1_1_3_1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563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350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Cooking and nutrition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6" name="Google Shape;66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" name="Google Shape;67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95">
            <a:off x="6646318" y="1007366"/>
            <a:ext cx="2202009" cy="1796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4" name="Google Shape;74;p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5" name="Google Shape;75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77" name="Google Shape;77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" name="Google Shape;79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9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5" name="Google Shape;8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" name="Google Shape;93;p1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4" name="Google Shape;94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" name="Google Shape;96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98" name="Google Shape;98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0">
            <a:off x="6657352" y="759276"/>
            <a:ext cx="2315647" cy="2315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5" name="Google Shape;115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17" name="Google Shape;117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9998">
            <a:off x="6679063" y="775065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3" name="Google Shape;123;p1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4" name="Google Shape;124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3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6" name="Google Shape;12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" name="Google Shape;127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" name="Google Shape;128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2" name="Google Shape;132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4" name="Google Shape;134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" name="Google Shape;136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3" name="Google Shape;153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" name="Google Shape;154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5" name="Google Shape;15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" name="Google Shape;161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2" name="Google Shape;162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7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4" name="Google Shape;164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2" name="Google Shape;172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3" name="Google Shape;17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5" name="Google Shape;17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2" name="Google Shape;192;p20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7" name="Google Shape;19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2" name="Google Shape;202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4" name="Google Shape;204;p21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8" name="Google Shape;208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4" name="Google Shape;214;p2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6" name="Google Shape;216;p2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17" name="Google Shape;217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9" name="Google Shape;219;p2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21" name="Google Shape;22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1">
            <a:off x="6638540" y="856133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" name="Google Shape;225;p23"/>
          <p:cNvSpPr txBox="1"/>
          <p:nvPr>
            <p:ph idx="1" type="subTitle"/>
          </p:nvPr>
        </p:nvSpPr>
        <p:spPr>
          <a:xfrm>
            <a:off x="666000" y="1620000"/>
            <a:ext cx="72708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bg>
      <p:bgPr>
        <a:solidFill>
          <a:srgbClr val="FFF7CC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/>
          <p:nvPr/>
        </p:nvSpPr>
        <p:spPr>
          <a:xfrm>
            <a:off x="4683800" y="810000"/>
            <a:ext cx="4134600" cy="1163400"/>
          </a:xfrm>
          <a:prstGeom prst="roundRect">
            <a:avLst>
              <a:gd fmla="val 10151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4"/>
          <p:cNvSpPr/>
          <p:nvPr/>
        </p:nvSpPr>
        <p:spPr>
          <a:xfrm>
            <a:off x="185250" y="810000"/>
            <a:ext cx="4134600" cy="3850200"/>
          </a:xfrm>
          <a:prstGeom prst="roundRect">
            <a:avLst>
              <a:gd fmla="val 2796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4"/>
          <p:cNvSpPr txBox="1"/>
          <p:nvPr/>
        </p:nvSpPr>
        <p:spPr>
          <a:xfrm>
            <a:off x="325475" y="1245050"/>
            <a:ext cx="399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32547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4"/>
          <p:cNvSpPr txBox="1"/>
          <p:nvPr/>
        </p:nvSpPr>
        <p:spPr>
          <a:xfrm>
            <a:off x="482412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" name="Google Shape;232;p24"/>
          <p:cNvSpPr txBox="1"/>
          <p:nvPr/>
        </p:nvSpPr>
        <p:spPr>
          <a:xfrm>
            <a:off x="325475" y="3407125"/>
            <a:ext cx="39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3" name="Google Shape;233;p24"/>
          <p:cNvPicPr preferRelativeResize="0"/>
          <p:nvPr/>
        </p:nvPicPr>
        <p:blipFill rotWithShape="1">
          <a:blip r:embed="rId2">
            <a:alphaModFix/>
          </a:blip>
          <a:srcRect b="71084" l="3912" r="56768" t="0"/>
          <a:stretch/>
        </p:blipFill>
        <p:spPr>
          <a:xfrm>
            <a:off x="382600" y="3725750"/>
            <a:ext cx="841850" cy="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4"/>
          <p:cNvPicPr preferRelativeResize="0"/>
          <p:nvPr/>
        </p:nvPicPr>
        <p:blipFill rotWithShape="1">
          <a:blip r:embed="rId2">
            <a:alphaModFix/>
          </a:blip>
          <a:srcRect b="71902" l="62493" r="7303" t="2791"/>
          <a:stretch/>
        </p:blipFill>
        <p:spPr>
          <a:xfrm>
            <a:off x="1322300" y="3754900"/>
            <a:ext cx="688050" cy="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4"/>
          <p:cNvPicPr preferRelativeResize="0"/>
          <p:nvPr/>
        </p:nvPicPr>
        <p:blipFill rotWithShape="1">
          <a:blip r:embed="rId2">
            <a:alphaModFix/>
          </a:blip>
          <a:srcRect b="19543" l="6196" r="59088" t="51182"/>
          <a:stretch/>
        </p:blipFill>
        <p:spPr>
          <a:xfrm>
            <a:off x="2108188" y="3710946"/>
            <a:ext cx="743275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4"/>
          <p:cNvPicPr preferRelativeResize="0"/>
          <p:nvPr/>
        </p:nvPicPr>
        <p:blipFill rotWithShape="1">
          <a:blip r:embed="rId2">
            <a:alphaModFix/>
          </a:blip>
          <a:srcRect b="19543" l="58433" r="3864" t="51182"/>
          <a:stretch/>
        </p:blipFill>
        <p:spPr>
          <a:xfrm>
            <a:off x="2989750" y="3725750"/>
            <a:ext cx="8072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24000" y="264675"/>
            <a:ext cx="6746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325475" y="4122125"/>
            <a:ext cx="393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      Check      Practice      Feedback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9" name="Google Shape;2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13" y="1948533"/>
            <a:ext cx="2067960" cy="12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5125" y="1828475"/>
            <a:ext cx="1738025" cy="14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5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43" name="Google Shape;243;p25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4" name="Google Shape;244;p25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" name="Google Shape;245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0" name="Google Shape;250;p25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1" name="Google Shape;251;p25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2" name="Google Shape;252;p25"/>
          <p:cNvSpPr txBox="1"/>
          <p:nvPr>
            <p:ph idx="7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2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55" name="Google Shape;255;p2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56" name="Google Shape;256;p26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" name="Google Shape;257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4" name="Google Shape;264;p2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5" name="Google Shape;265;p26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6" name="Google Shape;266;p26"/>
          <p:cNvSpPr txBox="1"/>
          <p:nvPr>
            <p:ph idx="9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27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69" name="Google Shape;269;p27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70" name="Google Shape;270;p27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1" name="Google Shape;271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3" name="Google Shape;273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4" name="Google Shape;274;p27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5" name="Google Shape;275;p27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6" name="Google Shape;276;p27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7" name="Google Shape;277;p27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8" name="Google Shape;278;p27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9" name="Google Shape;279;p27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0" name="Google Shape;280;p27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1" name="Google Shape;281;p27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2" name="Google Shape;282;p27"/>
          <p:cNvSpPr txBox="1"/>
          <p:nvPr>
            <p:ph idx="14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28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85" name="Google Shape;285;p28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6" name="Google Shape;286;p2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2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9" name="Google Shape;289;p2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0" name="Google Shape;290;p28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1" name="Google Shape;291;p28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2" name="Google Shape;292;p28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_2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7" name="Google Shape;297;p29"/>
          <p:cNvCxnSpPr>
            <a:endCxn id="29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9" name="Google Shape;29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9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1" name="Google Shape;301;p29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02" name="Google Shape;302;p29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3" name="Google Shape;303;p29"/>
            <p:cNvPicPr preferRelativeResize="0"/>
            <p:nvPr/>
          </p:nvPicPr>
          <p:blipFill rotWithShape="1">
            <a:blip r:embed="rId7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" name="Google Shape;304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" name="Google Shape;305;p29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06" name="Google Shape;306;p29"/>
          <p:cNvSpPr txBox="1"/>
          <p:nvPr>
            <p:ph idx="3" type="title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_1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4" name="Google Shape;314;p30"/>
          <p:cNvCxnSpPr>
            <a:endCxn id="315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5" name="Google Shape;31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p30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19" name="Google Shape;319;p30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20" name="Google Shape;320;p30"/>
            <p:cNvPicPr preferRelativeResize="0"/>
            <p:nvPr/>
          </p:nvPicPr>
          <p:blipFill rotWithShape="1">
            <a:blip r:embed="rId9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1" name="Google Shape;321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" name="Google Shape;322;p30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pPr>
              <a:defRPr/>
            </a:pPr>
          </a:p>
        </p:txBody>
      </p:sp>
      <p:sp>
        <p:nvSpPr>
          <p:cNvPr id="323" name="Google Shape;323;p30"/>
          <p:cNvSpPr txBox="1"/>
          <p:nvPr>
            <p:ph idx="2" type="title"/>
          </p:nvPr>
        </p:nvSpPr>
        <p:spPr>
          <a:xfrm>
            <a:off x="1225225" y="28412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324" name="Google Shape;324;p30"/>
          <p:cNvSpPr txBox="1"/>
          <p:nvPr>
            <p:ph idx="3" type="title"/>
          </p:nvPr>
        </p:nvSpPr>
        <p:spPr>
          <a:xfrm>
            <a:off x="1225200" y="37819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325" name="Google Shape;325;p30"/>
          <p:cNvSpPr txBox="1"/>
          <p:nvPr>
            <p:ph idx="4" type="title"/>
          </p:nvPr>
        </p:nvSpPr>
        <p:spPr>
          <a:xfrm>
            <a:off x="1225200" y="18224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3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36" name="Google Shape;33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31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41" name="Google Shape;341;p31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42" name="Google Shape;342;p31"/>
            <p:cNvPicPr preferRelativeResize="0"/>
            <p:nvPr/>
          </p:nvPicPr>
          <p:blipFill rotWithShape="1">
            <a:blip r:embed="rId11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3" name="Google Shape;343;p3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1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45" name="Google Shape;345;p31"/>
          <p:cNvSpPr txBox="1"/>
          <p:nvPr>
            <p:ph idx="2" type="title"/>
          </p:nvPr>
        </p:nvSpPr>
        <p:spPr>
          <a:xfrm>
            <a:off x="1224600" y="160210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6" name="Google Shape;346;p31"/>
          <p:cNvSpPr txBox="1"/>
          <p:nvPr>
            <p:ph idx="3" type="title"/>
          </p:nvPr>
        </p:nvSpPr>
        <p:spPr>
          <a:xfrm>
            <a:off x="1224600" y="24317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7" name="Google Shape;347;p31"/>
          <p:cNvSpPr txBox="1"/>
          <p:nvPr>
            <p:ph idx="4" type="title"/>
          </p:nvPr>
        </p:nvSpPr>
        <p:spPr>
          <a:xfrm>
            <a:off x="1224600" y="3286637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8" name="Google Shape;348;p31"/>
          <p:cNvSpPr txBox="1"/>
          <p:nvPr>
            <p:ph idx="5" type="title"/>
          </p:nvPr>
        </p:nvSpPr>
        <p:spPr>
          <a:xfrm>
            <a:off x="1224600" y="41081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32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351" name="Google Shape;351;p3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2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3" name="Google Shape;353;p3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354" name="Google Shape;35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2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57" name="Google Shape;357;p3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33"/>
          <p:cNvGrpSpPr/>
          <p:nvPr/>
        </p:nvGrpSpPr>
        <p:grpSpPr>
          <a:xfrm>
            <a:off x="-1" y="-2"/>
            <a:ext cx="9151203" cy="649236"/>
            <a:chOff x="-1" y="-2"/>
            <a:chExt cx="9151203" cy="649236"/>
          </a:xfrm>
        </p:grpSpPr>
        <p:pic>
          <p:nvPicPr>
            <p:cNvPr id="360" name="Google Shape;360;p33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33"/>
            <p:cNvSpPr/>
            <p:nvPr/>
          </p:nvSpPr>
          <p:spPr>
            <a:xfrm>
              <a:off x="-1" y="-2"/>
              <a:ext cx="9144300" cy="54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2" name="Google Shape;362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3" name="Google Shape;36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3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65" name="Google Shape;365;p3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66" name="Google Shape;366;p3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1" name="Google Shape;37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73" name="Google Shape;373;p3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74" name="Google Shape;374;p3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9" name="Google Shape;37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5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1" name="Google Shape;381;p3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82" name="Google Shape;382;p3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85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6"/>
          <p:cNvSpPr txBox="1"/>
          <p:nvPr>
            <p:ph idx="1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8" name="Google Shape;388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9" name="Google Shape;389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90" name="Google Shape;390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3" name="Google Shape;393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95" name="Google Shape;395;p36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6" name="Google Shape;396;p36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97" name="Google Shape;397;p36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7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3" name="Google Shape;403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4" name="Google Shape;404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Google Shape;405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6" name="Google Shape;406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7" name="Google Shape;407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09" name="Google Shape;409;p37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0" name="Google Shape;410;p37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1" name="Google Shape;411;p37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2" name="Google Shape;412;p37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8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18" name="Google Shape;418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19" name="Google Shape;419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" name="Google Shape;420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1" name="Google Shape;421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22" name="Google Shape;422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3" name="Google Shape;423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24" name="Google Shape;424;p38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38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6" name="Google Shape;426;p38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27" name="Google Shape;427;p38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0" name="Google Shape;430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9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33" name="Google Shape;433;p3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34" name="Google Shape;434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5" name="Google Shape;435;p3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6" name="Google Shape;436;p3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37" name="Google Shape;437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8" name="Google Shape;438;p3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39" name="Google Shape;439;p39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9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9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2" name="Google Shape;442;p39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1" name="Google Shape;451;p40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2" name="Google Shape;45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53" name="Google Shape;45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4" name="Google Shape;45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55" name="Google Shape;45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0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8" name="Google Shape;458;p40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2" name="Google Shape;46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64" name="Google Shape;46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7" name="Google Shape;467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8" name="Google Shape;468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9" name="Google Shape;469;p41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70" name="Google Shape;470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71" name="Google Shape;471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2" name="Google Shape;472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74" name="Google Shape;474;p41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8" name="Google Shape;47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80" name="Google Shape;48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3" name="Google Shape;483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87" name="Google Shape;487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8" name="Google Shape;488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9" name="Google Shape;489;p4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0" name="Google Shape;490;p42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4" name="Google Shape;49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96" name="Google Shape;49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3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9" name="Google Shape;499;p43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0" name="Google Shape;500;p43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1" name="Google Shape;501;p43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2" name="Google Shape;502;p4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03" name="Google Shape;503;p43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43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4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4"/>
          <p:cNvSpPr txBox="1"/>
          <p:nvPr>
            <p:ph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11" name="Google Shape;51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3" name="Google Shape;51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14" name="Google Shape;514;p44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15" name="Google Shape;515;p44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16" name="Google Shape;51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7" name="Google Shape;51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20" name="Google Shape;52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2" name="Google Shape;52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3" name="Google Shape;52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25" name="Google Shape;525;p44"/>
          <p:cNvSpPr txBox="1"/>
          <p:nvPr>
            <p:ph idx="4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6" name="Google Shape;526;p44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0" name="Google Shape;53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2" name="Google Shape;53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3" name="Google Shape;533;p45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4" name="Google Shape;534;p45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5" name="Google Shape;53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6" name="Google Shape;53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9" name="Google Shape;53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42" name="Google Shape;54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44" name="Google Shape;544;p4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5" name="Google Shape;545;p45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6" name="Google Shape;546;p45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0" name="Google Shape;55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2" name="Google Shape;552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3" name="Google Shape;553;p46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4" name="Google Shape;554;p46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5" name="Google Shape;555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56" name="Google Shape;55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59" name="Google Shape;55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62" name="Google Shape;562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64" name="Google Shape;564;p4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5" name="Google Shape;565;p46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6" name="Google Shape;566;p46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0" name="Google Shape;57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2" name="Google Shape;572;p4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7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7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76" name="Google Shape;57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79" name="Google Shape;57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82" name="Google Shape;58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84" name="Google Shape;584;p4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5" name="Google Shape;585;p47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6" name="Google Shape;586;p47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0" name="Google Shape;59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3" name="Google Shape;593;p48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4" name="Google Shape;594;p48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8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6" name="Google Shape;596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7" name="Google Shape;59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0" name="Google Shape;600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2" name="Google Shape;602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3" name="Google Shape;603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5" name="Google Shape;605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6" name="Google Shape;60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7" name="Google Shape;60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08" name="Google Shape;608;p4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8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0" name="Google Shape;610;p48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4" name="Google Shape;61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7" name="Google Shape;617;p49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49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49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0" name="Google Shape;62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1" name="Google Shape;62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2" name="Google Shape;62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3" name="Google Shape;62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4" name="Google Shape;62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5" name="Google Shape;62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6" name="Google Shape;62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7" name="Google Shape;62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8" name="Google Shape;62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9" name="Google Shape;62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0" name="Google Shape;63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1" name="Google Shape;63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32" name="Google Shape;632;p4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3" name="Google Shape;633;p49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4" name="Google Shape;634;p49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9" name="Google Shape;63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2" name="Google Shape;642;p50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3" name="Google Shape;643;p50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4" name="Google Shape;644;p50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45" name="Google Shape;645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46" name="Google Shape;646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7" name="Google Shape;647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8" name="Google Shape;648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49" name="Google Shape;649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1" name="Google Shape;651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52" name="Google Shape;65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3" name="Google Shape;65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4" name="Google Shape;654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55" name="Google Shape;65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6" name="Google Shape;65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57" name="Google Shape;657;p50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8" name="Google Shape;658;p50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3" name="Google Shape;66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5" name="Google Shape;665;p5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6" name="Google Shape;666;p51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7" name="Google Shape;667;p51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8" name="Google Shape;668;p51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69" name="Google Shape;669;p5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70" name="Google Shape;67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1" name="Google Shape;67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2" name="Google Shape;672;p5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73" name="Google Shape;673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4" name="Google Shape;674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5" name="Google Shape;675;p5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81" name="Google Shape;681;p51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2" name="Google Shape;682;p51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6" name="Google Shape;68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8" name="Google Shape;688;p52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9" name="Google Shape;689;p52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0" name="Google Shape;690;p52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1" name="Google Shape;691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2" name="Google Shape;692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3" name="Google Shape;693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4" name="Google Shape;694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00" name="Google Shape;700;p5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1" name="Google Shape;701;p52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2" name="Google Shape;702;p5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6" name="Google Shape;70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8" name="Google Shape;708;p53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09" name="Google Shape;709;p53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0" name="Google Shape;710;p53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1" name="Google Shape;71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2" name="Google Shape;71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3" name="Google Shape;71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4" name="Google Shape;71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5" name="Google Shape;71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6" name="Google Shape;71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7" name="Google Shape;71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18" name="Google Shape;71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9" name="Google Shape;71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20" name="Google Shape;720;p5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1" name="Google Shape;721;p53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2" name="Google Shape;722;p53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1" name="Google Shape;731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2" name="Google Shape;732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3" name="Google Shape;733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4" name="Google Shape;734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5" name="Google Shape;735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7" name="Google Shape;737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8" name="Google Shape;738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9" name="Google Shape;739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40" name="Google Shape;740;p54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1" name="Google Shape;741;p54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2" name="Google Shape;742;p54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" name="Google Shape;744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6" name="Google Shape;74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8" name="Google Shape;748;p55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49" name="Google Shape;749;p55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50" name="Google Shape;750;p55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51" name="Google Shape;751;p5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52" name="Google Shape;752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3" name="Google Shape;753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4" name="Google Shape;754;p5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55" name="Google Shape;755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6" name="Google Shape;756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7" name="Google Shape;757;p5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58" name="Google Shape;758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9" name="Google Shape;759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60" name="Google Shape;760;p5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1" name="Google Shape;761;p55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2" name="Google Shape;762;p55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_3">
    <p:bg>
      <p:bgPr>
        <a:solidFill>
          <a:srgbClr val="EBEDFE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6" name="Google Shape;76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9" name="Google Shape;769;p5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0" name="Google Shape;770;p5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4" name="Google Shape;774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6" name="Google Shape;776;p5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7" name="Google Shape;777;p5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8" name="Google Shape;778;p5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5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2" name="Google Shape;78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4" name="Google Shape;784;p5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785" name="Google Shape;785;p5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6" name="Google Shape;786;p5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Google Shape;788;p5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5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5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91" name="Google Shape;79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5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4" name="Google Shape;794;p5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" name="Google Shape;796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8" name="Google Shape;79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0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2" name="Google Shape;802;p60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03" name="Google Shape;803;p60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8" name="Google Shape;80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1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1" name="Google Shape;811;p61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12" name="Google Shape;812;p61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Google Shape;81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7" name="Google Shape;81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2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20" name="Google Shape;820;p6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6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6" name="Google Shape;82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3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9" name="Google Shape;829;p6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0" name="Google Shape;830;p6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_2">
    <p:bg>
      <p:bgPr>
        <a:solidFill>
          <a:srgbClr val="EBEDFE"/>
        </a:solidFill>
      </p:bgPr>
    </p:bg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Google Shape;832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64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38" name="Google Shape;838;p6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39" name="Google Shape;839;p6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44" name="Google Shape;84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6" name="Google Shape;846;p65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47" name="Google Shape;847;p6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48" name="Google Shape;848;p6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6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53" name="Google Shape;853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66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56" name="Google Shape;856;p6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7" name="Google Shape;857;p6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6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62" name="Google Shape;86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7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5" name="Google Shape;865;p6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6" name="Google Shape;866;p6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Google Shape;868;p68"/>
          <p:cNvGrpSpPr/>
          <p:nvPr/>
        </p:nvGrpSpPr>
        <p:grpSpPr>
          <a:xfrm>
            <a:off x="0" y="0"/>
            <a:ext cx="9151202" cy="652534"/>
            <a:chOff x="0" y="0"/>
            <a:chExt cx="9151202" cy="652534"/>
          </a:xfrm>
        </p:grpSpPr>
        <p:sp>
          <p:nvSpPr>
            <p:cNvPr id="869" name="Google Shape;869;p68"/>
            <p:cNvSpPr/>
            <p:nvPr/>
          </p:nvSpPr>
          <p:spPr>
            <a:xfrm>
              <a:off x="0" y="0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0" name="Google Shape;870;p6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58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1" name="Google Shape;871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68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0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873" name="Google Shape;873;p6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74" name="Google Shape;874;p6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6" name="Google Shape;876;p69"/>
          <p:cNvGrpSpPr/>
          <p:nvPr/>
        </p:nvGrpSpPr>
        <p:grpSpPr>
          <a:xfrm>
            <a:off x="0" y="0"/>
            <a:ext cx="9151202" cy="886259"/>
            <a:chOff x="0" y="0"/>
            <a:chExt cx="9151202" cy="886259"/>
          </a:xfrm>
        </p:grpSpPr>
        <p:sp>
          <p:nvSpPr>
            <p:cNvPr id="877" name="Google Shape;877;p69"/>
            <p:cNvSpPr/>
            <p:nvPr/>
          </p:nvSpPr>
          <p:spPr>
            <a:xfrm>
              <a:off x="0" y="0"/>
              <a:ext cx="91443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8" name="Google Shape;878;p69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7695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9" name="Google Shape;879;p6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6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6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2" name="Google Shape;882;p6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9" name="Google Shape;889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Audio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2" name="Google Shape;892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Google Shape;894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71"/>
          <p:cNvSpPr txBox="1"/>
          <p:nvPr>
            <p:ph idx="1" type="subTitle"/>
          </p:nvPr>
        </p:nvSpPr>
        <p:spPr>
          <a:xfrm>
            <a:off x="661775" y="1266500"/>
            <a:ext cx="7351200" cy="262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2"/>
          <p:cNvSpPr txBox="1"/>
          <p:nvPr>
            <p:ph type="title"/>
          </p:nvPr>
        </p:nvSpPr>
        <p:spPr>
          <a:xfrm>
            <a:off x="459000" y="2262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8" name="Google Shape;898;p7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1" name="Google Shape;901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7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4" name="Google Shape;904;p7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5" name="Google Shape;905;p7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 1">
  <p:cSld name="TITLE_AND_TWO_COLUMNS_1_1_6_2_1_2_1"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7" name="Google Shape;907;p7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7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7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10" name="Google Shape;910;p7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1" name="Google Shape;911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12" name="Google Shape;912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_2">
    <p:bg>
      <p:bgPr>
        <a:solidFill>
          <a:srgbClr val="EBEDFE"/>
        </a:solidFill>
      </p:bgPr>
    </p:bg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4" name="Google Shape;914;p7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7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75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7" name="Google Shape;917;p75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75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5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20" name="Google Shape;920;p75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921" name="Google Shape;921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7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4" name="Google Shape;924;p75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25" name="Google Shape;925;p75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926" name="Google Shape;926;p75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927" name="Google Shape;927;p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8" name="Google Shape;928;p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9" name="Google Shape;929;p75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930" name="Google Shape;930;p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1" name="Google Shape;931;p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32" name="Google Shape;932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75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5" name="Google Shape;935;p75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 1">
  <p:cSld name="TITLE_AND_TWO_COLUMNS_1_1_5_1_3_1_1_1_1_3"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7" name="Google Shape;937;p7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7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7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40" name="Google Shape;940;p7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41" name="Google Shape;941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7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43" name="Google Shape;943;p7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slideLayout" Target="../slideLayouts/slideLayout73.xml"/><Relationship Id="rId75" Type="http://schemas.openxmlformats.org/officeDocument/2006/relationships/slideLayout" Target="../slideLayouts/slideLayout74.xml"/><Relationship Id="rId76" Type="http://schemas.openxmlformats.org/officeDocument/2006/relationships/slideLayout" Target="../slideLayouts/slideLayout75.xml"/><Relationship Id="rId7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000" y="167475"/>
            <a:ext cx="69819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24000" y="8100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  <p:sldLayoutId id="2147483720" r:id="rId74"/>
    <p:sldLayoutId id="2147483721" r:id="rId75"/>
    <p:sldLayoutId id="2147483722" r:id="rId7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2991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  <p15:guide id="23" pos="420">
          <p15:clr>
            <a:srgbClr val="6D9EEB"/>
          </p15:clr>
        </p15:guide>
        <p15:guide id="24" pos="363">
          <p15:clr>
            <a:srgbClr val="FF9900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9.png"/><Relationship Id="rId4" Type="http://schemas.openxmlformats.org/officeDocument/2006/relationships/image" Target="../media/image8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8.png"/><Relationship Id="rId4" Type="http://schemas.openxmlformats.org/officeDocument/2006/relationships/image" Target="../media/image81.png"/><Relationship Id="rId5" Type="http://schemas.openxmlformats.org/officeDocument/2006/relationships/image" Target="../media/image80.png"/><Relationship Id="rId6" Type="http://schemas.openxmlformats.org/officeDocument/2006/relationships/image" Target="../media/image85.png"/><Relationship Id="rId7" Type="http://schemas.openxmlformats.org/officeDocument/2006/relationships/image" Target="../media/image2.png"/><Relationship Id="rId8" Type="http://schemas.openxmlformats.org/officeDocument/2006/relationships/image" Target="../media/image8.png"/><Relationship Id="rId9" Type="http://schemas.openxmlformats.org/officeDocument/2006/relationships/image" Target="../media/image12.png"/><Relationship Id="rId10" Type="http://schemas.openxmlformats.org/officeDocument/2006/relationships/image" Target="../media/image1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6.png"/><Relationship Id="rId4" Type="http://schemas.openxmlformats.org/officeDocument/2006/relationships/image" Target="../media/image8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7.png"/><Relationship Id="rId4" Type="http://schemas.openxmlformats.org/officeDocument/2006/relationships/image" Target="../media/image8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8.png"/><Relationship Id="rId4" Type="http://schemas.openxmlformats.org/officeDocument/2006/relationships/image" Target="../media/image81.png"/><Relationship Id="rId5" Type="http://schemas.openxmlformats.org/officeDocument/2006/relationships/image" Target="../media/image80.png"/><Relationship Id="rId6" Type="http://schemas.openxmlformats.org/officeDocument/2006/relationships/image" Target="../media/image2.png"/><Relationship Id="rId7" Type="http://schemas.openxmlformats.org/officeDocument/2006/relationships/image" Target="../media/image8.png"/><Relationship Id="rId8" Type="http://schemas.openxmlformats.org/officeDocument/2006/relationships/image" Target="../media/image12.png"/><Relationship Id="rId9" Type="http://schemas.openxmlformats.org/officeDocument/2006/relationships/image" Target="../media/image1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0.png"/><Relationship Id="rId4" Type="http://schemas.openxmlformats.org/officeDocument/2006/relationships/image" Target="../media/image87.png"/><Relationship Id="rId5" Type="http://schemas.openxmlformats.org/officeDocument/2006/relationships/image" Target="../media/image9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7.png"/><Relationship Id="rId4" Type="http://schemas.openxmlformats.org/officeDocument/2006/relationships/image" Target="../media/image87.png"/><Relationship Id="rId5" Type="http://schemas.openxmlformats.org/officeDocument/2006/relationships/image" Target="../media/image96.png"/><Relationship Id="rId6" Type="http://schemas.openxmlformats.org/officeDocument/2006/relationships/image" Target="../media/image8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1.png"/><Relationship Id="rId4" Type="http://schemas.openxmlformats.org/officeDocument/2006/relationships/image" Target="../media/image89.png"/><Relationship Id="rId5" Type="http://schemas.openxmlformats.org/officeDocument/2006/relationships/image" Target="../media/image9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3.png"/><Relationship Id="rId4" Type="http://schemas.openxmlformats.org/officeDocument/2006/relationships/image" Target="../media/image9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4.png"/><Relationship Id="rId4" Type="http://schemas.openxmlformats.org/officeDocument/2006/relationships/image" Target="../media/image93.png"/><Relationship Id="rId5" Type="http://schemas.openxmlformats.org/officeDocument/2006/relationships/image" Target="../media/image9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4.png"/><Relationship Id="rId4" Type="http://schemas.openxmlformats.org/officeDocument/2006/relationships/image" Target="../media/image93.png"/><Relationship Id="rId5" Type="http://schemas.openxmlformats.org/officeDocument/2006/relationships/image" Target="../media/image95.png"/><Relationship Id="rId6" Type="http://schemas.openxmlformats.org/officeDocument/2006/relationships/image" Target="../media/image9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7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8.png"/><Relationship Id="rId4" Type="http://schemas.openxmlformats.org/officeDocument/2006/relationships/image" Target="../media/image81.png"/><Relationship Id="rId5" Type="http://schemas.openxmlformats.org/officeDocument/2006/relationships/image" Target="../media/image80.png"/><Relationship Id="rId6" Type="http://schemas.openxmlformats.org/officeDocument/2006/relationships/image" Target="../media/image2.png"/><Relationship Id="rId7" Type="http://schemas.openxmlformats.org/officeDocument/2006/relationships/image" Target="../media/image8.png"/><Relationship Id="rId8" Type="http://schemas.openxmlformats.org/officeDocument/2006/relationships/image" Target="../media/image12.png"/><Relationship Id="rId9" Type="http://schemas.openxmlformats.org/officeDocument/2006/relationships/image" Target="../media/image1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1.png"/><Relationship Id="rId4" Type="http://schemas.openxmlformats.org/officeDocument/2006/relationships/image" Target="../media/image78.png"/><Relationship Id="rId5" Type="http://schemas.openxmlformats.org/officeDocument/2006/relationships/image" Target="../media/image99.png"/><Relationship Id="rId6" Type="http://schemas.openxmlformats.org/officeDocument/2006/relationships/image" Target="../media/image2.png"/><Relationship Id="rId7" Type="http://schemas.openxmlformats.org/officeDocument/2006/relationships/image" Target="../media/image1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2.png"/><Relationship Id="rId4" Type="http://schemas.openxmlformats.org/officeDocument/2006/relationships/image" Target="../media/image106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8.png"/><Relationship Id="rId4" Type="http://schemas.openxmlformats.org/officeDocument/2006/relationships/image" Target="../media/image110.png"/><Relationship Id="rId5" Type="http://schemas.openxmlformats.org/officeDocument/2006/relationships/image" Target="../media/image10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08.png"/><Relationship Id="rId4" Type="http://schemas.openxmlformats.org/officeDocument/2006/relationships/image" Target="../media/image109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0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3.png"/><Relationship Id="rId4" Type="http://schemas.openxmlformats.org/officeDocument/2006/relationships/image" Target="../media/image77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7.png"/><Relationship Id="rId4" Type="http://schemas.openxmlformats.org/officeDocument/2006/relationships/image" Target="../media/image10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1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12.png"/><Relationship Id="rId4" Type="http://schemas.openxmlformats.org/officeDocument/2006/relationships/image" Target="../media/image114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7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1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13.png"/><Relationship Id="rId4" Type="http://schemas.openxmlformats.org/officeDocument/2006/relationships/image" Target="../media/image118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5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8.png"/><Relationship Id="rId4" Type="http://schemas.openxmlformats.org/officeDocument/2006/relationships/image" Target="../media/image81.png"/><Relationship Id="rId5" Type="http://schemas.openxmlformats.org/officeDocument/2006/relationships/image" Target="../media/image80.png"/><Relationship Id="rId6" Type="http://schemas.openxmlformats.org/officeDocument/2006/relationships/image" Target="../media/image2.png"/><Relationship Id="rId7" Type="http://schemas.openxmlformats.org/officeDocument/2006/relationships/image" Target="../media/image8.png"/><Relationship Id="rId8" Type="http://schemas.openxmlformats.org/officeDocument/2006/relationships/image" Target="../media/image12.png"/><Relationship Id="rId9" Type="http://schemas.openxmlformats.org/officeDocument/2006/relationships/image" Target="../media/image19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21.png"/><Relationship Id="rId4" Type="http://schemas.openxmlformats.org/officeDocument/2006/relationships/image" Target="../media/image119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5" Type="http://schemas.openxmlformats.org/officeDocument/2006/relationships/image" Target="../media/image124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26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78.png"/><Relationship Id="rId4" Type="http://schemas.openxmlformats.org/officeDocument/2006/relationships/image" Target="../media/image81.png"/><Relationship Id="rId5" Type="http://schemas.openxmlformats.org/officeDocument/2006/relationships/image" Target="../media/image80.png"/><Relationship Id="rId6" Type="http://schemas.openxmlformats.org/officeDocument/2006/relationships/image" Target="../media/image2.png"/><Relationship Id="rId7" Type="http://schemas.openxmlformats.org/officeDocument/2006/relationships/image" Target="../media/image8.png"/><Relationship Id="rId8" Type="http://schemas.openxmlformats.org/officeDocument/2006/relationships/image" Target="../media/image12.png"/><Relationship Id="rId9" Type="http://schemas.openxmlformats.org/officeDocument/2006/relationships/image" Target="../media/image19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27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29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28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5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7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fx-991CW ee tirooyinka iyo aljabra (algebra)</a:t>
            </a:r>
            <a:endParaRPr/>
          </a:p>
        </p:txBody>
      </p:sp>
      <p:sp>
        <p:nvSpPr>
          <p:cNvPr id="949" name="Google Shape;949;p7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Shaqada xisaabiyaha (calculator)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78"/>
          <p:cNvSpPr txBox="1"/>
          <p:nvPr/>
        </p:nvSpPr>
        <p:spPr>
          <a:xfrm>
            <a:off x="4824000" y="1184625"/>
            <a:ext cx="39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79"/>
          <p:cNvSpPr txBox="1"/>
          <p:nvPr>
            <p:ph idx="1" type="subTitle"/>
          </p:nvPr>
        </p:nvSpPr>
        <p:spPr>
          <a:xfrm>
            <a:off x="666000" y="1620000"/>
            <a:ext cx="73512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awoodi karaa inaan isticmaalo fx-991CW si aan u sameeyo xisabinta tirooyinka iyo xallinta isla'egyada (equations) tiro ahaan.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80"/>
          <p:cNvSpPr txBox="1"/>
          <p:nvPr>
            <p:ph idx="1" type="subTitle"/>
          </p:nvPr>
        </p:nvSpPr>
        <p:spPr>
          <a:xfrm>
            <a:off x="324000" y="3934200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400">
                <a:solidFill>
                  <a:schemeClr val="dk1"/>
                </a:solidFill>
                <a:latin typeface="Lexend"/>
              </a:rPr>
              <a:t>Sinnaan la'aan (inequality) waxaa loo isticmaalaa in lagu muujiyo in hal tibaax (expression) laga yaabo inuusan la mid ahayn mid kale.</a:t>
            </a:r>
            <a:endParaRPr b="0" sz="2000">
              <a:solidFill>
                <a:schemeClr val="dk1"/>
              </a:solidFill>
            </a:endParaRPr>
          </a:p>
        </p:txBody>
      </p:sp>
      <p:sp>
        <p:nvSpPr>
          <p:cNvPr id="965" name="Google Shape;965;p80"/>
          <p:cNvSpPr txBox="1"/>
          <p:nvPr>
            <p:ph idx="1" type="subTitle"/>
          </p:nvPr>
        </p:nvSpPr>
        <p:spPr>
          <a:xfrm>
            <a:off x="324000" y="810000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400">
                <a:solidFill>
                  <a:schemeClr val="dk1"/>
                </a:solidFill>
                <a:latin typeface="Lexend"/>
              </a:rPr>
              <a:t>Cunsuriyaha (factors) asaasiga ah waa cunsuriyaha tiro ee qudhoodu yihiin tiro asaasi ah (prime).</a:t>
            </a:r>
            <a:endParaRPr b="0" sz="2000">
              <a:solidFill>
                <a:schemeClr val="dk1"/>
              </a:solidFill>
            </a:endParaRPr>
          </a:p>
        </p:txBody>
      </p:sp>
      <p:sp>
        <p:nvSpPr>
          <p:cNvPr id="966" name="Google Shape;966;p80"/>
          <p:cNvSpPr txBox="1"/>
          <p:nvPr>
            <p:ph idx="1" type="subTitle"/>
          </p:nvPr>
        </p:nvSpPr>
        <p:spPr>
          <a:xfrm>
            <a:off x="324000" y="1851400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400">
                <a:solidFill>
                  <a:schemeClr val="dk1"/>
                </a:solidFill>
                <a:latin typeface="Lexend"/>
              </a:rPr>
              <a:t>Isla'eg (equation) waxaa loo isticmaalaa in lagu muujiyo 2 tibaax oo isla eg.</a:t>
            </a:r>
            <a:endParaRPr b="0" sz="2000">
              <a:solidFill>
                <a:schemeClr val="dk1"/>
              </a:solidFill>
            </a:endParaRPr>
          </a:p>
        </p:txBody>
      </p:sp>
      <p:sp>
        <p:nvSpPr>
          <p:cNvPr id="967" name="Google Shape;967;p80"/>
          <p:cNvSpPr txBox="1"/>
          <p:nvPr>
            <p:ph idx="1" type="subTitle"/>
          </p:nvPr>
        </p:nvSpPr>
        <p:spPr>
          <a:xfrm>
            <a:off x="324000" y="2892800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400">
                <a:solidFill>
                  <a:schemeClr val="dk1"/>
                </a:solidFill>
                <a:latin typeface="Lexend"/>
              </a:rPr>
              <a:t>Isla'egyada (equations) oo matalaya xiriirro kala duwan oo u dhexeeya doorsoomayaasha (variables) isku mid ah waxaa loo yaqaan isla'egyada isku mar (simultaneous equations).</a:t>
            </a:r>
            <a:endParaRPr b="0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81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fx-991CW ee tirooyinka iyo aljabra (algebra)</a:t>
            </a:r>
            <a:endParaRPr/>
          </a:p>
        </p:txBody>
      </p:sp>
      <p:sp>
        <p:nvSpPr>
          <p:cNvPr id="973" name="Google Shape;973;p81"/>
          <p:cNvSpPr txBox="1"/>
          <p:nvPr>
            <p:ph idx="3" type="title"/>
          </p:nvPr>
        </p:nvSpPr>
        <p:spPr>
          <a:xfrm>
            <a:off x="1225200" y="3781950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  <p:pic>
        <p:nvPicPr>
          <p:cNvPr id="974" name="Google Shape;97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42" y="1751517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81"/>
          <p:cNvSpPr txBox="1"/>
          <p:nvPr>
            <p:ph idx="2" type="title"/>
          </p:nvPr>
        </p:nvSpPr>
        <p:spPr>
          <a:xfrm>
            <a:off x="1225225" y="2841250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endParaRPr/>
          </a:p>
        </p:txBody>
      </p:sp>
      <p:sp>
        <p:nvSpPr>
          <p:cNvPr id="976" name="Google Shape;976;p81"/>
          <p:cNvSpPr txBox="1"/>
          <p:nvPr>
            <p:ph idx="4" type="title"/>
          </p:nvPr>
        </p:nvSpPr>
        <p:spPr>
          <a:xfrm>
            <a:off x="1225200" y="1822462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Beddelka (Conversions)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1" name="Google Shape;98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8299" y="810000"/>
            <a:ext cx="2310800" cy="3926593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82"/>
          <p:cNvSpPr txBox="1"/>
          <p:nvPr>
            <p:ph idx="1" type="body"/>
          </p:nvPr>
        </p:nvSpPr>
        <p:spPr>
          <a:xfrm>
            <a:off x="324000" y="810000"/>
            <a:ext cx="5649000" cy="357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Darsigan, waxaan isticmaali doonaa nooca Casio fx-991CW.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Waxaan dabooli doonaa sida loo isticmaalo xisaabiyahan si loo sameeyo xisabinta kala duwan.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Ka dib markaad shido xisaabiyaha, waxaad arki doontaa shaashaddan.</a:t>
            </a:r>
            <a:endParaRPr/>
          </a:p>
        </p:txBody>
      </p:sp>
      <p:sp>
        <p:nvSpPr>
          <p:cNvPr id="983" name="Google Shape;983;p82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Beddelka (Conversions)</a:t>
            </a:r>
            <a:endParaRPr/>
          </a:p>
        </p:txBody>
      </p:sp>
      <p:cxnSp>
        <p:nvCxnSpPr>
          <p:cNvPr id="984" name="Google Shape;984;p82"/>
          <p:cNvCxnSpPr/>
          <p:nvPr/>
        </p:nvCxnSpPr>
        <p:spPr>
          <a:xfrm flipH="1" rot="10800000">
            <a:off x="4645750" y="2043900"/>
            <a:ext cx="1576200" cy="1636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5" name="Google Shape;985;p82"/>
          <p:cNvSpPr/>
          <p:nvPr/>
        </p:nvSpPr>
        <p:spPr>
          <a:xfrm>
            <a:off x="6271875" y="1003050"/>
            <a:ext cx="1880700" cy="799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Google Shape;990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8299" y="810000"/>
            <a:ext cx="2310800" cy="3926593"/>
          </a:xfrm>
          <a:prstGeom prst="rect">
            <a:avLst/>
          </a:prstGeom>
          <a:noFill/>
          <a:ln>
            <a:noFill/>
          </a:ln>
        </p:spPr>
      </p:pic>
      <p:sp>
        <p:nvSpPr>
          <p:cNvPr id="991" name="Google Shape;991;p83"/>
          <p:cNvSpPr txBox="1"/>
          <p:nvPr>
            <p:ph idx="1" type="body"/>
          </p:nvPr>
        </p:nvSpPr>
        <p:spPr>
          <a:xfrm>
            <a:off x="324000" y="810000"/>
            <a:ext cx="56490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Waxaad isticmaali kartaa furayaasha fallaadha (arrow keys) si aad u dhaqaaqdid inta u dhaxaysa ikhtiyaarrada. Hadda, waxaan diiradda saaraynaa 'Calculate'.</a:t>
            </a:r>
            <a:endParaRPr/>
          </a:p>
        </p:txBody>
      </p:sp>
      <p:sp>
        <p:nvSpPr>
          <p:cNvPr id="992" name="Google Shape;992;p83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Beddelka (Conversions)</a:t>
            </a:r>
            <a:endParaRPr/>
          </a:p>
        </p:txBody>
      </p:sp>
      <p:cxnSp>
        <p:nvCxnSpPr>
          <p:cNvPr id="993" name="Google Shape;993;p83"/>
          <p:cNvCxnSpPr/>
          <p:nvPr/>
        </p:nvCxnSpPr>
        <p:spPr>
          <a:xfrm>
            <a:off x="5482875" y="1191600"/>
            <a:ext cx="1659300" cy="968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4" name="Google Shape;994;p83"/>
          <p:cNvSpPr txBox="1"/>
          <p:nvPr>
            <p:ph idx="1" type="body"/>
          </p:nvPr>
        </p:nvSpPr>
        <p:spPr>
          <a:xfrm>
            <a:off x="324000" y="2681250"/>
            <a:ext cx="5649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Riix badhanka 'EXE'.</a:t>
            </a:r>
            <a:endParaRPr/>
          </a:p>
        </p:txBody>
      </p:sp>
      <p:cxnSp>
        <p:nvCxnSpPr>
          <p:cNvPr id="995" name="Google Shape;995;p83"/>
          <p:cNvCxnSpPr/>
          <p:nvPr/>
        </p:nvCxnSpPr>
        <p:spPr>
          <a:xfrm>
            <a:off x="3369600" y="2811600"/>
            <a:ext cx="4519200" cy="1668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6" name="Google Shape;996;p83"/>
          <p:cNvSpPr/>
          <p:nvPr/>
        </p:nvSpPr>
        <p:spPr>
          <a:xfrm>
            <a:off x="7888800" y="4383200"/>
            <a:ext cx="294000" cy="3078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84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Gelinta tiro isku dhafan (mixed number) ee xisaabiyaha iyo riixida 'EXE' waxay soo celisaa isla qiime (value) laakiin sida jajab aan habboonayn (improper fraction).</a:t>
            </a:r>
            <a:endParaRPr/>
          </a:p>
        </p:txBody>
      </p:sp>
      <p:sp>
        <p:nvSpPr>
          <p:cNvPr id="1002" name="Google Shape;1002;p84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Beddelka (Conversions)</a:t>
            </a:r>
            <a:endParaRPr/>
          </a:p>
        </p:txBody>
      </p:sp>
      <p:pic>
        <p:nvPicPr>
          <p:cNvPr id="1003" name="Google Shape;100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350" y="1861800"/>
            <a:ext cx="367665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2800" y="2380913"/>
            <a:ext cx="3048000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85"/>
          <p:cNvSpPr txBox="1"/>
          <p:nvPr>
            <p:ph type="title"/>
          </p:nvPr>
        </p:nvSpPr>
        <p:spPr>
          <a:xfrm>
            <a:off x="324000" y="809913"/>
            <a:ext cx="8179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Maxay tahay waxa gelinta jajab aan habboonayn (improper fraction) ee xisaabiyaha iyo riixida 'EXE' ay soo celiso?</a:t>
            </a:r>
            <a:endParaRPr/>
          </a:p>
        </p:txBody>
      </p:sp>
      <p:sp>
        <p:nvSpPr>
          <p:cNvPr id="1010" name="Google Shape;1010;p85"/>
          <p:cNvSpPr txBox="1"/>
          <p:nvPr>
            <p:ph idx="1" type="subTitle"/>
          </p:nvPr>
        </p:nvSpPr>
        <p:spPr>
          <a:xfrm>
            <a:off x="1034425" y="1837775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Isla jajabka aan habboonayn (improper fraction)</a:t>
            </a:r>
            <a:endParaRPr/>
          </a:p>
        </p:txBody>
      </p:sp>
      <p:sp>
        <p:nvSpPr>
          <p:cNvPr id="1011" name="Google Shape;1011;p85"/>
          <p:cNvSpPr txBox="1"/>
          <p:nvPr>
            <p:ph idx="2" type="subTitle"/>
          </p:nvPr>
        </p:nvSpPr>
        <p:spPr>
          <a:xfrm>
            <a:off x="1034425" y="2794247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Isla qiimaha (value) laakiin sida tiro isku dhafan (mixed number)</a:t>
            </a:r>
            <a:endParaRPr/>
          </a:p>
        </p:txBody>
      </p:sp>
      <p:sp>
        <p:nvSpPr>
          <p:cNvPr id="1012" name="Google Shape;1012;p85"/>
          <p:cNvSpPr txBox="1"/>
          <p:nvPr>
            <p:ph idx="3" type="subTitle"/>
          </p:nvPr>
        </p:nvSpPr>
        <p:spPr>
          <a:xfrm>
            <a:off x="1034425" y="3766965"/>
            <a:ext cx="7464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Isla qiimaha (value) laakiin sida jajab tobanle (decimal)</a:t>
            </a:r>
            <a:endParaRPr/>
          </a:p>
        </p:txBody>
      </p:sp>
      <p:sp>
        <p:nvSpPr>
          <p:cNvPr id="1013" name="Google Shape;1013;p85"/>
          <p:cNvSpPr txBox="1"/>
          <p:nvPr>
            <p:ph idx="4"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Beddelka (Conversions)</a:t>
            </a:r>
            <a:endParaRPr/>
          </a:p>
        </p:txBody>
      </p:sp>
      <p:pic>
        <p:nvPicPr>
          <p:cNvPr id="1014" name="Google Shape;1014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4233" y="17975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9" name="Google Shape;1019;p86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685400" y="2359225"/>
            <a:ext cx="2044923" cy="936551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86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Beddelka (Conversions)</a:t>
            </a:r>
            <a:endParaRPr/>
          </a:p>
        </p:txBody>
      </p:sp>
      <p:pic>
        <p:nvPicPr>
          <p:cNvPr id="1021" name="Google Shape;1021;p8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6000" y="2651481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p86"/>
          <p:cNvSpPr txBox="1"/>
          <p:nvPr/>
        </p:nvSpPr>
        <p:spPr>
          <a:xfrm>
            <a:off x="6660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3" name="Google Shape;1023;p8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7772057" y="2811925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4" name="Google Shape;1024;p86"/>
          <p:cNvSpPr txBox="1"/>
          <p:nvPr/>
        </p:nvSpPr>
        <p:spPr>
          <a:xfrm>
            <a:off x="75928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5" name="Google Shape;1025;p86"/>
          <p:cNvPicPr preferRelativeResize="0"/>
          <p:nvPr/>
        </p:nvPicPr>
        <p:blipFill rotWithShape="1">
          <a:blip r:embed="rId3">
            <a:alphaModFix/>
          </a:blip>
          <a:srcRect b="6172" l="40550" r="0" t="13240"/>
          <a:stretch/>
        </p:blipFill>
        <p:spPr>
          <a:xfrm>
            <a:off x="1115450" y="1499450"/>
            <a:ext cx="2722749" cy="16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Google Shape;1026;p86"/>
          <p:cNvSpPr txBox="1"/>
          <p:nvPr/>
        </p:nvSpPr>
        <p:spPr>
          <a:xfrm>
            <a:off x="1398000" y="1337925"/>
            <a:ext cx="24402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Sidee baan u beddelaa jajabka aan habboonayn (improper fraction) iyo tirooyinka isku dhafan (mixed numbers)?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7" name="Google Shape;1027;p86"/>
          <p:cNvSpPr txBox="1"/>
          <p:nvPr/>
        </p:nvSpPr>
        <p:spPr>
          <a:xfrm>
            <a:off x="5792075" y="2434525"/>
            <a:ext cx="18024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Waxaad u baahan tahay inaad isticmaasho badhanka 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8" name="Google Shape;1028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83550" y="2731675"/>
            <a:ext cx="391440" cy="37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Google Shape;1033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787375"/>
            <a:ext cx="2310800" cy="395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4" name="Google Shape;1034;p87"/>
          <p:cNvSpPr txBox="1"/>
          <p:nvPr>
            <p:ph idx="1" type="body"/>
          </p:nvPr>
        </p:nvSpPr>
        <p:spPr>
          <a:xfrm>
            <a:off x="2887200" y="810000"/>
            <a:ext cx="56745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 jajab aan habboonayn (improper fraction) la muujiyo, waxaad bedeli kartaa qaabka qiimaha (value) adigoo riixaya badhanka 'FORMAT'.</a:t>
            </a:r>
            <a:endParaRPr/>
          </a:p>
        </p:txBody>
      </p:sp>
      <p:sp>
        <p:nvSpPr>
          <p:cNvPr id="1035" name="Google Shape;1035;p87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Beddelka (Conversions)</a:t>
            </a:r>
            <a:endParaRPr/>
          </a:p>
        </p:txBody>
      </p:sp>
      <p:cxnSp>
        <p:nvCxnSpPr>
          <p:cNvPr id="1036" name="Google Shape;1036;p87"/>
          <p:cNvCxnSpPr>
            <a:stCxn id="1034" idx="2"/>
            <a:endCxn id="1037" idx="6"/>
          </p:cNvCxnSpPr>
          <p:nvPr/>
        </p:nvCxnSpPr>
        <p:spPr>
          <a:xfrm flipH="1">
            <a:off x="2005950" y="1927500"/>
            <a:ext cx="3718500" cy="2617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37" name="Google Shape;1037;p87"/>
          <p:cNvSpPr/>
          <p:nvPr/>
        </p:nvSpPr>
        <p:spPr>
          <a:xfrm>
            <a:off x="1712058" y="4390742"/>
            <a:ext cx="294000" cy="3078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87"/>
          <p:cNvSpPr txBox="1"/>
          <p:nvPr>
            <p:ph idx="1" type="body"/>
          </p:nvPr>
        </p:nvSpPr>
        <p:spPr>
          <a:xfrm>
            <a:off x="2887200" y="2577684"/>
            <a:ext cx="56745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Qiimaha (value) waxaa loo muujin karaa jajab tobanle (decimal), jajab aan habboonayn (improper fraction), ama jajab isku dhafan (mixed fraction).</a:t>
            </a:r>
            <a:endParaRPr/>
          </a:p>
        </p:txBody>
      </p:sp>
      <p:pic>
        <p:nvPicPr>
          <p:cNvPr id="1039" name="Google Shape;1039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2622" y="3412247"/>
            <a:ext cx="2903650" cy="133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88"/>
          <p:cNvSpPr txBox="1"/>
          <p:nvPr>
            <p:ph type="title"/>
          </p:nvPr>
        </p:nvSpPr>
        <p:spPr>
          <a:xfrm>
            <a:off x="324000" y="809913"/>
            <a:ext cx="8179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Adigoo isticmaalaya xisaabiyahaaga, dooro qaabka jajabka tobanle (decimal) ee u dhigma</a:t>
            </a:r>
            <a:endParaRPr/>
          </a:p>
        </p:txBody>
      </p:sp>
      <p:sp>
        <p:nvSpPr>
          <p:cNvPr id="1045" name="Google Shape;1045;p88"/>
          <p:cNvSpPr txBox="1"/>
          <p:nvPr>
            <p:ph idx="1" type="subTitle"/>
          </p:nvPr>
        </p:nvSpPr>
        <p:spPr>
          <a:xfrm>
            <a:off x="1034425" y="1837775"/>
            <a:ext cx="3537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25.94237096</a:t>
            </a:r>
            <a:endParaRPr/>
          </a:p>
        </p:txBody>
      </p:sp>
      <p:sp>
        <p:nvSpPr>
          <p:cNvPr id="1046" name="Google Shape;1046;p88"/>
          <p:cNvSpPr txBox="1"/>
          <p:nvPr>
            <p:ph idx="2" type="subTitle"/>
          </p:nvPr>
        </p:nvSpPr>
        <p:spPr>
          <a:xfrm>
            <a:off x="1034425" y="2794251"/>
            <a:ext cx="3537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25.94236269</a:t>
            </a:r>
            <a:endParaRPr/>
          </a:p>
        </p:txBody>
      </p:sp>
      <p:sp>
        <p:nvSpPr>
          <p:cNvPr id="1047" name="Google Shape;1047;p88"/>
          <p:cNvSpPr txBox="1"/>
          <p:nvPr>
            <p:ph idx="3" type="subTitle"/>
          </p:nvPr>
        </p:nvSpPr>
        <p:spPr>
          <a:xfrm>
            <a:off x="1034425" y="3766974"/>
            <a:ext cx="35178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25.94230769</a:t>
            </a:r>
            <a:endParaRPr/>
          </a:p>
        </p:txBody>
      </p:sp>
      <p:sp>
        <p:nvSpPr>
          <p:cNvPr id="1048" name="Google Shape;1048;p88"/>
          <p:cNvSpPr txBox="1"/>
          <p:nvPr>
            <p:ph idx="4"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Beddelka (Conversions)</a:t>
            </a:r>
            <a:endParaRPr/>
          </a:p>
        </p:txBody>
      </p:sp>
      <p:pic>
        <p:nvPicPr>
          <p:cNvPr id="1049" name="Google Shape;104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9508" y="37267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349 over 52&#10;&#10;&lt;math xmlns=&quot;http://www.w3.org/1998/Math/MathML&quot; display=&quot;block&quot; data-is-equatio=&quot;1&quot; data-latex=&quot;\frac{1349}{52}&quot;&gt;&lt;mfrac&gt;&lt;mn&gt;1349&lt;/mn&gt;&lt;mn&gt;52&lt;/mn&gt;&lt;/mfrac&gt;&lt;/math&gt;" id="1050" name="Google Shape;1050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3012" y="1132337"/>
            <a:ext cx="537816" cy="52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89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Beddelka (Conversions)</a:t>
            </a:r>
            <a:endParaRPr/>
          </a:p>
        </p:txBody>
      </p:sp>
      <p:pic>
        <p:nvPicPr>
          <p:cNvPr id="1056" name="Google Shape;1056;p8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596000" y="2359225"/>
            <a:ext cx="2304901" cy="93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8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000" y="2651481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89"/>
          <p:cNvSpPr txBox="1"/>
          <p:nvPr/>
        </p:nvSpPr>
        <p:spPr>
          <a:xfrm>
            <a:off x="6660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59" name="Google Shape;1059;p8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772057" y="2811925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89"/>
          <p:cNvSpPr txBox="1"/>
          <p:nvPr/>
        </p:nvSpPr>
        <p:spPr>
          <a:xfrm>
            <a:off x="75928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1" name="Google Shape;1061;p89"/>
          <p:cNvPicPr preferRelativeResize="0"/>
          <p:nvPr/>
        </p:nvPicPr>
        <p:blipFill rotWithShape="1">
          <a:blip r:embed="rId3">
            <a:alphaModFix/>
          </a:blip>
          <a:srcRect b="6172" l="40550" r="0" t="13240"/>
          <a:stretch/>
        </p:blipFill>
        <p:spPr>
          <a:xfrm>
            <a:off x="1115450" y="1499450"/>
            <a:ext cx="2722749" cy="16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89"/>
          <p:cNvSpPr txBox="1"/>
          <p:nvPr/>
        </p:nvSpPr>
        <p:spPr>
          <a:xfrm>
            <a:off x="1398000" y="1620000"/>
            <a:ext cx="2304900" cy="124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wax badan oo kale ayaa xisaabiyahaygu beddeli karaa?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3" name="Google Shape;1063;p89"/>
          <p:cNvSpPr txBox="1"/>
          <p:nvPr/>
        </p:nvSpPr>
        <p:spPr>
          <a:xfrm>
            <a:off x="5685400" y="2434525"/>
            <a:ext cx="19998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Haa! Waxaad sidoo kale ku beddeli kartaa waqti.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8" name="Google Shape;1068;p90"/>
          <p:cNvPicPr preferRelativeResize="0"/>
          <p:nvPr/>
        </p:nvPicPr>
        <p:blipFill rotWithShape="1">
          <a:blip r:embed="rId3">
            <a:alphaModFix/>
          </a:blip>
          <a:srcRect b="0" l="0" r="0" t="6454"/>
          <a:stretch/>
        </p:blipFill>
        <p:spPr>
          <a:xfrm>
            <a:off x="7459200" y="3415950"/>
            <a:ext cx="1022175" cy="839931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90"/>
          <p:cNvSpPr txBox="1"/>
          <p:nvPr>
            <p:ph idx="1" type="body"/>
          </p:nvPr>
        </p:nvSpPr>
        <p:spPr>
          <a:xfrm>
            <a:off x="324000" y="8100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U beddel 2 saacadood iyo 20 daqiiqo saacado.</a:t>
            </a:r>
            <a:endParaRPr/>
          </a:p>
        </p:txBody>
      </p:sp>
      <p:sp>
        <p:nvSpPr>
          <p:cNvPr id="1070" name="Google Shape;1070;p90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Beddelka (Conversions)</a:t>
            </a:r>
            <a:endParaRPr/>
          </a:p>
        </p:txBody>
      </p:sp>
      <p:pic>
        <p:nvPicPr>
          <p:cNvPr id="1071" name="Google Shape;1071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1368975"/>
            <a:ext cx="3676650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90"/>
          <p:cNvSpPr txBox="1"/>
          <p:nvPr>
            <p:ph idx="1" type="body"/>
          </p:nvPr>
        </p:nvSpPr>
        <p:spPr>
          <a:xfrm>
            <a:off x="324000" y="3415950"/>
            <a:ext cx="71352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Riixida badhanka 'SHIFT', ka dibna '+' waxay noo ogolaaneysaa inaan ku qorno qaabka 'saacad, daqiiqad, ilbiriqsi'.</a:t>
            </a:r>
            <a:endParaRPr sz="2100"/>
          </a:p>
        </p:txBody>
      </p:sp>
      <p:pic>
        <p:nvPicPr>
          <p:cNvPr id="1073" name="Google Shape;1073;p90"/>
          <p:cNvPicPr preferRelativeResize="0"/>
          <p:nvPr/>
        </p:nvPicPr>
        <p:blipFill rotWithShape="1">
          <a:blip r:embed="rId5">
            <a:alphaModFix/>
          </a:blip>
          <a:srcRect b="49591" l="0" r="20261" t="0"/>
          <a:stretch/>
        </p:blipFill>
        <p:spPr>
          <a:xfrm>
            <a:off x="4320000" y="1926650"/>
            <a:ext cx="2867325" cy="41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Google Shape;107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0000" y="1926650"/>
            <a:ext cx="3595850" cy="815940"/>
          </a:xfrm>
          <a:prstGeom prst="rect">
            <a:avLst/>
          </a:prstGeom>
          <a:noFill/>
          <a:ln>
            <a:noFill/>
          </a:ln>
        </p:spPr>
      </p:pic>
      <p:sp>
        <p:nvSpPr>
          <p:cNvPr id="1079" name="Google Shape;1079;p91"/>
          <p:cNvSpPr txBox="1"/>
          <p:nvPr>
            <p:ph idx="1" type="body"/>
          </p:nvPr>
        </p:nvSpPr>
        <p:spPr>
          <a:xfrm>
            <a:off x="324000" y="8100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U beddel 2 saacadood iyo 20 daqiiqo saacado.</a:t>
            </a:r>
            <a:endParaRPr/>
          </a:p>
        </p:txBody>
      </p:sp>
      <p:sp>
        <p:nvSpPr>
          <p:cNvPr id="1080" name="Google Shape;1080;p91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 (Conversions)</a:t>
            </a:r>
            <a:endParaRPr/>
          </a:p>
        </p:txBody>
      </p:sp>
      <p:pic>
        <p:nvPicPr>
          <p:cNvPr id="1081" name="Google Shape;1081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1368975"/>
            <a:ext cx="3676650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91"/>
          <p:cNvSpPr txBox="1"/>
          <p:nvPr>
            <p:ph idx="1" type="body"/>
          </p:nvPr>
        </p:nvSpPr>
        <p:spPr>
          <a:xfrm>
            <a:off x="324000" y="3415950"/>
            <a:ext cx="81540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Riixida furaha 'FORMAT' waxay kuu ogolaaneysaa inaad wakhtiga ku muujiso siyaabo kala duwan.</a:t>
            </a:r>
            <a:endParaRPr sz="2100"/>
          </a:p>
        </p:txBody>
      </p:sp>
      <p:pic>
        <p:nvPicPr>
          <p:cNvPr id="1083" name="Google Shape;1083;p91"/>
          <p:cNvPicPr preferRelativeResize="0"/>
          <p:nvPr/>
        </p:nvPicPr>
        <p:blipFill rotWithShape="1">
          <a:blip r:embed="rId5">
            <a:alphaModFix/>
          </a:blip>
          <a:srcRect b="1690" l="0" r="0" t="0"/>
          <a:stretch/>
        </p:blipFill>
        <p:spPr>
          <a:xfrm>
            <a:off x="324000" y="1368975"/>
            <a:ext cx="367665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 hr and 20 min equals the repeating decimal 2 point followed by repeating digit 3 hr equals seven thirds hr equals 2 and one third hr&#10;&#10;&lt;math xmlns=&quot;http://www.w3.org/1998/Math/MathML&quot; display=&quot;block&quot; data-is-equatio=&quot;1&quot; data-latex=&quot;2\ \text{hr and}\ 20\min=2.\dot{3}\ \text{hr}=\frac{7}{3}\ \text{hr}=2\frac{1}{3}\ \text{hr}&quot;&gt;&lt;mn&gt;2&lt;/mn&gt;&lt;mtext&gt;&lt;/mtext&gt;&lt;mtext&gt;hr and&lt;/mtext&gt;&lt;mtext&gt;&lt;/mtext&gt;&lt;mn&gt;20&lt;/mn&gt;&lt;mo data-mjx-texclass=&quot;OP&quot; movablelimits=&quot;true&quot;&gt;min&lt;/mo&gt;&lt;mo&gt;=&lt;/mo&gt;&lt;mn&gt;2.&lt;/mn&gt;&lt;mrow data-mjx-texclass=&quot;ORD&quot;&gt;&lt;mover&gt;&lt;mn&gt;3&lt;/mn&gt;&lt;mo&gt;˙&lt;/mo&gt;&lt;/mover&gt;&lt;/mrow&gt;&lt;mtext&gt;&lt;/mtext&gt;&lt;mtext&gt;hr&lt;/mtext&gt;&lt;mo&gt;=&lt;/mo&gt;&lt;mfrac&gt;&lt;mn&gt;7&lt;/mn&gt;&lt;mn&gt;3&lt;/mn&gt;&lt;/mfrac&gt;&lt;mtext&gt;&lt;/mtext&gt;&lt;mtext&gt;hr&lt;/mtext&gt;&lt;mo&gt;=&lt;/mo&gt;&lt;mn&gt;2&lt;/mn&gt;&lt;mfrac&gt;&lt;mn&gt;1&lt;/mn&gt;&lt;mn&gt;3&lt;/mn&gt;&lt;/mfrac&gt;&lt;mtext&gt;&lt;/mtext&gt;&lt;mtext&gt;hr&lt;/mtext&gt;&lt;/math&gt;" id="1084" name="Google Shape;1084;p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00" y="4111050"/>
            <a:ext cx="5078458" cy="63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92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Qiime (value) saacaduhu waxaa loo beddeli karaa saacado, daqiiqooyin iyo ilbiriqsi.</a:t>
            </a:r>
            <a:endParaRPr/>
          </a:p>
        </p:txBody>
      </p:sp>
      <p:sp>
        <p:nvSpPr>
          <p:cNvPr id="1090" name="Google Shape;1090;p92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Beddelid (Conversions)</a:t>
            </a:r>
            <a:endParaRPr/>
          </a:p>
        </p:txBody>
      </p:sp>
      <p:sp>
        <p:nvSpPr>
          <p:cNvPr id="1091" name="Google Shape;1091;p92"/>
          <p:cNvSpPr txBox="1"/>
          <p:nvPr>
            <p:ph idx="1" type="body"/>
          </p:nvPr>
        </p:nvSpPr>
        <p:spPr>
          <a:xfrm>
            <a:off x="324000" y="3415950"/>
            <a:ext cx="8496000" cy="11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Riixida badhanka 'SHIFT', oo ay ku xigto '+', waxay u beddeshaa qaabka 'saacad, daqiiqad, ilbiriqsi'.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7.6 saacadood = 7 saacadood iyo 36 daqiiqo (0 ilbiriqsi)</a:t>
            </a:r>
            <a:endParaRPr sz="2100"/>
          </a:p>
        </p:txBody>
      </p:sp>
      <p:pic>
        <p:nvPicPr>
          <p:cNvPr id="1092" name="Google Shape;1092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620000"/>
            <a:ext cx="3603331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0006" y="2205788"/>
            <a:ext cx="2657475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000" y="1626500"/>
            <a:ext cx="3603325" cy="1648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92"/>
          <p:cNvPicPr preferRelativeResize="0"/>
          <p:nvPr/>
        </p:nvPicPr>
        <p:blipFill rotWithShape="1">
          <a:blip r:embed="rId4">
            <a:alphaModFix/>
          </a:blip>
          <a:srcRect b="0" l="0" r="42617" t="0"/>
          <a:stretch/>
        </p:blipFill>
        <p:spPr>
          <a:xfrm>
            <a:off x="4320003" y="2205800"/>
            <a:ext cx="1524875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93"/>
          <p:cNvSpPr txBox="1"/>
          <p:nvPr>
            <p:ph type="title"/>
          </p:nvPr>
        </p:nvSpPr>
        <p:spPr>
          <a:xfrm>
            <a:off x="324000" y="809913"/>
            <a:ext cx="8179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3.875 saacadood waxay u dhigmaan wakhti intee le'eg?</a:t>
            </a:r>
            <a:endParaRPr/>
          </a:p>
        </p:txBody>
      </p:sp>
      <p:sp>
        <p:nvSpPr>
          <p:cNvPr id="1101" name="Google Shape;1101;p93"/>
          <p:cNvSpPr txBox="1"/>
          <p:nvPr>
            <p:ph idx="1" type="subTitle"/>
          </p:nvPr>
        </p:nvSpPr>
        <p:spPr>
          <a:xfrm>
            <a:off x="1034425" y="1837775"/>
            <a:ext cx="4863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 saacadood, 8 daqiiqo iyo 8 ilbiriqsi</a:t>
            </a:r>
            <a:endParaRPr/>
          </a:p>
        </p:txBody>
      </p:sp>
      <p:sp>
        <p:nvSpPr>
          <p:cNvPr id="1102" name="Google Shape;1102;p93"/>
          <p:cNvSpPr txBox="1"/>
          <p:nvPr>
            <p:ph idx="2" type="subTitle"/>
          </p:nvPr>
        </p:nvSpPr>
        <p:spPr>
          <a:xfrm>
            <a:off x="1034425" y="2794250"/>
            <a:ext cx="4863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 saacadood, 45 daqiiqo iyo 8 ilbiriqsi</a:t>
            </a:r>
            <a:endParaRPr/>
          </a:p>
        </p:txBody>
      </p:sp>
      <p:sp>
        <p:nvSpPr>
          <p:cNvPr id="1103" name="Google Shape;1103;p93"/>
          <p:cNvSpPr txBox="1"/>
          <p:nvPr>
            <p:ph idx="3" type="subTitle"/>
          </p:nvPr>
        </p:nvSpPr>
        <p:spPr>
          <a:xfrm>
            <a:off x="1034425" y="3766975"/>
            <a:ext cx="4863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 saacadood, 52 daqiiqo iyo 30 ilbiriqsi</a:t>
            </a:r>
            <a:endParaRPr/>
          </a:p>
        </p:txBody>
      </p:sp>
      <p:sp>
        <p:nvSpPr>
          <p:cNvPr id="1104" name="Google Shape;1104;p93"/>
          <p:cNvSpPr txBox="1"/>
          <p:nvPr>
            <p:ph idx="4"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 (Conversions)</a:t>
            </a:r>
            <a:endParaRPr/>
          </a:p>
        </p:txBody>
      </p:sp>
      <p:pic>
        <p:nvPicPr>
          <p:cNvPr id="1105" name="Google Shape;1105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8808" y="37267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94"/>
          <p:cNvSpPr txBox="1"/>
          <p:nvPr>
            <p:ph idx="1" type="body"/>
          </p:nvPr>
        </p:nvSpPr>
        <p:spPr>
          <a:xfrm>
            <a:off x="324000" y="810000"/>
            <a:ext cx="8496000" cy="17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Tirooyinka waxaa loo qori karaa qaabka cunsuriyaha (prime factor) tusaale: 49 = 72 iyo 124 = 22 × 31</a:t>
            </a:r>
            <a:br>
              <a:rPr lang="en-GB"/>
            </a:br>
            <a:r>
              <a:rPr lang="en-GB" sz="1400">
                <a:latin typeface="Lexend"/>
              </a:rPr>
              <a:t/>
            </a:r>
            <a:r>
              <a:rPr baseline="30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aseline="30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Muuji 360 qaabka cunsuriyaha (prime factor).</a:t>
            </a:r>
            <a:endParaRPr/>
          </a:p>
        </p:txBody>
      </p:sp>
      <p:sp>
        <p:nvSpPr>
          <p:cNvPr id="1111" name="Google Shape;1111;p94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Beddelid (Conversions)</a:t>
            </a:r>
            <a:endParaRPr/>
          </a:p>
        </p:txBody>
      </p:sp>
      <p:pic>
        <p:nvPicPr>
          <p:cNvPr id="1112" name="Google Shape;1112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573400"/>
            <a:ext cx="365760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94"/>
          <p:cNvPicPr preferRelativeResize="0"/>
          <p:nvPr/>
        </p:nvPicPr>
        <p:blipFill rotWithShape="1">
          <a:blip r:embed="rId4">
            <a:alphaModFix/>
          </a:blip>
          <a:srcRect b="0" l="0" r="49929" t="0"/>
          <a:stretch/>
        </p:blipFill>
        <p:spPr>
          <a:xfrm>
            <a:off x="4320000" y="3173475"/>
            <a:ext cx="1502250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8" name="Google Shape;1118;p95"/>
          <p:cNvPicPr preferRelativeResize="0"/>
          <p:nvPr/>
        </p:nvPicPr>
        <p:blipFill rotWithShape="1">
          <a:blip r:embed="rId3">
            <a:alphaModFix/>
          </a:blip>
          <a:srcRect b="0" l="0" r="13985" t="0"/>
          <a:stretch/>
        </p:blipFill>
        <p:spPr>
          <a:xfrm>
            <a:off x="4320000" y="3173475"/>
            <a:ext cx="2580725" cy="48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95"/>
          <p:cNvSpPr txBox="1"/>
          <p:nvPr>
            <p:ph idx="1" type="body"/>
          </p:nvPr>
        </p:nvSpPr>
        <p:spPr>
          <a:xfrm>
            <a:off x="324000" y="810000"/>
            <a:ext cx="8496000" cy="17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Riix 'FORMAT' oo dooro 'Cunsuriyaha (Prime Factor)'.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br>
              <a:rPr lang="en-GB"/>
            </a:b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Muuji 360 qaabka cunsuriyaha (prime factor).</a:t>
            </a:r>
            <a:endParaRPr/>
          </a:p>
        </p:txBody>
      </p:sp>
      <p:sp>
        <p:nvSpPr>
          <p:cNvPr id="1120" name="Google Shape;1120;p9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 (Conversions)</a:t>
            </a:r>
            <a:endParaRPr/>
          </a:p>
        </p:txBody>
      </p:sp>
      <p:pic>
        <p:nvPicPr>
          <p:cNvPr id="1121" name="Google Shape;1121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2573400"/>
            <a:ext cx="365760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000" y="2582925"/>
            <a:ext cx="3657600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" name="Google Shape;1127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0000" y="3173475"/>
            <a:ext cx="3000375" cy="48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8" name="Google Shape;1128;p96"/>
          <p:cNvSpPr txBox="1"/>
          <p:nvPr>
            <p:ph idx="1" type="body"/>
          </p:nvPr>
        </p:nvSpPr>
        <p:spPr>
          <a:xfrm>
            <a:off x="324000" y="810000"/>
            <a:ext cx="8496000" cy="17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Riixida 'EXE' waxay ku siinaysaa tirada qaabka cunsuriyaha (prime factor).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br>
              <a:rPr lang="en-GB"/>
            </a:b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Muuji 360 qaabka cunsuriyaha (prime factor).</a:t>
            </a:r>
            <a:endParaRPr/>
          </a:p>
        </p:txBody>
      </p:sp>
      <p:sp>
        <p:nvSpPr>
          <p:cNvPr id="1129" name="Google Shape;1129;p96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 (Conversions)</a:t>
            </a:r>
            <a:endParaRPr/>
          </a:p>
        </p:txBody>
      </p:sp>
      <p:pic>
        <p:nvPicPr>
          <p:cNvPr id="1130" name="Google Shape;1130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2573400"/>
            <a:ext cx="365760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000" y="2582925"/>
            <a:ext cx="3657600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00" y="2592438"/>
            <a:ext cx="3657600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97"/>
          <p:cNvSpPr txBox="1"/>
          <p:nvPr>
            <p:ph type="title"/>
          </p:nvPr>
        </p:nvSpPr>
        <p:spPr>
          <a:xfrm>
            <a:off x="324000" y="809913"/>
            <a:ext cx="8179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Dooro tirada maqan: 10 375 750 = 2 × 53 × 7 × 112</a:t>
            </a:r>
            <a:r>
              <a:rPr baseline="30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aseline="30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38" name="Google Shape;1138;p97"/>
          <p:cNvSpPr txBox="1"/>
          <p:nvPr>
            <p:ph idx="1" type="subTitle"/>
          </p:nvPr>
        </p:nvSpPr>
        <p:spPr>
          <a:xfrm>
            <a:off x="1034425" y="1837775"/>
            <a:ext cx="396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 </a:t>
            </a:r>
            <a:endParaRPr/>
          </a:p>
        </p:txBody>
      </p:sp>
      <p:sp>
        <p:nvSpPr>
          <p:cNvPr id="1139" name="Google Shape;1139;p97"/>
          <p:cNvSpPr txBox="1"/>
          <p:nvPr>
            <p:ph idx="2" type="subTitle"/>
          </p:nvPr>
        </p:nvSpPr>
        <p:spPr>
          <a:xfrm>
            <a:off x="1034425" y="2794250"/>
            <a:ext cx="396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1140" name="Google Shape;1140;p97"/>
          <p:cNvSpPr txBox="1"/>
          <p:nvPr>
            <p:ph idx="3" type="subTitle"/>
          </p:nvPr>
        </p:nvSpPr>
        <p:spPr>
          <a:xfrm>
            <a:off x="1034425" y="3766975"/>
            <a:ext cx="396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1141" name="Google Shape;1141;p97"/>
          <p:cNvSpPr txBox="1"/>
          <p:nvPr>
            <p:ph idx="4"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 (Conversions)</a:t>
            </a:r>
            <a:endParaRPr/>
          </a:p>
        </p:txBody>
      </p:sp>
      <p:pic>
        <p:nvPicPr>
          <p:cNvPr id="1142" name="Google Shape;114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8808" y="276217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97"/>
          <p:cNvSpPr/>
          <p:nvPr/>
        </p:nvSpPr>
        <p:spPr>
          <a:xfrm>
            <a:off x="6896543" y="818275"/>
            <a:ext cx="191400" cy="179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98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 (Conversions)</a:t>
            </a:r>
            <a:endParaRPr/>
          </a:p>
        </p:txBody>
      </p:sp>
      <p:sp>
        <p:nvSpPr>
          <p:cNvPr id="1149" name="Google Shape;1149;p98"/>
          <p:cNvSpPr txBox="1"/>
          <p:nvPr>
            <p:ph idx="1" type="body"/>
          </p:nvPr>
        </p:nvSpPr>
        <p:spPr>
          <a:xfrm>
            <a:off x="324000" y="810000"/>
            <a:ext cx="8237700" cy="240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U beddel waqtiyadan soo socda saacadood.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1 saac iyo 15 daqiiqo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2 saacadood, 20 daqiiqo iyo 20 ilbiriqsi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c) 4 saacadood, 15 daqiiqo iyo 16 ilbiriqsi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99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 (Conversions)</a:t>
            </a:r>
            <a:endParaRPr/>
          </a:p>
        </p:txBody>
      </p:sp>
      <p:sp>
        <p:nvSpPr>
          <p:cNvPr id="1155" name="Google Shape;1155;p99"/>
          <p:cNvSpPr txBox="1"/>
          <p:nvPr>
            <p:ph idx="1" type="body"/>
          </p:nvPr>
        </p:nvSpPr>
        <p:spPr>
          <a:xfrm>
            <a:off x="324000" y="810000"/>
            <a:ext cx="8237700" cy="27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U beddel tirada saacadaha soo socda saacad, daqiiqo iyo ilbiriqsi.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7.25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3.7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c) 7.42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d) 3.63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00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 (Conversions)</a:t>
            </a:r>
            <a:endParaRPr/>
          </a:p>
        </p:txBody>
      </p:sp>
      <p:sp>
        <p:nvSpPr>
          <p:cNvPr id="1161" name="Google Shape;1161;p100"/>
          <p:cNvSpPr txBox="1"/>
          <p:nvPr>
            <p:ph idx="1" type="body"/>
          </p:nvPr>
        </p:nvSpPr>
        <p:spPr>
          <a:xfrm>
            <a:off x="324000" y="810000"/>
            <a:ext cx="8237700" cy="240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3) Buuxi meelaha bannaan.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121 = 11</a:t>
            </a:r>
            <a:r>
              <a:rPr baseline="30000" lang="en-GB">
                <a:latin typeface="Lexend"/>
              </a:rPr>
              <a:t>2</a:t>
            </a:r>
            <a:r>
              <a:rPr lang="en-GB">
                <a:latin typeface="Lexend"/>
              </a:rPr>
              <a:t>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5500 = 2   ×     </a:t>
            </a:r>
            <a:r>
              <a:rPr baseline="30000" lang="en-GB">
                <a:latin typeface="Lexend"/>
              </a:rPr>
              <a:t>3</a:t>
            </a:r>
            <a:r>
              <a:rPr lang="en-GB">
                <a:latin typeface="Lexend"/>
              </a:rPr>
              <a:t> × 11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c) 384 = 2</a:t>
            </a:r>
            <a:r>
              <a:rPr baseline="30000" lang="en-GB">
                <a:latin typeface="Lexend"/>
              </a:rPr>
              <a:t>7</a:t>
            </a:r>
            <a:r>
              <a:rPr lang="en-GB">
                <a:latin typeface="Lexend"/>
              </a:rPr>
              <a:t>    × 3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d) 351 = 3   </a:t>
            </a:r>
            <a:r>
              <a:rPr lang="en-GB">
                <a:latin typeface="Lexend"/>
              </a:rPr>
              <a:t>×     </a:t>
            </a:r>
            <a:r>
              <a:rPr lang="en-GB">
                <a:latin typeface="Lexend"/>
              </a:rPr>
              <a:t>   × 13</a:t>
            </a:r>
            <a:endParaRPr/>
          </a:p>
        </p:txBody>
      </p:sp>
      <p:sp>
        <p:nvSpPr>
          <p:cNvPr id="1162" name="Google Shape;1162;p100"/>
          <p:cNvSpPr/>
          <p:nvPr/>
        </p:nvSpPr>
        <p:spPr>
          <a:xfrm>
            <a:off x="1411678" y="1364477"/>
            <a:ext cx="295200" cy="27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3" name="Google Shape;1163;p100"/>
          <p:cNvSpPr/>
          <p:nvPr/>
        </p:nvSpPr>
        <p:spPr>
          <a:xfrm>
            <a:off x="2244301" y="1876061"/>
            <a:ext cx="295200" cy="27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4" name="Google Shape;1164;p100"/>
          <p:cNvSpPr/>
          <p:nvPr/>
        </p:nvSpPr>
        <p:spPr>
          <a:xfrm>
            <a:off x="1800261" y="1821675"/>
            <a:ext cx="186600" cy="17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5" name="Google Shape;1165;p100"/>
          <p:cNvSpPr/>
          <p:nvPr/>
        </p:nvSpPr>
        <p:spPr>
          <a:xfrm>
            <a:off x="1777503" y="2301971"/>
            <a:ext cx="186600" cy="17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6" name="Google Shape;1166;p100"/>
          <p:cNvSpPr/>
          <p:nvPr/>
        </p:nvSpPr>
        <p:spPr>
          <a:xfrm>
            <a:off x="1449301" y="2370259"/>
            <a:ext cx="295200" cy="27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7" name="Google Shape;1167;p100"/>
          <p:cNvSpPr/>
          <p:nvPr/>
        </p:nvSpPr>
        <p:spPr>
          <a:xfrm>
            <a:off x="2539503" y="2301971"/>
            <a:ext cx="186600" cy="17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8" name="Google Shape;1168;p100"/>
          <p:cNvSpPr/>
          <p:nvPr/>
        </p:nvSpPr>
        <p:spPr>
          <a:xfrm>
            <a:off x="2211301" y="2370259"/>
            <a:ext cx="295200" cy="27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9" name="Google Shape;1169;p100"/>
          <p:cNvSpPr/>
          <p:nvPr/>
        </p:nvSpPr>
        <p:spPr>
          <a:xfrm>
            <a:off x="1594420" y="2858467"/>
            <a:ext cx="186600" cy="17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0" name="Google Shape;1170;p100"/>
          <p:cNvSpPr/>
          <p:nvPr/>
        </p:nvSpPr>
        <p:spPr>
          <a:xfrm>
            <a:off x="2387103" y="2789853"/>
            <a:ext cx="186600" cy="175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1" name="Google Shape;1171;p100"/>
          <p:cNvSpPr/>
          <p:nvPr/>
        </p:nvSpPr>
        <p:spPr>
          <a:xfrm>
            <a:off x="2058901" y="2858141"/>
            <a:ext cx="295200" cy="27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101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 (Conversions)</a:t>
            </a:r>
            <a:endParaRPr/>
          </a:p>
        </p:txBody>
      </p:sp>
      <p:sp>
        <p:nvSpPr>
          <p:cNvPr id="1177" name="Google Shape;1177;p101"/>
          <p:cNvSpPr txBox="1"/>
          <p:nvPr>
            <p:ph idx="1" type="body"/>
          </p:nvPr>
        </p:nvSpPr>
        <p:spPr>
          <a:xfrm>
            <a:off x="324000" y="810000"/>
            <a:ext cx="8237700" cy="240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U beddel waqtiyadan soo socda saacadood.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1 saac iyo 15 daqiiqo = 1.25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2 saacadood, 20 daqiiqo iyo 20 ilbiriqsi = 2.338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c) 4 saacadood, 15 daqiiqo iyo 16 ilbiriqsi = 4.254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78" name="Google Shape;1178;p101"/>
          <p:cNvSpPr txBox="1"/>
          <p:nvPr/>
        </p:nvSpPr>
        <p:spPr>
          <a:xfrm>
            <a:off x="5477295" y="1585548"/>
            <a:ext cx="1518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9" name="Google Shape;1179;p101"/>
          <p:cNvSpPr txBox="1"/>
          <p:nvPr/>
        </p:nvSpPr>
        <p:spPr>
          <a:xfrm>
            <a:off x="5423854" y="2103775"/>
            <a:ext cx="1518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02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 (Conversions)</a:t>
            </a:r>
            <a:endParaRPr/>
          </a:p>
        </p:txBody>
      </p:sp>
      <p:sp>
        <p:nvSpPr>
          <p:cNvPr id="1185" name="Google Shape;1185;p102"/>
          <p:cNvSpPr txBox="1"/>
          <p:nvPr>
            <p:ph idx="1" type="body"/>
          </p:nvPr>
        </p:nvSpPr>
        <p:spPr>
          <a:xfrm>
            <a:off x="324000" y="810000"/>
            <a:ext cx="8237700" cy="27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U beddel tirada saacadaha soo socda saacad, daqiiqo iyo ilbiriqsi.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7.25 = 7 saacadood iyo 15 daqiiqo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3.7 = 3 saacadood iyo 42 daqiiqo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c) 7.42 = 7 saacadood, 25 daqiiqo iyo 12 ilbiriqsi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d) 3.63 = 3 saacadood, 37 daqiiqo iyo 48 ilbiriqsi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103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Beddelid (Conversions)</a:t>
            </a:r>
            <a:endParaRPr/>
          </a:p>
        </p:txBody>
      </p:sp>
      <p:sp>
        <p:nvSpPr>
          <p:cNvPr id="1191" name="Google Shape;1191;p103"/>
          <p:cNvSpPr txBox="1"/>
          <p:nvPr>
            <p:ph idx="1" type="body"/>
          </p:nvPr>
        </p:nvSpPr>
        <p:spPr>
          <a:xfrm>
            <a:off x="324000" y="810000"/>
            <a:ext cx="8237700" cy="38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3) Buuxi meelaha bannaan.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a) 121 = 11</a:t>
            </a:r>
            <a:r>
              <a:rPr baseline="30000" lang="en-GB" sz="1400">
                <a:latin typeface="Lexend"/>
              </a:rPr>
              <a:t>2</a:t>
            </a:r>
            <a:r>
              <a:rPr lang="en-GB" sz="1400">
                <a:latin typeface="Lexend"/>
              </a:rPr>
              <a:t>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b) 5500 = 2    ×     </a:t>
            </a:r>
            <a:r>
              <a:rPr baseline="30000" lang="en-GB" sz="1400">
                <a:latin typeface="Lexend"/>
              </a:rPr>
              <a:t>3</a:t>
            </a:r>
            <a:r>
              <a:rPr lang="en-GB" sz="1400">
                <a:latin typeface="Lexend"/>
              </a:rPr>
              <a:t> × 11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c) 384 =  2  </a:t>
            </a:r>
            <a:r>
              <a:rPr baseline="30000" lang="en-GB" sz="1400">
                <a:latin typeface="Lexend"/>
              </a:rPr>
              <a:t>    </a:t>
            </a:r>
            <a:r>
              <a:rPr lang="en-GB" sz="1400">
                <a:latin typeface="Lexend"/>
              </a:rPr>
              <a:t>×  3 </a:t>
            </a:r>
            <a:endParaRPr baseline="30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d) 351 = 3    ×  ?     × 13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(value) ay ka kooban yihiin su'aalaha waa inay la mid noqdaan 1.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Tan waxaa lagu samayn karaa iyadoo la helo sal (base) 1 ah iyo jibbaar (exponent) kasta, ama iyadoo la helo sal (base) kasta iyo jibbaar (exponent) 0 ah.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2" name="Google Shape;1192;p103"/>
          <p:cNvSpPr/>
          <p:nvPr/>
        </p:nvSpPr>
        <p:spPr>
          <a:xfrm>
            <a:off x="1411678" y="1364477"/>
            <a:ext cx="295200" cy="27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3" name="Google Shape;1193;p103"/>
          <p:cNvSpPr/>
          <p:nvPr/>
        </p:nvSpPr>
        <p:spPr>
          <a:xfrm>
            <a:off x="2341251" y="1844436"/>
            <a:ext cx="295200" cy="27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4" name="Google Shape;1194;p103"/>
          <p:cNvSpPr/>
          <p:nvPr/>
        </p:nvSpPr>
        <p:spPr>
          <a:xfrm>
            <a:off x="1815434" y="1836848"/>
            <a:ext cx="186600" cy="175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5" name="Google Shape;1195;p103"/>
          <p:cNvSpPr/>
          <p:nvPr/>
        </p:nvSpPr>
        <p:spPr>
          <a:xfrm>
            <a:off x="1792675" y="2339903"/>
            <a:ext cx="186600" cy="175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6" name="Google Shape;1196;p103"/>
          <p:cNvSpPr/>
          <p:nvPr/>
        </p:nvSpPr>
        <p:spPr>
          <a:xfrm>
            <a:off x="1449301" y="2370259"/>
            <a:ext cx="295200" cy="27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7" name="Google Shape;1197;p103"/>
          <p:cNvSpPr/>
          <p:nvPr/>
        </p:nvSpPr>
        <p:spPr>
          <a:xfrm>
            <a:off x="2547089" y="2339903"/>
            <a:ext cx="186600" cy="175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103"/>
          <p:cNvSpPr/>
          <p:nvPr/>
        </p:nvSpPr>
        <p:spPr>
          <a:xfrm>
            <a:off x="2226473" y="2370259"/>
            <a:ext cx="295200" cy="27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9" name="Google Shape;1199;p103"/>
          <p:cNvSpPr/>
          <p:nvPr/>
        </p:nvSpPr>
        <p:spPr>
          <a:xfrm>
            <a:off x="1617179" y="2858467"/>
            <a:ext cx="186600" cy="175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103"/>
          <p:cNvSpPr/>
          <p:nvPr/>
        </p:nvSpPr>
        <p:spPr>
          <a:xfrm>
            <a:off x="2463303" y="2858130"/>
            <a:ext cx="186600" cy="175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?</a:t>
            </a:r>
            <a:endParaRPr sz="1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1" name="Google Shape;1201;p103"/>
          <p:cNvSpPr/>
          <p:nvPr/>
        </p:nvSpPr>
        <p:spPr>
          <a:xfrm>
            <a:off x="2135101" y="2880900"/>
            <a:ext cx="295200" cy="27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104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fx-991CW ee tirooyinka iyo aljabra (algebra)</a:t>
            </a:r>
            <a:endParaRPr/>
          </a:p>
        </p:txBody>
      </p:sp>
      <p:sp>
        <p:nvSpPr>
          <p:cNvPr id="1207" name="Google Shape;1207;p104"/>
          <p:cNvSpPr txBox="1"/>
          <p:nvPr>
            <p:ph idx="3" type="title"/>
          </p:nvPr>
        </p:nvSpPr>
        <p:spPr>
          <a:xfrm>
            <a:off x="1225200" y="3781950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  <p:pic>
        <p:nvPicPr>
          <p:cNvPr id="1208" name="Google Shape;120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42" y="2764742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104"/>
          <p:cNvSpPr txBox="1"/>
          <p:nvPr>
            <p:ph idx="2" type="title"/>
          </p:nvPr>
        </p:nvSpPr>
        <p:spPr>
          <a:xfrm>
            <a:off x="1225225" y="2841250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endParaRPr/>
          </a:p>
        </p:txBody>
      </p:sp>
      <p:sp>
        <p:nvSpPr>
          <p:cNvPr id="1210" name="Google Shape;1210;p104"/>
          <p:cNvSpPr txBox="1"/>
          <p:nvPr>
            <p:ph idx="4" type="title"/>
          </p:nvPr>
        </p:nvSpPr>
        <p:spPr>
          <a:xfrm>
            <a:off x="1225200" y="1822462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Beddelka (Conversions)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10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Xallinta isla'egyada toosan (linear equations)</a:t>
            </a:r>
            <a:endParaRPr/>
          </a:p>
        </p:txBody>
      </p:sp>
      <p:pic>
        <p:nvPicPr>
          <p:cNvPr id="1216" name="Google Shape;1216;p10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354675" y="2359225"/>
            <a:ext cx="2546227" cy="93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10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000" y="2651481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218" name="Google Shape;1218;p105"/>
          <p:cNvSpPr txBox="1"/>
          <p:nvPr/>
        </p:nvSpPr>
        <p:spPr>
          <a:xfrm>
            <a:off x="6660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19" name="Google Shape;1219;p10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772057" y="2811925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105"/>
          <p:cNvSpPr txBox="1"/>
          <p:nvPr/>
        </p:nvSpPr>
        <p:spPr>
          <a:xfrm>
            <a:off x="75928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21" name="Google Shape;1221;p105"/>
          <p:cNvPicPr preferRelativeResize="0"/>
          <p:nvPr/>
        </p:nvPicPr>
        <p:blipFill rotWithShape="1">
          <a:blip r:embed="rId3">
            <a:alphaModFix/>
          </a:blip>
          <a:srcRect b="6172" l="40550" r="0" t="13240"/>
          <a:stretch/>
        </p:blipFill>
        <p:spPr>
          <a:xfrm>
            <a:off x="1115450" y="2058900"/>
            <a:ext cx="2722749" cy="101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222" name="Google Shape;1222;p105"/>
          <p:cNvSpPr txBox="1"/>
          <p:nvPr/>
        </p:nvSpPr>
        <p:spPr>
          <a:xfrm>
            <a:off x="1398000" y="2058900"/>
            <a:ext cx="23049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maxaa kale oo xisaabiyaha (calculator) igu samayn karaa?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105"/>
          <p:cNvSpPr txBox="1"/>
          <p:nvPr/>
        </p:nvSpPr>
        <p:spPr>
          <a:xfrm>
            <a:off x="5535675" y="2434525"/>
            <a:ext cx="21495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Wuxuu xallin karaa noocyada qaarkood ee isla'egyada (equations).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" name="Google Shape;122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8300" y="810000"/>
            <a:ext cx="2310800" cy="3920626"/>
          </a:xfrm>
          <a:prstGeom prst="rect">
            <a:avLst/>
          </a:prstGeom>
          <a:noFill/>
          <a:ln>
            <a:noFill/>
          </a:ln>
        </p:spPr>
      </p:pic>
      <p:sp>
        <p:nvSpPr>
          <p:cNvPr id="1229" name="Google Shape;1229;p106"/>
          <p:cNvSpPr txBox="1"/>
          <p:nvPr>
            <p:ph idx="1" type="body"/>
          </p:nvPr>
        </p:nvSpPr>
        <p:spPr>
          <a:xfrm>
            <a:off x="324000" y="810000"/>
            <a:ext cx="5385000" cy="318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Laga bilaabo shaashadda 'HOME', waxaad hoos u dhaadhacdaa si aad u aragto ikhtiyaarro dheeri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Waxaan eegi doonnaa 'Equation' iyo 'Inequality' labadaba.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ku bilaabi doonnaa 'Equation'.</a:t>
            </a:r>
            <a:endParaRPr/>
          </a:p>
        </p:txBody>
      </p:sp>
      <p:sp>
        <p:nvSpPr>
          <p:cNvPr id="1230" name="Google Shape;1230;p106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107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Xallinta isla'egyada toosan (linear equations)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36" name="Google Shape;1236;p107"/>
          <p:cNvSpPr txBox="1"/>
          <p:nvPr>
            <p:ph idx="1" type="body"/>
          </p:nvPr>
        </p:nvSpPr>
        <p:spPr>
          <a:xfrm>
            <a:off x="324000" y="810000"/>
            <a:ext cx="8237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Xalli isla'egta 9x − 7 = 25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37" name="Google Shape;1237;p10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000" y="2651481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238" name="Google Shape;1238;p107"/>
          <p:cNvSpPr txBox="1"/>
          <p:nvPr/>
        </p:nvSpPr>
        <p:spPr>
          <a:xfrm>
            <a:off x="6660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9" name="Google Shape;1239;p107"/>
          <p:cNvPicPr preferRelativeResize="0"/>
          <p:nvPr/>
        </p:nvPicPr>
        <p:blipFill rotWithShape="1">
          <a:blip r:embed="rId4">
            <a:alphaModFix/>
          </a:blip>
          <a:srcRect b="6172" l="40550" r="0" t="13240"/>
          <a:stretch/>
        </p:blipFill>
        <p:spPr>
          <a:xfrm>
            <a:off x="1115450" y="1757225"/>
            <a:ext cx="2722749" cy="1482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p107"/>
          <p:cNvSpPr txBox="1"/>
          <p:nvPr/>
        </p:nvSpPr>
        <p:spPr>
          <a:xfrm>
            <a:off x="1398000" y="1849225"/>
            <a:ext cx="23049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Hore ayaan uga ogahay sida loo sameeyo! Jawaabtu waa</a:t>
            </a: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x equals 3 and five ninths&#10;&#10;&lt;math xmlns=&quot;http://www.w3.org/1998/Math/MathML&quot; display=&quot;block&quot; data-is-equatio=&quot;1&quot; data-latex=&quot;x=3\frac{5}{9}&quot;&gt;&lt;mi&gt;x&lt;/mi&gt;&lt;mo&gt;=&lt;/mo&gt;&lt;mn&gt;3&lt;/mn&gt;&lt;mfrac&gt;&lt;mn&gt;5&lt;/mn&gt;&lt;mn&gt;9&lt;/mn&gt;&lt;/mfrac&gt;&lt;/math&gt;" id="1241" name="Google Shape;1241;p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6425" y="2421125"/>
            <a:ext cx="741002" cy="51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2" name="Google Shape;1242;p107"/>
          <p:cNvSpPr txBox="1"/>
          <p:nvPr/>
        </p:nvSpPr>
        <p:spPr>
          <a:xfrm>
            <a:off x="4320000" y="1849225"/>
            <a:ext cx="4287000" cy="16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Caasha ma sax baa?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hubin karnaa iyadoo: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Dib-u-habaynta iyo xallinta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Isticmaalka xisaabiyaha (calculator)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108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48" name="Google Shape;1248;p108"/>
          <p:cNvSpPr txBox="1"/>
          <p:nvPr>
            <p:ph idx="1" type="body"/>
          </p:nvPr>
        </p:nvSpPr>
        <p:spPr>
          <a:xfrm>
            <a:off x="324000" y="810000"/>
            <a:ext cx="8237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Xalli isla'egta 9x − 7 = 25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49" name="Google Shape;1249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331325"/>
            <a:ext cx="3686175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2875" y="1331325"/>
            <a:ext cx="3667125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1" name="Google Shape;1251;p108"/>
          <p:cNvSpPr txBox="1"/>
          <p:nvPr/>
        </p:nvSpPr>
        <p:spPr>
          <a:xfrm>
            <a:off x="324000" y="3240000"/>
            <a:ext cx="84960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Laga soo bilaabo menu-ga guriga, dooro 'Equation' ka dibna u gudub 'Solver'.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6" name="Google Shape;1256;p109"/>
          <p:cNvPicPr preferRelativeResize="0"/>
          <p:nvPr/>
        </p:nvPicPr>
        <p:blipFill rotWithShape="1">
          <a:blip r:embed="rId3">
            <a:alphaModFix/>
          </a:blip>
          <a:srcRect b="0" l="0" r="20779" t="0"/>
          <a:stretch/>
        </p:blipFill>
        <p:spPr>
          <a:xfrm>
            <a:off x="4320000" y="1913250"/>
            <a:ext cx="28522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750" y="1373725"/>
            <a:ext cx="3667125" cy="16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109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59" name="Google Shape;1259;p109"/>
          <p:cNvSpPr txBox="1"/>
          <p:nvPr>
            <p:ph idx="1" type="body"/>
          </p:nvPr>
        </p:nvSpPr>
        <p:spPr>
          <a:xfrm>
            <a:off x="324000" y="810000"/>
            <a:ext cx="8237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Xalli isla'egta 9x − 7 = 25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0" name="Google Shape;1260;p109"/>
          <p:cNvSpPr txBox="1"/>
          <p:nvPr>
            <p:ph idx="1" type="body"/>
          </p:nvPr>
        </p:nvSpPr>
        <p:spPr>
          <a:xfrm>
            <a:off x="324000" y="3415950"/>
            <a:ext cx="84960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 aad u geliso isla'egta, waxaanu isticmaalnaa badhanka si aan u matalno doorsoome (variable) iyo calaamadda '=' oo ku taal koritaanka xarafka bidix.</a:t>
            </a:r>
            <a:endParaRPr sz="2100"/>
          </a:p>
        </p:txBody>
      </p:sp>
      <p:pic>
        <p:nvPicPr>
          <p:cNvPr id="1261" name="Google Shape;1261;p109"/>
          <p:cNvPicPr preferRelativeResize="0"/>
          <p:nvPr/>
        </p:nvPicPr>
        <p:blipFill rotWithShape="1">
          <a:blip r:embed="rId5">
            <a:alphaModFix/>
          </a:blip>
          <a:srcRect b="0" l="0" r="0" t="12165"/>
          <a:stretch/>
        </p:blipFill>
        <p:spPr>
          <a:xfrm>
            <a:off x="4642525" y="3415950"/>
            <a:ext cx="362954" cy="30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6" name="Google Shape;1266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0000" y="1913238"/>
            <a:ext cx="36004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263" y="1373713"/>
            <a:ext cx="3648075" cy="16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110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69" name="Google Shape;1269;p110"/>
          <p:cNvSpPr txBox="1"/>
          <p:nvPr>
            <p:ph idx="1" type="body"/>
          </p:nvPr>
        </p:nvSpPr>
        <p:spPr>
          <a:xfrm>
            <a:off x="324000" y="810000"/>
            <a:ext cx="8237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Xalli isla'egta 9x − 7 = 25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0" name="Google Shape;1270;p110"/>
          <p:cNvSpPr txBox="1"/>
          <p:nvPr>
            <p:ph idx="1" type="body"/>
          </p:nvPr>
        </p:nvSpPr>
        <p:spPr>
          <a:xfrm>
            <a:off x="324000" y="3415950"/>
            <a:ext cx="8496000" cy="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Riix 'EXE'. U gudub ikhtiyaarka 'Execute' oo riix 'EXE'.</a:t>
            </a:r>
            <a:endParaRPr sz="21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5" name="Google Shape;1275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275" y="1373713"/>
            <a:ext cx="3676650" cy="16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6" name="Google Shape;1276;p111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77" name="Google Shape;1277;p111"/>
          <p:cNvSpPr txBox="1"/>
          <p:nvPr>
            <p:ph idx="1" type="body"/>
          </p:nvPr>
        </p:nvSpPr>
        <p:spPr>
          <a:xfrm>
            <a:off x="324000" y="810000"/>
            <a:ext cx="8237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Xalli isla'egta 9x − 7 = 25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8" name="Google Shape;1278;p111"/>
          <p:cNvSpPr txBox="1"/>
          <p:nvPr>
            <p:ph idx="1" type="body"/>
          </p:nvPr>
        </p:nvSpPr>
        <p:spPr>
          <a:xfrm>
            <a:off x="324000" y="3415950"/>
            <a:ext cx="8496000" cy="119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(value) doorsoomaha ayaa hadda la muujiyay.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Qaabkan waxaa loo isticmaali karaa in lagu xalliyo isla'egyada toosan (linear equations) oo leh hal doorsoome.</a:t>
            </a:r>
            <a:endParaRPr sz="21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112"/>
          <p:cNvSpPr txBox="1"/>
          <p:nvPr>
            <p:ph idx="1" type="subTitle"/>
          </p:nvPr>
        </p:nvSpPr>
        <p:spPr>
          <a:xfrm>
            <a:off x="324000" y="3577125"/>
            <a:ext cx="8109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Isku day adiga. Waa inaad ogaataa in x = 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4" name="Google Shape;1284;p112"/>
          <p:cNvSpPr txBox="1"/>
          <p:nvPr>
            <p:ph idx="2" type="subTitle"/>
          </p:nvPr>
        </p:nvSpPr>
        <p:spPr>
          <a:xfrm>
            <a:off x="324000" y="1080000"/>
            <a:ext cx="6433500" cy="77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Qaabka 'Solver' wuxuu xallin karaa isla'egtan, iyada oo aan loo baahnayn dib-u-habayn.</a:t>
            </a:r>
            <a:endParaRPr/>
          </a:p>
        </p:txBody>
      </p:sp>
      <p:sp>
        <p:nvSpPr>
          <p:cNvPr id="1285" name="Google Shape;1285;p112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descr="the fraction with numerator 5 minus x and denominator 3 equals the fraction with numerator 3 minus x and denominator 5&#10;&#10;&lt;math xmlns=&quot;http://www.w3.org/1998/Math/MathML&quot; display=&quot;block&quot; data-is-equatio=&quot;1&quot; data-latex=&quot;\frac{5-x}{3}=\frac{3-x}{5}&quot;&gt;&lt;mfrac&gt;&lt;mrow&gt;&lt;mn&gt;5&lt;/mn&gt;&lt;mo&gt;−&lt;/mo&gt;&lt;mi&gt;x&lt;/mi&gt;&lt;/mrow&gt;&lt;mn&gt;3&lt;/mn&gt;&lt;/mfrac&gt;&lt;mo&gt;=&lt;/mo&gt;&lt;mfrac&gt;&lt;mrow&gt;&lt;mn&gt;3&lt;/mn&gt;&lt;mo&gt;−&lt;/mo&gt;&lt;mi&gt;x&lt;/mi&gt;&lt;/mrow&gt;&lt;mn&gt;5&lt;/mn&gt;&lt;/mfrac&gt;&lt;/math&gt;" id="1286" name="Google Shape;1286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1975" y="1108741"/>
            <a:ext cx="2095425" cy="723127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7" name="Google Shape;1287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9808" y="21132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13"/>
          <p:cNvSpPr txBox="1"/>
          <p:nvPr>
            <p:ph idx="1" type="subTitle"/>
          </p:nvPr>
        </p:nvSpPr>
        <p:spPr>
          <a:xfrm>
            <a:off x="324000" y="3577125"/>
            <a:ext cx="8109300" cy="84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Isku day adiga. Waxaad u baahan doontaa inaad ku qorto x halkii y ee xisaabiyahaaga. Waa inaad ogaataa in y = −3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3" name="Google Shape;1293;p113"/>
          <p:cNvSpPr txBox="1"/>
          <p:nvPr>
            <p:ph idx="2" type="subTitle"/>
          </p:nvPr>
        </p:nvSpPr>
        <p:spPr>
          <a:xfrm>
            <a:off x="324000" y="1080000"/>
            <a:ext cx="8496000" cy="80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Qaabka 'Solver' wuxuu xallin karaa isla'egtan, iyada oo aan loo baahnayn dib-u-habayn: 4 = 5y + 19</a:t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4" name="Google Shape;1294;p113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1295" name="Google Shape;1295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9808" y="21132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" name="Google Shape;1300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7638" y="1702800"/>
            <a:ext cx="365760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1" name="Google Shape;1301;p114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Xallinta isla'egyada toosan (linear equations)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02" name="Google Shape;1302;p114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Xisaabiyaha ayaa sidoo kale xallin kara laba isla'eg oo toosan oo isku mar ah (simultaneous equations).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303" name="Google Shape;1303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1712325"/>
            <a:ext cx="3686175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p114"/>
          <p:cNvSpPr txBox="1"/>
          <p:nvPr/>
        </p:nvSpPr>
        <p:spPr>
          <a:xfrm>
            <a:off x="324000" y="3621000"/>
            <a:ext cx="84960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 bixi menu-ga guriga, dooro 'Equation' ka dibna u gudub 'Simul Equation'. Kadib dooro '2 Unknowns'.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11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endParaRPr/>
          </a:p>
        </p:txBody>
      </p:sp>
      <p:sp>
        <p:nvSpPr>
          <p:cNvPr id="1310" name="Google Shape;1310;p115"/>
          <p:cNvSpPr txBox="1"/>
          <p:nvPr>
            <p:ph idx="1" type="body"/>
          </p:nvPr>
        </p:nvSpPr>
        <p:spPr>
          <a:xfrm>
            <a:off x="324000" y="810000"/>
            <a:ext cx="8496000" cy="73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Xisaabiyahaagu wuxuu aqbali doonaa oo kaliya isla'egyada qaabka ax + by = c, sidaa darteed waxaa laga yaabaa inay lagama maarmaan tahay in dib loo habeeyo ka hor gelinta.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1311" name="Google Shape;1311;p115"/>
          <p:cNvSpPr txBox="1"/>
          <p:nvPr/>
        </p:nvSpPr>
        <p:spPr>
          <a:xfrm>
            <a:off x="324000" y="3621000"/>
            <a:ext cx="84960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Xisaabiyuhu wuxuu isticmaalaa x iyo y, marka waxaa muhiim ah inaad ogaato variable-ka x uu matalayo iyo variable-ka y uu matalayo.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115"/>
          <p:cNvSpPr txBox="1"/>
          <p:nvPr/>
        </p:nvSpPr>
        <p:spPr>
          <a:xfrm>
            <a:off x="324010" y="1757262"/>
            <a:ext cx="158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 = 0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3" name="Google Shape;1313;p115"/>
          <p:cNvSpPr txBox="1"/>
          <p:nvPr/>
        </p:nvSpPr>
        <p:spPr>
          <a:xfrm>
            <a:off x="324010" y="2484753"/>
            <a:ext cx="1382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17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115"/>
          <p:cNvSpPr txBox="1"/>
          <p:nvPr/>
        </p:nvSpPr>
        <p:spPr>
          <a:xfrm>
            <a:off x="2914810" y="1757262"/>
            <a:ext cx="158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−8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5" name="Google Shape;1315;p115"/>
          <p:cNvSpPr txBox="1"/>
          <p:nvPr/>
        </p:nvSpPr>
        <p:spPr>
          <a:xfrm>
            <a:off x="2914810" y="2484753"/>
            <a:ext cx="1382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17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16" name="Google Shape;1316;p115"/>
          <p:cNvCxnSpPr>
            <a:stCxn id="1312" idx="3"/>
          </p:cNvCxnSpPr>
          <p:nvPr/>
        </p:nvCxnSpPr>
        <p:spPr>
          <a:xfrm>
            <a:off x="1913110" y="1948662"/>
            <a:ext cx="869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7" name="Google Shape;1317;p115"/>
          <p:cNvCxnSpPr/>
          <p:nvPr/>
        </p:nvCxnSpPr>
        <p:spPr>
          <a:xfrm>
            <a:off x="1913110" y="2710662"/>
            <a:ext cx="869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116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endParaRPr/>
          </a:p>
        </p:txBody>
      </p:sp>
      <p:sp>
        <p:nvSpPr>
          <p:cNvPr id="1323" name="Google Shape;1323;p116"/>
          <p:cNvSpPr txBox="1"/>
          <p:nvPr>
            <p:ph idx="1" type="body"/>
          </p:nvPr>
        </p:nvSpPr>
        <p:spPr>
          <a:xfrm>
            <a:off x="324000" y="810000"/>
            <a:ext cx="8496000" cy="73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Xisaabiyahaagu wuxuu aqbali doonaa oo kaliya isla'egyada qaabka ax + by = c, sidaa darteed waxaa laga yaabaa inay lagama maarmaan tahay in dib loo habeeyo ka hor gelinta.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1324" name="Google Shape;1324;p116"/>
          <p:cNvSpPr txBox="1"/>
          <p:nvPr/>
        </p:nvSpPr>
        <p:spPr>
          <a:xfrm>
            <a:off x="324000" y="3621000"/>
            <a:ext cx="84960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 digtoonow qiimaha (values) taban.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5" name="Google Shape;1325;p116"/>
          <p:cNvSpPr txBox="1"/>
          <p:nvPr/>
        </p:nvSpPr>
        <p:spPr>
          <a:xfrm>
            <a:off x="324010" y="1757262"/>
            <a:ext cx="158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 = 0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6" name="Google Shape;1326;p116"/>
          <p:cNvSpPr txBox="1"/>
          <p:nvPr/>
        </p:nvSpPr>
        <p:spPr>
          <a:xfrm>
            <a:off x="324010" y="2484753"/>
            <a:ext cx="1382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17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7" name="Google Shape;1327;p116"/>
          <p:cNvSpPr txBox="1"/>
          <p:nvPr/>
        </p:nvSpPr>
        <p:spPr>
          <a:xfrm>
            <a:off x="2914810" y="1757262"/>
            <a:ext cx="158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−8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8" name="Google Shape;1328;p116"/>
          <p:cNvSpPr txBox="1"/>
          <p:nvPr/>
        </p:nvSpPr>
        <p:spPr>
          <a:xfrm>
            <a:off x="2914810" y="2484753"/>
            <a:ext cx="1382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17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29" name="Google Shape;1329;p116"/>
          <p:cNvCxnSpPr>
            <a:stCxn id="1325" idx="3"/>
          </p:cNvCxnSpPr>
          <p:nvPr/>
        </p:nvCxnSpPr>
        <p:spPr>
          <a:xfrm>
            <a:off x="1913110" y="1948662"/>
            <a:ext cx="869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0" name="Google Shape;1330;p116"/>
          <p:cNvCxnSpPr/>
          <p:nvPr/>
        </p:nvCxnSpPr>
        <p:spPr>
          <a:xfrm>
            <a:off x="1913110" y="2710662"/>
            <a:ext cx="869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31" name="Google Shape;1331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360" y="1700425"/>
            <a:ext cx="3676650" cy="1647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2" name="Google Shape;1332;p116"/>
          <p:cNvCxnSpPr/>
          <p:nvPr/>
        </p:nvCxnSpPr>
        <p:spPr>
          <a:xfrm flipH="1" rot="10800000">
            <a:off x="5067135" y="2571612"/>
            <a:ext cx="1509300" cy="1208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3" name="Google Shape;1333;p116"/>
          <p:cNvCxnSpPr/>
          <p:nvPr/>
        </p:nvCxnSpPr>
        <p:spPr>
          <a:xfrm flipH="1" rot="10800000">
            <a:off x="5060550" y="2405975"/>
            <a:ext cx="2330400" cy="13800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7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p117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endParaRPr/>
          </a:p>
        </p:txBody>
      </p:sp>
      <p:sp>
        <p:nvSpPr>
          <p:cNvPr id="1339" name="Google Shape;1339;p117"/>
          <p:cNvSpPr txBox="1"/>
          <p:nvPr>
            <p:ph idx="1" type="body"/>
          </p:nvPr>
        </p:nvSpPr>
        <p:spPr>
          <a:xfrm>
            <a:off x="324000" y="810000"/>
            <a:ext cx="8496000" cy="73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Xisaabiyahaagu wuxuu aqbali doonaa oo kaliya isla'egyada qaabka ax + by = c, sidaa darteed waxaa laga yaabaa inay lagama maarmaan tahay in dib loo habeeyo ka hor gelinta.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1340" name="Google Shape;1340;p117"/>
          <p:cNvSpPr txBox="1"/>
          <p:nvPr/>
        </p:nvSpPr>
        <p:spPr>
          <a:xfrm>
            <a:off x="324000" y="3212250"/>
            <a:ext cx="84960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Riixida 'EXE' waxay siinaysaa hal qiime (value), riixida 'EXE' mar kale waxay muujinaysaa qiimaha (value) labaad.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u fasiri karnaa tan sida w = 1.8 iyo h = −9.8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1" name="Google Shape;1341;p117"/>
          <p:cNvSpPr txBox="1"/>
          <p:nvPr/>
        </p:nvSpPr>
        <p:spPr>
          <a:xfrm>
            <a:off x="324010" y="1757262"/>
            <a:ext cx="158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 = 0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2" name="Google Shape;1342;p117"/>
          <p:cNvSpPr txBox="1"/>
          <p:nvPr/>
        </p:nvSpPr>
        <p:spPr>
          <a:xfrm>
            <a:off x="324010" y="2484753"/>
            <a:ext cx="1382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17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3" name="Google Shape;1343;p117"/>
          <p:cNvSpPr txBox="1"/>
          <p:nvPr/>
        </p:nvSpPr>
        <p:spPr>
          <a:xfrm>
            <a:off x="2914810" y="1757262"/>
            <a:ext cx="158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−8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4" name="Google Shape;1344;p117"/>
          <p:cNvSpPr txBox="1"/>
          <p:nvPr/>
        </p:nvSpPr>
        <p:spPr>
          <a:xfrm>
            <a:off x="2914810" y="2484753"/>
            <a:ext cx="1382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17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45" name="Google Shape;1345;p117"/>
          <p:cNvCxnSpPr>
            <a:stCxn id="1341" idx="3"/>
          </p:cNvCxnSpPr>
          <p:nvPr/>
        </p:nvCxnSpPr>
        <p:spPr>
          <a:xfrm>
            <a:off x="1913110" y="1948662"/>
            <a:ext cx="869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46" name="Google Shape;1346;p117"/>
          <p:cNvCxnSpPr/>
          <p:nvPr/>
        </p:nvCxnSpPr>
        <p:spPr>
          <a:xfrm>
            <a:off x="1913110" y="2710662"/>
            <a:ext cx="869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47" name="Google Shape;1347;p117"/>
          <p:cNvPicPr preferRelativeResize="0"/>
          <p:nvPr/>
        </p:nvPicPr>
        <p:blipFill rotWithShape="1">
          <a:blip r:embed="rId3">
            <a:alphaModFix/>
          </a:blip>
          <a:srcRect b="0" l="6557" r="8725" t="12617"/>
          <a:stretch/>
        </p:blipFill>
        <p:spPr>
          <a:xfrm>
            <a:off x="4434575" y="1757250"/>
            <a:ext cx="2169825" cy="997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117"/>
          <p:cNvPicPr preferRelativeResize="0"/>
          <p:nvPr/>
        </p:nvPicPr>
        <p:blipFill rotWithShape="1">
          <a:blip r:embed="rId4">
            <a:alphaModFix/>
          </a:blip>
          <a:srcRect b="0" l="6087" r="8529" t="12617"/>
          <a:stretch/>
        </p:blipFill>
        <p:spPr>
          <a:xfrm>
            <a:off x="6650175" y="1757250"/>
            <a:ext cx="2169825" cy="997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118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Xallinta isla'egyada toosan (linear equations)</a:t>
            </a:r>
            <a:endParaRPr/>
          </a:p>
        </p:txBody>
      </p:sp>
      <p:sp>
        <p:nvSpPr>
          <p:cNvPr id="1354" name="Google Shape;1354;p118"/>
          <p:cNvSpPr txBox="1"/>
          <p:nvPr>
            <p:ph idx="1" type="subTitle"/>
          </p:nvPr>
        </p:nvSpPr>
        <p:spPr>
          <a:xfrm>
            <a:off x="324000" y="3577125"/>
            <a:ext cx="8109300" cy="94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Isla'egyadu waa inay ahaadaan qaabka ax + by = c</a:t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Mararka qaarkood waxaa lagama maarmaan ah in dib loo habeeyo marka hore.</a:t>
            </a:r>
            <a:endParaRPr/>
          </a:p>
        </p:txBody>
      </p:sp>
      <p:sp>
        <p:nvSpPr>
          <p:cNvPr id="1355" name="Google Shape;1355;p118"/>
          <p:cNvSpPr txBox="1"/>
          <p:nvPr>
            <p:ph idx="2" type="subTitle"/>
          </p:nvPr>
        </p:nvSpPr>
        <p:spPr>
          <a:xfrm>
            <a:off x="324000" y="1080000"/>
            <a:ext cx="8496000" cy="77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Waxaad gelin kartaa laba isla'eg oo isku mar ah (simultaneous equations) oo kasta xisaabiyahaaga iyada oo aan loo baahnayn in dib loo habeeyo.</a:t>
            </a:r>
            <a:endParaRPr/>
          </a:p>
        </p:txBody>
      </p:sp>
      <p:pic>
        <p:nvPicPr>
          <p:cNvPr id="1356" name="Google Shape;1356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1583" y="2024217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119"/>
          <p:cNvSpPr txBox="1"/>
          <p:nvPr>
            <p:ph idx="1" type="body"/>
          </p:nvPr>
        </p:nvSpPr>
        <p:spPr>
          <a:xfrm>
            <a:off x="324000" y="810000"/>
            <a:ext cx="8237700" cy="17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Xalli kuwan soo socda iyada oo aan la isticmaalin xisaabiye, ka dibna hubi jawaabahaaga adigoo isticmaalaya xisaabiyaha.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Habkee ayaa ka dhakhso badan?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a)                          b)                                  c)  </a:t>
            </a:r>
            <a:endParaRPr/>
          </a:p>
        </p:txBody>
      </p:sp>
      <p:sp>
        <p:nvSpPr>
          <p:cNvPr id="1362" name="Google Shape;1362;p119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endParaRPr/>
          </a:p>
        </p:txBody>
      </p:sp>
      <p:pic>
        <p:nvPicPr>
          <p:cNvPr descr="one half x plus 7 equals 25 the fraction with numerator 3 x minus 5 and denominator 2 equals the fraction with numerator 2 x plus 1 and denominator 10 8 times open paren y plus 5 close paren equals 13 minus the fraction with numerator y plus 5 and denominator 2&#10;&#10;&lt;math xmlns=&quot;http://www.w3.org/1998/Math/MathML&quot; display=&quot;block&quot; data-is-equatio=&quot;1&quot; data-latex=&quot;\frac{1}{2}x+7=25\ \ \ \ \ \frac{3x-5}{2}=\frac{2x+1}{10}\ \ \ \ \ 8\left(y+5\right)=13-\frac{y+5}{2}&quot;&gt;&lt;mfrac&gt;&lt;mn&gt;1&lt;/mn&gt;&lt;mn&gt;2&lt;/mn&gt;&lt;/mfrac&gt;&lt;mi&gt;x&lt;/mi&gt;&lt;mo&gt;+&lt;/mo&gt;&lt;mn&gt;7&lt;/mn&gt;&lt;mo&gt;=&lt;/mo&gt;&lt;mn&gt;25&lt;/mn&gt;&lt;mtext&gt;&lt;/mtext&gt;&lt;mtext&gt;&lt;/mtext&gt;&lt;mtext&gt;&lt;/mtext&gt;&lt;mtext&gt;&lt;/mtext&gt;&lt;mtext&gt;&lt;/mtext&gt;&lt;mfrac&gt;&lt;mrow&gt;&lt;mn&gt;3&lt;/mn&gt;&lt;mi&gt;x&lt;/mi&gt;&lt;mo&gt;−&lt;/mo&gt;&lt;mn&gt;5&lt;/mn&gt;&lt;/mrow&gt;&lt;mn&gt;2&lt;/mn&gt;&lt;/mfrac&gt;&lt;mo&gt;=&lt;/mo&gt;&lt;mfrac&gt;&lt;mrow&gt;&lt;mn&gt;2&lt;/mn&gt;&lt;mi&gt;x&lt;/mi&gt;&lt;mo&gt;+&lt;/mo&gt;&lt;mn&gt;1&lt;/mn&gt;&lt;/mrow&gt;&lt;mn&gt;10&lt;/mn&gt;&lt;/mfrac&gt;&lt;mtext&gt;&lt;/mtext&gt;&lt;mtext&gt;&lt;/mtext&gt;&lt;mtext&gt;&lt;/mtext&gt;&lt;mtext&gt;&lt;/mtext&gt;&lt;mtext&gt;&lt;/mtext&gt;&lt;mn&gt;8&lt;/mn&gt;&lt;mrow data-mjx-texclass=&quot;INNER&quot;&gt;&lt;mo data-mjx-texclass=&quot;OPEN&quot;&gt;(&lt;/mo&gt;&lt;mi&gt;y&lt;/mi&gt;&lt;mo&gt;+&lt;/mo&gt;&lt;mn&gt;5&lt;/mn&gt;&lt;mo data-mjx-texclass=&quot;CLOSE&quot;&gt;)&lt;/mo&gt;&lt;/mrow&gt;&lt;mo&gt;=&lt;/mo&gt;&lt;mn&gt;13&lt;/mn&gt;&lt;mo&gt;−&lt;/mo&gt;&lt;mfrac&gt;&lt;mrow&gt;&lt;mi&gt;y&lt;/mi&gt;&lt;mo&gt;+&lt;/mo&gt;&lt;mn&gt;5&lt;/mn&gt;&lt;/mrow&gt;&lt;mn&gt;2&lt;/mn&gt;&lt;/mfrac&gt;&lt;/math&gt;" id="1363" name="Google Shape;1363;p119"/>
          <p:cNvPicPr preferRelativeResize="0"/>
          <p:nvPr/>
        </p:nvPicPr>
        <p:blipFill rotWithShape="1">
          <a:blip r:embed="rId3">
            <a:alphaModFix/>
          </a:blip>
          <a:srcRect b="0" l="61700" r="0" t="0"/>
          <a:stretch/>
        </p:blipFill>
        <p:spPr>
          <a:xfrm>
            <a:off x="5930575" y="2074066"/>
            <a:ext cx="2798024" cy="641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e half x plus 7 equals 25 the fraction with numerator 3 x minus 5 and denominator 2 equals the fraction with numerator 2 x plus 1 and denominator 10 8 times open paren y plus 5 close paren equals 13 minus the fraction with numerator y plus 5 and denominator 2&#10;&#10;&lt;math xmlns=&quot;http://www.w3.org/1998/Math/MathML&quot; display=&quot;block&quot; data-is-equatio=&quot;1&quot; data-latex=&quot;\frac{1}{2}x+7=25\ \ \ \ \ \frac{3x-5}{2}=\frac{2x+1}{10}\ \ \ \ \ 8\left(y+5\right)=13-\frac{y+5}{2}&quot;&gt;&lt;mfrac&gt;&lt;mn&gt;1&lt;/mn&gt;&lt;mn&gt;2&lt;/mn&gt;&lt;/mfrac&gt;&lt;mi&gt;x&lt;/mi&gt;&lt;mo&gt;+&lt;/mo&gt;&lt;mn&gt;7&lt;/mn&gt;&lt;mo&gt;=&lt;/mo&gt;&lt;mn&gt;25&lt;/mn&gt;&lt;mtext&gt;&lt;/mtext&gt;&lt;mtext&gt;&lt;/mtext&gt;&lt;mtext&gt;&lt;/mtext&gt;&lt;mtext&gt;&lt;/mtext&gt;&lt;mtext&gt;&lt;/mtext&gt;&lt;mfrac&gt;&lt;mrow&gt;&lt;mn&gt;3&lt;/mn&gt;&lt;mi&gt;x&lt;/mi&gt;&lt;mo&gt;−&lt;/mo&gt;&lt;mn&gt;5&lt;/mn&gt;&lt;/mrow&gt;&lt;mn&gt;2&lt;/mn&gt;&lt;/mfrac&gt;&lt;mo&gt;=&lt;/mo&gt;&lt;mfrac&gt;&lt;mrow&gt;&lt;mn&gt;2&lt;/mn&gt;&lt;mi&gt;x&lt;/mi&gt;&lt;mo&gt;+&lt;/mo&gt;&lt;mn&gt;1&lt;/mn&gt;&lt;/mrow&gt;&lt;mn&gt;10&lt;/mn&gt;&lt;/mfrac&gt;&lt;mtext&gt;&lt;/mtext&gt;&lt;mtext&gt;&lt;/mtext&gt;&lt;mtext&gt;&lt;/mtext&gt;&lt;mtext&gt;&lt;/mtext&gt;&lt;mtext&gt;&lt;/mtext&gt;&lt;mn&gt;8&lt;/mn&gt;&lt;mrow data-mjx-texclass=&quot;INNER&quot;&gt;&lt;mo data-mjx-texclass=&quot;OPEN&quot;&gt;(&lt;/mo&gt;&lt;mi&gt;y&lt;/mi&gt;&lt;mo&gt;+&lt;/mo&gt;&lt;mn&gt;5&lt;/mn&gt;&lt;mo data-mjx-texclass=&quot;CLOSE&quot;&gt;)&lt;/mo&gt;&lt;/mrow&gt;&lt;mo&gt;=&lt;/mo&gt;&lt;mn&gt;13&lt;/mn&gt;&lt;mo&gt;−&lt;/mo&gt;&lt;mfrac&gt;&lt;mrow&gt;&lt;mi&gt;y&lt;/mi&gt;&lt;mo&gt;+&lt;/mo&gt;&lt;mn&gt;5&lt;/mn&gt;&lt;/mrow&gt;&lt;mn&gt;2&lt;/mn&gt;&lt;/mfrac&gt;&lt;/math&gt;" id="1364" name="Google Shape;1364;p119"/>
          <p:cNvPicPr preferRelativeResize="0"/>
          <p:nvPr/>
        </p:nvPicPr>
        <p:blipFill rotWithShape="1">
          <a:blip r:embed="rId3">
            <a:alphaModFix/>
          </a:blip>
          <a:srcRect b="0" l="26475" r="43380" t="0"/>
          <a:stretch/>
        </p:blipFill>
        <p:spPr>
          <a:xfrm>
            <a:off x="2945888" y="2074075"/>
            <a:ext cx="2202200" cy="641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e half x plus 7 equals 25 the fraction with numerator 3 x minus 5 and denominator 2 equals the fraction with numerator 2 x plus 1 and denominator 10 8 times open paren y plus 5 close paren equals 13 minus the fraction with numerator y plus 5 and denominator 2&#10;&#10;&lt;math xmlns=&quot;http://www.w3.org/1998/Math/MathML&quot; display=&quot;block&quot; data-is-equatio=&quot;1&quot; data-latex=&quot;\frac{1}{2}x+7=25\ \ \ \ \ \frac{3x-5}{2}=\frac{2x+1}{10}\ \ \ \ \ 8\left(y+5\right)=13-\frac{y+5}{2}&quot;&gt;&lt;mfrac&gt;&lt;mn&gt;1&lt;/mn&gt;&lt;mn&gt;2&lt;/mn&gt;&lt;/mfrac&gt;&lt;mi&gt;x&lt;/mi&gt;&lt;mo&gt;+&lt;/mo&gt;&lt;mn&gt;7&lt;/mn&gt;&lt;mo&gt;=&lt;/mo&gt;&lt;mn&gt;25&lt;/mn&gt;&lt;mtext&gt;&lt;/mtext&gt;&lt;mtext&gt;&lt;/mtext&gt;&lt;mtext&gt;&lt;/mtext&gt;&lt;mtext&gt;&lt;/mtext&gt;&lt;mtext&gt;&lt;/mtext&gt;&lt;mfrac&gt;&lt;mrow&gt;&lt;mn&gt;3&lt;/mn&gt;&lt;mi&gt;x&lt;/mi&gt;&lt;mo&gt;−&lt;/mo&gt;&lt;mn&gt;5&lt;/mn&gt;&lt;/mrow&gt;&lt;mn&gt;2&lt;/mn&gt;&lt;/mfrac&gt;&lt;mo&gt;=&lt;/mo&gt;&lt;mfrac&gt;&lt;mrow&gt;&lt;mn&gt;2&lt;/mn&gt;&lt;mi&gt;x&lt;/mi&gt;&lt;mo&gt;+&lt;/mo&gt;&lt;mn&gt;1&lt;/mn&gt;&lt;/mrow&gt;&lt;mn&gt;10&lt;/mn&gt;&lt;/mfrac&gt;&lt;mtext&gt;&lt;/mtext&gt;&lt;mtext&gt;&lt;/mtext&gt;&lt;mtext&gt;&lt;/mtext&gt;&lt;mtext&gt;&lt;/mtext&gt;&lt;mtext&gt;&lt;/mtext&gt;&lt;mn&gt;8&lt;/mn&gt;&lt;mrow data-mjx-texclass=&quot;INNER&quot;&gt;&lt;mo data-mjx-texclass=&quot;OPEN&quot;&gt;(&lt;/mo&gt;&lt;mi&gt;y&lt;/mi&gt;&lt;mo&gt;+&lt;/mo&gt;&lt;mn&gt;5&lt;/mn&gt;&lt;mo data-mjx-texclass=&quot;CLOSE&quot;&gt;)&lt;/mo&gt;&lt;/mrow&gt;&lt;mo&gt;=&lt;/mo&gt;&lt;mn&gt;13&lt;/mn&gt;&lt;mo&gt;−&lt;/mo&gt;&lt;mfrac&gt;&lt;mrow&gt;&lt;mi&gt;y&lt;/mi&gt;&lt;mo&gt;+&lt;/mo&gt;&lt;mn&gt;5&lt;/mn&gt;&lt;/mrow&gt;&lt;mn&gt;2&lt;/mn&gt;&lt;/mfrac&gt;&lt;/math&gt;" id="1365" name="Google Shape;1365;p119"/>
          <p:cNvPicPr preferRelativeResize="0"/>
          <p:nvPr/>
        </p:nvPicPr>
        <p:blipFill rotWithShape="1">
          <a:blip r:embed="rId3">
            <a:alphaModFix/>
          </a:blip>
          <a:srcRect b="0" l="0" r="78271" t="0"/>
          <a:stretch/>
        </p:blipFill>
        <p:spPr>
          <a:xfrm>
            <a:off x="667284" y="2074075"/>
            <a:ext cx="1587425" cy="64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120"/>
          <p:cNvSpPr txBox="1"/>
          <p:nvPr>
            <p:ph idx="1" type="body"/>
          </p:nvPr>
        </p:nvSpPr>
        <p:spPr>
          <a:xfrm>
            <a:off x="324000" y="810000"/>
            <a:ext cx="8237700" cy="12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2) Xalli labada isla'eg ee isku mar ah (simultaneous equations) ee soo socda adigoo isticmaalaya xisaabiyahaaga.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a)                                                 b)                                 </a:t>
            </a:r>
            <a:endParaRPr/>
          </a:p>
        </p:txBody>
      </p:sp>
      <p:sp>
        <p:nvSpPr>
          <p:cNvPr id="1371" name="Google Shape;1371;p120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Xallinta isla'egyada toosan (linear equations)</a:t>
            </a:r>
            <a:endParaRPr/>
          </a:p>
        </p:txBody>
      </p:sp>
      <p:sp>
        <p:nvSpPr>
          <p:cNvPr id="1372" name="Google Shape;1372;p120"/>
          <p:cNvSpPr txBox="1"/>
          <p:nvPr/>
        </p:nvSpPr>
        <p:spPr>
          <a:xfrm>
            <a:off x="873751" y="2054316"/>
            <a:ext cx="1560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a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3" name="Google Shape;1373;p120"/>
          <p:cNvSpPr txBox="1"/>
          <p:nvPr/>
        </p:nvSpPr>
        <p:spPr>
          <a:xfrm>
            <a:off x="888834" y="1707836"/>
            <a:ext cx="1560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a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4" name="Google Shape;1374;p120"/>
          <p:cNvSpPr txBox="1"/>
          <p:nvPr/>
        </p:nvSpPr>
        <p:spPr>
          <a:xfrm>
            <a:off x="5066308" y="1714984"/>
            <a:ext cx="158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8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120"/>
          <p:cNvSpPr txBox="1"/>
          <p:nvPr/>
        </p:nvSpPr>
        <p:spPr>
          <a:xfrm>
            <a:off x="5052368" y="2057128"/>
            <a:ext cx="1382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+ 3 = 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21"/>
          <p:cNvSpPr txBox="1"/>
          <p:nvPr>
            <p:ph idx="1" type="body"/>
          </p:nvPr>
        </p:nvSpPr>
        <p:spPr>
          <a:xfrm>
            <a:off x="324000" y="810000"/>
            <a:ext cx="8237700" cy="17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Xalli kuwan soo socda iyada oo aan la isticmaalin xisaabiye, ka dibna hubi jawaabahaaga adigoo isticmaalaya xisaabiyaha.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kee habka xallinta (solving) ee ka dhakhsaha badan?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a)                          b)                                  c)  </a:t>
            </a:r>
            <a:endParaRPr/>
          </a:p>
        </p:txBody>
      </p:sp>
      <p:sp>
        <p:nvSpPr>
          <p:cNvPr id="1381" name="Google Shape;1381;p121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endParaRPr/>
          </a:p>
        </p:txBody>
      </p:sp>
      <p:pic>
        <p:nvPicPr>
          <p:cNvPr descr="one half x plus 7 equals 25 the fraction with numerator 3 x minus 5 and denominator 2 equals the fraction with numerator 2 x plus 1 and denominator 10 8 times open paren y plus 5 close paren equals 13 minus the fraction with numerator y plus 5 and denominator 2&#10;&#10;&lt;math xmlns=&quot;http://www.w3.org/1998/Math/MathML&quot; display=&quot;block&quot; data-is-equatio=&quot;1&quot; data-latex=&quot;\frac{1}{2}x+7=25\ \ \ \ \ \frac{3x-5}{2}=\frac{2x+1}{10}\ \ \ \ \ 8\left(y+5\right)=13-\frac{y+5}{2}&quot;&gt;&lt;mfrac&gt;&lt;mn&gt;1&lt;/mn&gt;&lt;mn&gt;2&lt;/mn&gt;&lt;/mfrac&gt;&lt;mi&gt;x&lt;/mi&gt;&lt;mo&gt;+&lt;/mo&gt;&lt;mn&gt;7&lt;/mn&gt;&lt;mo&gt;=&lt;/mo&gt;&lt;mn&gt;25&lt;/mn&gt;&lt;mtext&gt;&lt;/mtext&gt;&lt;mtext&gt;&lt;/mtext&gt;&lt;mtext&gt;&lt;/mtext&gt;&lt;mtext&gt;&lt;/mtext&gt;&lt;mtext&gt;&lt;/mtext&gt;&lt;mfrac&gt;&lt;mrow&gt;&lt;mn&gt;3&lt;/mn&gt;&lt;mi&gt;x&lt;/mi&gt;&lt;mo&gt;−&lt;/mo&gt;&lt;mn&gt;5&lt;/mn&gt;&lt;/mrow&gt;&lt;mn&gt;2&lt;/mn&gt;&lt;/mfrac&gt;&lt;mo&gt;=&lt;/mo&gt;&lt;mfrac&gt;&lt;mrow&gt;&lt;mn&gt;2&lt;/mn&gt;&lt;mi&gt;x&lt;/mi&gt;&lt;mo&gt;+&lt;/mo&gt;&lt;mn&gt;1&lt;/mn&gt;&lt;/mrow&gt;&lt;mn&gt;10&lt;/mn&gt;&lt;/mfrac&gt;&lt;mtext&gt;&lt;/mtext&gt;&lt;mtext&gt;&lt;/mtext&gt;&lt;mtext&gt;&lt;/mtext&gt;&lt;mtext&gt;&lt;/mtext&gt;&lt;mtext&gt;&lt;/mtext&gt;&lt;mn&gt;8&lt;/mn&gt;&lt;mrow data-mjx-texclass=&quot;INNER&quot;&gt;&lt;mo data-mjx-texclass=&quot;OPEN&quot;&gt;(&lt;/mo&gt;&lt;mi&gt;y&lt;/mi&gt;&lt;mo&gt;+&lt;/mo&gt;&lt;mn&gt;5&lt;/mn&gt;&lt;mo data-mjx-texclass=&quot;CLOSE&quot;&gt;)&lt;/mo&gt;&lt;/mrow&gt;&lt;mo&gt;=&lt;/mo&gt;&lt;mn&gt;13&lt;/mn&gt;&lt;mo&gt;−&lt;/mo&gt;&lt;mfrac&gt;&lt;mrow&gt;&lt;mi&gt;y&lt;/mi&gt;&lt;mo&gt;+&lt;/mo&gt;&lt;mn&gt;5&lt;/mn&gt;&lt;/mrow&gt;&lt;mn&gt;2&lt;/mn&gt;&lt;/mfrac&gt;&lt;/math&gt;" id="1382" name="Google Shape;1382;p121"/>
          <p:cNvPicPr preferRelativeResize="0"/>
          <p:nvPr/>
        </p:nvPicPr>
        <p:blipFill rotWithShape="1">
          <a:blip r:embed="rId3">
            <a:alphaModFix/>
          </a:blip>
          <a:srcRect b="0" l="61700" r="0" t="0"/>
          <a:stretch/>
        </p:blipFill>
        <p:spPr>
          <a:xfrm>
            <a:off x="5930575" y="2150266"/>
            <a:ext cx="2798024" cy="641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e half x plus 7 equals 25 the fraction with numerator 3 x minus 5 and denominator 2 equals the fraction with numerator 2 x plus 1 and denominator 10 8 times open paren y plus 5 close paren equals 13 minus the fraction with numerator y plus 5 and denominator 2&#10;&#10;&lt;math xmlns=&quot;http://www.w3.org/1998/Math/MathML&quot; display=&quot;block&quot; data-is-equatio=&quot;1&quot; data-latex=&quot;\frac{1}{2}x+7=25\ \ \ \ \ \frac{3x-5}{2}=\frac{2x+1}{10}\ \ \ \ \ 8\left(y+5\right)=13-\frac{y+5}{2}&quot;&gt;&lt;mfrac&gt;&lt;mn&gt;1&lt;/mn&gt;&lt;mn&gt;2&lt;/mn&gt;&lt;/mfrac&gt;&lt;mi&gt;x&lt;/mi&gt;&lt;mo&gt;+&lt;/mo&gt;&lt;mn&gt;7&lt;/mn&gt;&lt;mo&gt;=&lt;/mo&gt;&lt;mn&gt;25&lt;/mn&gt;&lt;mtext&gt;&lt;/mtext&gt;&lt;mtext&gt;&lt;/mtext&gt;&lt;mtext&gt;&lt;/mtext&gt;&lt;mtext&gt;&lt;/mtext&gt;&lt;mtext&gt;&lt;/mtext&gt;&lt;mfrac&gt;&lt;mrow&gt;&lt;mn&gt;3&lt;/mn&gt;&lt;mi&gt;x&lt;/mi&gt;&lt;mo&gt;−&lt;/mo&gt;&lt;mn&gt;5&lt;/mn&gt;&lt;/mrow&gt;&lt;mn&gt;2&lt;/mn&gt;&lt;/mfrac&gt;&lt;mo&gt;=&lt;/mo&gt;&lt;mfrac&gt;&lt;mrow&gt;&lt;mn&gt;2&lt;/mn&gt;&lt;mi&gt;x&lt;/mi&gt;&lt;mo&gt;+&lt;/mo&gt;&lt;mn&gt;1&lt;/mn&gt;&lt;/mrow&gt;&lt;mn&gt;10&lt;/mn&gt;&lt;/mfrac&gt;&lt;mtext&gt;&lt;/mtext&gt;&lt;mtext&gt;&lt;/mtext&gt;&lt;mtext&gt;&lt;/mtext&gt;&lt;mtext&gt;&lt;/mtext&gt;&lt;mtext&gt;&lt;/mtext&gt;&lt;mn&gt;8&lt;/mn&gt;&lt;mrow data-mjx-texclass=&quot;INNER&quot;&gt;&lt;mo data-mjx-texclass=&quot;OPEN&quot;&gt;(&lt;/mo&gt;&lt;mi&gt;y&lt;/mi&gt;&lt;mo&gt;+&lt;/mo&gt;&lt;mn&gt;5&lt;/mn&gt;&lt;mo data-mjx-texclass=&quot;CLOSE&quot;&gt;)&lt;/mo&gt;&lt;/mrow&gt;&lt;mo&gt;=&lt;/mo&gt;&lt;mn&gt;13&lt;/mn&gt;&lt;mo&gt;−&lt;/mo&gt;&lt;mfrac&gt;&lt;mrow&gt;&lt;mi&gt;y&lt;/mi&gt;&lt;mo&gt;+&lt;/mo&gt;&lt;mn&gt;5&lt;/mn&gt;&lt;/mrow&gt;&lt;mn&gt;2&lt;/mn&gt;&lt;/mfrac&gt;&lt;/math&gt;" id="1383" name="Google Shape;1383;p121"/>
          <p:cNvPicPr preferRelativeResize="0"/>
          <p:nvPr/>
        </p:nvPicPr>
        <p:blipFill rotWithShape="1">
          <a:blip r:embed="rId3">
            <a:alphaModFix/>
          </a:blip>
          <a:srcRect b="0" l="26475" r="43380" t="0"/>
          <a:stretch/>
        </p:blipFill>
        <p:spPr>
          <a:xfrm>
            <a:off x="2945888" y="2150275"/>
            <a:ext cx="2202200" cy="641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e half x plus 7 equals 25 the fraction with numerator 3 x minus 5 and denominator 2 equals the fraction with numerator 2 x plus 1 and denominator 10 8 times open paren y plus 5 close paren equals 13 minus the fraction with numerator y plus 5 and denominator 2&#10;&#10;&lt;math xmlns=&quot;http://www.w3.org/1998/Math/MathML&quot; display=&quot;block&quot; data-is-equatio=&quot;1&quot; data-latex=&quot;\frac{1}{2}x+7=25\ \ \ \ \ \frac{3x-5}{2}=\frac{2x+1}{10}\ \ \ \ \ 8\left(y+5\right)=13-\frac{y+5}{2}&quot;&gt;&lt;mfrac&gt;&lt;mn&gt;1&lt;/mn&gt;&lt;mn&gt;2&lt;/mn&gt;&lt;/mfrac&gt;&lt;mi&gt;x&lt;/mi&gt;&lt;mo&gt;+&lt;/mo&gt;&lt;mn&gt;7&lt;/mn&gt;&lt;mo&gt;=&lt;/mo&gt;&lt;mn&gt;25&lt;/mn&gt;&lt;mtext&gt;&lt;/mtext&gt;&lt;mtext&gt;&lt;/mtext&gt;&lt;mtext&gt;&lt;/mtext&gt;&lt;mtext&gt;&lt;/mtext&gt;&lt;mtext&gt;&lt;/mtext&gt;&lt;mfrac&gt;&lt;mrow&gt;&lt;mn&gt;3&lt;/mn&gt;&lt;mi&gt;x&lt;/mi&gt;&lt;mo&gt;−&lt;/mo&gt;&lt;mn&gt;5&lt;/mn&gt;&lt;/mrow&gt;&lt;mn&gt;2&lt;/mn&gt;&lt;/mfrac&gt;&lt;mo&gt;=&lt;/mo&gt;&lt;mfrac&gt;&lt;mrow&gt;&lt;mn&gt;2&lt;/mn&gt;&lt;mi&gt;x&lt;/mi&gt;&lt;mo&gt;+&lt;/mo&gt;&lt;mn&gt;1&lt;/mn&gt;&lt;/mrow&gt;&lt;mn&gt;10&lt;/mn&gt;&lt;/mfrac&gt;&lt;mtext&gt;&lt;/mtext&gt;&lt;mtext&gt;&lt;/mtext&gt;&lt;mtext&gt;&lt;/mtext&gt;&lt;mtext&gt;&lt;/mtext&gt;&lt;mtext&gt;&lt;/mtext&gt;&lt;mn&gt;8&lt;/mn&gt;&lt;mrow data-mjx-texclass=&quot;INNER&quot;&gt;&lt;mo data-mjx-texclass=&quot;OPEN&quot;&gt;(&lt;/mo&gt;&lt;mi&gt;y&lt;/mi&gt;&lt;mo&gt;+&lt;/mo&gt;&lt;mn&gt;5&lt;/mn&gt;&lt;mo data-mjx-texclass=&quot;CLOSE&quot;&gt;)&lt;/mo&gt;&lt;/mrow&gt;&lt;mo&gt;=&lt;/mo&gt;&lt;mn&gt;13&lt;/mn&gt;&lt;mo&gt;−&lt;/mo&gt;&lt;mfrac&gt;&lt;mrow&gt;&lt;mi&gt;y&lt;/mi&gt;&lt;mo&gt;+&lt;/mo&gt;&lt;mn&gt;5&lt;/mn&gt;&lt;/mrow&gt;&lt;mn&gt;2&lt;/mn&gt;&lt;/mfrac&gt;&lt;/math&gt;" id="1384" name="Google Shape;1384;p121"/>
          <p:cNvPicPr preferRelativeResize="0"/>
          <p:nvPr/>
        </p:nvPicPr>
        <p:blipFill rotWithShape="1">
          <a:blip r:embed="rId3">
            <a:alphaModFix/>
          </a:blip>
          <a:srcRect b="0" l="0" r="78271" t="0"/>
          <a:stretch/>
        </p:blipFill>
        <p:spPr>
          <a:xfrm>
            <a:off x="667284" y="2150275"/>
            <a:ext cx="1587425" cy="64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121"/>
          <p:cNvSpPr txBox="1"/>
          <p:nvPr>
            <p:ph idx="4294967295" type="subTitle"/>
          </p:nvPr>
        </p:nvSpPr>
        <p:spPr>
          <a:xfrm>
            <a:off x="1429275" y="3131550"/>
            <a:ext cx="845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36</a:t>
            </a:r>
            <a:endParaRPr/>
          </a:p>
        </p:txBody>
      </p:sp>
      <p:sp>
        <p:nvSpPr>
          <p:cNvPr id="1386" name="Google Shape;1386;p121"/>
          <p:cNvSpPr txBox="1"/>
          <p:nvPr>
            <p:ph idx="4294967295" type="subTitle"/>
          </p:nvPr>
        </p:nvSpPr>
        <p:spPr>
          <a:xfrm>
            <a:off x="3753766" y="3131550"/>
            <a:ext cx="845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endParaRPr/>
          </a:p>
        </p:txBody>
      </p:sp>
      <p:sp>
        <p:nvSpPr>
          <p:cNvPr id="1387" name="Google Shape;1387;p121"/>
          <p:cNvSpPr txBox="1"/>
          <p:nvPr>
            <p:ph idx="4294967295" type="subTitle"/>
          </p:nvPr>
        </p:nvSpPr>
        <p:spPr>
          <a:xfrm>
            <a:off x="6870426" y="3131550"/>
            <a:ext cx="1949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−3.47058…</a:t>
            </a:r>
            <a:endParaRPr/>
          </a:p>
        </p:txBody>
      </p:sp>
      <p:pic>
        <p:nvPicPr>
          <p:cNvPr descr="y equals negative 59 over 17&#10;&#10;&lt;math xmlns=&quot;http://www.w3.org/1998/Math/MathML&quot; display=&quot;block&quot; data-is-equatio=&quot;1&quot; data-latex=&quot;y=-\frac{59}{17}&quot;&gt;&lt;mi&gt;y&lt;/mi&gt;&lt;mo&gt;=&lt;/mo&gt;&lt;mo&gt;−&lt;/mo&gt;&lt;mfrac&gt;&lt;mn&gt;59&lt;/mn&gt;&lt;mn&gt;17&lt;/mn&gt;&lt;/mfrac&gt;&lt;/math&gt;" id="1388" name="Google Shape;1388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0317" y="3609409"/>
            <a:ext cx="1114575" cy="64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 lines Line 1: a equals negative 20 over 11 or negative 1 and 9 over 11 Line 2: b equals 17 over 11 or 1 and 6 over 11&#10;&#10;&lt;math xmlns=&quot;http://www.w3.org/1998/Math/MathML&quot; display=&quot;block&quot; data-is-equatio=&quot;1&quot; data-latex=&quot;\begin{array}{l}a=-\frac{20}{11}\ \ \text{or}\ \ -1\frac{9}{11}\\&amp;#13;&amp;#10;b=\frac{17}{11}\ \ \text{or}\ \ 1\frac{6}{11}\end{array}&quot;&gt;&lt;mtable columnalign=&quot;left&quot; columnspacing=&quot;1em&quot; rowspacing=&quot;4pt&quot;&gt;&lt;mtr&gt;&lt;mtd&gt;&lt;mi&gt;a&lt;/mi&gt;&lt;mo&gt;=&lt;/mo&gt;&lt;mo&gt;−&lt;/mo&gt;&lt;mfrac&gt;&lt;mn&gt;20&lt;/mn&gt;&lt;mn&gt;11&lt;/mn&gt;&lt;/mfrac&gt;&lt;mtext&gt;&lt;/mtext&gt;&lt;mtext&gt;&lt;/mtext&gt;&lt;mtext&gt;or&lt;/mtext&gt;&lt;mtext&gt;&lt;/mtext&gt;&lt;mtext&gt;&lt;/mtext&gt;&lt;mo&gt;−&lt;/mo&gt;&lt;mn&gt;1&lt;/mn&gt;&lt;mfrac&gt;&lt;mn&gt;9&lt;/mn&gt;&lt;mn&gt;11&lt;/mn&gt;&lt;/mfrac&gt;&lt;/mtd&gt;&lt;/mtr&gt;&lt;mtr&gt;&lt;mtd&gt;&lt;mi&gt;b&lt;/mi&gt;&lt;mo&gt;=&lt;/mo&gt;&lt;mfrac&gt;&lt;mn&gt;17&lt;/mn&gt;&lt;mn&gt;11&lt;/mn&gt;&lt;/mfrac&gt;&lt;mtext&gt;&lt;/mtext&gt;&lt;mtext&gt;&lt;/mtext&gt;&lt;mtext&gt;or&lt;/mtext&gt;&lt;mtext&gt;&lt;/mtext&gt;&lt;mtext&gt;&lt;/mtext&gt;&lt;mn&gt;1&lt;/mn&gt;&lt;mfrac&gt;&lt;mn&gt;6&lt;/mn&gt;&lt;mn&gt;11&lt;/mn&gt;&lt;/mfrac&gt;&lt;/mtd&gt;&lt;/mtr&gt;&lt;/mtable&gt;&lt;/math&gt;" id="1393" name="Google Shape;1393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285" y="2946900"/>
            <a:ext cx="2403527" cy="9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122"/>
          <p:cNvSpPr txBox="1"/>
          <p:nvPr>
            <p:ph idx="1" type="body"/>
          </p:nvPr>
        </p:nvSpPr>
        <p:spPr>
          <a:xfrm>
            <a:off x="324000" y="810000"/>
            <a:ext cx="8237700" cy="12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2) Xalli labada isla'eg oo isku mar ah (simultaneous equations) adigoo isticmaalaya xisaabiyahaaga.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a)                                                 b)                                 </a:t>
            </a:r>
            <a:endParaRPr/>
          </a:p>
        </p:txBody>
      </p:sp>
      <p:sp>
        <p:nvSpPr>
          <p:cNvPr id="1395" name="Google Shape;1395;p122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Xallinta isla'egyada toosan (linear equations)</a:t>
            </a:r>
            <a:endParaRPr/>
          </a:p>
        </p:txBody>
      </p:sp>
      <p:sp>
        <p:nvSpPr>
          <p:cNvPr id="1396" name="Google Shape;1396;p122"/>
          <p:cNvSpPr txBox="1"/>
          <p:nvPr/>
        </p:nvSpPr>
        <p:spPr>
          <a:xfrm>
            <a:off x="873751" y="2054316"/>
            <a:ext cx="1560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a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7" name="Google Shape;1397;p122"/>
          <p:cNvSpPr txBox="1"/>
          <p:nvPr/>
        </p:nvSpPr>
        <p:spPr>
          <a:xfrm>
            <a:off x="888834" y="1707836"/>
            <a:ext cx="1560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a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8" name="Google Shape;1398;p122"/>
          <p:cNvSpPr txBox="1"/>
          <p:nvPr/>
        </p:nvSpPr>
        <p:spPr>
          <a:xfrm>
            <a:off x="5066308" y="1714984"/>
            <a:ext cx="158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8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9" name="Google Shape;1399;p122"/>
          <p:cNvSpPr txBox="1"/>
          <p:nvPr/>
        </p:nvSpPr>
        <p:spPr>
          <a:xfrm>
            <a:off x="5052368" y="2057128"/>
            <a:ext cx="1382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+ 3 = 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2 lines Line 1: a equals eleven eighths or 1 and three eighths Line 2: b equals 53 over 16 or 3 and 5 over 16&#10;&#10;&lt;math xmlns=&quot;http://www.w3.org/1998/Math/MathML&quot; display=&quot;block&quot; data-is-equatio=&quot;1&quot; data-latex=&quot;\begin{array}{l}a=\frac{11}{8}\ \ \text{or}\ \ 1\frac{3}{8}\\&amp;#13;&amp;#10;b=\frac{53}{16}\ \ \text{or}\ \ 3\frac{5}{16}\end{array}&quot;&gt;&lt;mtable columnalign=&quot;left&quot; columnspacing=&quot;1em&quot; rowspacing=&quot;4pt&quot;&gt;&lt;mtr&gt;&lt;mtd&gt;&lt;mi&gt;a&lt;/mi&gt;&lt;mo&gt;=&lt;/mo&gt;&lt;mfrac&gt;&lt;mn&gt;11&lt;/mn&gt;&lt;mn&gt;8&lt;/mn&gt;&lt;/mfrac&gt;&lt;mtext&gt;&lt;/mtext&gt;&lt;mtext&gt;&lt;/mtext&gt;&lt;mtext&gt;or&lt;/mtext&gt;&lt;mtext&gt;&lt;/mtext&gt;&lt;mtext&gt;&lt;/mtext&gt;&lt;mn&gt;1&lt;/mn&gt;&lt;mfrac&gt;&lt;mn&gt;3&lt;/mn&gt;&lt;mn&gt;8&lt;/mn&gt;&lt;/mfrac&gt;&lt;/mtd&gt;&lt;/mtr&gt;&lt;mtr&gt;&lt;mtd&gt;&lt;mi&gt;b&lt;/mi&gt;&lt;mo&gt;=&lt;/mo&gt;&lt;mfrac&gt;&lt;mn&gt;53&lt;/mn&gt;&lt;mn&gt;16&lt;/mn&gt;&lt;/mfrac&gt;&lt;mtext&gt;&lt;/mtext&gt;&lt;mtext&gt;&lt;/mtext&gt;&lt;mtext&gt;or&lt;/mtext&gt;&lt;mtext&gt;&lt;/mtext&gt;&lt;mtext&gt;&lt;/mtext&gt;&lt;mn&gt;3&lt;/mn&gt;&lt;mfrac&gt;&lt;mn&gt;5&lt;/mn&gt;&lt;mn&gt;16&lt;/mn&gt;&lt;/mfrac&gt;&lt;/mtd&gt;&lt;/mtr&gt;&lt;/mtable&gt;&lt;/math&gt;" id="1400" name="Google Shape;1400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3426" y="2869417"/>
            <a:ext cx="1812410" cy="9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23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fx-991CW ee tirooyinka iyo aljabrada (algebra)</a:t>
            </a:r>
            <a:endParaRPr/>
          </a:p>
        </p:txBody>
      </p:sp>
      <p:sp>
        <p:nvSpPr>
          <p:cNvPr id="1406" name="Google Shape;1406;p123"/>
          <p:cNvSpPr txBox="1"/>
          <p:nvPr>
            <p:ph idx="3" type="title"/>
          </p:nvPr>
        </p:nvSpPr>
        <p:spPr>
          <a:xfrm>
            <a:off x="1225200" y="3781950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  <p:pic>
        <p:nvPicPr>
          <p:cNvPr id="1407" name="Google Shape;1407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42" y="3701767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23"/>
          <p:cNvSpPr txBox="1"/>
          <p:nvPr>
            <p:ph idx="2" type="title"/>
          </p:nvPr>
        </p:nvSpPr>
        <p:spPr>
          <a:xfrm>
            <a:off x="1225225" y="2841250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isla'egyada toosan (linear equations)</a:t>
            </a:r>
            <a:endParaRPr/>
          </a:p>
        </p:txBody>
      </p:sp>
      <p:sp>
        <p:nvSpPr>
          <p:cNvPr id="1409" name="Google Shape;1409;p123"/>
          <p:cNvSpPr txBox="1"/>
          <p:nvPr>
            <p:ph idx="4" type="title"/>
          </p:nvPr>
        </p:nvSpPr>
        <p:spPr>
          <a:xfrm>
            <a:off x="1225200" y="1822462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Beddelka (Conversions)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124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Xallinta polynomials</a:t>
            </a:r>
            <a:endParaRPr/>
          </a:p>
        </p:txBody>
      </p:sp>
      <p:pic>
        <p:nvPicPr>
          <p:cNvPr id="1415" name="Google Shape;1415;p124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4397075" y="2049875"/>
            <a:ext cx="3601475" cy="124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6" name="Google Shape;1416;p1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000" y="2651481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417" name="Google Shape;1417;p124"/>
          <p:cNvSpPr txBox="1"/>
          <p:nvPr/>
        </p:nvSpPr>
        <p:spPr>
          <a:xfrm>
            <a:off x="6660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18" name="Google Shape;1418;p1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772057" y="2811925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9" name="Google Shape;1419;p124"/>
          <p:cNvSpPr txBox="1"/>
          <p:nvPr/>
        </p:nvSpPr>
        <p:spPr>
          <a:xfrm>
            <a:off x="75928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20" name="Google Shape;1420;p124"/>
          <p:cNvPicPr preferRelativeResize="0"/>
          <p:nvPr/>
        </p:nvPicPr>
        <p:blipFill rotWithShape="1">
          <a:blip r:embed="rId3">
            <a:alphaModFix/>
          </a:blip>
          <a:srcRect b="6172" l="40550" r="0" t="13240"/>
          <a:stretch/>
        </p:blipFill>
        <p:spPr>
          <a:xfrm>
            <a:off x="1115450" y="1523450"/>
            <a:ext cx="2972201" cy="165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1" name="Google Shape;1421;p124"/>
          <p:cNvSpPr txBox="1"/>
          <p:nvPr/>
        </p:nvSpPr>
        <p:spPr>
          <a:xfrm>
            <a:off x="1398000" y="1620000"/>
            <a:ext cx="2722800" cy="124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xisaabiyuhu wuu xallin karaa isla'egyada toosan (linear equations), oo ay ku jiraan kuwa isku mar ah (simultaneous). Wax kale ma jiraan?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124"/>
          <p:cNvSpPr txBox="1"/>
          <p:nvPr/>
        </p:nvSpPr>
        <p:spPr>
          <a:xfrm>
            <a:off x="4505725" y="2047350"/>
            <a:ext cx="3245700" cy="10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Wuxuu xallin karaa isla'egyada polynomial. Sidoo kale wuxuu xallin karaa sinnaan-la'aanta quadratic (quadratic inequalities).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12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  <p:sp>
        <p:nvSpPr>
          <p:cNvPr id="1428" name="Google Shape;1428;p125"/>
          <p:cNvSpPr txBox="1"/>
          <p:nvPr>
            <p:ph idx="1" type="body"/>
          </p:nvPr>
        </p:nvSpPr>
        <p:spPr>
          <a:xfrm>
            <a:off x="324000" y="810000"/>
            <a:ext cx="8237700" cy="187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Laga soo bilaabo menu-ga guriga, dooro 'Equation' ka dibna u gudub oo dooro 'Polynomial'. Dooro qaabka guud ee polynomial-ka aad rabto inaad xalliso.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1429" name="Google Shape;1429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007588"/>
            <a:ext cx="35814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0" name="Google Shape;1430;p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0955" y="2002838"/>
            <a:ext cx="3590925" cy="16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126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  <p:sp>
        <p:nvSpPr>
          <p:cNvPr id="1436" name="Google Shape;1436;p126"/>
          <p:cNvSpPr txBox="1"/>
          <p:nvPr>
            <p:ph idx="1" type="body"/>
          </p:nvPr>
        </p:nvSpPr>
        <p:spPr>
          <a:xfrm>
            <a:off x="324000" y="810000"/>
            <a:ext cx="8237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Xalli 2x2 + 9x + 4 = 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7" name="Google Shape;1437;p126"/>
          <p:cNvSpPr txBox="1"/>
          <p:nvPr/>
        </p:nvSpPr>
        <p:spPr>
          <a:xfrm>
            <a:off x="323100" y="3096150"/>
            <a:ext cx="8497800" cy="14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Xisaabiyahaagu wuxuu aqbali doonaa oo kaliya isla'egyada qaabka ax2 + bx + c = 0, marka waxaa laga yaabaa inay lagama maarmaan tahay inaad hore u habaysid.</a:t>
            </a:r>
            <a:br>
              <a:rPr lang="en-GB"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Riix 'EXE' si aad u xalliso. Riix 'EXE' mar kale si aad u aragto xalka labaad.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38" name="Google Shape;1438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345613"/>
            <a:ext cx="357187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9" name="Google Shape;1439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8275" y="1329078"/>
            <a:ext cx="2435036" cy="1107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0" name="Google Shape;1440;p1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0600" y="1329095"/>
            <a:ext cx="2435025" cy="1107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127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  <p:sp>
        <p:nvSpPr>
          <p:cNvPr id="1446" name="Google Shape;1446;p127"/>
          <p:cNvSpPr txBox="1"/>
          <p:nvPr>
            <p:ph idx="1" type="body"/>
          </p:nvPr>
        </p:nvSpPr>
        <p:spPr>
          <a:xfrm>
            <a:off x="324000" y="810000"/>
            <a:ext cx="8237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Isticmaal xisaabiyahaaga si aad u hesho xalka/xalka (solution) ee x2 + 8x − 20 = 0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447" name="Google Shape;1447;p127"/>
          <p:cNvSpPr txBox="1"/>
          <p:nvPr/>
        </p:nvSpPr>
        <p:spPr>
          <a:xfrm>
            <a:off x="323100" y="1620000"/>
            <a:ext cx="8497800" cy="10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8" name="Google Shape;1448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1620000"/>
            <a:ext cx="3676650" cy="16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p128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Xallinta polynomials</a:t>
            </a:r>
            <a:endParaRPr/>
          </a:p>
        </p:txBody>
      </p:sp>
      <p:pic>
        <p:nvPicPr>
          <p:cNvPr id="1454" name="Google Shape;1454;p12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4561225" y="2049875"/>
            <a:ext cx="3378724" cy="124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1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000" y="2651481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456" name="Google Shape;1456;p128"/>
          <p:cNvSpPr txBox="1"/>
          <p:nvPr/>
        </p:nvSpPr>
        <p:spPr>
          <a:xfrm>
            <a:off x="6660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7" name="Google Shape;1457;p1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772057" y="2811925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8" name="Google Shape;1458;p128"/>
          <p:cNvSpPr txBox="1"/>
          <p:nvPr/>
        </p:nvSpPr>
        <p:spPr>
          <a:xfrm>
            <a:off x="7592800" y="3930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9" name="Google Shape;1459;p128"/>
          <p:cNvPicPr preferRelativeResize="0"/>
          <p:nvPr/>
        </p:nvPicPr>
        <p:blipFill rotWithShape="1">
          <a:blip r:embed="rId3">
            <a:alphaModFix/>
          </a:blip>
          <a:srcRect b="6172" l="40550" r="0" t="13240"/>
          <a:stretch/>
        </p:blipFill>
        <p:spPr>
          <a:xfrm>
            <a:off x="1115450" y="1380150"/>
            <a:ext cx="2972201" cy="1991026"/>
          </a:xfrm>
          <a:prstGeom prst="rect">
            <a:avLst/>
          </a:prstGeom>
          <a:noFill/>
          <a:ln>
            <a:noFill/>
          </a:ln>
        </p:spPr>
      </p:pic>
      <p:sp>
        <p:nvSpPr>
          <p:cNvPr id="1460" name="Google Shape;1460;p128"/>
          <p:cNvSpPr txBox="1"/>
          <p:nvPr/>
        </p:nvSpPr>
        <p:spPr>
          <a:xfrm>
            <a:off x="1398000" y="1620000"/>
            <a:ext cx="2722800" cy="124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isticmaali doonaa xisaabiyaha (calculator) si aan u helo xididdada (roots) ka dibna aan ogaado habka calaamadaha sinnaan-la'aanta (inequality) ay u socdaan.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1" name="Google Shape;1461;p128"/>
          <p:cNvSpPr txBox="1"/>
          <p:nvPr/>
        </p:nvSpPr>
        <p:spPr>
          <a:xfrm>
            <a:off x="4647500" y="2043825"/>
            <a:ext cx="3028500" cy="10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Waxaad samayn kartaa taas ama...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128"/>
          <p:cNvSpPr txBox="1"/>
          <p:nvPr>
            <p:ph idx="1" type="body"/>
          </p:nvPr>
        </p:nvSpPr>
        <p:spPr>
          <a:xfrm>
            <a:off x="324000" y="810000"/>
            <a:ext cx="8237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Xalli x2 + 8x − 20 &lt; 0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7" name="Google Shape;1467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007600"/>
            <a:ext cx="3602398" cy="16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8" name="Google Shape;1468;p129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  <p:sp>
        <p:nvSpPr>
          <p:cNvPr id="1469" name="Google Shape;1469;p129"/>
          <p:cNvSpPr txBox="1"/>
          <p:nvPr>
            <p:ph idx="1" type="body"/>
          </p:nvPr>
        </p:nvSpPr>
        <p:spPr>
          <a:xfrm>
            <a:off x="324000" y="810000"/>
            <a:ext cx="8237700" cy="153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Laga bilaabo menu-ga guriga, dooro 'Inequality'. Dooro qaabka guud ee polynomial-ka aad rabto inaad xalliso.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1470" name="Google Shape;1470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0955" y="2002838"/>
            <a:ext cx="3590925" cy="16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130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  <p:sp>
        <p:nvSpPr>
          <p:cNvPr id="1476" name="Google Shape;1476;p130"/>
          <p:cNvSpPr txBox="1"/>
          <p:nvPr>
            <p:ph idx="1" type="body"/>
          </p:nvPr>
        </p:nvSpPr>
        <p:spPr>
          <a:xfrm>
            <a:off x="324000" y="810000"/>
            <a:ext cx="8237700" cy="192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Xalli x2 + 8x − 20 &lt; 0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solidFill>
                  <a:srgbClr val="000000"/>
                </a:solidFill>
                <a:latin typeface="Lexend"/>
              </a:rPr>
              <a:t>Hubi inaad dooratay sinnaan-la'aanta (inequality) saxda ah.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1477" name="Google Shape;1477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833750"/>
            <a:ext cx="3667125" cy="16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131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  <p:sp>
        <p:nvSpPr>
          <p:cNvPr id="1483" name="Google Shape;1483;p131"/>
          <p:cNvSpPr txBox="1"/>
          <p:nvPr>
            <p:ph idx="1" type="body"/>
          </p:nvPr>
        </p:nvSpPr>
        <p:spPr>
          <a:xfrm>
            <a:off x="324000" y="810000"/>
            <a:ext cx="82377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Isticmaal xisaabiyaha (calculator) si aad u hesho xalalka (solutions) ee x2 + 8x − 20 &lt; 0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484" name="Google Shape;1484;p131"/>
          <p:cNvSpPr txBox="1"/>
          <p:nvPr/>
        </p:nvSpPr>
        <p:spPr>
          <a:xfrm>
            <a:off x="323100" y="1620000"/>
            <a:ext cx="849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10 &lt;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&lt; 2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5" name="Google Shape;1485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1620000"/>
            <a:ext cx="3657600" cy="16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132"/>
          <p:cNvSpPr txBox="1"/>
          <p:nvPr>
            <p:ph idx="1" type="body"/>
          </p:nvPr>
        </p:nvSpPr>
        <p:spPr>
          <a:xfrm>
            <a:off x="324000" y="810000"/>
            <a:ext cx="8237700" cy="3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Xalli sinnaan-la'aantan quadratic (ilaa 2 d.p. haddii ay habboon tahay).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a)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− 8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+ 20</a:t>
            </a:r>
            <a:r>
              <a:rPr lang="en-GB" sz="1800">
                <a:solidFill>
                  <a:srgbClr val="000000"/>
                </a:solidFill>
                <a:latin typeface="Lexend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≥ 0</a:t>
            </a:r>
            <a:endParaRPr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</a:rPr>
              <a:t>b)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− 19</a:t>
            </a:r>
            <a:r>
              <a:rPr lang="en-GB" sz="1800">
                <a:solidFill>
                  <a:srgbClr val="000000"/>
                </a:solidFill>
                <a:latin typeface="Lexend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&lt; 0</a:t>
            </a:r>
            <a:endParaRPr sz="2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</a:rPr>
              <a:t>c)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+ 6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lang="en-GB" sz="1800">
                <a:solidFill>
                  <a:srgbClr val="000000"/>
                </a:solidFill>
                <a:latin typeface="Lexend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&lt; 3</a:t>
            </a:r>
            <a:endParaRPr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d)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+ 5</a:t>
            </a:r>
            <a:r>
              <a:rPr lang="en-GB" sz="1800">
                <a:solidFill>
                  <a:srgbClr val="000000"/>
                </a:solidFill>
                <a:latin typeface="Lexend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&gt; 3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− 10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− 2</a:t>
            </a:r>
            <a:endParaRPr sz="2100"/>
          </a:p>
        </p:txBody>
      </p:sp>
      <p:sp>
        <p:nvSpPr>
          <p:cNvPr id="1491" name="Google Shape;1491;p132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133"/>
          <p:cNvSpPr txBox="1"/>
          <p:nvPr>
            <p:ph idx="1" type="body"/>
          </p:nvPr>
        </p:nvSpPr>
        <p:spPr>
          <a:xfrm>
            <a:off x="324000" y="810000"/>
            <a:ext cx="8237700" cy="3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Xalli sinnaan-la'aantan quadratic (ilaa 2 d.p. haddii ay habboon tahay).</a:t>
            </a:r>
            <a:r>
              <a:rPr lang="en-GB" sz="1800">
                <a:latin typeface="Lexend"/>
              </a:rPr>
              <a:t/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a)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− 8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+ 20</a:t>
            </a:r>
            <a:r>
              <a:rPr lang="en-GB" sz="1800">
                <a:solidFill>
                  <a:srgbClr val="000000"/>
                </a:solidFill>
                <a:latin typeface="Lexend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≥ 0                             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≤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≤ 2</a:t>
            </a:r>
            <a:endParaRPr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</a:rPr>
              <a:t>b)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− 19</a:t>
            </a:r>
            <a:r>
              <a:rPr lang="en-GB" sz="1800">
                <a:solidFill>
                  <a:srgbClr val="000000"/>
                </a:solidFill>
                <a:latin typeface="Lexend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&lt; 0                                −9.92 &lt;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&lt; 1.92</a:t>
            </a:r>
            <a:endParaRPr sz="2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</a:rPr>
              <a:t>c)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+ 6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lang="en-GB" sz="1800">
                <a:solidFill>
                  <a:srgbClr val="000000"/>
                </a:solidFill>
                <a:latin typeface="Lexend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&lt; 3                                  −5 &lt;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&lt; −1</a:t>
            </a:r>
            <a:endParaRPr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d)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+ 5</a:t>
            </a:r>
            <a:r>
              <a:rPr lang="en-GB" sz="1800">
                <a:solidFill>
                  <a:srgbClr val="000000"/>
                </a:solidFill>
                <a:latin typeface="Lexend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&gt; 3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− 10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− 2</a:t>
            </a:r>
            <a:endParaRPr sz="2100"/>
          </a:p>
        </p:txBody>
      </p:sp>
      <p:sp>
        <p:nvSpPr>
          <p:cNvPr id="1497" name="Google Shape;1497;p133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Xallinta polynomials</a:t>
            </a:r>
            <a:endParaRPr/>
          </a:p>
        </p:txBody>
      </p:sp>
      <p:pic>
        <p:nvPicPr>
          <p:cNvPr descr="x is less than negative seven halves comma negative 1 is less than x&#10;&#10;&lt;math xmlns=&quot;http://www.w3.org/1998/Math/MathML&quot; display=&quot;block&quot; data-is-equatio=&quot;1&quot; data-latex=&quot;x&amp;lt;-\frac{7}{2}\ ,\ -1&amp;lt;x&quot;&gt;&lt;mi&gt;x&lt;/mi&gt;&lt;mo&gt;&amp;lt;&lt;/mo&gt;&lt;mo&gt;−&lt;/mo&gt;&lt;mfrac&gt;&lt;mn&gt;7&lt;/mn&gt;&lt;mn&gt;2&lt;/mn&gt;&lt;/mfrac&gt;&lt;mtext&gt;&lt;/mtext&gt;&lt;mo&gt;,&lt;/mo&gt;&lt;mtext&gt;&lt;/mtext&gt;&lt;mo&gt;−&lt;/mo&gt;&lt;mn&gt;1&lt;/mn&gt;&lt;mo&gt;&amp;lt;&lt;/mo&gt;&lt;mi&gt;x&lt;/mi&gt;&lt;/math&gt;" id="1498" name="Google Shape;1498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3717" y="3629484"/>
            <a:ext cx="1932297" cy="51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134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fx-991CW ee tiro iyo algebra</a:t>
            </a:r>
            <a:endParaRPr/>
          </a:p>
        </p:txBody>
      </p:sp>
      <p:sp>
        <p:nvSpPr>
          <p:cNvPr id="1504" name="Google Shape;1504;p134"/>
          <p:cNvSpPr txBox="1"/>
          <p:nvPr>
            <p:ph idx="1" type="body"/>
          </p:nvPr>
        </p:nvSpPr>
        <p:spPr>
          <a:xfrm>
            <a:off x="324000" y="810000"/>
            <a:ext cx="8496000" cy="37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Qaar ka mid ah xisaabiyayaasha (calculators) waxay qaban karaan wax ka badan xisaabinta aasaasiga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fx-991CW waxay u beddeli kartaa qaabab kala duwan oo qiimaha (values)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fx-991CW waxay si tiro (numerically) u xallin kartaa isla'egyada (equations).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 2024 v2">
  <a:themeElements>
    <a:clrScheme name="Simple Light">
      <a:dk1>
        <a:srgbClr val="222222"/>
      </a:dk1>
      <a:lt1>
        <a:srgbClr val="FFFFFF"/>
      </a:lt1>
      <a:dk2>
        <a:srgbClr val="808080"/>
      </a:dk2>
      <a:lt2>
        <a:srgbClr val="F2F2F2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287C34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