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2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29D6165-A02E-44EA-BB87-525E58A9FBD4}">
  <a:tblStyle styleId="{B29D6165-A02E-44EA-BB87-525E58A9FBD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A17CC0A5-822D-4775-9ABD-B3D7EFE4B155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g2fcdcf486b6_0_25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8" name="Google Shape;908;g2fcdcf486b6_0_2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2fcdcf486b6_0_25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2fcdcf486b6_0_25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g2fcdcf486b6_0_25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" name="Google Shape;919;g2fcdcf486b6_0_25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g3275f3cab83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4" name="Google Shape;924;g3275f3cab83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3275f3cab83_0_9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3275f3cab83_0_9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g3275f3cab83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7" name="Google Shape;937;g3275f3cab83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g32c68947a4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5" name="Google Shape;945;g32c68947a4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8" name="Shape 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" name="Google Shape;959;g32c68947a45_0_2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0" name="Google Shape;960;g32c68947a45_0_2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32c68947a45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" name="Google Shape;969;g32c68947a45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g32c68947a45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1" name="Google Shape;981;g32c68947a45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4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g32c68947a45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6" name="Google Shape;996;g32c68947a45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g32c68947a45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4" name="Google Shape;1004;g32c68947a45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32c68947a45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" name="Google Shape;1013;g32c68947a45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g32c68947a45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2" name="Google Shape;1022;g32c68947a45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32c68947a45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" name="Google Shape;1031;g32c68947a45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g32c68947a45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0" name="Google Shape;1040;g32c68947a45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g32c68947a45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" name="Google Shape;1049;g32c68947a45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g32c68947a45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9" name="Google Shape;1059;g32c68947a45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32c68947a45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32c68947a45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3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g32c68947a45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5" name="Google Shape;1085;g32c68947a45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g32c68947a45_0_49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1" name="Google Shape;1091;g32c68947a45_0_49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32c68947a45_0_49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9" name="Google Shape;1099;g32c68947a45_0_49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7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108;g32c68947a45_0_49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9" name="Google Shape;1109;g32c68947a45_0_49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g32c68947a45_0_49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9" name="Google Shape;1119;g32c68947a45_0_49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g32c68947a45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8" name="Google Shape;1128;g32c68947a45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4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g32c68947a45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6" name="Google Shape;1136;g32c68947a45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2" name="Shape 1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" name="Google Shape;1143;g32c68947a45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4" name="Google Shape;1144;g32c68947a45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0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g32c68947a45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2" name="Google Shape;1152;g32c68947a45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8" name="Shape 1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Google Shape;1159;g32c68947a45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0" name="Google Shape;1160;g32c68947a45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6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Google Shape;1167;g32c68947a45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8" name="Google Shape;1168;g32c68947a45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4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g32c68947a45_0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6" name="Google Shape;1176;g32c68947a45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" name="Google Shape;1183;g32c68947a45_0_50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4" name="Google Shape;1184;g32c68947a45_0_50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g32a47b058e5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2" name="Google Shape;1192;g32a47b058e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8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" name="Google Shape;1199;g32c68947a45_0_1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0" name="Google Shape;1200;g32c68947a45_0_1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3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g32c68947a45_0_1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5" name="Google Shape;1215;g32c68947a45_0_1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g32c68947a45_0_1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3" name="Google Shape;1223;g32c68947a45_0_1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0" name="Shape 1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" name="Google Shape;1231;g32c68947a45_0_1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2" name="Google Shape;1232;g32c68947a45_0_1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5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g32c68947a45_0_1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7" name="Google Shape;1247;g32c68947a45_0_1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2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g32c68947a45_0_1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4" name="Google Shape;1274;g32c68947a45_0_1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3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g32c68947a45_0_1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5" name="Google Shape;1285;g32c68947a45_0_1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g32c68947a45_0_1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3" name="Google Shape;1293;g32c68947a45_0_1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Google Shape;1302;g32c68947a45_0_12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3" name="Google Shape;1303;g32c68947a45_0_1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9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g32c68947a45_0_12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1" name="Google Shape;1311;g32c68947a45_0_1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7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g32c68947a45_0_1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9" name="Google Shape;1319;g32c68947a45_0_1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5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g32c68947a45_0_50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7" name="Google Shape;1327;g32c68947a45_0_50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g32c68947a45_0_12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5" name="Google Shape;1335;g32c68947a45_0_1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g32c68947a45_0_13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3" name="Google Shape;1343;g32c68947a45_0_1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9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g32c68947a45_0_13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1" name="Google Shape;1351;g32c68947a45_0_1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7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g32c68947a45_0_1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9" name="Google Shape;1359;g32c68947a45_0_1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5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g32c68947a45_0_1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7" name="Google Shape;1367;g32c68947a45_0_1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3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" name="Google Shape;1374;g32c68947a45_0_1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5" name="Google Shape;1375;g32c68947a45_0_1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1" name="Shape 1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" name="Google Shape;1382;g32c68947a45_0_50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3" name="Google Shape;1383;g32c68947a45_0_50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9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Google Shape;1390;g32c68947a45_0_50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1" name="Google Shape;1391;g32c68947a45_0_50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7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Google Shape;1398;g2fcdcf486b6_0_25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9" name="Google Shape;1399;g2fcdcf486b6_0_2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3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0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22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1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Relationship Id="rId4" Type="http://schemas.openxmlformats.org/officeDocument/2006/relationships/image" Target="../media/image19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28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20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Relationship Id="rId3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29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5" Type="http://schemas.openxmlformats.org/officeDocument/2006/relationships/image" Target="../media/image15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23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23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27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7.png"/><Relationship Id="rId4" Type="http://schemas.openxmlformats.org/officeDocument/2006/relationships/image" Target="../media/image24.png"/><Relationship Id="rId5" Type="http://schemas.openxmlformats.org/officeDocument/2006/relationships/image" Target="../media/image26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30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Relationship Id="rId3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6.png"/><Relationship Id="rId4" Type="http://schemas.openxmlformats.org/officeDocument/2006/relationships/image" Target="../media/image90.png"/><Relationship Id="rId5" Type="http://schemas.openxmlformats.org/officeDocument/2006/relationships/image" Target="../media/image41.png"/><Relationship Id="rId6" Type="http://schemas.openxmlformats.org/officeDocument/2006/relationships/image" Target="../media/image40.png"/><Relationship Id="rId7" Type="http://schemas.openxmlformats.org/officeDocument/2006/relationships/image" Target="../media/image3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90.png"/><Relationship Id="rId4" Type="http://schemas.openxmlformats.org/officeDocument/2006/relationships/image" Target="../media/image37.png"/><Relationship Id="rId5" Type="http://schemas.openxmlformats.org/officeDocument/2006/relationships/image" Target="../media/image36.png"/><Relationship Id="rId6" Type="http://schemas.openxmlformats.org/officeDocument/2006/relationships/image" Target="../media/image45.png"/><Relationship Id="rId7" Type="http://schemas.openxmlformats.org/officeDocument/2006/relationships/image" Target="../media/image41.png"/><Relationship Id="rId8" Type="http://schemas.openxmlformats.org/officeDocument/2006/relationships/image" Target="../media/image40.png"/><Relationship Id="rId9" Type="http://schemas.openxmlformats.org/officeDocument/2006/relationships/image" Target="../media/image3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90.png"/><Relationship Id="rId4" Type="http://schemas.openxmlformats.org/officeDocument/2006/relationships/image" Target="../media/image43.png"/><Relationship Id="rId5" Type="http://schemas.openxmlformats.org/officeDocument/2006/relationships/image" Target="../media/image37.png"/><Relationship Id="rId6" Type="http://schemas.openxmlformats.org/officeDocument/2006/relationships/image" Target="../media/image36.png"/><Relationship Id="rId7" Type="http://schemas.openxmlformats.org/officeDocument/2006/relationships/image" Target="../media/image45.png"/><Relationship Id="rId8" Type="http://schemas.openxmlformats.org/officeDocument/2006/relationships/image" Target="../media/image41.png"/><Relationship Id="rId9" Type="http://schemas.openxmlformats.org/officeDocument/2006/relationships/image" Target="../media/image40.png"/><Relationship Id="rId10" Type="http://schemas.openxmlformats.org/officeDocument/2006/relationships/image" Target="../media/image51.png"/><Relationship Id="rId11" Type="http://schemas.openxmlformats.org/officeDocument/2006/relationships/image" Target="../media/image3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47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47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47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7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47.png"/><Relationship Id="rId4" Type="http://schemas.openxmlformats.org/officeDocument/2006/relationships/image" Target="../media/image5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47.png"/><Relationship Id="rId4" Type="http://schemas.openxmlformats.org/officeDocument/2006/relationships/image" Target="../media/image5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47.png"/><Relationship Id="rId4" Type="http://schemas.openxmlformats.org/officeDocument/2006/relationships/image" Target="../media/image5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7.png"/><Relationship Id="rId4" Type="http://schemas.openxmlformats.org/officeDocument/2006/relationships/image" Target="../media/image5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48.png"/><Relationship Id="rId4" Type="http://schemas.openxmlformats.org/officeDocument/2006/relationships/image" Target="../media/image5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Relationship Id="rId4" Type="http://schemas.openxmlformats.org/officeDocument/2006/relationships/image" Target="../media/image60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4.png"/><Relationship Id="rId4" Type="http://schemas.openxmlformats.org/officeDocument/2006/relationships/image" Target="../media/image60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60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60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Relationship Id="rId4" Type="http://schemas.openxmlformats.org/officeDocument/2006/relationships/image" Target="../media/image60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4.png"/><Relationship Id="rId4" Type="http://schemas.openxmlformats.org/officeDocument/2006/relationships/image" Target="../media/image60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60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60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Relationship Id="rId4" Type="http://schemas.openxmlformats.org/officeDocument/2006/relationships/image" Target="../media/image60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4.png"/><Relationship Id="rId4" Type="http://schemas.openxmlformats.org/officeDocument/2006/relationships/image" Target="../media/image60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60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60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4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4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63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63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63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3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64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64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64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4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Font typeface="Lexend"/>
              <a:buNone/>
              <a:defRPr sz="3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" name="Google Shape;12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" name="Google Shape;13;p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sz="1800"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grpSp>
        <p:nvGrpSpPr>
          <p:cNvPr id="15" name="Google Shape;15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" name="Google Shape;16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" name="Google Shape;17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" name="Google Shape;18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" name="Google Shape;26;p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" name="Google Shape;27;p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" name="Google Shape;35;p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41" name="Google Shape;41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2" name="Google Shape;42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" name="Google Shape;44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" name="Google Shape;46;p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52" name="Google Shape;52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3" name="Google Shape;53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Google Shape;54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5" name="Google Shape;55;p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" name="Google Shape;56;p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57" name="Google Shape;57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90000">
            <a:off x="6567499" y="723791"/>
            <a:ext cx="2520000" cy="25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oking and nutrition" showMasterSp="0">
  <p:cSld name="Title Slide 2_1_1_1_1_1_1_1_1_1_1_3_1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563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3504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Cooking and nutrition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63" name="Google Shape;63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4" name="Google Shape;64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6" name="Google Shape;66;p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" name="Google Shape;67;p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68" name="Google Shape;68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95">
            <a:off x="6646318" y="1007366"/>
            <a:ext cx="2202009" cy="17966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8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74" name="Google Shape;74;p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5" name="Google Shape;75;p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" name="Google Shape;76;p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77" name="Google Shape;77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" name="Google Shape;79;p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" name="Google Shape;83;p9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85" name="Google Shape;85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3" name="Google Shape;93;p1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4" name="Google Shape;94;p1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95;p10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6" name="Google Shape;96;p1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98" name="Google Shape;98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90000">
            <a:off x="6657352" y="759276"/>
            <a:ext cx="2315647" cy="23156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3" name="Google Shape;103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" name="Google Shape;105;p1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" name="Google Shape;106;p1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2" name="Google Shape;112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3" name="Google Shape;113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5" name="Google Shape;115;p1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" name="Google Shape;116;p1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17" name="Google Shape;117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9998">
            <a:off x="6679063" y="775065"/>
            <a:ext cx="2340000" cy="23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3" name="Google Shape;123;p13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24" name="Google Shape;124;p1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" name="Google Shape;125;p13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26" name="Google Shape;126;p1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7" name="Google Shape;127;p1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" name="Google Shape;128;p1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32" name="Google Shape;132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4" name="Google Shape;134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" name="Google Shape;136;p1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0" name="Google Shape;140;p1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2" name="Google Shape;142;p15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" name="Google Shape;144;p1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0" name="Google Shape;150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1" name="Google Shape;151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1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3" name="Google Shape;153;p1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" name="Google Shape;154;p1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5" name="Google Shape;155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75628">
            <a:off x="6551506" y="729991"/>
            <a:ext cx="2546513" cy="25464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1" name="Google Shape;161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2" name="Google Shape;162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" name="Google Shape;163;p17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4" name="Google Shape;164;p1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5" name="Google Shape;165;p1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" name="Google Shape;166;p1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360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RHE (PSHE)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2" name="Google Shape;172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3" name="Google Shape;173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4" name="Google Shape;174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5" name="Google Shape;17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" name="Google Shape;177;p1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sz="1800"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5119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RSHE (PSHE)</a:t>
            </a:r>
            <a:endParaRPr b="1" sz="1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3" name="Google Shape;183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4" name="Google Shape;184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6" name="Google Shape;18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" name="Google Shape;188;p1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2" name="Google Shape;192;p20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4" name="Google Shape;194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5" name="Google Shape;195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20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97" name="Google Shape;19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" name="Google Shape;199;p2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2" name="Google Shape;202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04" name="Google Shape;204;p21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5" name="Google Shape;205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6" name="Google Shape;206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1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08" name="Google Shape;208;p2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09" name="Google Shape;209;p2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" name="Google Shape;210;p2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4" name="Google Shape;214;p2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6" name="Google Shape;216;p2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17" name="Google Shape;217;p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8" name="Google Shape;218;p2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19" name="Google Shape;219;p2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" name="Google Shape;220;p2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221" name="Google Shape;22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90001">
            <a:off x="6638540" y="856133"/>
            <a:ext cx="2340000" cy="234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3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" name="Google Shape;225;p23"/>
          <p:cNvSpPr txBox="1"/>
          <p:nvPr>
            <p:ph idx="1" type="subTitle"/>
          </p:nvPr>
        </p:nvSpPr>
        <p:spPr>
          <a:xfrm>
            <a:off x="666000" y="1620000"/>
            <a:ext cx="7270800" cy="250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bg>
      <p:bgPr>
        <a:solidFill>
          <a:srgbClr val="FFF7CC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4"/>
          <p:cNvSpPr/>
          <p:nvPr/>
        </p:nvSpPr>
        <p:spPr>
          <a:xfrm>
            <a:off x="4683800" y="810000"/>
            <a:ext cx="4134600" cy="1163400"/>
          </a:xfrm>
          <a:prstGeom prst="roundRect">
            <a:avLst>
              <a:gd fmla="val 10151" name="adj"/>
            </a:avLst>
          </a:prstGeom>
          <a:solidFill>
            <a:srgbClr val="FFFFFF"/>
          </a:solidFill>
          <a:ln cap="flat" cmpd="sng" w="1905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24"/>
          <p:cNvSpPr/>
          <p:nvPr/>
        </p:nvSpPr>
        <p:spPr>
          <a:xfrm>
            <a:off x="185250" y="810000"/>
            <a:ext cx="4134600" cy="3850200"/>
          </a:xfrm>
          <a:prstGeom prst="roundRect">
            <a:avLst>
              <a:gd fmla="val 2796" name="adj"/>
            </a:avLst>
          </a:prstGeom>
          <a:solidFill>
            <a:srgbClr val="FFFFFF"/>
          </a:solidFill>
          <a:ln cap="flat" cmpd="sng" w="19050">
            <a:solidFill>
              <a:srgbClr val="28282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4"/>
          <p:cNvSpPr txBox="1"/>
          <p:nvPr/>
        </p:nvSpPr>
        <p:spPr>
          <a:xfrm>
            <a:off x="325475" y="1245050"/>
            <a:ext cx="399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4"/>
          <p:cNvSpPr txBox="1"/>
          <p:nvPr/>
        </p:nvSpPr>
        <p:spPr>
          <a:xfrm>
            <a:off x="325475" y="921050"/>
            <a:ext cx="3998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4"/>
          <p:cNvSpPr txBox="1"/>
          <p:nvPr/>
        </p:nvSpPr>
        <p:spPr>
          <a:xfrm>
            <a:off x="4824125" y="921050"/>
            <a:ext cx="39987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" name="Google Shape;232;p24"/>
          <p:cNvSpPr txBox="1"/>
          <p:nvPr/>
        </p:nvSpPr>
        <p:spPr>
          <a:xfrm>
            <a:off x="325475" y="3407125"/>
            <a:ext cx="39987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3" name="Google Shape;233;p24"/>
          <p:cNvPicPr preferRelativeResize="0"/>
          <p:nvPr/>
        </p:nvPicPr>
        <p:blipFill rotWithShape="1">
          <a:blip r:embed="rId2">
            <a:alphaModFix/>
          </a:blip>
          <a:srcRect b="71084" l="3912" r="56768" t="0"/>
          <a:stretch/>
        </p:blipFill>
        <p:spPr>
          <a:xfrm>
            <a:off x="382600" y="3725750"/>
            <a:ext cx="841850" cy="36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4"/>
          <p:cNvPicPr preferRelativeResize="0"/>
          <p:nvPr/>
        </p:nvPicPr>
        <p:blipFill rotWithShape="1">
          <a:blip r:embed="rId2">
            <a:alphaModFix/>
          </a:blip>
          <a:srcRect b="71902" l="62493" r="7303" t="2791"/>
          <a:stretch/>
        </p:blipFill>
        <p:spPr>
          <a:xfrm>
            <a:off x="1322300" y="3754900"/>
            <a:ext cx="688050" cy="33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4"/>
          <p:cNvPicPr preferRelativeResize="0"/>
          <p:nvPr/>
        </p:nvPicPr>
        <p:blipFill rotWithShape="1">
          <a:blip r:embed="rId2">
            <a:alphaModFix/>
          </a:blip>
          <a:srcRect b="19543" l="6196" r="59088" t="51182"/>
          <a:stretch/>
        </p:blipFill>
        <p:spPr>
          <a:xfrm>
            <a:off x="2108188" y="3710946"/>
            <a:ext cx="743275" cy="369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4"/>
          <p:cNvPicPr preferRelativeResize="0"/>
          <p:nvPr/>
        </p:nvPicPr>
        <p:blipFill rotWithShape="1">
          <a:blip r:embed="rId2">
            <a:alphaModFix/>
          </a:blip>
          <a:srcRect b="19543" l="58433" r="3864" t="51182"/>
          <a:stretch/>
        </p:blipFill>
        <p:spPr>
          <a:xfrm>
            <a:off x="2989750" y="3725750"/>
            <a:ext cx="807200" cy="3693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24"/>
          <p:cNvSpPr/>
          <p:nvPr/>
        </p:nvSpPr>
        <p:spPr>
          <a:xfrm>
            <a:off x="324000" y="264675"/>
            <a:ext cx="67464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Teacher guidance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4"/>
          <p:cNvSpPr txBox="1"/>
          <p:nvPr/>
        </p:nvSpPr>
        <p:spPr>
          <a:xfrm>
            <a:off x="325475" y="4122125"/>
            <a:ext cx="39396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Explanation      Check      Practice      Feedback</a:t>
            </a:r>
            <a:endParaRPr sz="1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9" name="Google Shape;23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913" y="1948533"/>
            <a:ext cx="2067960" cy="121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5125" y="1828475"/>
            <a:ext cx="1738025" cy="143372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25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43" name="Google Shape;243;p25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44" name="Google Shape;244;p25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5" name="Google Shape;245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0" name="Google Shape;250;p25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1" name="Google Shape;251;p25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2" name="Google Shape;252;p25"/>
          <p:cNvSpPr txBox="1"/>
          <p:nvPr>
            <p:ph idx="7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oogle Shape;254;p26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55" name="Google Shape;255;p26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56" name="Google Shape;256;p26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7" name="Google Shape;257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4" name="Google Shape;264;p26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5" name="Google Shape;265;p26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6" name="Google Shape;266;p26"/>
          <p:cNvSpPr txBox="1"/>
          <p:nvPr>
            <p:ph idx="9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" name="Google Shape;268;p27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69" name="Google Shape;269;p27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70" name="Google Shape;270;p27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1" name="Google Shape;271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3" name="Google Shape;273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4" name="Google Shape;274;p27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5" name="Google Shape;275;p27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6" name="Google Shape;276;p27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7" name="Google Shape;277;p27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8" name="Google Shape;278;p27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9" name="Google Shape;279;p27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0" name="Google Shape;280;p27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1" name="Google Shape;281;p27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2" name="Google Shape;282;p27"/>
          <p:cNvSpPr txBox="1"/>
          <p:nvPr>
            <p:ph idx="14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4" name="Google Shape;284;p28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sp>
          <p:nvSpPr>
            <p:cNvPr id="285" name="Google Shape;285;p28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86" name="Google Shape;286;p28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7" name="Google Shape;287;p2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8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89" name="Google Shape;289;p28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90" name="Google Shape;290;p28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1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2000"/>
              <a:buFont typeface="Lexend"/>
              <a:buNone/>
              <a:defRPr sz="2000"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91" name="Google Shape;291;p28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92" name="Google Shape;292;p28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_2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29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9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9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7" name="Google Shape;297;p29"/>
          <p:cNvCxnSpPr>
            <a:endCxn id="29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9" name="Google Shape;299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9"/>
          <p:cNvSpPr txBox="1"/>
          <p:nvPr>
            <p:ph type="title"/>
          </p:nvPr>
        </p:nvSpPr>
        <p:spPr>
          <a:xfrm>
            <a:off x="1225225" y="2133562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298" name="Google Shape;298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1" name="Google Shape;301;p29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302" name="Google Shape;302;p29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03" name="Google Shape;303;p29"/>
            <p:cNvPicPr preferRelativeResize="0"/>
            <p:nvPr/>
          </p:nvPicPr>
          <p:blipFill rotWithShape="1">
            <a:blip r:embed="rId7">
              <a:alphaModFix/>
            </a:blip>
            <a:srcRect b="1709" l="0" r="0" t="1699"/>
            <a:stretch/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4" name="Google Shape;304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5" name="Google Shape;305;p29"/>
          <p:cNvSpPr txBox="1"/>
          <p:nvPr>
            <p:ph idx="2"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pPr>
              <a:defRPr/>
            </a:pPr>
          </a:p>
        </p:txBody>
      </p:sp>
      <p:sp>
        <p:nvSpPr>
          <p:cNvPr id="306" name="Google Shape;306;p29"/>
          <p:cNvSpPr txBox="1"/>
          <p:nvPr>
            <p:ph idx="3" type="title"/>
          </p:nvPr>
        </p:nvSpPr>
        <p:spPr>
          <a:xfrm>
            <a:off x="1225225" y="30698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_1"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Google Shape;308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4" name="Google Shape;314;p30"/>
          <p:cNvCxnSpPr>
            <a:endCxn id="315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5" name="Google Shape;315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8" name="Google Shape;318;p30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319" name="Google Shape;319;p30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20" name="Google Shape;320;p30"/>
            <p:cNvPicPr preferRelativeResize="0"/>
            <p:nvPr/>
          </p:nvPicPr>
          <p:blipFill rotWithShape="1">
            <a:blip r:embed="rId9">
              <a:alphaModFix/>
            </a:blip>
            <a:srcRect b="1709" l="0" r="0" t="1699"/>
            <a:stretch/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1" name="Google Shape;321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2" name="Google Shape;322;p30"/>
          <p:cNvSpPr txBox="1"/>
          <p:nvPr>
            <p:ph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323" name="Google Shape;323;p30"/>
          <p:cNvSpPr txBox="1"/>
          <p:nvPr>
            <p:ph idx="2" type="title"/>
          </p:nvPr>
        </p:nvSpPr>
        <p:spPr>
          <a:xfrm>
            <a:off x="1225225" y="28412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24" name="Google Shape;324;p30"/>
          <p:cNvSpPr txBox="1"/>
          <p:nvPr>
            <p:ph idx="3" type="title"/>
          </p:nvPr>
        </p:nvSpPr>
        <p:spPr>
          <a:xfrm>
            <a:off x="1225200" y="37819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25" name="Google Shape;325;p30"/>
          <p:cNvSpPr txBox="1"/>
          <p:nvPr>
            <p:ph idx="4" type="title"/>
          </p:nvPr>
        </p:nvSpPr>
        <p:spPr>
          <a:xfrm>
            <a:off x="1225200" y="1822462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31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1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1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3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31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5" name="Google Shape;335;p31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36" name="Google Shape;336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3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40" name="Google Shape;340;p31"/>
          <p:cNvGrpSpPr/>
          <p:nvPr/>
        </p:nvGrpSpPr>
        <p:grpSpPr>
          <a:xfrm>
            <a:off x="-12" y="0"/>
            <a:ext cx="9151202" cy="598359"/>
            <a:chOff x="-12" y="0"/>
            <a:chExt cx="9151202" cy="598359"/>
          </a:xfrm>
        </p:grpSpPr>
        <p:sp>
          <p:nvSpPr>
            <p:cNvPr id="341" name="Google Shape;341;p31"/>
            <p:cNvSpPr/>
            <p:nvPr/>
          </p:nvSpPr>
          <p:spPr>
            <a:xfrm>
              <a:off x="0" y="0"/>
              <a:ext cx="9144300" cy="485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42" name="Google Shape;342;p31"/>
            <p:cNvPicPr preferRelativeResize="0"/>
            <p:nvPr/>
          </p:nvPicPr>
          <p:blipFill rotWithShape="1">
            <a:blip r:embed="rId11">
              <a:alphaModFix/>
            </a:blip>
            <a:srcRect b="1709" l="0" r="0" t="1699"/>
            <a:stretch/>
          </p:blipFill>
          <p:spPr>
            <a:xfrm>
              <a:off x="-12" y="4816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3" name="Google Shape;343;p31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1"/>
          <p:cNvSpPr txBox="1"/>
          <p:nvPr>
            <p:ph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345" name="Google Shape;345;p31"/>
          <p:cNvSpPr txBox="1"/>
          <p:nvPr>
            <p:ph idx="2" type="title"/>
          </p:nvPr>
        </p:nvSpPr>
        <p:spPr>
          <a:xfrm>
            <a:off x="1224600" y="160210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46" name="Google Shape;346;p31"/>
          <p:cNvSpPr txBox="1"/>
          <p:nvPr>
            <p:ph idx="3" type="title"/>
          </p:nvPr>
        </p:nvSpPr>
        <p:spPr>
          <a:xfrm>
            <a:off x="1224600" y="24317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47" name="Google Shape;347;p31"/>
          <p:cNvSpPr txBox="1"/>
          <p:nvPr>
            <p:ph idx="4" type="title"/>
          </p:nvPr>
        </p:nvSpPr>
        <p:spPr>
          <a:xfrm>
            <a:off x="1224600" y="3286637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48" name="Google Shape;348;p31"/>
          <p:cNvSpPr txBox="1"/>
          <p:nvPr>
            <p:ph idx="5" type="title"/>
          </p:nvPr>
        </p:nvSpPr>
        <p:spPr>
          <a:xfrm>
            <a:off x="1224600" y="4108150"/>
            <a:ext cx="6852300" cy="283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0" name="Google Shape;350;p32"/>
          <p:cNvGrpSpPr/>
          <p:nvPr/>
        </p:nvGrpSpPr>
        <p:grpSpPr>
          <a:xfrm>
            <a:off x="-1" y="-2"/>
            <a:ext cx="9151203" cy="649227"/>
            <a:chOff x="-1" y="-2"/>
            <a:chExt cx="9151203" cy="649227"/>
          </a:xfrm>
        </p:grpSpPr>
        <p:pic>
          <p:nvPicPr>
            <p:cNvPr id="351" name="Google Shape;351;p3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0" y="532525"/>
              <a:ext cx="9151202" cy="116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2" name="Google Shape;352;p32"/>
            <p:cNvSpPr/>
            <p:nvPr/>
          </p:nvSpPr>
          <p:spPr>
            <a:xfrm>
              <a:off x="-1" y="-2"/>
              <a:ext cx="9147600" cy="5403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3" name="Google Shape;353;p32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354" name="Google Shape;35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6" name="Google Shape;356;p32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57" name="Google Shape;357;p32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9" name="Google Shape;359;p33"/>
          <p:cNvGrpSpPr/>
          <p:nvPr/>
        </p:nvGrpSpPr>
        <p:grpSpPr>
          <a:xfrm>
            <a:off x="-1" y="-2"/>
            <a:ext cx="9151203" cy="649236"/>
            <a:chOff x="-1" y="-2"/>
            <a:chExt cx="9151203" cy="649236"/>
          </a:xfrm>
        </p:grpSpPr>
        <p:pic>
          <p:nvPicPr>
            <p:cNvPr id="360" name="Google Shape;360;p33"/>
            <p:cNvPicPr preferRelativeResize="0"/>
            <p:nvPr/>
          </p:nvPicPr>
          <p:blipFill rotWithShape="1">
            <a:blip r:embed="rId2">
              <a:alphaModFix/>
            </a:blip>
            <a:srcRect b="1672" l="0" r="0" t="1662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1" name="Google Shape;361;p33"/>
            <p:cNvSpPr/>
            <p:nvPr/>
          </p:nvSpPr>
          <p:spPr>
            <a:xfrm>
              <a:off x="-1" y="-2"/>
              <a:ext cx="9144300" cy="5403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2" name="Google Shape;362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63" name="Google Shape;363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p33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65" name="Google Shape;365;p33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66" name="Google Shape;366;p33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71" name="Google Shape;37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34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3" name="Google Shape;373;p34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74" name="Google Shape;374;p34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Google Shape;376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35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79" name="Google Shape;379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35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1" name="Google Shape;381;p35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82" name="Google Shape;382;p35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5" name="Google Shape;385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36"/>
          <p:cNvSpPr txBox="1"/>
          <p:nvPr>
            <p:ph idx="1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8" name="Google Shape;388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9" name="Google Shape;389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90" name="Google Shape;390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3" name="Google Shape;393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395" name="Google Shape;395;p36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6" name="Google Shape;396;p36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97" name="Google Shape;397;p36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00" name="Google Shape;400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2" name="Google Shape;402;p37"/>
          <p:cNvSpPr txBox="1"/>
          <p:nvPr>
            <p:ph idx="1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3" name="Google Shape;403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4" name="Google Shape;404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5" name="Google Shape;405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6" name="Google Shape;406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7" name="Google Shape;407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409" name="Google Shape;409;p37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10" name="Google Shape;410;p37"/>
          <p:cNvSpPr txBox="1"/>
          <p:nvPr>
            <p:ph idx="2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1" name="Google Shape;411;p37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12" name="Google Shape;412;p37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8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5" name="Google Shape;415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p38"/>
          <p:cNvSpPr txBox="1"/>
          <p:nvPr>
            <p:ph idx="1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18" name="Google Shape;418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19" name="Google Shape;419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0" name="Google Shape;420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1" name="Google Shape;421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22" name="Google Shape;422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3" name="Google Shape;423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424" name="Google Shape;424;p38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5" name="Google Shape;425;p38"/>
          <p:cNvSpPr txBox="1"/>
          <p:nvPr>
            <p:ph idx="2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6" name="Google Shape;426;p38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27" name="Google Shape;427;p38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9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0" name="Google Shape;430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39"/>
          <p:cNvSpPr txBox="1"/>
          <p:nvPr>
            <p:ph idx="1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33" name="Google Shape;433;p39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34" name="Google Shape;434;p3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5" name="Google Shape;435;p39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6" name="Google Shape;436;p39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37" name="Google Shape;437;p3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8" name="Google Shape;438;p39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439" name="Google Shape;439;p39"/>
          <p:cNvSpPr txBox="1"/>
          <p:nvPr>
            <p:ph type="title"/>
          </p:nvPr>
        </p:nvSpPr>
        <p:spPr>
          <a:xfrm>
            <a:off x="324000" y="152400"/>
            <a:ext cx="713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9"/>
          <p:cNvSpPr txBox="1"/>
          <p:nvPr>
            <p:ph idx="2" type="subTitle"/>
          </p:nvPr>
        </p:nvSpPr>
        <p:spPr>
          <a:xfrm>
            <a:off x="3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9"/>
          <p:cNvSpPr txBox="1"/>
          <p:nvPr>
            <p:ph idx="3" type="body"/>
          </p:nvPr>
        </p:nvSpPr>
        <p:spPr>
          <a:xfrm>
            <a:off x="324000" y="4748400"/>
            <a:ext cx="4187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2" name="Google Shape;442;p39"/>
          <p:cNvSpPr txBox="1"/>
          <p:nvPr>
            <p:ph idx="4" type="body"/>
          </p:nvPr>
        </p:nvSpPr>
        <p:spPr>
          <a:xfrm>
            <a:off x="4591200" y="4748400"/>
            <a:ext cx="39267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/why - purple">
  <p:cSld name="TITLE_AND_TWO_COLUMNS_1_1_9_1_3_1">
    <p:bg>
      <p:bgPr>
        <a:solidFill>
          <a:srgbClr val="EBEDFE"/>
        </a:solidFill>
      </p:bgPr>
    </p:bg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4" name="Google Shape;444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40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9" name="Google Shape;449;p40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0" name="Google Shape;450;p40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1" name="Google Shape;451;p40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2" name="Google Shape;452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53" name="Google Shape;453;p40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4" name="Google Shape;454;p40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55" name="Google Shape;455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7" name="Google Shape;457;p40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8" name="Google Shape;458;p40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/why - jade">
  <p:cSld name="TITLE_AND_TWO_COLUMNS_1_1_9_1_3_1_1_1">
    <p:bg>
      <p:bgPr>
        <a:solidFill>
          <a:srgbClr val="EBEDFE"/>
        </a:solidFill>
      </p:bgPr>
    </p:bg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62" name="Google Shape;46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64" name="Google Shape;46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66" name="Google Shape;466;p41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7" name="Google Shape;467;p41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8" name="Google Shape;468;p41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9" name="Google Shape;469;p41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70" name="Google Shape;470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71" name="Google Shape;471;p41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2" name="Google Shape;472;p41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3" name="Google Shape;473;p41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4" name="Google Shape;474;p41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/why - blue">
  <p:cSld name="TITLE_AND_TWO_COLUMNS_1_1_9_1_3_2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Google Shape;476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8" name="Google Shape;478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80" name="Google Shape;480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82" name="Google Shape;482;p42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3" name="Google Shape;483;p42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4" name="Google Shape;484;p42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42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87" name="Google Shape;487;p42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8" name="Google Shape;488;p42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9" name="Google Shape;489;p42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90" name="Google Shape;490;p42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/why - pink">
  <p:cSld name="TITLE_AND_TWO_COLUMNS_1_1_9_1_3_1_1_1_1">
    <p:bg>
      <p:bgPr>
        <a:solidFill>
          <a:srgbClr val="EBEDFE"/>
        </a:solidFill>
      </p:bgPr>
    </p:bg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" name="Google Shape;492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94" name="Google Shape;494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96" name="Google Shape;496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43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9" name="Google Shape;499;p43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0" name="Google Shape;500;p43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1" name="Google Shape;501;p43"/>
          <p:cNvSpPr txBox="1"/>
          <p:nvPr>
            <p:ph idx="2" type="subTitle"/>
          </p:nvPr>
        </p:nvSpPr>
        <p:spPr>
          <a:xfrm>
            <a:off x="324000" y="1080000"/>
            <a:ext cx="71352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2" name="Google Shape;502;p43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503" name="Google Shape;503;p43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43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43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43"/>
          <p:cNvSpPr txBox="1"/>
          <p:nvPr>
            <p:ph idx="3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Google Shape;508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0" name="Google Shape;510;p44"/>
          <p:cNvSpPr txBox="1"/>
          <p:nvPr>
            <p:ph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11" name="Google Shape;511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3" name="Google Shape;513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4" name="Google Shape;514;p44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5" name="Google Shape;515;p44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6" name="Google Shape;516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17" name="Google Shape;517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20" name="Google Shape;520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2" name="Google Shape;522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23" name="Google Shape;523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4" name="Google Shape;52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25" name="Google Shape;525;p44"/>
          <p:cNvSpPr txBox="1"/>
          <p:nvPr>
            <p:ph idx="4"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6" name="Google Shape;526;p44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Google Shape;528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30" name="Google Shape;530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32" name="Google Shape;532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3" name="Google Shape;533;p45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4" name="Google Shape;534;p45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5" name="Google Shape;535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36" name="Google Shape;536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9" name="Google Shape;539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42" name="Google Shape;542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44" name="Google Shape;544;p45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5" name="Google Shape;545;p45"/>
          <p:cNvSpPr txBox="1"/>
          <p:nvPr>
            <p:ph idx="4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6" name="Google Shape;546;p45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50" name="Google Shape;550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2" name="Google Shape;552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3" name="Google Shape;553;p46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4" name="Google Shape;554;p46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55" name="Google Shape;555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56" name="Google Shape;556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59" name="Google Shape;559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62" name="Google Shape;562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64" name="Google Shape;564;p46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5" name="Google Shape;565;p46"/>
          <p:cNvSpPr txBox="1"/>
          <p:nvPr>
            <p:ph idx="4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6" name="Google Shape;566;p46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8" name="Google Shape;568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0" name="Google Shape;570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2" name="Google Shape;572;p47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3" name="Google Shape;573;p47"/>
          <p:cNvSpPr txBox="1"/>
          <p:nvPr>
            <p:ph idx="2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4" name="Google Shape;574;p47"/>
          <p:cNvSpPr txBox="1"/>
          <p:nvPr>
            <p:ph idx="3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75" name="Google Shape;575;p47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76" name="Google Shape;576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7" name="Google Shape;577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8" name="Google Shape;578;p47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79" name="Google Shape;579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0" name="Google Shape;580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1" name="Google Shape;581;p47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82" name="Google Shape;582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3" name="Google Shape;583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584" name="Google Shape;584;p47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5" name="Google Shape;585;p47"/>
          <p:cNvSpPr txBox="1"/>
          <p:nvPr>
            <p:ph idx="4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6" name="Google Shape;586;p47"/>
          <p:cNvSpPr txBox="1"/>
          <p:nvPr>
            <p:ph idx="5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Google Shape;588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90" name="Google Shape;59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2" name="Google Shape;592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3" name="Google Shape;593;p48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4" name="Google Shape;594;p48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5" name="Google Shape;595;p48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96" name="Google Shape;596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97" name="Google Shape;597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00" name="Google Shape;600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2" name="Google Shape;602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03" name="Google Shape;603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4" name="Google Shape;604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5" name="Google Shape;605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06" name="Google Shape;606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7" name="Google Shape;607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08" name="Google Shape;608;p48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8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0" name="Google Shape;610;p48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2" name="Google Shape;612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14" name="Google Shape;614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16" name="Google Shape;616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7" name="Google Shape;617;p49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8" name="Google Shape;618;p49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9" name="Google Shape;619;p49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20" name="Google Shape;620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21" name="Google Shape;621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2" name="Google Shape;622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3" name="Google Shape;623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24" name="Google Shape;624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5" name="Google Shape;625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6" name="Google Shape;626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27" name="Google Shape;627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8" name="Google Shape;628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9" name="Google Shape;629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30" name="Google Shape;630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1" name="Google Shape;631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32" name="Google Shape;632;p49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3" name="Google Shape;633;p49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4" name="Google Shape;634;p49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39" name="Google Shape;639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42" name="Google Shape;642;p50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43" name="Google Shape;643;p50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44" name="Google Shape;644;p50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45" name="Google Shape;645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46" name="Google Shape;646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7" name="Google Shape;647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48" name="Google Shape;648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49" name="Google Shape;649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0" name="Google Shape;650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1" name="Google Shape;651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52" name="Google Shape;652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3" name="Google Shape;653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4" name="Google Shape;654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55" name="Google Shape;655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6" name="Google Shape;656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57" name="Google Shape;657;p50"/>
          <p:cNvSpPr txBox="1"/>
          <p:nvPr>
            <p:ph idx="5"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8" name="Google Shape;658;p50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0" name="Google Shape;660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5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63" name="Google Shape;663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4" name="Google Shape;664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65" name="Google Shape;665;p5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66" name="Google Shape;666;p51"/>
          <p:cNvSpPr txBox="1"/>
          <p:nvPr>
            <p:ph idx="2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67" name="Google Shape;667;p51"/>
          <p:cNvSpPr txBox="1"/>
          <p:nvPr>
            <p:ph idx="3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68" name="Google Shape;668;p51"/>
          <p:cNvSpPr txBox="1"/>
          <p:nvPr>
            <p:ph idx="4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69" name="Google Shape;669;p51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70" name="Google Shape;670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1" name="Google Shape;671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2" name="Google Shape;672;p51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73" name="Google Shape;673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4" name="Google Shape;674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5" name="Google Shape;675;p51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76" name="Google Shape;676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8" name="Google Shape;678;p51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79" name="Google Shape;679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681" name="Google Shape;681;p51"/>
          <p:cNvSpPr txBox="1"/>
          <p:nvPr>
            <p:ph idx="5"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82" name="Google Shape;682;p51"/>
          <p:cNvSpPr txBox="1"/>
          <p:nvPr>
            <p:ph idx="6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4" name="Google Shape;684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6" name="Google Shape;686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8" name="Google Shape;688;p52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89" name="Google Shape;689;p52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0" name="Google Shape;690;p52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91" name="Google Shape;691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92" name="Google Shape;692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3" name="Google Shape;693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4" name="Google Shape;694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95" name="Google Shape;695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7" name="Google Shape;697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98" name="Google Shape;698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00" name="Google Shape;700;p52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1" name="Google Shape;701;p52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02" name="Google Shape;702;p52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6" name="Google Shape;706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8" name="Google Shape;708;p53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09" name="Google Shape;709;p53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0" name="Google Shape;710;p53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11" name="Google Shape;711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12" name="Google Shape;712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3" name="Google Shape;713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4" name="Google Shape;714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15" name="Google Shape;715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6" name="Google Shape;716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7" name="Google Shape;717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18" name="Google Shape;718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9" name="Google Shape;719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20" name="Google Shape;720;p53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1" name="Google Shape;721;p53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2" name="Google Shape;722;p53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" name="Google Shape;724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6" name="Google Shape;72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8" name="Google Shape;728;p54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29" name="Google Shape;729;p54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0" name="Google Shape;730;p54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31" name="Google Shape;731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32" name="Google Shape;732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3" name="Google Shape;733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4" name="Google Shape;734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35" name="Google Shape;735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6" name="Google Shape;736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7" name="Google Shape;737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38" name="Google Shape;738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9" name="Google Shape;739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40" name="Google Shape;740;p54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1" name="Google Shape;741;p54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2" name="Google Shape;742;p54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4" name="Google Shape;744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6" name="Google Shape;746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8" name="Google Shape;748;p55"/>
          <p:cNvSpPr/>
          <p:nvPr>
            <p:ph idx="2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49" name="Google Shape;749;p55"/>
          <p:cNvSpPr/>
          <p:nvPr>
            <p:ph idx="3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50" name="Google Shape;750;p55"/>
          <p:cNvSpPr/>
          <p:nvPr>
            <p:ph idx="4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51" name="Google Shape;751;p55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52" name="Google Shape;752;p5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3" name="Google Shape;753;p5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54" name="Google Shape;754;p55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55" name="Google Shape;755;p5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6" name="Google Shape;756;p5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57" name="Google Shape;757;p55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58" name="Google Shape;758;p5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9" name="Google Shape;759;p5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760" name="Google Shape;760;p55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1" name="Google Shape;761;p55"/>
          <p:cNvSpPr txBox="1"/>
          <p:nvPr>
            <p:ph idx="5" type="title"/>
          </p:nvPr>
        </p:nvSpPr>
        <p:spPr>
          <a:xfrm>
            <a:off x="324000" y="80991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2" name="Google Shape;762;p55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_3">
    <p:bg>
      <p:bgPr>
        <a:solidFill>
          <a:srgbClr val="EBEDFE"/>
        </a:solidFill>
      </p:bgPr>
    </p:bg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4" name="Google Shape;764;p5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66" name="Google Shape;766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56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769" name="Google Shape;769;p56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70" name="Google Shape;770;p56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2" name="Google Shape;772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3" name="Google Shape;773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74" name="Google Shape;774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5" name="Google Shape;775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6" name="Google Shape;776;p57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777" name="Google Shape;777;p57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78" name="Google Shape;778;p57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0" name="Google Shape;780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1" name="Google Shape;781;p5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82" name="Google Shape;782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4" name="Google Shape;784;p58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5" name="Google Shape;785;p58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6" name="Google Shape;786;p58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" name="Google Shape;788;p5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p5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0" name="Google Shape;790;p59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91" name="Google Shape;791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2" name="Google Shape;792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3" name="Google Shape;793;p59"/>
          <p:cNvSpPr txBox="1"/>
          <p:nvPr>
            <p:ph type="title"/>
          </p:nvPr>
        </p:nvSpPr>
        <p:spPr>
          <a:xfrm>
            <a:off x="324000" y="152400"/>
            <a:ext cx="7885200" cy="286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4" name="Google Shape;794;p59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6" name="Google Shape;796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97" name="Google Shape;797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98" name="Google Shape;798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0" name="Google Shape;800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1" name="Google Shape;801;p60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02" name="Google Shape;802;p60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03" name="Google Shape;803;p60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5" name="Google Shape;805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7" name="Google Shape;807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08" name="Google Shape;808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9" name="Google Shape;809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0" name="Google Shape;810;p61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11" name="Google Shape;811;p61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12" name="Google Shape;812;p61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4" name="Google Shape;814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6" name="Google Shape;816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7" name="Google Shape;817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8" name="Google Shape;818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9" name="Google Shape;819;p62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0" name="Google Shape;820;p62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1" name="Google Shape;821;p62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3" name="Google Shape;823;p6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24" name="Google Shape;824;p6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5" name="Google Shape;825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6" name="Google Shape;826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8" name="Google Shape;828;p63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9" name="Google Shape;829;p63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0" name="Google Shape;830;p63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_2">
    <p:bg>
      <p:bgPr>
        <a:solidFill>
          <a:srgbClr val="EBEDFE"/>
        </a:solidFill>
      </p:bgPr>
    </p:bg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2" name="Google Shape;832;p6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3" name="Google Shape;833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4" name="Google Shape;83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6" name="Google Shape;836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7" name="Google Shape;837;p64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38" name="Google Shape;838;p64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39" name="Google Shape;839;p64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1" name="Google Shape;841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3" name="Google Shape;843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44" name="Google Shape;844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45" name="Google Shape;845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6" name="Google Shape;846;p65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47" name="Google Shape;847;p65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8" name="Google Shape;848;p65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0" name="Google Shape;850;p6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51" name="Google Shape;851;p6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2" name="Google Shape;852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53" name="Google Shape;853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54" name="Google Shape;854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66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56" name="Google Shape;856;p66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7" name="Google Shape;857;p66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6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6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6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62" name="Google Shape;862;p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4" name="Google Shape;864;p67"/>
          <p:cNvSpPr txBox="1"/>
          <p:nvPr>
            <p:ph type="title"/>
          </p:nvPr>
        </p:nvSpPr>
        <p:spPr>
          <a:xfrm>
            <a:off x="1449300" y="14667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65" name="Google Shape;865;p67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6" name="Google Shape;866;p67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8" name="Google Shape;868;p68"/>
          <p:cNvGrpSpPr/>
          <p:nvPr/>
        </p:nvGrpSpPr>
        <p:grpSpPr>
          <a:xfrm>
            <a:off x="0" y="0"/>
            <a:ext cx="9151202" cy="652534"/>
            <a:chOff x="0" y="0"/>
            <a:chExt cx="9151202" cy="652534"/>
          </a:xfrm>
        </p:grpSpPr>
        <p:sp>
          <p:nvSpPr>
            <p:cNvPr id="869" name="Google Shape;869;p68"/>
            <p:cNvSpPr/>
            <p:nvPr/>
          </p:nvSpPr>
          <p:spPr>
            <a:xfrm>
              <a:off x="0" y="0"/>
              <a:ext cx="9144300" cy="540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70" name="Google Shape;870;p68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5358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71" name="Google Shape;871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2" name="Google Shape;872;p68"/>
          <p:cNvSpPr txBox="1"/>
          <p:nvPr>
            <p:ph type="title"/>
          </p:nvPr>
        </p:nvSpPr>
        <p:spPr>
          <a:xfrm>
            <a:off x="1684800" y="11912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b="0"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873" name="Google Shape;873;p68"/>
          <p:cNvSpPr txBox="1"/>
          <p:nvPr>
            <p:ph idx="1" type="body"/>
          </p:nvPr>
        </p:nvSpPr>
        <p:spPr>
          <a:xfrm>
            <a:off x="324000" y="81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74" name="Google Shape;874;p68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6" name="Google Shape;876;p69"/>
          <p:cNvGrpSpPr/>
          <p:nvPr/>
        </p:nvGrpSpPr>
        <p:grpSpPr>
          <a:xfrm>
            <a:off x="0" y="0"/>
            <a:ext cx="9151202" cy="886259"/>
            <a:chOff x="0" y="0"/>
            <a:chExt cx="9151202" cy="886259"/>
          </a:xfrm>
        </p:grpSpPr>
        <p:sp>
          <p:nvSpPr>
            <p:cNvPr id="877" name="Google Shape;877;p69"/>
            <p:cNvSpPr/>
            <p:nvPr/>
          </p:nvSpPr>
          <p:spPr>
            <a:xfrm>
              <a:off x="0" y="0"/>
              <a:ext cx="9144300" cy="7731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78" name="Google Shape;878;p69"/>
            <p:cNvPicPr preferRelativeResize="0"/>
            <p:nvPr/>
          </p:nvPicPr>
          <p:blipFill rotWithShape="1">
            <a:blip r:embed="rId2">
              <a:alphaModFix/>
            </a:blip>
            <a:srcRect b="1709" l="0" r="0" t="1699"/>
            <a:stretch/>
          </p:blipFill>
          <p:spPr>
            <a:xfrm>
              <a:off x="0" y="769550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79" name="Google Shape;879;p69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0" name="Google Shape;880;p6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1" name="Google Shape;881;p69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sp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882" name="Google Shape;882;p69"/>
          <p:cNvSpPr txBox="1"/>
          <p:nvPr>
            <p:ph idx="2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5" name="Google Shape;885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7" name="Google Shape;887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8" name="Google Shape;888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9" name="Google Shape;889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Audio clip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0" name="Google Shape;890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clip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1" name="Google Shape;891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2" name="Google Shape;892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4" name="Google Shape;894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95" name="Google Shape;895;p71"/>
          <p:cNvSpPr txBox="1"/>
          <p:nvPr>
            <p:ph idx="1" type="subTitle"/>
          </p:nvPr>
        </p:nvSpPr>
        <p:spPr>
          <a:xfrm>
            <a:off x="661775" y="1266500"/>
            <a:ext cx="7351200" cy="2627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72"/>
          <p:cNvSpPr txBox="1"/>
          <p:nvPr>
            <p:ph type="title"/>
          </p:nvPr>
        </p:nvSpPr>
        <p:spPr>
          <a:xfrm>
            <a:off x="459000" y="2262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8" name="Google Shape;898;p72"/>
          <p:cNvSpPr txBox="1"/>
          <p:nvPr>
            <p:ph idx="1" type="body"/>
          </p:nvPr>
        </p:nvSpPr>
        <p:spPr>
          <a:xfrm>
            <a:off x="324000" y="4748400"/>
            <a:ext cx="8216400" cy="2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indent="-2667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"/>
              <a:buChar char="●"/>
              <a:defRPr sz="600">
                <a:solidFill>
                  <a:schemeClr val="dk2"/>
                </a:solidFill>
              </a:defRPr>
            </a:lvl1pPr>
            <a:lvl2pPr indent="-266700" lvl="1" marL="9144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2pPr>
            <a:lvl3pPr indent="-266700" lvl="2" marL="137160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3pPr>
            <a:lvl4pPr indent="-266700" lvl="3" marL="18288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4pPr>
            <a:lvl5pPr indent="-266700" lvl="4" marL="2286000"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5pPr>
            <a:lvl6pPr indent="-266700" lvl="5" marL="27432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6pPr>
            <a:lvl7pPr indent="-266700" lvl="6" marL="320040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7pPr>
            <a:lvl8pPr indent="-266700" lvl="7" marL="365760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8pPr>
            <a:lvl9pPr indent="-266700" lvl="8" marL="4114800">
              <a:spcBef>
                <a:spcPts val="400"/>
              </a:spcBef>
              <a:spcAft>
                <a:spcPts val="200"/>
              </a:spcAft>
              <a:buClr>
                <a:schemeClr val="dk2"/>
              </a:buClr>
              <a:buSzPts val="600"/>
              <a:buChar char="–"/>
              <a:defRPr sz="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 1">
  <p:cSld name="CUSTOM_3_1_2"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7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01" name="Google Shape;901;p7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02" name="Google Shape;902;p7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3" name="Google Shape;903;p73"/>
          <p:cNvSpPr txBox="1"/>
          <p:nvPr>
            <p:ph idx="1" type="subTitle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04" name="Google Shape;904;p73"/>
          <p:cNvSpPr txBox="1"/>
          <p:nvPr>
            <p:ph idx="2" type="subTitle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05" name="Google Shape;905;p73"/>
          <p:cNvSpPr txBox="1"/>
          <p:nvPr>
            <p:ph idx="3" type="subTitle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slideLayout" Target="../slideLayouts/slideLayout72.xml"/><Relationship Id="rId7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24000" y="167475"/>
            <a:ext cx="6981900" cy="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24000" y="8100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  <p:sldLayoutId id="2147483719" r:id="rId7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2991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  <p15:guide id="23" pos="420">
          <p15:clr>
            <a:srgbClr val="6D9EEB"/>
          </p15:clr>
        </p15:guide>
        <p15:guide id="24" pos="363">
          <p15:clr>
            <a:srgbClr val="FF9900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1.png"/><Relationship Id="rId4" Type="http://schemas.openxmlformats.org/officeDocument/2006/relationships/image" Target="../media/image73.png"/><Relationship Id="rId5" Type="http://schemas.openxmlformats.org/officeDocument/2006/relationships/image" Target="../media/image68.png"/><Relationship Id="rId6" Type="http://schemas.openxmlformats.org/officeDocument/2006/relationships/image" Target="../media/image4.png"/><Relationship Id="rId7" Type="http://schemas.openxmlformats.org/officeDocument/2006/relationships/image" Target="../media/image9.png"/><Relationship Id="rId8" Type="http://schemas.openxmlformats.org/officeDocument/2006/relationships/image" Target="../media/image11.png"/><Relationship Id="rId9" Type="http://schemas.openxmlformats.org/officeDocument/2006/relationships/image" Target="../media/image2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6.png"/><Relationship Id="rId4" Type="http://schemas.openxmlformats.org/officeDocument/2006/relationships/image" Target="../media/image7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4.png"/><Relationship Id="rId4" Type="http://schemas.openxmlformats.org/officeDocument/2006/relationships/image" Target="../media/image78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0.png"/><Relationship Id="rId4" Type="http://schemas.openxmlformats.org/officeDocument/2006/relationships/image" Target="../media/image77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2.png"/><Relationship Id="rId4" Type="http://schemas.openxmlformats.org/officeDocument/2006/relationships/image" Target="../media/image79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1.png"/><Relationship Id="rId4" Type="http://schemas.openxmlformats.org/officeDocument/2006/relationships/image" Target="../media/image73.png"/><Relationship Id="rId5" Type="http://schemas.openxmlformats.org/officeDocument/2006/relationships/image" Target="../media/image68.png"/><Relationship Id="rId6" Type="http://schemas.openxmlformats.org/officeDocument/2006/relationships/image" Target="../media/image4.png"/><Relationship Id="rId7" Type="http://schemas.openxmlformats.org/officeDocument/2006/relationships/image" Target="../media/image9.png"/><Relationship Id="rId8" Type="http://schemas.openxmlformats.org/officeDocument/2006/relationships/image" Target="../media/image11.png"/><Relationship Id="rId9" Type="http://schemas.openxmlformats.org/officeDocument/2006/relationships/image" Target="../media/image2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5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9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0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1.png"/><Relationship Id="rId4" Type="http://schemas.openxmlformats.org/officeDocument/2006/relationships/image" Target="../media/image73.png"/><Relationship Id="rId5" Type="http://schemas.openxmlformats.org/officeDocument/2006/relationships/image" Target="../media/image68.png"/><Relationship Id="rId6" Type="http://schemas.openxmlformats.org/officeDocument/2006/relationships/image" Target="../media/image4.png"/><Relationship Id="rId7" Type="http://schemas.openxmlformats.org/officeDocument/2006/relationships/image" Target="../media/image9.png"/><Relationship Id="rId8" Type="http://schemas.openxmlformats.org/officeDocument/2006/relationships/image" Target="../media/image11.png"/><Relationship Id="rId9" Type="http://schemas.openxmlformats.org/officeDocument/2006/relationships/image" Target="../media/image25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84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84.png"/><Relationship Id="rId4" Type="http://schemas.openxmlformats.org/officeDocument/2006/relationships/image" Target="../media/image86.png"/><Relationship Id="rId5" Type="http://schemas.openxmlformats.org/officeDocument/2006/relationships/image" Target="../media/image88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84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86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88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84.png"/><Relationship Id="rId4" Type="http://schemas.openxmlformats.org/officeDocument/2006/relationships/image" Target="../media/image86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4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7.xml"/><Relationship Id="rId2" Type="http://schemas.openxmlformats.org/officeDocument/2006/relationships/notesSlide" Target="../notesSlides/notesSlide5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7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fx-991CW ee tirakoobka (statistics)</a:t>
            </a:r>
            <a:endParaRPr/>
          </a:p>
        </p:txBody>
      </p:sp>
      <p:sp>
        <p:nvSpPr>
          <p:cNvPr id="911" name="Google Shape;911;p7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Shaqada xisaabiyaha (calculator)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75"/>
          <p:cNvSpPr txBox="1"/>
          <p:nvPr/>
        </p:nvSpPr>
        <p:spPr>
          <a:xfrm>
            <a:off x="4824000" y="1184625"/>
            <a:ext cx="399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76"/>
          <p:cNvSpPr txBox="1"/>
          <p:nvPr>
            <p:ph idx="1" type="subTitle"/>
          </p:nvPr>
        </p:nvSpPr>
        <p:spPr>
          <a:xfrm>
            <a:off x="666000" y="1620000"/>
            <a:ext cx="7351200" cy="2504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isticmaali karaa fx-991CW si aan u sameeyo xisaabinta xogta.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5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p77"/>
          <p:cNvSpPr txBox="1"/>
          <p:nvPr>
            <p:ph idx="1" type="subTitle"/>
          </p:nvPr>
        </p:nvSpPr>
        <p:spPr>
          <a:xfrm>
            <a:off x="324000" y="810000"/>
            <a:ext cx="84960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800">
                <a:solidFill>
                  <a:schemeClr val="dk1"/>
                </a:solidFill>
                <a:latin typeface="Lexend"/>
              </a:rPr>
              <a:t>Soo noqnoqoshada (frequency) waa tirada jeer ee dhacdo dhacdo; ama tirada shakhsiyaadka (dadka, xayawaanka iwm.) ee leh sifo gaar ah.</a:t>
            </a:r>
            <a:endParaRPr b="0" sz="2000">
              <a:solidFill>
                <a:schemeClr val="dk1"/>
              </a:solidFill>
            </a:endParaRPr>
          </a:p>
        </p:txBody>
      </p:sp>
      <p:sp>
        <p:nvSpPr>
          <p:cNvPr id="927" name="Google Shape;927;p77"/>
          <p:cNvSpPr txBox="1"/>
          <p:nvPr>
            <p:ph idx="1" type="subTitle"/>
          </p:nvPr>
        </p:nvSpPr>
        <p:spPr>
          <a:xfrm>
            <a:off x="324000" y="1880100"/>
            <a:ext cx="8496000" cy="101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800">
                <a:solidFill>
                  <a:schemeClr val="dk1"/>
                </a:solidFill>
                <a:latin typeface="Lexend"/>
              </a:rPr>
              <a:t>Celceliska (arithmetic mean) ee xogta tirooyinka waa wadarta qiimaha (values) loo qaybiyo tirada qiimaha. Waa cabbirka u dhaxaysa (central tendency) oo matalaya celceliska qiimaha.</a:t>
            </a:r>
            <a:endParaRPr b="0" sz="2000">
              <a:solidFill>
                <a:schemeClr val="dk1"/>
              </a:solidFill>
            </a:endParaRPr>
          </a:p>
        </p:txBody>
      </p:sp>
      <p:sp>
        <p:nvSpPr>
          <p:cNvPr id="928" name="Google Shape;928;p77"/>
          <p:cNvSpPr txBox="1"/>
          <p:nvPr>
            <p:ph idx="1" type="subTitle"/>
          </p:nvPr>
        </p:nvSpPr>
        <p:spPr>
          <a:xfrm>
            <a:off x="324000" y="3304200"/>
            <a:ext cx="8496000" cy="101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800">
                <a:solidFill>
                  <a:schemeClr val="dk1"/>
                </a:solidFill>
                <a:latin typeface="Lexend"/>
              </a:rPr>
              <a:t>Dhexda (median) waa xogta dhexe (bartamaha) marka xogta loo habeeyo tiro ahaan. Waa cabbirka u dhaxaysa (central tendency) oo matalaya celceliska qiimaha.</a:t>
            </a:r>
            <a:endParaRPr b="0"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Google Shape;933;p78"/>
          <p:cNvSpPr txBox="1"/>
          <p:nvPr>
            <p:ph idx="1" type="subTitle"/>
          </p:nvPr>
        </p:nvSpPr>
        <p:spPr>
          <a:xfrm>
            <a:off x="324000" y="810000"/>
            <a:ext cx="84960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400">
                <a:solidFill>
                  <a:schemeClr val="dk1"/>
                </a:solidFill>
                <a:latin typeface="Lexend"/>
              </a:rPr>
              <a:t>Qaabka (mode) waa qiimaha (value) ugu soo noqnoqda. Waa cabbirka u dhaxaysa (central tendency) oo matalaya celceliska qiimaha.</a:t>
            </a:r>
            <a:endParaRPr b="0" sz="2000">
              <a:solidFill>
                <a:schemeClr val="dk1"/>
              </a:solidFill>
            </a:endParaRPr>
          </a:p>
        </p:txBody>
      </p:sp>
      <p:sp>
        <p:nvSpPr>
          <p:cNvPr id="934" name="Google Shape;934;p78"/>
          <p:cNvSpPr txBox="1"/>
          <p:nvPr>
            <p:ph idx="1" type="subTitle"/>
          </p:nvPr>
        </p:nvSpPr>
        <p:spPr>
          <a:xfrm>
            <a:off x="324000" y="2160000"/>
            <a:ext cx="8496000" cy="101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400">
                <a:solidFill>
                  <a:schemeClr val="dk1"/>
                </a:solidFill>
                <a:latin typeface="Lexend"/>
              </a:rPr>
              <a:t>Soo koobista tirakoobka (statistical summary) waxay soo koobtaa astaamaha xogta. Waxaa laga yaabaa inay ku jiraan celceliska (mean), dhexda (median) iyo/ama qaabka (mode) kuwaas oo cabbira u dhaxaysa (central tendency). Sidoo kale waxaa laga yaabaa inay ku jirto kala fogaan (range) taas oo cabbira fidsanaanta.</a:t>
            </a:r>
            <a:endParaRPr b="0"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79"/>
          <p:cNvSpPr txBox="1"/>
          <p:nvPr>
            <p:ph type="title"/>
          </p:nvPr>
        </p:nvSpPr>
        <p:spPr>
          <a:xfrm>
            <a:off x="1225225" y="2133562"/>
            <a:ext cx="68523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Helista celceliska (mean) ee miiska soo noqnoqoshada (frequency table)</a:t>
            </a:r>
            <a:endParaRPr/>
          </a:p>
        </p:txBody>
      </p:sp>
      <p:sp>
        <p:nvSpPr>
          <p:cNvPr id="940" name="Google Shape;940;p79"/>
          <p:cNvSpPr txBox="1"/>
          <p:nvPr>
            <p:ph idx="2"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Isticmaalka fx-991CW ee tirakoobka (statistics)</a:t>
            </a:r>
            <a:endParaRPr/>
          </a:p>
        </p:txBody>
      </p:sp>
      <p:sp>
        <p:nvSpPr>
          <p:cNvPr id="941" name="Google Shape;941;p79"/>
          <p:cNvSpPr txBox="1"/>
          <p:nvPr>
            <p:ph idx="3" type="title"/>
          </p:nvPr>
        </p:nvSpPr>
        <p:spPr>
          <a:xfrm>
            <a:off x="1225225" y="3069850"/>
            <a:ext cx="68523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Falanqaynta (Analysis)</a:t>
            </a:r>
            <a:endParaRPr/>
          </a:p>
        </p:txBody>
      </p:sp>
      <p:pic>
        <p:nvPicPr>
          <p:cNvPr id="942" name="Google Shape;942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087" y="2056317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80"/>
          <p:cNvSpPr txBox="1"/>
          <p:nvPr>
            <p:ph idx="1" type="body"/>
          </p:nvPr>
        </p:nvSpPr>
        <p:spPr>
          <a:xfrm>
            <a:off x="324000" y="810000"/>
            <a:ext cx="84960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Celceliska (arithmetic mean) ee xogta tirooyinka waa wadarta qiimaha (values) loo qaybiyo tirada qiimaha.</a:t>
            </a:r>
            <a:endParaRPr/>
          </a:p>
        </p:txBody>
      </p:sp>
      <p:sp>
        <p:nvSpPr>
          <p:cNvPr id="948" name="Google Shape;948;p80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Helista celceliska (mean) ee miiska soo noqnoqoshada (frequency table)</a:t>
            </a:r>
            <a:endParaRPr/>
          </a:p>
        </p:txBody>
      </p:sp>
      <p:pic>
        <p:nvPicPr>
          <p:cNvPr id="949" name="Google Shape;949;p80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5502983" y="2303051"/>
            <a:ext cx="2253901" cy="1435388"/>
          </a:xfrm>
          <a:prstGeom prst="rect">
            <a:avLst/>
          </a:prstGeom>
          <a:noFill/>
          <a:ln>
            <a:noFill/>
          </a:ln>
        </p:spPr>
      </p:pic>
      <p:sp>
        <p:nvSpPr>
          <p:cNvPr id="950" name="Google Shape;950;p80"/>
          <p:cNvSpPr txBox="1"/>
          <p:nvPr/>
        </p:nvSpPr>
        <p:spPr>
          <a:xfrm>
            <a:off x="5502983" y="2303051"/>
            <a:ext cx="22539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 jira hab fudud oo lagu xisaabiyo celceliska (mean).</a:t>
            </a:r>
            <a:endParaRPr/>
          </a:p>
        </p:txBody>
      </p:sp>
      <p:pic>
        <p:nvPicPr>
          <p:cNvPr id="951" name="Google Shape;951;p8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7749345" y="3188863"/>
            <a:ext cx="727174" cy="9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952" name="Google Shape;952;p80"/>
          <p:cNvSpPr txBox="1"/>
          <p:nvPr/>
        </p:nvSpPr>
        <p:spPr>
          <a:xfrm>
            <a:off x="7408958" y="3941374"/>
            <a:ext cx="14079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53" name="Google Shape;953;p80"/>
          <p:cNvGrpSpPr/>
          <p:nvPr/>
        </p:nvGrpSpPr>
        <p:grpSpPr>
          <a:xfrm>
            <a:off x="323994" y="2031300"/>
            <a:ext cx="4500056" cy="2504098"/>
            <a:chOff x="475269" y="2232600"/>
            <a:chExt cx="4500056" cy="2504098"/>
          </a:xfrm>
        </p:grpSpPr>
        <p:pic>
          <p:nvPicPr>
            <p:cNvPr id="954" name="Google Shape;954;p80"/>
            <p:cNvPicPr preferRelativeResize="0"/>
            <p:nvPr/>
          </p:nvPicPr>
          <p:blipFill rotWithShape="1">
            <a:blip r:embed="rId3">
              <a:alphaModFix/>
            </a:blip>
            <a:srcRect b="43690" l="0" r="57905" t="0"/>
            <a:stretch/>
          </p:blipFill>
          <p:spPr>
            <a:xfrm flipH="1">
              <a:off x="1690901" y="2232600"/>
              <a:ext cx="3189074" cy="16953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5" name="Google Shape;955;p80"/>
            <p:cNvSpPr txBox="1"/>
            <p:nvPr/>
          </p:nvSpPr>
          <p:spPr>
            <a:xfrm>
              <a:off x="1841825" y="2278000"/>
              <a:ext cx="3133500" cy="129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Ma macnaheedu waa inaan isticmaalo qaabka xisaabinta (calculate mode) si aan ugu daro dhammaan tirooyinka ka hor qaybinta?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56" name="Google Shape;956;p80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flipH="1">
              <a:off x="697675" y="3227812"/>
              <a:ext cx="1114250" cy="1078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7" name="Google Shape;957;p80"/>
            <p:cNvSpPr txBox="1"/>
            <p:nvPr/>
          </p:nvSpPr>
          <p:spPr>
            <a:xfrm>
              <a:off x="475269" y="4150798"/>
              <a:ext cx="1657200" cy="5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Isra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" name="Google Shape;962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8299" y="810000"/>
            <a:ext cx="2310800" cy="3926593"/>
          </a:xfrm>
          <a:prstGeom prst="rect">
            <a:avLst/>
          </a:prstGeom>
          <a:noFill/>
          <a:ln>
            <a:noFill/>
          </a:ln>
        </p:spPr>
      </p:pic>
      <p:sp>
        <p:nvSpPr>
          <p:cNvPr id="963" name="Google Shape;963;p81"/>
          <p:cNvSpPr txBox="1"/>
          <p:nvPr>
            <p:ph idx="1" type="body"/>
          </p:nvPr>
        </p:nvSpPr>
        <p:spPr>
          <a:xfrm>
            <a:off x="324000" y="810000"/>
            <a:ext cx="5649000" cy="357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Darsigan, waxaan isticmaali doonaa nooca Casio fx-991CW.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Waxaan dabooli doonaa sida loo isticmaalo xisaabiyahan si loo sameeyo xisaabinta kala duwan.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Ka dib markaad shido xisaabiyaha, waxaad arki doontaa shaashaddan.</a:t>
            </a:r>
            <a:endParaRPr/>
          </a:p>
        </p:txBody>
      </p:sp>
      <p:sp>
        <p:nvSpPr>
          <p:cNvPr id="964" name="Google Shape;964;p81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Helista celceliska (mean) ee miiska soo noqnoqoshada (frequency table)</a:t>
            </a:r>
            <a:endParaRPr/>
          </a:p>
        </p:txBody>
      </p:sp>
      <p:cxnSp>
        <p:nvCxnSpPr>
          <p:cNvPr id="965" name="Google Shape;965;p81"/>
          <p:cNvCxnSpPr/>
          <p:nvPr/>
        </p:nvCxnSpPr>
        <p:spPr>
          <a:xfrm flipH="1" rot="10800000">
            <a:off x="4645750" y="2043900"/>
            <a:ext cx="1576200" cy="16365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66" name="Google Shape;966;p81"/>
          <p:cNvSpPr/>
          <p:nvPr/>
        </p:nvSpPr>
        <p:spPr>
          <a:xfrm>
            <a:off x="6271875" y="1003050"/>
            <a:ext cx="1880700" cy="799500"/>
          </a:xfrm>
          <a:prstGeom prst="roundRect">
            <a:avLst>
              <a:gd fmla="val 16667" name="adj"/>
            </a:avLst>
          </a:prstGeom>
          <a:noFill/>
          <a:ln cap="flat" cmpd="sng" w="762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1" name="Google Shape;971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3634" y="810000"/>
            <a:ext cx="2285466" cy="392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2" name="Google Shape;972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8299" y="810000"/>
            <a:ext cx="2310800" cy="3926593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82"/>
          <p:cNvSpPr txBox="1"/>
          <p:nvPr>
            <p:ph idx="1" type="body"/>
          </p:nvPr>
        </p:nvSpPr>
        <p:spPr>
          <a:xfrm>
            <a:off x="324000" y="810000"/>
            <a:ext cx="5649000" cy="150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Waxaad isticmaali kartaa furayaasha fallaadhaha si aad u dhex socoto ikhtiyaarrada. Waxaan ku bilaabaynaa inaan diiradda saarno sida loo xisaabiyo celceliska (mean) miiska soo noqnoqoshada (frequency table).</a:t>
            </a:r>
            <a:endParaRPr/>
          </a:p>
        </p:txBody>
      </p:sp>
      <p:sp>
        <p:nvSpPr>
          <p:cNvPr id="974" name="Google Shape;974;p82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Helitaanka celceliska (mean) miiska soo noqnoqoshada (frequency table)</a:t>
            </a:r>
            <a:endParaRPr/>
          </a:p>
        </p:txBody>
      </p:sp>
      <p:cxnSp>
        <p:nvCxnSpPr>
          <p:cNvPr id="975" name="Google Shape;975;p82"/>
          <p:cNvCxnSpPr/>
          <p:nvPr/>
        </p:nvCxnSpPr>
        <p:spPr>
          <a:xfrm>
            <a:off x="5482875" y="1191600"/>
            <a:ext cx="1659300" cy="9684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76" name="Google Shape;976;p82"/>
          <p:cNvSpPr txBox="1"/>
          <p:nvPr>
            <p:ph idx="1" type="body"/>
          </p:nvPr>
        </p:nvSpPr>
        <p:spPr>
          <a:xfrm>
            <a:off x="324000" y="2681250"/>
            <a:ext cx="56490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U gudub 'Statistics' oo riix badhanka 'EXE'.</a:t>
            </a:r>
            <a:endParaRPr/>
          </a:p>
        </p:txBody>
      </p:sp>
      <p:cxnSp>
        <p:nvCxnSpPr>
          <p:cNvPr id="977" name="Google Shape;977;p82"/>
          <p:cNvCxnSpPr/>
          <p:nvPr/>
        </p:nvCxnSpPr>
        <p:spPr>
          <a:xfrm>
            <a:off x="708925" y="3416425"/>
            <a:ext cx="7179900" cy="10635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78" name="Google Shape;978;p82"/>
          <p:cNvSpPr/>
          <p:nvPr/>
        </p:nvSpPr>
        <p:spPr>
          <a:xfrm>
            <a:off x="7888800" y="4383200"/>
            <a:ext cx="294000" cy="3078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83"/>
          <p:cNvSpPr txBox="1"/>
          <p:nvPr>
            <p:ph idx="1" type="body"/>
          </p:nvPr>
        </p:nvSpPr>
        <p:spPr>
          <a:xfrm>
            <a:off x="3369600" y="810000"/>
            <a:ext cx="54504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Waa kan miis muujinaya tirada dadka cuntada ku cunaya miisaska kala duwan ee maqaayadda.</a:t>
            </a:r>
            <a:endParaRPr/>
          </a:p>
        </p:txBody>
      </p:sp>
      <p:sp>
        <p:nvSpPr>
          <p:cNvPr id="984" name="Google Shape;984;p83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Helitaanka celceliska (mean) miiska soo noqnoqoshada (frequency table)</a:t>
            </a:r>
            <a:endParaRPr/>
          </a:p>
        </p:txBody>
      </p:sp>
      <p:graphicFrame>
        <p:nvGraphicFramePr>
          <p:cNvPr id="985" name="Google Shape;985;p83"/>
          <p:cNvGraphicFramePr/>
          <p:nvPr/>
        </p:nvGraphicFramePr>
        <p:xfrm>
          <a:off x="324000" y="80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429475"/>
                <a:gridCol w="14060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Cabbirka kooxda (Group size)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noqnoqoshada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pSp>
        <p:nvGrpSpPr>
          <p:cNvPr id="986" name="Google Shape;986;p83"/>
          <p:cNvGrpSpPr/>
          <p:nvPr/>
        </p:nvGrpSpPr>
        <p:grpSpPr>
          <a:xfrm>
            <a:off x="2306100" y="2287400"/>
            <a:ext cx="6513800" cy="1195366"/>
            <a:chOff x="2306100" y="2287400"/>
            <a:chExt cx="6513800" cy="1195366"/>
          </a:xfrm>
        </p:grpSpPr>
        <p:sp>
          <p:nvSpPr>
            <p:cNvPr id="987" name="Google Shape;987;p83"/>
            <p:cNvSpPr txBox="1"/>
            <p:nvPr/>
          </p:nvSpPr>
          <p:spPr>
            <a:xfrm>
              <a:off x="3369500" y="2287400"/>
              <a:ext cx="5450400" cy="6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Tani waxay ka dhigan tahay 3 miisas, mid kastaa wuxuu leeyahay 4 dad cunaya.</a:t>
              </a:r>
              <a:endParaRPr sz="22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8" name="Google Shape;988;p83"/>
            <p:cNvSpPr/>
            <p:nvPr/>
          </p:nvSpPr>
          <p:spPr>
            <a:xfrm>
              <a:off x="2306100" y="3179166"/>
              <a:ext cx="303600" cy="303600"/>
            </a:xfrm>
            <a:prstGeom prst="rect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89" name="Google Shape;989;p83"/>
            <p:cNvCxnSpPr>
              <a:stCxn id="987" idx="1"/>
              <a:endCxn id="988" idx="3"/>
            </p:cNvCxnSpPr>
            <p:nvPr/>
          </p:nvCxnSpPr>
          <p:spPr>
            <a:xfrm flipH="1">
              <a:off x="2609600" y="2626100"/>
              <a:ext cx="759900" cy="7050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90" name="Google Shape;990;p83"/>
          <p:cNvGrpSpPr/>
          <p:nvPr/>
        </p:nvGrpSpPr>
        <p:grpSpPr>
          <a:xfrm>
            <a:off x="2306100" y="3446184"/>
            <a:ext cx="6513900" cy="677400"/>
            <a:chOff x="2306100" y="3446184"/>
            <a:chExt cx="6513900" cy="677400"/>
          </a:xfrm>
        </p:grpSpPr>
        <p:sp>
          <p:nvSpPr>
            <p:cNvPr id="991" name="Google Shape;991;p83"/>
            <p:cNvSpPr/>
            <p:nvPr/>
          </p:nvSpPr>
          <p:spPr>
            <a:xfrm>
              <a:off x="2306100" y="3636316"/>
              <a:ext cx="303600" cy="303600"/>
            </a:xfrm>
            <a:prstGeom prst="rect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992" name="Google Shape;992;p83"/>
            <p:cNvCxnSpPr>
              <a:stCxn id="993" idx="1"/>
              <a:endCxn id="991" idx="3"/>
            </p:cNvCxnSpPr>
            <p:nvPr/>
          </p:nvCxnSpPr>
          <p:spPr>
            <a:xfrm flipH="1">
              <a:off x="2609700" y="3784884"/>
              <a:ext cx="759900" cy="3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993" name="Google Shape;993;p83"/>
            <p:cNvSpPr txBox="1"/>
            <p:nvPr/>
          </p:nvSpPr>
          <p:spPr>
            <a:xfrm>
              <a:off x="3369600" y="3446184"/>
              <a:ext cx="5450400" cy="67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Tani waxay ka dhigan tahay 2 miisas, mid kastaa wuxuu leeyahay 5 dad cunaya.</a:t>
              </a:r>
              <a:endParaRPr sz="22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84"/>
          <p:cNvSpPr txBox="1"/>
          <p:nvPr>
            <p:ph idx="1" type="body"/>
          </p:nvPr>
        </p:nvSpPr>
        <p:spPr>
          <a:xfrm>
            <a:off x="3369600" y="810000"/>
            <a:ext cx="54504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la tacaalaynaa hal xog oo keliya, marka waxaan dooranaynaa '1-Variable' ee liiska Statistics.</a:t>
            </a:r>
            <a:endParaRPr/>
          </a:p>
        </p:txBody>
      </p:sp>
      <p:sp>
        <p:nvSpPr>
          <p:cNvPr id="999" name="Google Shape;999;p84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Helitaanka celceliska (mean) miiska soo noqnoqoshada (frequency table)</a:t>
            </a:r>
            <a:endParaRPr/>
          </a:p>
        </p:txBody>
      </p:sp>
      <p:graphicFrame>
        <p:nvGraphicFramePr>
          <p:cNvPr id="1000" name="Google Shape;1000;p84"/>
          <p:cNvGraphicFramePr/>
          <p:nvPr/>
        </p:nvGraphicFramePr>
        <p:xfrm>
          <a:off x="324000" y="80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429475"/>
                <a:gridCol w="14060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Cabbirka kooxda (Group size)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noqnoqoshada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001" name="Google Shape;1001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600" y="2160000"/>
            <a:ext cx="3676650" cy="1647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6" name="Google Shape;1006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600" y="2179538"/>
            <a:ext cx="3676650" cy="1647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07" name="Google Shape;1007;p85"/>
          <p:cNvSpPr txBox="1"/>
          <p:nvPr>
            <p:ph idx="1" type="body"/>
          </p:nvPr>
        </p:nvSpPr>
        <p:spPr>
          <a:xfrm>
            <a:off x="3369600" y="810000"/>
            <a:ext cx="54504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Hadda waxaan u baahanahay inaan gelinno qiimaha (values) miiska ee xisaabiyaha (calculator).</a:t>
            </a:r>
            <a:endParaRPr/>
          </a:p>
        </p:txBody>
      </p:sp>
      <p:sp>
        <p:nvSpPr>
          <p:cNvPr id="1008" name="Google Shape;1008;p85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Helitaanka celceliska (mean) miiska soo noqnoqoshada (frequency table)</a:t>
            </a:r>
            <a:endParaRPr/>
          </a:p>
        </p:txBody>
      </p:sp>
      <p:graphicFrame>
        <p:nvGraphicFramePr>
          <p:cNvPr id="1009" name="Google Shape;1009;p85"/>
          <p:cNvGraphicFramePr/>
          <p:nvPr/>
        </p:nvGraphicFramePr>
        <p:xfrm>
          <a:off x="324000" y="80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429475"/>
                <a:gridCol w="14060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Cabbirka kooxda (Group size)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noqnoqoshada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010" name="Google Shape;1010;p85"/>
          <p:cNvSpPr txBox="1"/>
          <p:nvPr>
            <p:ph idx="1" type="body"/>
          </p:nvPr>
        </p:nvSpPr>
        <p:spPr>
          <a:xfrm>
            <a:off x="324000" y="4084700"/>
            <a:ext cx="81378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Haddii tiirka Freq uu maqan yahay, riix 'Tools', dooro 'Frequency' ka dibna dooro 'On'.</a:t>
            </a:r>
            <a:endParaRPr sz="2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4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5" name="Google Shape;1015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600" y="2179538"/>
            <a:ext cx="3676650" cy="1647825"/>
          </a:xfrm>
          <a:prstGeom prst="rect">
            <a:avLst/>
          </a:prstGeom>
          <a:noFill/>
          <a:ln>
            <a:noFill/>
          </a:ln>
        </p:spPr>
      </p:pic>
      <p:sp>
        <p:nvSpPr>
          <p:cNvPr id="1016" name="Google Shape;1016;p86"/>
          <p:cNvSpPr txBox="1"/>
          <p:nvPr>
            <p:ph idx="1" type="body"/>
          </p:nvPr>
        </p:nvSpPr>
        <p:spPr>
          <a:xfrm>
            <a:off x="3369600" y="810000"/>
            <a:ext cx="51921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Geli 0 ka dibna riix 'EXE'. Waa maxay qiimaha (value) ka soo baxa tiirka 'Freq'?</a:t>
            </a:r>
            <a:endParaRPr/>
          </a:p>
        </p:txBody>
      </p:sp>
      <p:sp>
        <p:nvSpPr>
          <p:cNvPr id="1017" name="Google Shape;1017;p86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Helitaanka celceliska (mean) miiska soo noqnoqoshada (frequency table)</a:t>
            </a:r>
            <a:endParaRPr/>
          </a:p>
        </p:txBody>
      </p:sp>
      <p:graphicFrame>
        <p:nvGraphicFramePr>
          <p:cNvPr id="1018" name="Google Shape;1018;p86"/>
          <p:cNvGraphicFramePr/>
          <p:nvPr/>
        </p:nvGraphicFramePr>
        <p:xfrm>
          <a:off x="324000" y="80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429475"/>
                <a:gridCol w="14060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Cabbirka kooxda (Group size)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noqnoqoshada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019" name="Google Shape;1019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64825" y="2170013"/>
            <a:ext cx="3686175" cy="1666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3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87"/>
          <p:cNvSpPr txBox="1"/>
          <p:nvPr>
            <p:ph idx="1" type="body"/>
          </p:nvPr>
        </p:nvSpPr>
        <p:spPr>
          <a:xfrm>
            <a:off x="3369600" y="810000"/>
            <a:ext cx="5450400" cy="163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1 waa qiimaha (value) caadiga ah ee soo noqnoqda (frequency).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Waxaad bedeli kartaa qiimaha (value) adigoo u gudbaya qiimaha aad rabto inaad beddesho, ku qor qiimaha saxda ah kadibna riix 'EXE'.</a:t>
            </a:r>
            <a:endParaRPr/>
          </a:p>
        </p:txBody>
      </p:sp>
      <p:sp>
        <p:nvSpPr>
          <p:cNvPr id="1025" name="Google Shape;1025;p87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Helista celceliska (mean) ee shaxda soo noqnoqda (frequency table)</a:t>
            </a:r>
            <a:endParaRPr/>
          </a:p>
        </p:txBody>
      </p:sp>
      <p:graphicFrame>
        <p:nvGraphicFramePr>
          <p:cNvPr id="1026" name="Google Shape;1026;p87"/>
          <p:cNvGraphicFramePr/>
          <p:nvPr/>
        </p:nvGraphicFramePr>
        <p:xfrm>
          <a:off x="324000" y="80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429475"/>
                <a:gridCol w="14060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Cabbirka kooxda (Group size)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noqnoqoshada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027" name="Google Shape;1027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600" y="2571738"/>
            <a:ext cx="3695700" cy="166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Google Shape;1028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74350" y="2576513"/>
            <a:ext cx="3686175" cy="165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88"/>
          <p:cNvSpPr txBox="1"/>
          <p:nvPr>
            <p:ph idx="1" type="body"/>
          </p:nvPr>
        </p:nvSpPr>
        <p:spPr>
          <a:xfrm>
            <a:off x="3369600" y="810000"/>
            <a:ext cx="51921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Geli qiimayaasha (values) haray ee xisaabiyaha (calculator).</a:t>
            </a:r>
            <a:endParaRPr/>
          </a:p>
        </p:txBody>
      </p:sp>
      <p:sp>
        <p:nvSpPr>
          <p:cNvPr id="1034" name="Google Shape;1034;p88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Helista celceliska (mean) ee shaxda soo noqnoqda (frequency table)</a:t>
            </a:r>
            <a:endParaRPr/>
          </a:p>
        </p:txBody>
      </p:sp>
      <p:graphicFrame>
        <p:nvGraphicFramePr>
          <p:cNvPr id="1035" name="Google Shape;1035;p88"/>
          <p:cNvGraphicFramePr/>
          <p:nvPr/>
        </p:nvGraphicFramePr>
        <p:xfrm>
          <a:off x="324000" y="80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429475"/>
                <a:gridCol w="14060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Cabbirka kooxda (Group size)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noqnoqoshada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036" name="Google Shape;1036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599" y="1626600"/>
            <a:ext cx="3443819" cy="1574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7" name="Google Shape;1037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69599" y="3200912"/>
            <a:ext cx="3443819" cy="1547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89"/>
          <p:cNvSpPr txBox="1"/>
          <p:nvPr>
            <p:ph idx="1" type="body"/>
          </p:nvPr>
        </p:nvSpPr>
        <p:spPr>
          <a:xfrm>
            <a:off x="3369600" y="810000"/>
            <a:ext cx="54504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Marka dhammaan qiimayaasha (values) si sax ah loo geliyo, riix 'EXE'.</a:t>
            </a:r>
            <a:endParaRPr/>
          </a:p>
        </p:txBody>
      </p:sp>
      <p:sp>
        <p:nvSpPr>
          <p:cNvPr id="1043" name="Google Shape;1043;p89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Helista celceliska (mean) ee shaxda soo noqnoqda (frequency table)</a:t>
            </a:r>
            <a:endParaRPr/>
          </a:p>
        </p:txBody>
      </p:sp>
      <p:graphicFrame>
        <p:nvGraphicFramePr>
          <p:cNvPr id="1044" name="Google Shape;1044;p89"/>
          <p:cNvGraphicFramePr/>
          <p:nvPr/>
        </p:nvGraphicFramePr>
        <p:xfrm>
          <a:off x="324000" y="80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429475"/>
                <a:gridCol w="14060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Cabbirka kooxda (Group size)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noqnoqoshada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045" name="Google Shape;1045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600" y="1620000"/>
            <a:ext cx="3667125" cy="165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6" name="Google Shape;1046;p89"/>
          <p:cNvSpPr txBox="1"/>
          <p:nvPr/>
        </p:nvSpPr>
        <p:spPr>
          <a:xfrm>
            <a:off x="3369600" y="3551000"/>
            <a:ext cx="5450400" cy="8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Riix 'EXE' mar kale si aad u soo saarto celceliska (mean) ee xogta aad gelisay.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p90"/>
          <p:cNvSpPr txBox="1"/>
          <p:nvPr>
            <p:ph idx="1" type="body"/>
          </p:nvPr>
        </p:nvSpPr>
        <p:spPr>
          <a:xfrm>
            <a:off x="3369600" y="810000"/>
            <a:ext cx="54504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Marka dhammaan qiimayaasha (values) si sax ah loo geliyo, riix 'EXE'.</a:t>
            </a:r>
            <a:endParaRPr/>
          </a:p>
        </p:txBody>
      </p:sp>
      <p:sp>
        <p:nvSpPr>
          <p:cNvPr id="1052" name="Google Shape;1052;p90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Helista celceliska (mean) ee shaxda soo noqnoqda (frequency table)</a:t>
            </a:r>
            <a:endParaRPr/>
          </a:p>
        </p:txBody>
      </p:sp>
      <p:graphicFrame>
        <p:nvGraphicFramePr>
          <p:cNvPr id="1053" name="Google Shape;1053;p90"/>
          <p:cNvGraphicFramePr/>
          <p:nvPr/>
        </p:nvGraphicFramePr>
        <p:xfrm>
          <a:off x="324000" y="80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429475"/>
                <a:gridCol w="14060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Cabbirka kooxda (Group size)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noqnoqoshada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054" name="Google Shape;1054;p90"/>
          <p:cNvSpPr txBox="1"/>
          <p:nvPr/>
        </p:nvSpPr>
        <p:spPr>
          <a:xfrm>
            <a:off x="3369600" y="3551000"/>
            <a:ext cx="5450400" cy="8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Celceliska (mean) waxaa loo qoraa sida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55" name="Google Shape;1055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600" y="1620000"/>
            <a:ext cx="3676650" cy="1657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x horizontal bar&#10;&#10;&lt;math xmlns=&quot;http://www.w3.org/1998/Math/MathML&quot; display=&quot;block&quot; data-is-equatio=&quot;1&quot; data-latex=&quot;\overline{x}&quot;&gt;&lt;mover&gt;&lt;mi&gt;x&lt;/mi&gt;&lt;mo accent=&quot;true&quot;&gt;―&lt;/mo&gt;&lt;/mover&gt;&lt;/math&gt;" id="1056" name="Google Shape;1056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4050" y="3587850"/>
            <a:ext cx="180975" cy="23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" name="Google Shape;1061;p91"/>
          <p:cNvSpPr txBox="1"/>
          <p:nvPr>
            <p:ph idx="1" type="body"/>
          </p:nvPr>
        </p:nvSpPr>
        <p:spPr>
          <a:xfrm>
            <a:off x="3369600" y="810000"/>
            <a:ext cx="54504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Marka dhammaan qiimayaasha (values) si sax ah loo geliyo, riix 'EXE'.</a:t>
            </a:r>
            <a:endParaRPr/>
          </a:p>
        </p:txBody>
      </p:sp>
      <p:sp>
        <p:nvSpPr>
          <p:cNvPr id="1062" name="Google Shape;1062;p91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Helista celceliska (mean) ee shaxda soo noqnoqda (frequency table)</a:t>
            </a:r>
            <a:endParaRPr/>
          </a:p>
        </p:txBody>
      </p:sp>
      <p:graphicFrame>
        <p:nvGraphicFramePr>
          <p:cNvPr id="1063" name="Google Shape;1063;p91"/>
          <p:cNvGraphicFramePr/>
          <p:nvPr/>
        </p:nvGraphicFramePr>
        <p:xfrm>
          <a:off x="324000" y="80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429475"/>
                <a:gridCol w="14060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Cabbirka kooxda (Group size)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Joogto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064" name="Google Shape;1064;p91"/>
          <p:cNvSpPr txBox="1"/>
          <p:nvPr/>
        </p:nvSpPr>
        <p:spPr>
          <a:xfrm>
            <a:off x="3369600" y="3551000"/>
            <a:ext cx="5450400" cy="10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Celceliska waxaa loo qoraa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maxay qiimaha celceliska?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65" name="Google Shape;1065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600" y="1620000"/>
            <a:ext cx="3676650" cy="1657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x horizontal bar&#10;&#10;&lt;math xmlns=&quot;http://www.w3.org/1998/Math/MathML&quot; display=&quot;block&quot; data-is-equatio=&quot;1&quot; data-latex=&quot;\overline{x}&quot;&gt;&lt;mover&gt;&lt;mi&gt;x&lt;/mi&gt;&lt;mo accent=&quot;true&quot;&gt;―&lt;/mo&gt;&lt;/mover&gt;&lt;/math&gt;" id="1066" name="Google Shape;1066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24050" y="3587850"/>
            <a:ext cx="180975" cy="238125"/>
          </a:xfrm>
          <a:prstGeom prst="rect">
            <a:avLst/>
          </a:prstGeom>
          <a:noFill/>
          <a:ln>
            <a:noFill/>
          </a:ln>
        </p:spPr>
      </p:pic>
      <p:sp>
        <p:nvSpPr>
          <p:cNvPr id="1067" name="Google Shape;1067;p91"/>
          <p:cNvSpPr txBox="1"/>
          <p:nvPr/>
        </p:nvSpPr>
        <p:spPr>
          <a:xfrm>
            <a:off x="7718600" y="4231700"/>
            <a:ext cx="366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 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Google Shape;1072;p92"/>
          <p:cNvSpPr txBox="1"/>
          <p:nvPr>
            <p:ph idx="1" type="body"/>
          </p:nvPr>
        </p:nvSpPr>
        <p:spPr>
          <a:xfrm>
            <a:off x="324000" y="810000"/>
            <a:ext cx="84960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Celceliska (arithmetic) ee xogta tirooyinka waa wadarta qiimayaasha loo qaybiyay tirada qiimayaasha.</a:t>
            </a:r>
            <a:endParaRPr/>
          </a:p>
        </p:txBody>
      </p:sp>
      <p:sp>
        <p:nvSpPr>
          <p:cNvPr id="1073" name="Google Shape;1073;p92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Helista celceliska ee shaxda joogtada (frequency table)</a:t>
            </a:r>
            <a:endParaRPr/>
          </a:p>
        </p:txBody>
      </p:sp>
      <p:pic>
        <p:nvPicPr>
          <p:cNvPr id="1074" name="Google Shape;1074;p92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5135950" y="2451075"/>
            <a:ext cx="2620923" cy="12873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5" name="Google Shape;1075;p92"/>
          <p:cNvSpPr txBox="1"/>
          <p:nvPr/>
        </p:nvSpPr>
        <p:spPr>
          <a:xfrm>
            <a:off x="5181200" y="2451075"/>
            <a:ext cx="25683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Xisaabiyahaagu wuxuu weli heli karaa qiyaasta celceliska.</a:t>
            </a:r>
            <a:endParaRPr/>
          </a:p>
        </p:txBody>
      </p:sp>
      <p:pic>
        <p:nvPicPr>
          <p:cNvPr id="1076" name="Google Shape;1076;p9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7749345" y="3188863"/>
            <a:ext cx="727174" cy="9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7" name="Google Shape;1077;p92"/>
          <p:cNvSpPr txBox="1"/>
          <p:nvPr/>
        </p:nvSpPr>
        <p:spPr>
          <a:xfrm>
            <a:off x="7408958" y="3941374"/>
            <a:ext cx="14079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78" name="Google Shape;1078;p92"/>
          <p:cNvGrpSpPr/>
          <p:nvPr/>
        </p:nvGrpSpPr>
        <p:grpSpPr>
          <a:xfrm>
            <a:off x="323994" y="2451075"/>
            <a:ext cx="3477056" cy="2084323"/>
            <a:chOff x="475269" y="2652375"/>
            <a:chExt cx="3477056" cy="2084323"/>
          </a:xfrm>
        </p:grpSpPr>
        <p:pic>
          <p:nvPicPr>
            <p:cNvPr id="1079" name="Google Shape;1079;p92"/>
            <p:cNvPicPr preferRelativeResize="0"/>
            <p:nvPr/>
          </p:nvPicPr>
          <p:blipFill rotWithShape="1">
            <a:blip r:embed="rId3">
              <a:alphaModFix/>
            </a:blip>
            <a:srcRect b="43690" l="0" r="57905" t="0"/>
            <a:stretch/>
          </p:blipFill>
          <p:spPr>
            <a:xfrm flipH="1">
              <a:off x="1690902" y="2652375"/>
              <a:ext cx="2201098" cy="12755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0" name="Google Shape;1080;p92"/>
            <p:cNvSpPr txBox="1"/>
            <p:nvPr/>
          </p:nvSpPr>
          <p:spPr>
            <a:xfrm>
              <a:off x="1841825" y="2707900"/>
              <a:ext cx="2110500" cy="10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Laakiin maxaan sameeyaa haddii aan haysto shax joogto oo kooxaysan?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081" name="Google Shape;1081;p92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flipH="1">
              <a:off x="697675" y="3227812"/>
              <a:ext cx="1114250" cy="1078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82" name="Google Shape;1082;p92"/>
            <p:cNvSpPr txBox="1"/>
            <p:nvPr/>
          </p:nvSpPr>
          <p:spPr>
            <a:xfrm>
              <a:off x="475269" y="4150798"/>
              <a:ext cx="1657200" cy="5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Isra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6" name="Shape 10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" name="Google Shape;1087;p93"/>
          <p:cNvSpPr txBox="1"/>
          <p:nvPr>
            <p:ph idx="1" type="body"/>
          </p:nvPr>
        </p:nvSpPr>
        <p:spPr>
          <a:xfrm>
            <a:off x="324000" y="810000"/>
            <a:ext cx="8496000" cy="279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Si dhakhso ah u nadiifiso xogta jirta ee shaxda, riix 'Tools' ka dib dooro 'Edit' markaas 'Delete All'.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Hadda waxaad haysataa shax madhan oo aad ku gelin karto qiimayaasha cusub.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Haddii kale, waxaad si fudud u bedeli kartaa qiimayaasha jira.</a:t>
            </a:r>
            <a:endParaRPr/>
          </a:p>
        </p:txBody>
      </p:sp>
      <p:sp>
        <p:nvSpPr>
          <p:cNvPr id="1088" name="Google Shape;1088;p93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Helista celceliska ee shaxda joogtada (frequency table)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2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94"/>
          <p:cNvSpPr txBox="1"/>
          <p:nvPr>
            <p:ph idx="1" type="body"/>
          </p:nvPr>
        </p:nvSpPr>
        <p:spPr>
          <a:xfrm>
            <a:off x="324000" y="810000"/>
            <a:ext cx="84960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57 qof ayaa la weydiiyay inta lacag ee ay ku kharash gareeyeen cuntada markay booqdeen suuqa weyn ee Oakfield.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094" name="Google Shape;1094;p94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Helista celceliska ee shaxda joogtada (frequency table)</a:t>
            </a:r>
            <a:endParaRPr/>
          </a:p>
        </p:txBody>
      </p:sp>
      <p:graphicFrame>
        <p:nvGraphicFramePr>
          <p:cNvPr id="1095" name="Google Shape;1095;p94"/>
          <p:cNvGraphicFramePr/>
          <p:nvPr/>
        </p:nvGraphicFramePr>
        <p:xfrm>
          <a:off x="324000" y="1731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{A17CC0A5-822D-4775-9ABD-B3D7EFE4B155}</a:tableStyleId>
              </a:tblPr>
              <a:tblGrid>
                <a:gridCol w="1805550"/>
                <a:gridCol w="1136125"/>
              </a:tblGrid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lacagta la kharash gareeyay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(in £)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joogto (frequency)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</a:t>
                      </a:r>
                      <a:r>
                        <a:rPr i="1" lang="en-GB" sz="18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</a:t>
                      </a:r>
                      <a:r>
                        <a:rPr i="1" lang="en-GB" sz="12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£0 &lt; £ ≤ £20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 &lt; £ ≤ £50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£50 &lt; £ ≤ £100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£100 &lt; £ ≤ £200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£200 &lt; £ ≤ £300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96" name="Google Shape;1096;p94"/>
          <p:cNvSpPr txBox="1"/>
          <p:nvPr/>
        </p:nvSpPr>
        <p:spPr>
          <a:xfrm>
            <a:off x="3369600" y="1731975"/>
            <a:ext cx="54504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 loo xisaabiyo qiyaasta celceliska, waxaan u baahanahay inaan isticmaalno barta dhexe ee fasalkasta.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1" name="Google Shape;1101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4838" y="2164750"/>
            <a:ext cx="3600450" cy="1647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02" name="Google Shape;1102;p95"/>
          <p:cNvSpPr txBox="1"/>
          <p:nvPr>
            <p:ph idx="1" type="body"/>
          </p:nvPr>
        </p:nvSpPr>
        <p:spPr>
          <a:xfrm>
            <a:off x="324000" y="810000"/>
            <a:ext cx="84960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57 qof ayaa la weydiiyay inta lacag ee ay ku kharash gareeyeen cuntada markay booqdeen suuqa weyn ee Oakfield.</a:t>
            </a:r>
            <a:endParaRPr/>
          </a:p>
        </p:txBody>
      </p:sp>
      <p:sp>
        <p:nvSpPr>
          <p:cNvPr id="1103" name="Google Shape;1103;p95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Helista celceliska ee shaxda joogtada (frequency table)</a:t>
            </a:r>
            <a:endParaRPr/>
          </a:p>
        </p:txBody>
      </p:sp>
      <p:graphicFrame>
        <p:nvGraphicFramePr>
          <p:cNvPr id="1104" name="Google Shape;1104;p95"/>
          <p:cNvGraphicFramePr/>
          <p:nvPr/>
        </p:nvGraphicFramePr>
        <p:xfrm>
          <a:off x="324000" y="1731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{A17CC0A5-822D-4775-9ABD-B3D7EFE4B155}</a:tableStyleId>
              </a:tblPr>
              <a:tblGrid>
                <a:gridCol w="1805550"/>
                <a:gridCol w="1136125"/>
              </a:tblGrid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lacagta la kharash gareeyay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(£)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noqnoqosho (frequency)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</a:t>
                      </a:r>
                      <a:r>
                        <a:rPr i="1" lang="en-GB" sz="18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</a:t>
                      </a:r>
                      <a:r>
                        <a:rPr i="1" lang="en-GB" sz="12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£0 &lt; £ ≤ £20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 &lt; £ ≤ £50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£50 &lt; £ ≤ £100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£100 &lt; £ ≤ £200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£200 &lt; £ ≤ £300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05" name="Google Shape;1105;p95"/>
          <p:cNvSpPr txBox="1"/>
          <p:nvPr/>
        </p:nvSpPr>
        <p:spPr>
          <a:xfrm>
            <a:off x="3369600" y="1731975"/>
            <a:ext cx="54504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Xisaabiyaha ayaa tan kuu qaban kara: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6" name="Google Shape;1106;p95"/>
          <p:cNvSpPr txBox="1"/>
          <p:nvPr/>
        </p:nvSpPr>
        <p:spPr>
          <a:xfrm>
            <a:off x="324000" y="4018700"/>
            <a:ext cx="8496000" cy="5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Geli xisaabta oo riix 'EXE'.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0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1" name="Google Shape;1111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4375" y="2174263"/>
            <a:ext cx="3581400" cy="1628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2" name="Google Shape;1112;p96"/>
          <p:cNvSpPr txBox="1"/>
          <p:nvPr>
            <p:ph idx="1" type="body"/>
          </p:nvPr>
        </p:nvSpPr>
        <p:spPr>
          <a:xfrm>
            <a:off x="324000" y="810000"/>
            <a:ext cx="84960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57 qof ayaa la waraystay oo la weydiiyay inta lacag ee ay ku kharash gareeyeen cuntada intii ay ku sugnaayeen suuqa Oakfield.</a:t>
            </a:r>
            <a:endParaRPr/>
          </a:p>
        </p:txBody>
      </p:sp>
      <p:sp>
        <p:nvSpPr>
          <p:cNvPr id="1113" name="Google Shape;1113;p96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Helista celceliska (mean) ee shaxda soo noqnoqosha (frequency table)</a:t>
            </a:r>
            <a:endParaRPr/>
          </a:p>
        </p:txBody>
      </p:sp>
      <p:graphicFrame>
        <p:nvGraphicFramePr>
          <p:cNvPr id="1114" name="Google Shape;1114;p96"/>
          <p:cNvGraphicFramePr/>
          <p:nvPr/>
        </p:nvGraphicFramePr>
        <p:xfrm>
          <a:off x="324000" y="1731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{A17CC0A5-822D-4775-9ABD-B3D7EFE4B155}</a:tableStyleId>
              </a:tblPr>
              <a:tblGrid>
                <a:gridCol w="1805550"/>
                <a:gridCol w="1136125"/>
              </a:tblGrid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lacagta la kharash gareeyay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(£)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noqnoqosho (frequency)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</a:t>
                      </a:r>
                      <a:r>
                        <a:rPr i="1" lang="en-GB" sz="18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</a:t>
                      </a:r>
                      <a:r>
                        <a:rPr i="1" lang="en-GB" sz="12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£0 &lt; £ ≤ £20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 &lt; £ ≤ £50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£50 &lt; £ ≤ £100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£100 &lt; £ ≤ £200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£200 &lt; £ ≤ £300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15" name="Google Shape;1115;p96"/>
          <p:cNvSpPr txBox="1"/>
          <p:nvPr/>
        </p:nvSpPr>
        <p:spPr>
          <a:xfrm>
            <a:off x="3369600" y="1731975"/>
            <a:ext cx="54504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Xisaabiyaha ayaa tan kuu qaban kara: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6" name="Google Shape;1116;p96"/>
          <p:cNvSpPr txBox="1"/>
          <p:nvPr/>
        </p:nvSpPr>
        <p:spPr>
          <a:xfrm>
            <a:off x="324000" y="4018700"/>
            <a:ext cx="8496000" cy="5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Bartamaha (midpoint) waxaa lagu muujiyay safka koowaad.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p97"/>
          <p:cNvSpPr txBox="1"/>
          <p:nvPr>
            <p:ph idx="1" type="body"/>
          </p:nvPr>
        </p:nvSpPr>
        <p:spPr>
          <a:xfrm>
            <a:off x="324000" y="810000"/>
            <a:ext cx="82377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57 qof ayaa la waraystay oo la weydiiyay inta lacag ee ay ku kharash gareeyeen cuntada intii ay ku sugnaayeen suuqa Oakfield.</a:t>
            </a:r>
            <a:endParaRPr/>
          </a:p>
        </p:txBody>
      </p:sp>
      <p:sp>
        <p:nvSpPr>
          <p:cNvPr id="1122" name="Google Shape;1122;p97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Helista celceliska (mean) ee shaxda soo noqnoqosha (frequency table)</a:t>
            </a:r>
            <a:endParaRPr/>
          </a:p>
        </p:txBody>
      </p:sp>
      <p:graphicFrame>
        <p:nvGraphicFramePr>
          <p:cNvPr id="1123" name="Google Shape;1123;p97"/>
          <p:cNvGraphicFramePr/>
          <p:nvPr/>
        </p:nvGraphicFramePr>
        <p:xfrm>
          <a:off x="324000" y="1731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{A17CC0A5-822D-4775-9ABD-B3D7EFE4B155}</a:tableStyleId>
              </a:tblPr>
              <a:tblGrid>
                <a:gridCol w="1805550"/>
                <a:gridCol w="1136125"/>
              </a:tblGrid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lacagta la kharash gareeyay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(£)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noqnoqosho (frequency)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</a:t>
                      </a:r>
                      <a:r>
                        <a:rPr i="1" lang="en-GB" sz="18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</a:t>
                      </a:r>
                      <a:r>
                        <a:rPr i="1" lang="en-GB" sz="1200">
                          <a:solidFill>
                            <a:schemeClr val="l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£0 &lt; £ ≤ £20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 &lt; £ ≤ £50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£50 &lt; £ ≤ £100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£100 &lt; £ ≤ £200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£200 &lt; £ ≤ £300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9050" marB="19050" marR="28575" marL="28575" anchor="b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24" name="Google Shape;1124;p97"/>
          <p:cNvSpPr txBox="1"/>
          <p:nvPr/>
        </p:nvSpPr>
        <p:spPr>
          <a:xfrm>
            <a:off x="3369600" y="1731975"/>
            <a:ext cx="5450400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Xisaabi qiyaasta celceliska (mean) lacagta la kharash gareeyay ee booqde kasta.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5" name="Google Shape;1125;p97"/>
          <p:cNvSpPr txBox="1"/>
          <p:nvPr/>
        </p:nvSpPr>
        <p:spPr>
          <a:xfrm>
            <a:off x="3369600" y="2566650"/>
            <a:ext cx="5450400" cy="5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£68.25 waa qiyaasta celceliska (mean) lacagta la kharash gareeyay ee booqde kasta.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9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p98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Helista celceliska (mean) ee shaxda soo noqnoqosha (frequency table)</a:t>
            </a:r>
            <a:endParaRPr/>
          </a:p>
        </p:txBody>
      </p:sp>
      <p:sp>
        <p:nvSpPr>
          <p:cNvPr id="1131" name="Google Shape;1131;p98"/>
          <p:cNvSpPr txBox="1"/>
          <p:nvPr>
            <p:ph idx="1" type="body"/>
          </p:nvPr>
        </p:nvSpPr>
        <p:spPr>
          <a:xfrm>
            <a:off x="324000" y="810000"/>
            <a:ext cx="82377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1) Shaxdan soo noqnoqosha (frequency table) waxay tusinaysaa tirada goolalka la dhaliyay ciyaar kasta oo ay sameeyeen kooxaha kubbadda cagta ee naadiga hal xilli ciyaareed.</a:t>
            </a:r>
            <a:endParaRPr/>
          </a:p>
        </p:txBody>
      </p:sp>
      <p:graphicFrame>
        <p:nvGraphicFramePr>
          <p:cNvPr id="1132" name="Google Shape;1132;p98"/>
          <p:cNvGraphicFramePr/>
          <p:nvPr/>
        </p:nvGraphicFramePr>
        <p:xfrm>
          <a:off x="324008" y="1927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738125"/>
                <a:gridCol w="14756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Goolalka la dhaliyay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noqnoqosho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133" name="Google Shape;1133;p98"/>
          <p:cNvSpPr txBox="1"/>
          <p:nvPr/>
        </p:nvSpPr>
        <p:spPr>
          <a:xfrm>
            <a:off x="3735900" y="1927500"/>
            <a:ext cx="50841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maxay celceliska (mean) tirada goolalka la dhaliyay?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8" name="Google Shape;1138;p99"/>
          <p:cNvGraphicFramePr/>
          <p:nvPr/>
        </p:nvGraphicFramePr>
        <p:xfrm>
          <a:off x="324000" y="1924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738125"/>
                <a:gridCol w="14756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Qiimaynta xiddigta (Star rating)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noqnoqoshada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139" name="Google Shape;1139;p99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Helista celceliska (mean) ee miiska soo noqnoqoshada (frequency table)</a:t>
            </a:r>
            <a:endParaRPr/>
          </a:p>
        </p:txBody>
      </p:sp>
      <p:sp>
        <p:nvSpPr>
          <p:cNvPr id="1140" name="Google Shape;1140;p99"/>
          <p:cNvSpPr txBox="1"/>
          <p:nvPr>
            <p:ph idx="1" type="body"/>
          </p:nvPr>
        </p:nvSpPr>
        <p:spPr>
          <a:xfrm>
            <a:off x="324000" y="810000"/>
            <a:ext cx="82377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2) Miiskan soo noqnoqoshada (frequency table) wuxuu muujinayaa qiimaynta xiddigta (star rating) uu helay makhaayad intii lagu guda jiray usbuuca furitaanka.</a:t>
            </a:r>
            <a:endParaRPr/>
          </a:p>
        </p:txBody>
      </p:sp>
      <p:sp>
        <p:nvSpPr>
          <p:cNvPr id="1141" name="Google Shape;1141;p99"/>
          <p:cNvSpPr txBox="1"/>
          <p:nvPr/>
        </p:nvSpPr>
        <p:spPr>
          <a:xfrm>
            <a:off x="3735900" y="1927500"/>
            <a:ext cx="50841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maxay celceliska (mean) qiimaynta xiddigta (star rating)?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5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p100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Helista celceliska (mean) ee miiska soo noqnoqoshada (frequency table)</a:t>
            </a:r>
            <a:endParaRPr/>
          </a:p>
        </p:txBody>
      </p:sp>
      <p:sp>
        <p:nvSpPr>
          <p:cNvPr id="1147" name="Google Shape;1147;p100"/>
          <p:cNvSpPr txBox="1"/>
          <p:nvPr>
            <p:ph idx="1" type="body"/>
          </p:nvPr>
        </p:nvSpPr>
        <p:spPr>
          <a:xfrm>
            <a:off x="324000" y="810000"/>
            <a:ext cx="82377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3) Miiska soo noqnoqoshada (frequency table) wuxuu muujinayaa tirada qolalka jiifka ee guryaha kala duwan ee degmada magaalada.</a:t>
            </a:r>
            <a:endParaRPr/>
          </a:p>
        </p:txBody>
      </p:sp>
      <p:sp>
        <p:nvSpPr>
          <p:cNvPr id="1148" name="Google Shape;1148;p100"/>
          <p:cNvSpPr txBox="1"/>
          <p:nvPr/>
        </p:nvSpPr>
        <p:spPr>
          <a:xfrm>
            <a:off x="3369600" y="1927500"/>
            <a:ext cx="54504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maxay celceliska (mean) tirada qolalka jiifka?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149" name="Google Shape;1149;p100"/>
          <p:cNvGraphicFramePr/>
          <p:nvPr/>
        </p:nvGraphicFramePr>
        <p:xfrm>
          <a:off x="324000" y="1924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395175"/>
                <a:gridCol w="14348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Qolalka jiifka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noqnoqoshada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solidFill>
                      <a:schemeClr val="accent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p101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Helista celceliska (mean) ee miiska soo noqnoqoshada (frequency table)</a:t>
            </a:r>
            <a:endParaRPr/>
          </a:p>
        </p:txBody>
      </p:sp>
      <p:sp>
        <p:nvSpPr>
          <p:cNvPr id="1155" name="Google Shape;1155;p101"/>
          <p:cNvSpPr txBox="1"/>
          <p:nvPr>
            <p:ph idx="1" type="body"/>
          </p:nvPr>
        </p:nvSpPr>
        <p:spPr>
          <a:xfrm>
            <a:off x="324000" y="810000"/>
            <a:ext cx="82377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4) Waqtiga ay ku qaadanayso muunad arday ah inay tagaale iskuulka ayaa lagu soo ururiyay miisan kooxaysan oo soo noqnoqoshada (grouped frequency table).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156" name="Google Shape;1156;p101"/>
          <p:cNvSpPr txBox="1"/>
          <p:nvPr/>
        </p:nvSpPr>
        <p:spPr>
          <a:xfrm>
            <a:off x="3861400" y="1927500"/>
            <a:ext cx="49587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maxay qiyaasta celceliska (mean) waqtiga safarka (ilaa daqiiqada ugu dhow)?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157" name="Google Shape;1157;p101"/>
          <p:cNvGraphicFramePr/>
          <p:nvPr/>
        </p:nvGraphicFramePr>
        <p:xfrm>
          <a:off x="323988" y="192423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{A17CC0A5-822D-4775-9ABD-B3D7EFE4B155}</a:tableStyleId>
              </a:tblPr>
              <a:tblGrid>
                <a:gridCol w="2165125"/>
                <a:gridCol w="1146525"/>
              </a:tblGrid>
              <a:tr h="51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Waqtiga lagu qaatay safarka iskuulka (daqiiqado)</a:t>
                      </a:r>
                      <a:r>
                        <a:rPr lang="en-GB" sz="15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noqnoqoshada (Frequency)</a:t>
                      </a:r>
                      <a:r>
                        <a:rPr lang="en-GB" sz="15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</a:t>
                      </a:r>
                      <a:r>
                        <a:rPr i="1" lang="en-GB" sz="15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</a:t>
                      </a:r>
                      <a:r>
                        <a:rPr i="1" lang="en-GB" sz="15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GB" sz="15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 &lt; </a:t>
                      </a: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 &lt; </a:t>
                      </a:r>
                      <a:r>
                        <a:rPr i="1" lang="en-GB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10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 &lt; </a:t>
                      </a:r>
                      <a:r>
                        <a:rPr i="1" lang="en-GB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16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16 &lt; </a:t>
                      </a:r>
                      <a:r>
                        <a:rPr i="1" lang="en-GB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26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26 &lt; </a:t>
                      </a:r>
                      <a:r>
                        <a:rPr i="1" lang="en-GB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40 &lt; </a:t>
                      </a:r>
                      <a:r>
                        <a:rPr i="1" lang="en-GB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60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p102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Helista celceliska (mean) ee miiska soo noqnoqoshada (frequency table)</a:t>
            </a:r>
            <a:endParaRPr/>
          </a:p>
        </p:txBody>
      </p:sp>
      <p:sp>
        <p:nvSpPr>
          <p:cNvPr id="1163" name="Google Shape;1163;p102"/>
          <p:cNvSpPr txBox="1"/>
          <p:nvPr>
            <p:ph idx="1" type="body"/>
          </p:nvPr>
        </p:nvSpPr>
        <p:spPr>
          <a:xfrm>
            <a:off x="324000" y="810000"/>
            <a:ext cx="82377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1) Miiskan soo noqnoqoshada (frequency table) wuxuu muujinayaa tirada goolalka la dhaliyay ee ciyaar kasta oo ay ciyaareen kooxaha kala duwan ee naadiga intii lagu guda jiray xilli kubbadda cagta.</a:t>
            </a:r>
            <a:endParaRPr/>
          </a:p>
        </p:txBody>
      </p:sp>
      <p:graphicFrame>
        <p:nvGraphicFramePr>
          <p:cNvPr id="1164" name="Google Shape;1164;p102"/>
          <p:cNvGraphicFramePr/>
          <p:nvPr/>
        </p:nvGraphicFramePr>
        <p:xfrm>
          <a:off x="324008" y="1927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738125"/>
                <a:gridCol w="14756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Goolalka la dhaliyay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noqnoqoshada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165" name="Google Shape;1165;p102"/>
          <p:cNvSpPr txBox="1"/>
          <p:nvPr/>
        </p:nvSpPr>
        <p:spPr>
          <a:xfrm>
            <a:off x="3735900" y="1927500"/>
            <a:ext cx="50841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maxay celceliska (mean) tirada goolalka la dhaliyay?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1.65 gool (oo ku soo wareegaya 2)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9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0" name="Google Shape;1170;p103"/>
          <p:cNvGraphicFramePr/>
          <p:nvPr/>
        </p:nvGraphicFramePr>
        <p:xfrm>
          <a:off x="324000" y="1924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738125"/>
                <a:gridCol w="14756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Qiimeynta xiddig (Star rating)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Joogteynta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171" name="Google Shape;1171;p103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Helista celceliska (mean) ee miiska joogteynta (frequency table)</a:t>
            </a:r>
            <a:endParaRPr/>
          </a:p>
        </p:txBody>
      </p:sp>
      <p:sp>
        <p:nvSpPr>
          <p:cNvPr id="1172" name="Google Shape;1172;p103"/>
          <p:cNvSpPr txBox="1"/>
          <p:nvPr>
            <p:ph idx="1" type="body"/>
          </p:nvPr>
        </p:nvSpPr>
        <p:spPr>
          <a:xfrm>
            <a:off x="324000" y="810000"/>
            <a:ext cx="82377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2) Miiskan joogteynta (frequency table) wuxuu muujinayaa qiimeynta xiddig ee maqaayad heshay usbuucii furitaanka.</a:t>
            </a:r>
            <a:endParaRPr/>
          </a:p>
        </p:txBody>
      </p:sp>
      <p:sp>
        <p:nvSpPr>
          <p:cNvPr id="1173" name="Google Shape;1173;p103"/>
          <p:cNvSpPr txBox="1"/>
          <p:nvPr/>
        </p:nvSpPr>
        <p:spPr>
          <a:xfrm>
            <a:off x="3735900" y="1927500"/>
            <a:ext cx="50841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maxay celceliska qiimeynta xiddig?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3.64… xiddigood (oo ku wareegaya 4)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7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p104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Helista celceliska (mean) ee miiska joogteynta (frequency table)</a:t>
            </a:r>
            <a:endParaRPr/>
          </a:p>
        </p:txBody>
      </p:sp>
      <p:sp>
        <p:nvSpPr>
          <p:cNvPr id="1179" name="Google Shape;1179;p104"/>
          <p:cNvSpPr txBox="1"/>
          <p:nvPr>
            <p:ph idx="1" type="body"/>
          </p:nvPr>
        </p:nvSpPr>
        <p:spPr>
          <a:xfrm>
            <a:off x="324000" y="810000"/>
            <a:ext cx="82377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3) Miiska joogteynta (frequency table) wuxuu muujinayaa tirada qolalka jiifka ee guryaha kala duwan ee aagga magaalada.</a:t>
            </a:r>
            <a:endParaRPr/>
          </a:p>
        </p:txBody>
      </p:sp>
      <p:sp>
        <p:nvSpPr>
          <p:cNvPr id="1180" name="Google Shape;1180;p104"/>
          <p:cNvSpPr txBox="1"/>
          <p:nvPr/>
        </p:nvSpPr>
        <p:spPr>
          <a:xfrm>
            <a:off x="3369600" y="1927500"/>
            <a:ext cx="54504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maxay celceliska tirada qolalka jiifka?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2.5 qolal jiif (oo ku wareegaya 3)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181" name="Google Shape;1181;p104"/>
          <p:cNvGraphicFramePr/>
          <p:nvPr/>
        </p:nvGraphicFramePr>
        <p:xfrm>
          <a:off x="324000" y="1924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395175"/>
                <a:gridCol w="14348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Qolalka jiifka (Bedrooms)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Joogteynta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solidFill>
                      <a:schemeClr val="accent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5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" name="Google Shape;1186;p105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Helista celceliska (mean) ee miiska joogteynta (frequency table)</a:t>
            </a:r>
            <a:endParaRPr/>
          </a:p>
        </p:txBody>
      </p:sp>
      <p:sp>
        <p:nvSpPr>
          <p:cNvPr id="1187" name="Google Shape;1187;p105"/>
          <p:cNvSpPr txBox="1"/>
          <p:nvPr>
            <p:ph idx="1" type="body"/>
          </p:nvPr>
        </p:nvSpPr>
        <p:spPr>
          <a:xfrm>
            <a:off x="324000" y="810000"/>
            <a:ext cx="82377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4) Waqtiga ay qaadanayso muunad arday si ay iskuulka ugu tagaan ayaa lagu soo ururiyay miiskan joogteynta (frequency table) ee kooxaysan.</a:t>
            </a:r>
            <a:endParaRPr/>
          </a:p>
        </p:txBody>
      </p:sp>
      <p:sp>
        <p:nvSpPr>
          <p:cNvPr id="1188" name="Google Shape;1188;p105"/>
          <p:cNvSpPr txBox="1"/>
          <p:nvPr/>
        </p:nvSpPr>
        <p:spPr>
          <a:xfrm>
            <a:off x="3861400" y="1927500"/>
            <a:ext cx="4958700" cy="28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maxay qiyaasta celceliska waqtiga safarka (ilaa daqiiqadda ugu dhow)?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18 daqiiqo</a:t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189" name="Google Shape;1189;p105"/>
          <p:cNvGraphicFramePr/>
          <p:nvPr/>
        </p:nvGraphicFramePr>
        <p:xfrm>
          <a:off x="323988" y="192423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{A17CC0A5-822D-4775-9ABD-B3D7EFE4B155}</a:tableStyleId>
              </a:tblPr>
              <a:tblGrid>
                <a:gridCol w="2165125"/>
                <a:gridCol w="1146525"/>
              </a:tblGrid>
              <a:tr h="51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Waqtiga lagu qaatay safarka iskuulka (daqiiqado)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Joogteynta (Frequency)</a:t>
                      </a: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</a:t>
                      </a:r>
                      <a:r>
                        <a:rPr i="1" lang="en-GB" sz="18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</a:t>
                      </a:r>
                      <a:r>
                        <a:rPr i="1" lang="en-GB" sz="12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 &lt; </a:t>
                      </a:r>
                      <a:r>
                        <a:rPr i="1" lang="en-GB" sz="15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 &lt; </a:t>
                      </a:r>
                      <a:r>
                        <a:rPr i="1" lang="en-GB" sz="1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10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 &lt; </a:t>
                      </a:r>
                      <a:r>
                        <a:rPr i="1" lang="en-GB" sz="1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16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16 &lt; </a:t>
                      </a:r>
                      <a:r>
                        <a:rPr i="1" lang="en-GB" sz="1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26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26 &lt; </a:t>
                      </a:r>
                      <a:r>
                        <a:rPr i="1" lang="en-GB" sz="1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40 &lt; </a:t>
                      </a:r>
                      <a:r>
                        <a:rPr i="1" lang="en-GB" sz="15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60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106"/>
          <p:cNvSpPr txBox="1"/>
          <p:nvPr>
            <p:ph type="title"/>
          </p:nvPr>
        </p:nvSpPr>
        <p:spPr>
          <a:xfrm>
            <a:off x="1225225" y="2133562"/>
            <a:ext cx="68523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Helista celceliska (mean) ee miiska joogteynta (frequency table)</a:t>
            </a:r>
            <a:endParaRPr/>
          </a:p>
        </p:txBody>
      </p:sp>
      <p:sp>
        <p:nvSpPr>
          <p:cNvPr id="1195" name="Google Shape;1195;p106"/>
          <p:cNvSpPr txBox="1"/>
          <p:nvPr>
            <p:ph idx="2" type="title"/>
          </p:nvPr>
        </p:nvSpPr>
        <p:spPr>
          <a:xfrm>
            <a:off x="324000" y="8100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Isticmaalka fx-991CW ee tirakoobka (statistics)</a:t>
            </a:r>
            <a:endParaRPr/>
          </a:p>
        </p:txBody>
      </p:sp>
      <p:sp>
        <p:nvSpPr>
          <p:cNvPr id="1196" name="Google Shape;1196;p106"/>
          <p:cNvSpPr txBox="1"/>
          <p:nvPr>
            <p:ph idx="3" type="title"/>
          </p:nvPr>
        </p:nvSpPr>
        <p:spPr>
          <a:xfrm>
            <a:off x="1225225" y="3069850"/>
            <a:ext cx="6852300" cy="2772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Falanqaynta (Analysis)</a:t>
            </a:r>
            <a:endParaRPr/>
          </a:p>
        </p:txBody>
      </p:sp>
      <p:pic>
        <p:nvPicPr>
          <p:cNvPr id="1197" name="Google Shape;1197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087" y="2993342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p107"/>
          <p:cNvSpPr txBox="1"/>
          <p:nvPr>
            <p:ph idx="1" type="body"/>
          </p:nvPr>
        </p:nvSpPr>
        <p:spPr>
          <a:xfrm>
            <a:off x="324000" y="810000"/>
            <a:ext cx="82377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Xisaabiyahaagu wuxuu sameyn karaa wax ka badan celceliska (mean) kaliya.</a:t>
            </a:r>
            <a:endParaRPr/>
          </a:p>
        </p:txBody>
      </p:sp>
      <p:sp>
        <p:nvSpPr>
          <p:cNvPr id="1203" name="Google Shape;1203;p107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Falanqaynta (Analysis)</a:t>
            </a:r>
            <a:endParaRPr/>
          </a:p>
        </p:txBody>
      </p:sp>
      <p:pic>
        <p:nvPicPr>
          <p:cNvPr id="1204" name="Google Shape;1204;p107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5339475" y="2451075"/>
            <a:ext cx="2417398" cy="12873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5" name="Google Shape;1205;p107"/>
          <p:cNvSpPr txBox="1"/>
          <p:nvPr/>
        </p:nvSpPr>
        <p:spPr>
          <a:xfrm>
            <a:off x="5332050" y="2511400"/>
            <a:ext cx="2417400" cy="10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Xisaabinta kale ayaa isla waqtigaas la sameeyaa.</a:t>
            </a:r>
            <a:endParaRPr/>
          </a:p>
        </p:txBody>
      </p:sp>
      <p:pic>
        <p:nvPicPr>
          <p:cNvPr id="1206" name="Google Shape;1206;p10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7749345" y="3188863"/>
            <a:ext cx="727174" cy="9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207" name="Google Shape;1207;p107"/>
          <p:cNvSpPr txBox="1"/>
          <p:nvPr/>
        </p:nvSpPr>
        <p:spPr>
          <a:xfrm>
            <a:off x="7408958" y="3941374"/>
            <a:ext cx="1407900" cy="5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Nuur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08" name="Google Shape;1208;p107"/>
          <p:cNvGrpSpPr/>
          <p:nvPr/>
        </p:nvGrpSpPr>
        <p:grpSpPr>
          <a:xfrm>
            <a:off x="323994" y="2451075"/>
            <a:ext cx="4404706" cy="2084323"/>
            <a:chOff x="475269" y="2652375"/>
            <a:chExt cx="4404706" cy="2084323"/>
          </a:xfrm>
        </p:grpSpPr>
        <p:pic>
          <p:nvPicPr>
            <p:cNvPr id="1209" name="Google Shape;1209;p107"/>
            <p:cNvPicPr preferRelativeResize="0"/>
            <p:nvPr/>
          </p:nvPicPr>
          <p:blipFill rotWithShape="1">
            <a:blip r:embed="rId3">
              <a:alphaModFix/>
            </a:blip>
            <a:srcRect b="43690" l="0" r="57905" t="0"/>
            <a:stretch/>
          </p:blipFill>
          <p:spPr>
            <a:xfrm flipH="1">
              <a:off x="1690901" y="2652375"/>
              <a:ext cx="3189074" cy="12755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0" name="Google Shape;1210;p107"/>
            <p:cNvSpPr txBox="1"/>
            <p:nvPr/>
          </p:nvSpPr>
          <p:spPr>
            <a:xfrm>
              <a:off x="1841825" y="2707900"/>
              <a:ext cx="2992800" cy="10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Markii aan helay celceliska (mean), wax badan ayaa shaashadda lagu muujiyay.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211" name="Google Shape;1211;p107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 flipH="1">
              <a:off x="697675" y="3227812"/>
              <a:ext cx="1114250" cy="10783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2" name="Google Shape;1212;p107"/>
            <p:cNvSpPr txBox="1"/>
            <p:nvPr/>
          </p:nvSpPr>
          <p:spPr>
            <a:xfrm>
              <a:off x="475269" y="4150798"/>
              <a:ext cx="1657200" cy="585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non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latin typeface="Lexend"/>
                  <a:ea typeface="Lexend"/>
                  <a:cs typeface="Lexend"/>
                  <a:sym typeface="Lexend"/>
                </a:rPr>
                <a:t>Isra</a:t>
              </a:r>
              <a:endParaRPr b="1"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6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" name="Google Shape;1217;p108"/>
          <p:cNvSpPr txBox="1"/>
          <p:nvPr>
            <p:ph idx="1" type="body"/>
          </p:nvPr>
        </p:nvSpPr>
        <p:spPr>
          <a:xfrm>
            <a:off x="3369600" y="810000"/>
            <a:ext cx="5192100" cy="202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Waa shax muujinaysa tirada dadka cuntada ku cunaya miisaska kala duwan oo maqaayad ah.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Markii aan xisaabinay celceliska (mean), macluumaadkan ayaa la soo bandhigay:</a:t>
            </a:r>
            <a:endParaRPr/>
          </a:p>
        </p:txBody>
      </p:sp>
      <p:sp>
        <p:nvSpPr>
          <p:cNvPr id="1218" name="Google Shape;1218;p108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Falanqaynta (Analysis)</a:t>
            </a:r>
            <a:endParaRPr/>
          </a:p>
        </p:txBody>
      </p:sp>
      <p:graphicFrame>
        <p:nvGraphicFramePr>
          <p:cNvPr id="1219" name="Google Shape;1219;p108"/>
          <p:cNvGraphicFramePr/>
          <p:nvPr/>
        </p:nvGraphicFramePr>
        <p:xfrm>
          <a:off x="324000" y="80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429475"/>
                <a:gridCol w="14060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Cabbirka kooxda (Group size)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noqnoqoshada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1220" name="Google Shape;1220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600" y="2951325"/>
            <a:ext cx="3676650" cy="165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4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p109"/>
          <p:cNvSpPr txBox="1"/>
          <p:nvPr>
            <p:ph idx="1" type="body"/>
          </p:nvPr>
        </p:nvSpPr>
        <p:spPr>
          <a:xfrm>
            <a:off x="324000" y="810000"/>
            <a:ext cx="84960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Riixida furaha fallaadho hoos u tilmaamaya ayaa muujinaysa macluumaad dheeri ah.</a:t>
            </a:r>
            <a:endParaRPr/>
          </a:p>
        </p:txBody>
      </p:sp>
      <p:sp>
        <p:nvSpPr>
          <p:cNvPr id="1226" name="Google Shape;1226;p109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Falanqaynta (Analysis)</a:t>
            </a:r>
            <a:endParaRPr/>
          </a:p>
        </p:txBody>
      </p:sp>
      <p:pic>
        <p:nvPicPr>
          <p:cNvPr id="1227" name="Google Shape;1227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1315200"/>
            <a:ext cx="3676650" cy="165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8" name="Google Shape;1228;p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52875" y="1310438"/>
            <a:ext cx="3667125" cy="166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9" name="Google Shape;1229;p10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74688" y="3196575"/>
            <a:ext cx="3394617" cy="1551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3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p110"/>
          <p:cNvSpPr txBox="1"/>
          <p:nvPr>
            <p:ph idx="1" type="body"/>
          </p:nvPr>
        </p:nvSpPr>
        <p:spPr>
          <a:xfrm>
            <a:off x="324000" y="810000"/>
            <a:ext cx="84960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u fiirsanaynaa macluumaadka loo baahan yahay xisaabta GCSE.</a:t>
            </a:r>
            <a:endParaRPr/>
          </a:p>
        </p:txBody>
      </p:sp>
      <p:sp>
        <p:nvSpPr>
          <p:cNvPr id="1235" name="Google Shape;1235;p110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Falanqaynta (Analysis)</a:t>
            </a:r>
            <a:endParaRPr/>
          </a:p>
        </p:txBody>
      </p:sp>
      <p:pic>
        <p:nvPicPr>
          <p:cNvPr id="1236" name="Google Shape;1236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1924800"/>
            <a:ext cx="3676650" cy="1657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37" name="Google Shape;1237;p110"/>
          <p:cNvGrpSpPr/>
          <p:nvPr/>
        </p:nvGrpSpPr>
        <p:grpSpPr>
          <a:xfrm>
            <a:off x="1297200" y="2156100"/>
            <a:ext cx="4477275" cy="457200"/>
            <a:chOff x="1297200" y="2156100"/>
            <a:chExt cx="4477275" cy="457200"/>
          </a:xfrm>
        </p:grpSpPr>
        <p:sp>
          <p:nvSpPr>
            <p:cNvPr id="1238" name="Google Shape;1238;p110"/>
            <p:cNvSpPr txBox="1"/>
            <p:nvPr/>
          </p:nvSpPr>
          <p:spPr>
            <a:xfrm>
              <a:off x="4939875" y="2156100"/>
              <a:ext cx="834600" cy="41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Celceliska (Mean)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39" name="Google Shape;1239;p110"/>
            <p:cNvCxnSpPr>
              <a:endCxn id="1240" idx="3"/>
            </p:cNvCxnSpPr>
            <p:nvPr/>
          </p:nvCxnSpPr>
          <p:spPr>
            <a:xfrm flipH="1">
              <a:off x="2131800" y="2362050"/>
              <a:ext cx="2808000" cy="1626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40" name="Google Shape;1240;p110"/>
            <p:cNvSpPr/>
            <p:nvPr/>
          </p:nvSpPr>
          <p:spPr>
            <a:xfrm>
              <a:off x="1297200" y="2436000"/>
              <a:ext cx="834600" cy="177300"/>
            </a:xfrm>
            <a:prstGeom prst="rect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41" name="Google Shape;1241;p110"/>
          <p:cNvGrpSpPr/>
          <p:nvPr/>
        </p:nvGrpSpPr>
        <p:grpSpPr>
          <a:xfrm>
            <a:off x="1297200" y="2573325"/>
            <a:ext cx="7522875" cy="768075"/>
            <a:chOff x="1297200" y="2573325"/>
            <a:chExt cx="7522875" cy="768075"/>
          </a:xfrm>
        </p:grpSpPr>
        <p:sp>
          <p:nvSpPr>
            <p:cNvPr id="1242" name="Google Shape;1242;p110"/>
            <p:cNvSpPr txBox="1"/>
            <p:nvPr/>
          </p:nvSpPr>
          <p:spPr>
            <a:xfrm>
              <a:off x="4939875" y="2613300"/>
              <a:ext cx="3880200" cy="72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Wadarta qiimayaasha (The sum of the values)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(waxaa laga yaabaa in loo qoro ∑fx)</a:t>
              </a:r>
              <a:r>
                <a:rPr i="1" lang="en-GB" sz="1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43" name="Google Shape;1243;p110"/>
            <p:cNvCxnSpPr>
              <a:stCxn id="1242" idx="1"/>
              <a:endCxn id="1244" idx="3"/>
            </p:cNvCxnSpPr>
            <p:nvPr/>
          </p:nvCxnSpPr>
          <p:spPr>
            <a:xfrm rot="10800000">
              <a:off x="2217375" y="2662050"/>
              <a:ext cx="2722500" cy="3153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44" name="Google Shape;1244;p110"/>
            <p:cNvSpPr/>
            <p:nvPr/>
          </p:nvSpPr>
          <p:spPr>
            <a:xfrm>
              <a:off x="1297200" y="2573325"/>
              <a:ext cx="920100" cy="177300"/>
            </a:xfrm>
            <a:prstGeom prst="rect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8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" name="Google Shape;1249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3988" y="1927575"/>
            <a:ext cx="3667125" cy="1666875"/>
          </a:xfrm>
          <a:prstGeom prst="rect">
            <a:avLst/>
          </a:prstGeom>
          <a:noFill/>
          <a:ln>
            <a:noFill/>
          </a:ln>
        </p:spPr>
      </p:pic>
      <p:sp>
        <p:nvSpPr>
          <p:cNvPr id="1250" name="Google Shape;1250;p111"/>
          <p:cNvSpPr txBox="1"/>
          <p:nvPr>
            <p:ph idx="1" type="body"/>
          </p:nvPr>
        </p:nvSpPr>
        <p:spPr>
          <a:xfrm>
            <a:off x="324000" y="810000"/>
            <a:ext cx="84960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u fiirsanaynaa macluumaadka loo baahan yahay xisaabta GCSE.</a:t>
            </a:r>
            <a:endParaRPr/>
          </a:p>
        </p:txBody>
      </p:sp>
      <p:sp>
        <p:nvSpPr>
          <p:cNvPr id="1251" name="Google Shape;1251;p111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Falanqaynta (Analysis)</a:t>
            </a:r>
            <a:endParaRPr/>
          </a:p>
        </p:txBody>
      </p:sp>
      <p:grpSp>
        <p:nvGrpSpPr>
          <p:cNvPr id="1252" name="Google Shape;1252;p111"/>
          <p:cNvGrpSpPr/>
          <p:nvPr/>
        </p:nvGrpSpPr>
        <p:grpSpPr>
          <a:xfrm>
            <a:off x="1328166" y="1938175"/>
            <a:ext cx="6756609" cy="830163"/>
            <a:chOff x="1463125" y="1044038"/>
            <a:chExt cx="6756609" cy="830163"/>
          </a:xfrm>
        </p:grpSpPr>
        <p:sp>
          <p:nvSpPr>
            <p:cNvPr id="1253" name="Google Shape;1253;p111"/>
            <p:cNvSpPr txBox="1"/>
            <p:nvPr/>
          </p:nvSpPr>
          <p:spPr>
            <a:xfrm>
              <a:off x="5074834" y="1044038"/>
              <a:ext cx="3144900" cy="41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Tirada qiimayaasha (The number of values)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54" name="Google Shape;1254;p111"/>
            <p:cNvCxnSpPr>
              <a:stCxn id="1253" idx="1"/>
              <a:endCxn id="1255" idx="3"/>
            </p:cNvCxnSpPr>
            <p:nvPr/>
          </p:nvCxnSpPr>
          <p:spPr>
            <a:xfrm flipH="1">
              <a:off x="2297734" y="1249988"/>
              <a:ext cx="2777100" cy="5355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55" name="Google Shape;1255;p111"/>
            <p:cNvSpPr/>
            <p:nvPr/>
          </p:nvSpPr>
          <p:spPr>
            <a:xfrm>
              <a:off x="1463125" y="1696900"/>
              <a:ext cx="834600" cy="177300"/>
            </a:xfrm>
            <a:prstGeom prst="rect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6" name="Google Shape;1256;p111"/>
          <p:cNvGrpSpPr/>
          <p:nvPr/>
        </p:nvGrpSpPr>
        <p:grpSpPr>
          <a:xfrm>
            <a:off x="1328175" y="2399784"/>
            <a:ext cx="7491900" cy="500500"/>
            <a:chOff x="1328175" y="2384700"/>
            <a:chExt cx="7491900" cy="500500"/>
          </a:xfrm>
        </p:grpSpPr>
        <p:sp>
          <p:nvSpPr>
            <p:cNvPr id="1257" name="Google Shape;1257;p111"/>
            <p:cNvSpPr txBox="1"/>
            <p:nvPr/>
          </p:nvSpPr>
          <p:spPr>
            <a:xfrm>
              <a:off x="4939875" y="2384700"/>
              <a:ext cx="3880200" cy="36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Qiimaha ugu yar ee x (Minimum x value)</a:t>
              </a:r>
              <a:r>
                <a:rPr i="1" lang="en-GB" sz="1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58" name="Google Shape;1258;p111"/>
            <p:cNvCxnSpPr>
              <a:stCxn id="1257" idx="1"/>
              <a:endCxn id="1259" idx="3"/>
            </p:cNvCxnSpPr>
            <p:nvPr/>
          </p:nvCxnSpPr>
          <p:spPr>
            <a:xfrm flipH="1">
              <a:off x="2164575" y="2566650"/>
              <a:ext cx="2775300" cy="2298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59" name="Google Shape;1259;p111"/>
            <p:cNvSpPr/>
            <p:nvPr/>
          </p:nvSpPr>
          <p:spPr>
            <a:xfrm>
              <a:off x="1328175" y="2707900"/>
              <a:ext cx="836400" cy="177300"/>
            </a:xfrm>
            <a:prstGeom prst="rect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60" name="Google Shape;1260;p111"/>
          <p:cNvGrpSpPr/>
          <p:nvPr/>
        </p:nvGrpSpPr>
        <p:grpSpPr>
          <a:xfrm>
            <a:off x="1328175" y="2815766"/>
            <a:ext cx="7491900" cy="363900"/>
            <a:chOff x="1328175" y="2815766"/>
            <a:chExt cx="7491900" cy="363900"/>
          </a:xfrm>
        </p:grpSpPr>
        <p:sp>
          <p:nvSpPr>
            <p:cNvPr id="1261" name="Google Shape;1261;p111"/>
            <p:cNvSpPr txBox="1"/>
            <p:nvPr/>
          </p:nvSpPr>
          <p:spPr>
            <a:xfrm>
              <a:off x="4939875" y="2815766"/>
              <a:ext cx="3880200" cy="36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Rubucda hoose (Lower quartile)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62" name="Google Shape;1262;p111"/>
            <p:cNvCxnSpPr>
              <a:stCxn id="1261" idx="1"/>
              <a:endCxn id="1263" idx="3"/>
            </p:cNvCxnSpPr>
            <p:nvPr/>
          </p:nvCxnSpPr>
          <p:spPr>
            <a:xfrm rot="10800000">
              <a:off x="2164575" y="2935916"/>
              <a:ext cx="2775300" cy="618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63" name="Google Shape;1263;p111"/>
            <p:cNvSpPr/>
            <p:nvPr/>
          </p:nvSpPr>
          <p:spPr>
            <a:xfrm>
              <a:off x="1328175" y="2847396"/>
              <a:ext cx="836400" cy="177300"/>
            </a:xfrm>
            <a:prstGeom prst="rect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64" name="Google Shape;1264;p111"/>
          <p:cNvGrpSpPr/>
          <p:nvPr/>
        </p:nvGrpSpPr>
        <p:grpSpPr>
          <a:xfrm>
            <a:off x="1328175" y="2998308"/>
            <a:ext cx="7491900" cy="600458"/>
            <a:chOff x="1328175" y="2998308"/>
            <a:chExt cx="7491900" cy="600458"/>
          </a:xfrm>
        </p:grpSpPr>
        <p:sp>
          <p:nvSpPr>
            <p:cNvPr id="1265" name="Google Shape;1265;p111"/>
            <p:cNvSpPr txBox="1"/>
            <p:nvPr/>
          </p:nvSpPr>
          <p:spPr>
            <a:xfrm>
              <a:off x="4939875" y="3234866"/>
              <a:ext cx="3880200" cy="36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Dhex-dhexaad (Median)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66" name="Google Shape;1266;p111"/>
            <p:cNvCxnSpPr>
              <a:stCxn id="1265" idx="1"/>
              <a:endCxn id="1267" idx="3"/>
            </p:cNvCxnSpPr>
            <p:nvPr/>
          </p:nvCxnSpPr>
          <p:spPr>
            <a:xfrm rot="10800000">
              <a:off x="2164575" y="3086816"/>
              <a:ext cx="2775300" cy="3300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67" name="Google Shape;1267;p111"/>
            <p:cNvSpPr/>
            <p:nvPr/>
          </p:nvSpPr>
          <p:spPr>
            <a:xfrm>
              <a:off x="1328175" y="2998308"/>
              <a:ext cx="836400" cy="177300"/>
            </a:xfrm>
            <a:prstGeom prst="rect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68" name="Google Shape;1268;p111"/>
          <p:cNvGrpSpPr/>
          <p:nvPr/>
        </p:nvGrpSpPr>
        <p:grpSpPr>
          <a:xfrm>
            <a:off x="1328175" y="3143816"/>
            <a:ext cx="7491900" cy="874049"/>
            <a:chOff x="1328175" y="3143816"/>
            <a:chExt cx="7491900" cy="874049"/>
          </a:xfrm>
        </p:grpSpPr>
        <p:sp>
          <p:nvSpPr>
            <p:cNvPr id="1269" name="Google Shape;1269;p111"/>
            <p:cNvSpPr txBox="1"/>
            <p:nvPr/>
          </p:nvSpPr>
          <p:spPr>
            <a:xfrm>
              <a:off x="4939875" y="3653966"/>
              <a:ext cx="3880200" cy="36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Rubuc sare (Upper quartile)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70" name="Google Shape;1270;p111"/>
            <p:cNvCxnSpPr>
              <a:stCxn id="1269" idx="1"/>
              <a:endCxn id="1271" idx="3"/>
            </p:cNvCxnSpPr>
            <p:nvPr/>
          </p:nvCxnSpPr>
          <p:spPr>
            <a:xfrm rot="10800000">
              <a:off x="2164575" y="3232616"/>
              <a:ext cx="2775300" cy="6033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71" name="Google Shape;1271;p111"/>
            <p:cNvSpPr/>
            <p:nvPr/>
          </p:nvSpPr>
          <p:spPr>
            <a:xfrm>
              <a:off x="1328175" y="3143816"/>
              <a:ext cx="836400" cy="177300"/>
            </a:xfrm>
            <a:prstGeom prst="rect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5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6" name="Google Shape;1276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1" y="1924101"/>
            <a:ext cx="3625434" cy="165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277" name="Google Shape;1277;p112"/>
          <p:cNvSpPr txBox="1"/>
          <p:nvPr>
            <p:ph idx="1" type="body"/>
          </p:nvPr>
        </p:nvSpPr>
        <p:spPr>
          <a:xfrm>
            <a:off x="324000" y="810000"/>
            <a:ext cx="84960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u fiirsanaynaa macluumaadka loo baahan yahay GCSE xisaab.</a:t>
            </a:r>
            <a:endParaRPr/>
          </a:p>
        </p:txBody>
      </p:sp>
      <p:sp>
        <p:nvSpPr>
          <p:cNvPr id="1278" name="Google Shape;1278;p112"/>
          <p:cNvSpPr txBox="1"/>
          <p:nvPr>
            <p:ph type="title"/>
          </p:nvPr>
        </p:nvSpPr>
        <p:spPr>
          <a:xfrm>
            <a:off x="324000" y="152400"/>
            <a:ext cx="713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Falanqayn (Analysis)</a:t>
            </a:r>
            <a:endParaRPr/>
          </a:p>
        </p:txBody>
      </p:sp>
      <p:grpSp>
        <p:nvGrpSpPr>
          <p:cNvPr id="1279" name="Google Shape;1279;p112"/>
          <p:cNvGrpSpPr/>
          <p:nvPr/>
        </p:nvGrpSpPr>
        <p:grpSpPr>
          <a:xfrm>
            <a:off x="1297200" y="2156100"/>
            <a:ext cx="6402975" cy="457200"/>
            <a:chOff x="1297200" y="2156100"/>
            <a:chExt cx="6402975" cy="457200"/>
          </a:xfrm>
        </p:grpSpPr>
        <p:sp>
          <p:nvSpPr>
            <p:cNvPr id="1280" name="Google Shape;1280;p112"/>
            <p:cNvSpPr txBox="1"/>
            <p:nvPr/>
          </p:nvSpPr>
          <p:spPr>
            <a:xfrm>
              <a:off x="4939875" y="2156100"/>
              <a:ext cx="2760300" cy="41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Qiimaha ugu sarreeya ee x (Maximum x value)</a:t>
              </a:r>
              <a:r>
                <a:rPr i="1" lang="en-GB" sz="1200">
                  <a:solidFill>
                    <a:schemeClr val="dk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/>
              </a: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81" name="Google Shape;1281;p112"/>
            <p:cNvCxnSpPr>
              <a:endCxn id="1282" idx="3"/>
            </p:cNvCxnSpPr>
            <p:nvPr/>
          </p:nvCxnSpPr>
          <p:spPr>
            <a:xfrm flipH="1">
              <a:off x="2131800" y="2362050"/>
              <a:ext cx="2808000" cy="162600"/>
            </a:xfrm>
            <a:prstGeom prst="straightConnector1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id="1282" name="Google Shape;1282;p112"/>
            <p:cNvSpPr/>
            <p:nvPr/>
          </p:nvSpPr>
          <p:spPr>
            <a:xfrm>
              <a:off x="1297200" y="2436000"/>
              <a:ext cx="834600" cy="177300"/>
            </a:xfrm>
            <a:prstGeom prst="rect">
              <a:avLst/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6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Google Shape;1287;p113"/>
          <p:cNvSpPr txBox="1"/>
          <p:nvPr>
            <p:ph idx="1" type="body"/>
          </p:nvPr>
        </p:nvSpPr>
        <p:spPr>
          <a:xfrm>
            <a:off x="324000" y="810000"/>
            <a:ext cx="82377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Xogtan, xisaabi kuwan soo socda:</a:t>
            </a:r>
            <a:endParaRPr/>
          </a:p>
        </p:txBody>
      </p:sp>
      <p:sp>
        <p:nvSpPr>
          <p:cNvPr id="1288" name="Google Shape;1288;p113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Falanqayn (Analysis)</a:t>
            </a:r>
            <a:endParaRPr/>
          </a:p>
        </p:txBody>
      </p:sp>
      <p:graphicFrame>
        <p:nvGraphicFramePr>
          <p:cNvPr id="1289" name="Google Shape;1289;p113"/>
          <p:cNvGraphicFramePr/>
          <p:nvPr/>
        </p:nvGraphicFramePr>
        <p:xfrm>
          <a:off x="324000" y="1269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429475"/>
                <a:gridCol w="14060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Cabbirka kooxda (Group size)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noqnoqosho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290" name="Google Shape;1290;p113"/>
          <p:cNvSpPr txBox="1"/>
          <p:nvPr/>
        </p:nvSpPr>
        <p:spPr>
          <a:xfrm>
            <a:off x="3369600" y="1269375"/>
            <a:ext cx="5450400" cy="10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Celcelis (Mean)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Dhex-dhexaad (Median)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 Kala-fogaan rubuc-dhexe (Interquartile range)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4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p114"/>
          <p:cNvSpPr txBox="1"/>
          <p:nvPr>
            <p:ph idx="1" type="body"/>
          </p:nvPr>
        </p:nvSpPr>
        <p:spPr>
          <a:xfrm>
            <a:off x="324000" y="810000"/>
            <a:ext cx="82377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Xogtan, xisaabi kuwan soo socda:</a:t>
            </a:r>
            <a:endParaRPr/>
          </a:p>
        </p:txBody>
      </p:sp>
      <p:sp>
        <p:nvSpPr>
          <p:cNvPr id="1296" name="Google Shape;1296;p114"/>
          <p:cNvSpPr txBox="1"/>
          <p:nvPr>
            <p:ph type="title"/>
          </p:nvPr>
        </p:nvSpPr>
        <p:spPr>
          <a:xfrm>
            <a:off x="324000" y="152400"/>
            <a:ext cx="7885200" cy="307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Falanqayn (Analysis)</a:t>
            </a:r>
            <a:endParaRPr/>
          </a:p>
        </p:txBody>
      </p:sp>
      <p:graphicFrame>
        <p:nvGraphicFramePr>
          <p:cNvPr id="1297" name="Google Shape;1297;p114"/>
          <p:cNvGraphicFramePr/>
          <p:nvPr/>
        </p:nvGraphicFramePr>
        <p:xfrm>
          <a:off x="324000" y="1269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429475"/>
                <a:gridCol w="14060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Cabbirka kooxda (Group size)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noqnoqosho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298" name="Google Shape;1298;p114"/>
          <p:cNvSpPr txBox="1"/>
          <p:nvPr/>
        </p:nvSpPr>
        <p:spPr>
          <a:xfrm>
            <a:off x="3369600" y="1269375"/>
            <a:ext cx="5450400" cy="19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Celcelis (Mean) = 3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Dhex-dhexaad (Median) = 3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 Kala-fogaan rubuc-dhexe (Interquartile range) = 4 − 2 = 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99" name="Google Shape;1299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9600" y="3041186"/>
            <a:ext cx="2828770" cy="1275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0" name="Google Shape;1300;p1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56418" y="3037510"/>
            <a:ext cx="2821442" cy="128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4" name="Shape 1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" name="Google Shape;1305;p115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Falanqayn (Analysis)</a:t>
            </a:r>
            <a:endParaRPr/>
          </a:p>
        </p:txBody>
      </p:sp>
      <p:sp>
        <p:nvSpPr>
          <p:cNvPr id="1306" name="Google Shape;1306;p115"/>
          <p:cNvSpPr txBox="1"/>
          <p:nvPr>
            <p:ph idx="1" type="body"/>
          </p:nvPr>
        </p:nvSpPr>
        <p:spPr>
          <a:xfrm>
            <a:off x="324000" y="810000"/>
            <a:ext cx="82377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Jadwalka soo noqnoqoshada wuxuu muujinayaa tirada goolalka la galay ciyaar kasta oo ay sameeyeen kooxaha oo dhan ee naadiga hal xilli kubbadda cagta.</a:t>
            </a:r>
            <a:endParaRPr sz="2000"/>
          </a:p>
        </p:txBody>
      </p:sp>
      <p:graphicFrame>
        <p:nvGraphicFramePr>
          <p:cNvPr id="1307" name="Google Shape;1307;p115"/>
          <p:cNvGraphicFramePr/>
          <p:nvPr/>
        </p:nvGraphicFramePr>
        <p:xfrm>
          <a:off x="324008" y="1698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738125"/>
                <a:gridCol w="14756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Goolal la galay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noqnoqoshada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308" name="Google Shape;1308;p115"/>
          <p:cNvSpPr txBox="1"/>
          <p:nvPr/>
        </p:nvSpPr>
        <p:spPr>
          <a:xfrm>
            <a:off x="3735900" y="1698900"/>
            <a:ext cx="50841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Xisaab dhexdhexaadka (median).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Xisaab kala-fogaan dhexe (interquartile range).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 Ma jeclaan lahaa naadigu inuu soo sheego celceliska (mean) ama dhexdhexaadka (median) sida celceliska tirada goolalka? Sabab?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13" name="Google Shape;1313;p116"/>
          <p:cNvGraphicFramePr/>
          <p:nvPr/>
        </p:nvGraphicFramePr>
        <p:xfrm>
          <a:off x="324000" y="169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738125"/>
                <a:gridCol w="14756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Qiimaynta xiddigaha (Star rating)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noqnoqoshada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314" name="Google Shape;1314;p116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Falanqaynta (Analysis)</a:t>
            </a:r>
            <a:endParaRPr/>
          </a:p>
        </p:txBody>
      </p:sp>
      <p:sp>
        <p:nvSpPr>
          <p:cNvPr id="1315" name="Google Shape;1315;p116"/>
          <p:cNvSpPr txBox="1"/>
          <p:nvPr>
            <p:ph idx="1" type="body"/>
          </p:nvPr>
        </p:nvSpPr>
        <p:spPr>
          <a:xfrm>
            <a:off x="324000" y="810000"/>
            <a:ext cx="82377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2) Jadwalkan soo noqnoqoshada (frequency) wuxuu muujinayaa qiimaynta xiddigaha (star rating) uu helay makhaayad intii lagu jiray usbuuca furitaankeeda.</a:t>
            </a:r>
            <a:endParaRPr sz="2000"/>
          </a:p>
        </p:txBody>
      </p:sp>
      <p:sp>
        <p:nvSpPr>
          <p:cNvPr id="1316" name="Google Shape;1316;p116"/>
          <p:cNvSpPr txBox="1"/>
          <p:nvPr/>
        </p:nvSpPr>
        <p:spPr>
          <a:xfrm>
            <a:off x="3735900" y="1698900"/>
            <a:ext cx="50841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Xisaab dhexdhexaadka (median).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Xisaab kala-fogaan dhexe (interquartile range).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 Ma jeclaan lahaa makhaayaddu inay soo sheegto celceliska (mean) ama dhexdhexaadka (median) sida celceliska qiimaynta? Sabab?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0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p117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Falanqaynta (Analysis)</a:t>
            </a:r>
            <a:endParaRPr/>
          </a:p>
        </p:txBody>
      </p:sp>
      <p:sp>
        <p:nvSpPr>
          <p:cNvPr id="1322" name="Google Shape;1322;p117"/>
          <p:cNvSpPr txBox="1"/>
          <p:nvPr>
            <p:ph idx="1" type="body"/>
          </p:nvPr>
        </p:nvSpPr>
        <p:spPr>
          <a:xfrm>
            <a:off x="324000" y="810000"/>
            <a:ext cx="82377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3) Jadwalka soo noqnoqoshada (frequency) wuxuu muujinayaa tirada qolalka jiifka ee guryaha kala duwan ee ku yaala aagga magaalada.</a:t>
            </a:r>
            <a:endParaRPr sz="2000"/>
          </a:p>
        </p:txBody>
      </p:sp>
      <p:sp>
        <p:nvSpPr>
          <p:cNvPr id="1323" name="Google Shape;1323;p117"/>
          <p:cNvSpPr txBox="1"/>
          <p:nvPr/>
        </p:nvSpPr>
        <p:spPr>
          <a:xfrm>
            <a:off x="3369600" y="1698900"/>
            <a:ext cx="54504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Horumariye (developer) wuxuu rabaa inuu dhiso guryo qaali ah (3+ qolal) laakiin golaha deegaanka waxay rabaan guryo jaban. Goluhu waxay ku doodayaan in horey u jiraan guryo ku filan oo leh 3 ama in ka badan qolal jiif.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sax baa goluhu? Isticmaal xogta si aad u taageerto go'aankaaga.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324" name="Google Shape;1324;p117"/>
          <p:cNvGraphicFramePr/>
          <p:nvPr/>
        </p:nvGraphicFramePr>
        <p:xfrm>
          <a:off x="324000" y="169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395175"/>
                <a:gridCol w="14348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Qolalka jiifka (Bedrooms)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noqnoqoshada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8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p118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Falanqaynta (Analysis)</a:t>
            </a:r>
            <a:endParaRPr/>
          </a:p>
        </p:txBody>
      </p:sp>
      <p:sp>
        <p:nvSpPr>
          <p:cNvPr id="1330" name="Google Shape;1330;p118"/>
          <p:cNvSpPr txBox="1"/>
          <p:nvPr>
            <p:ph idx="1" type="body"/>
          </p:nvPr>
        </p:nvSpPr>
        <p:spPr>
          <a:xfrm>
            <a:off x="324000" y="810000"/>
            <a:ext cx="82377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4) Waqtiga ay qaadanayso muunad arday ah si ay ugu safraan dugsiga ayaa lagu ururiyay jadwalkan soo noqnoqoshada ee kooxaysan (grouped frequency table).</a:t>
            </a:r>
            <a:endParaRPr sz="2000"/>
          </a:p>
        </p:txBody>
      </p:sp>
      <p:sp>
        <p:nvSpPr>
          <p:cNvPr id="1331" name="Google Shape;1331;p118"/>
          <p:cNvSpPr txBox="1"/>
          <p:nvPr/>
        </p:nvSpPr>
        <p:spPr>
          <a:xfrm>
            <a:off x="3861400" y="1698900"/>
            <a:ext cx="49587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Waxay qaadataa 17 daqiiqo in Yacquub uu safro isagoo bas ku raacaya.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Yacquub wuxuu sheeganayaa in tani ay ka qaadato waqti dheer celceliska ardayda, sidaas darteed waa in maalin kasta gaari loogu qaado dugsiga.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ku raacsan tahay Yacquub mise waad diidaysaa? Isticmaal caddayn si aad u taageerto jawaabtaada.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332" name="Google Shape;1332;p118"/>
          <p:cNvGraphicFramePr/>
          <p:nvPr/>
        </p:nvGraphicFramePr>
        <p:xfrm>
          <a:off x="323988" y="169563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{A17CC0A5-822D-4775-9ABD-B3D7EFE4B155}</a:tableStyleId>
              </a:tblPr>
              <a:tblGrid>
                <a:gridCol w="2165125"/>
                <a:gridCol w="1146525"/>
              </a:tblGrid>
              <a:tr h="51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Waqtiga loo qaaday safarka iskuulka (daqiiqado)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noqnoqosho (Frequency)</a:t>
                      </a: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</a:t>
                      </a:r>
                      <a:r>
                        <a:rPr i="1" lang="en-GB" sz="18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</a:t>
                      </a:r>
                      <a:r>
                        <a:rPr i="1" lang="en-GB" sz="12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 &lt; </a:t>
                      </a:r>
                      <a:r>
                        <a:rPr i="1"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 &lt; </a:t>
                      </a:r>
                      <a:r>
                        <a:rPr i="1" lang="en-GB" sz="2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10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 &lt; </a:t>
                      </a:r>
                      <a:r>
                        <a:rPr i="1" lang="en-GB" sz="2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16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16 &lt; </a:t>
                      </a:r>
                      <a:r>
                        <a:rPr i="1" lang="en-GB" sz="2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26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26 &lt; </a:t>
                      </a:r>
                      <a:r>
                        <a:rPr i="1" lang="en-GB" sz="2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40 &lt; </a:t>
                      </a:r>
                      <a:r>
                        <a:rPr i="1" lang="en-GB" sz="2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60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6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p119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Falanqayn (Analysis)</a:t>
            </a:r>
            <a:endParaRPr/>
          </a:p>
        </p:txBody>
      </p:sp>
      <p:sp>
        <p:nvSpPr>
          <p:cNvPr id="1338" name="Google Shape;1338;p119"/>
          <p:cNvSpPr txBox="1"/>
          <p:nvPr>
            <p:ph idx="1" type="body"/>
          </p:nvPr>
        </p:nvSpPr>
        <p:spPr>
          <a:xfrm>
            <a:off x="324000" y="810000"/>
            <a:ext cx="82377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1) Jadwalkan soo noqnoqoshada (frequency) wuxuu muujinayaa tirada goolalka la dhaliyay ciyaar kasta oo ay sameeyeen kooxaha kooxda ciyaarta kubbadda cagta hal xilli.</a:t>
            </a:r>
            <a:endParaRPr sz="2000"/>
          </a:p>
        </p:txBody>
      </p:sp>
      <p:graphicFrame>
        <p:nvGraphicFramePr>
          <p:cNvPr id="1339" name="Google Shape;1339;p119"/>
          <p:cNvGraphicFramePr/>
          <p:nvPr/>
        </p:nvGraphicFramePr>
        <p:xfrm>
          <a:off x="324008" y="1698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738125"/>
                <a:gridCol w="14756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Goolal la dhaliyay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noqnoqosho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340" name="Google Shape;1340;p119"/>
          <p:cNvSpPr txBox="1"/>
          <p:nvPr/>
        </p:nvSpPr>
        <p:spPr>
          <a:xfrm>
            <a:off x="3735900" y="1698900"/>
            <a:ext cx="5084100" cy="28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Xisaabi dhexdhexaadka (median).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 gool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Xisaabi kala duwanaanshaha rubuc-dhexe (interquartile range).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3 − 1 = 2 gool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4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p120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Falanqayn (Analysis)</a:t>
            </a:r>
            <a:endParaRPr/>
          </a:p>
        </p:txBody>
      </p:sp>
      <p:sp>
        <p:nvSpPr>
          <p:cNvPr id="1346" name="Google Shape;1346;p120"/>
          <p:cNvSpPr txBox="1"/>
          <p:nvPr>
            <p:ph idx="1" type="body"/>
          </p:nvPr>
        </p:nvSpPr>
        <p:spPr>
          <a:xfrm>
            <a:off x="324000" y="810000"/>
            <a:ext cx="82377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Jadwalkan soo noqnoqoshada (frequency) wuxuu muujinayaa tirada goolalka la dhaliyay ciyaar kasta oo ay sameeyeen kooxaha kooxda ciyaarta kubbadda cagta hal xilli.</a:t>
            </a:r>
            <a:endParaRPr sz="2000"/>
          </a:p>
        </p:txBody>
      </p:sp>
      <p:graphicFrame>
        <p:nvGraphicFramePr>
          <p:cNvPr id="1347" name="Google Shape;1347;p120"/>
          <p:cNvGraphicFramePr/>
          <p:nvPr/>
        </p:nvGraphicFramePr>
        <p:xfrm>
          <a:off x="324008" y="16989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738125"/>
                <a:gridCol w="14756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Goolal la dhaliyay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noqnoqosho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19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348" name="Google Shape;1348;p120"/>
          <p:cNvSpPr txBox="1"/>
          <p:nvPr/>
        </p:nvSpPr>
        <p:spPr>
          <a:xfrm>
            <a:off x="3735900" y="1698900"/>
            <a:ext cx="5084100" cy="28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 Kooxdu ma doorbidi lahayd inay soo sheegto celceliska (mean) ama dhexdhexaadka (median) sida celceliska tirada goolalka? Sabab?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Celcelis (Mean) = 1.65 gool. Dhexdhexaad (Median) = 1 gool.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Kooxdu waxay doorbidi lahayd inay soo sheegto celceliska (mean) sababtoo ah waxay ku wareegaysaa 2 gool taasoo ka dhigaysa waxqabadka kooxda mid u muuqda mid fiican.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2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53" name="Google Shape;1353;p121"/>
          <p:cNvGraphicFramePr/>
          <p:nvPr/>
        </p:nvGraphicFramePr>
        <p:xfrm>
          <a:off x="324000" y="169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738125"/>
                <a:gridCol w="14756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Qiimaynta xiddigaha (Star rating)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noqnoqosho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354" name="Google Shape;1354;p121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Falanqayn (Analysis)</a:t>
            </a:r>
            <a:endParaRPr/>
          </a:p>
        </p:txBody>
      </p:sp>
      <p:sp>
        <p:nvSpPr>
          <p:cNvPr id="1355" name="Google Shape;1355;p121"/>
          <p:cNvSpPr txBox="1"/>
          <p:nvPr>
            <p:ph idx="1" type="body"/>
          </p:nvPr>
        </p:nvSpPr>
        <p:spPr>
          <a:xfrm>
            <a:off x="324000" y="810000"/>
            <a:ext cx="82377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2) Jadwalkan soo noqnoqoshada (frequency) wuxuu muujinayaa qiimaynta xiddigaha (star rating) ee uu helay makhaayad usbuuca furitaankeeda.</a:t>
            </a:r>
            <a:endParaRPr sz="2000"/>
          </a:p>
        </p:txBody>
      </p:sp>
      <p:sp>
        <p:nvSpPr>
          <p:cNvPr id="1356" name="Google Shape;1356;p121"/>
          <p:cNvSpPr txBox="1"/>
          <p:nvPr/>
        </p:nvSpPr>
        <p:spPr>
          <a:xfrm>
            <a:off x="3735900" y="1698900"/>
            <a:ext cx="50841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a) Xisaabi dhexdhexaadka (median).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 xiddigood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b) Xisaabi kala-fogaan dhaxe (interquartile range).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5 − 3 = 2 xiddigood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0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1" name="Google Shape;1361;p122"/>
          <p:cNvGraphicFramePr/>
          <p:nvPr/>
        </p:nvGraphicFramePr>
        <p:xfrm>
          <a:off x="324000" y="169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738125"/>
                <a:gridCol w="1475600"/>
              </a:tblGrid>
              <a:tr h="441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Qiimaynta xiddigaha (Star rating)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noqnoqosho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5"/>
                    </a:solidFill>
                  </a:tcPr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437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45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362" name="Google Shape;1362;p122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Falanqayn (Analysis)</a:t>
            </a:r>
            <a:endParaRPr/>
          </a:p>
        </p:txBody>
      </p:sp>
      <p:sp>
        <p:nvSpPr>
          <p:cNvPr id="1363" name="Google Shape;1363;p122"/>
          <p:cNvSpPr txBox="1"/>
          <p:nvPr>
            <p:ph idx="1" type="body"/>
          </p:nvPr>
        </p:nvSpPr>
        <p:spPr>
          <a:xfrm>
            <a:off x="324000" y="810000"/>
            <a:ext cx="82377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Jadwalkan soo noqnoqoshada (frequency table) wuxuu muujinayaa qiimaynta xiddigaha ee maqaayad heshay usbuuca furitaankeeda.</a:t>
            </a:r>
            <a:endParaRPr sz="2000"/>
          </a:p>
        </p:txBody>
      </p:sp>
      <p:sp>
        <p:nvSpPr>
          <p:cNvPr id="1364" name="Google Shape;1364;p122"/>
          <p:cNvSpPr txBox="1"/>
          <p:nvPr/>
        </p:nvSpPr>
        <p:spPr>
          <a:xfrm>
            <a:off x="3735900" y="1698900"/>
            <a:ext cx="5084100" cy="28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c) Maqaayaddu ma doorbidi lahayd inay soo sheegto celceliska (mean) ama dhexe (median) sida celceliska qiimaynta? Sabab?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Celcelis (Mean) = 3.64… xiddigood. Dhexe (Median) = 4 xiddigood.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Maqaayaddu waxay soo sheegi kartaa midkood, laakiin dhexe (median) uma baahna in la soo koobo.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8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p123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Falanqayn (Analysis)</a:t>
            </a:r>
            <a:endParaRPr/>
          </a:p>
        </p:txBody>
      </p:sp>
      <p:sp>
        <p:nvSpPr>
          <p:cNvPr id="1370" name="Google Shape;1370;p123"/>
          <p:cNvSpPr txBox="1"/>
          <p:nvPr>
            <p:ph idx="1" type="body"/>
          </p:nvPr>
        </p:nvSpPr>
        <p:spPr>
          <a:xfrm>
            <a:off x="324000" y="810000"/>
            <a:ext cx="82377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3) Jadwalka soo noqnoqoshada (frequency table) wuxuu muujinayaa tirada qolalka jiifka ee guryaha kala duwan ee aagga magaalada.</a:t>
            </a:r>
            <a:endParaRPr sz="2000"/>
          </a:p>
        </p:txBody>
      </p:sp>
      <p:sp>
        <p:nvSpPr>
          <p:cNvPr id="1371" name="Google Shape;1371;p123"/>
          <p:cNvSpPr txBox="1"/>
          <p:nvPr/>
        </p:nvSpPr>
        <p:spPr>
          <a:xfrm>
            <a:off x="3369600" y="1698900"/>
            <a:ext cx="54504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Horumariye (developer) wuxuu rabaa inuu dhiso guryo qaali ah (3+ qolal jiif) laakiin golaha deegaanku waxay rabaan guryo jaban. Goluhu waxay ku doodayaan in horey u jiraan guryo ku filan oo leh 3 ama in ka badan oo qolal jiif ah.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Goluhu ma sax baa? U isticmaal xogta si aad u taageerto go'aankaaga.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372" name="Google Shape;1372;p123"/>
          <p:cNvGraphicFramePr/>
          <p:nvPr/>
        </p:nvGraphicFramePr>
        <p:xfrm>
          <a:off x="324000" y="169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395175"/>
                <a:gridCol w="14348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Qolalka jiifka (Bedrooms)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Soo noqnoqosho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6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124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Falanqayn (Analysis)</a:t>
            </a:r>
            <a:endParaRPr/>
          </a:p>
        </p:txBody>
      </p:sp>
      <p:sp>
        <p:nvSpPr>
          <p:cNvPr id="1378" name="Google Shape;1378;p124"/>
          <p:cNvSpPr txBox="1"/>
          <p:nvPr>
            <p:ph idx="1" type="body"/>
          </p:nvPr>
        </p:nvSpPr>
        <p:spPr>
          <a:xfrm>
            <a:off x="324000" y="810000"/>
            <a:ext cx="82377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3) Jadwalka soo noqnoqoshada (frequency table) wuxuu muujinayaa tirada qolalka jiifka ee guryaha kala duwan ee aagga magaalada.</a:t>
            </a:r>
            <a:endParaRPr sz="2000"/>
          </a:p>
        </p:txBody>
      </p:sp>
      <p:sp>
        <p:nvSpPr>
          <p:cNvPr id="1379" name="Google Shape;1379;p124"/>
          <p:cNvSpPr txBox="1"/>
          <p:nvPr/>
        </p:nvSpPr>
        <p:spPr>
          <a:xfrm>
            <a:off x="3369600" y="1698900"/>
            <a:ext cx="5450400" cy="411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Celcelis (Mean) = 2.5 qolal jiif. Dhexe (Median) = 2 qolal jiif.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Kala-fogaan dhaxe (Interquartile range) = 3 − 2 = 1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E.g.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Haddii goluhu isticmaalo celceliska (mean), waxay soo koobi karaan oo sheegi karaan in celceliska tirada qolalka jiifka ee guryaha aaggan yahay 3. Sidaas darteed waxaa jira guryo badan oo leh 3 (ama in ka badan) qolal jiif.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380" name="Google Shape;1380;p124"/>
          <p:cNvGraphicFramePr/>
          <p:nvPr/>
        </p:nvGraphicFramePr>
        <p:xfrm>
          <a:off x="324000" y="16956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{B29D6165-A02E-44EA-BB87-525E58A9FBD4}</a:tableStyleId>
              </a:tblPr>
              <a:tblGrid>
                <a:gridCol w="1395175"/>
                <a:gridCol w="14348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Qolalka jiifka (Bedrooms)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Joogto (Frequency)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solidFill>
                      <a:schemeClr val="accent5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4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p125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Falanqayn (Analysis)</a:t>
            </a:r>
            <a:endParaRPr/>
          </a:p>
        </p:txBody>
      </p:sp>
      <p:sp>
        <p:nvSpPr>
          <p:cNvPr id="1386" name="Google Shape;1386;p125"/>
          <p:cNvSpPr txBox="1"/>
          <p:nvPr>
            <p:ph idx="1" type="body"/>
          </p:nvPr>
        </p:nvSpPr>
        <p:spPr>
          <a:xfrm>
            <a:off x="324000" y="810000"/>
            <a:ext cx="82377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4) Waqtiga ay qaadanayso muunad arday si ay u tagaalo iskuulka waxaa lagu soo ururiyay jaantuska joogtada ee kooxaysan.</a:t>
            </a:r>
            <a:endParaRPr sz="2000"/>
          </a:p>
        </p:txBody>
      </p:sp>
      <p:sp>
        <p:nvSpPr>
          <p:cNvPr id="1387" name="Google Shape;1387;p125"/>
          <p:cNvSpPr txBox="1"/>
          <p:nvPr/>
        </p:nvSpPr>
        <p:spPr>
          <a:xfrm>
            <a:off x="3861400" y="1698900"/>
            <a:ext cx="4958700" cy="28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Waxay qaadataa 17 daqiiqo in Yacquub uu tago iskuulka baska.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Yacquub wuxuu sheeganayaa in tani ay ka qaadato waqti dheer marka loo eego ardayda caadiga ah, sidaas darteed waa in maalin kasta lagu qaado iskuulka gaari.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ku raacsan tahay ama ma diidaysaa Yacquub? U adeegso caddayn si aad u taageerto jawaabtaada.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388" name="Google Shape;1388;p125"/>
          <p:cNvGraphicFramePr/>
          <p:nvPr/>
        </p:nvGraphicFramePr>
        <p:xfrm>
          <a:off x="323988" y="169563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{A17CC0A5-822D-4775-9ABD-B3D7EFE4B155}</a:tableStyleId>
              </a:tblPr>
              <a:tblGrid>
                <a:gridCol w="2165125"/>
                <a:gridCol w="1146525"/>
              </a:tblGrid>
              <a:tr h="51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Waqtiga lagu qaatay inuu tago iskuulka (daqiiqado)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joogto (frequency)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</a:t>
                      </a:r>
                      <a:r>
                        <a:rPr i="1" lang="en-GB" sz="18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</a:t>
                      </a:r>
                      <a:r>
                        <a:rPr i="1" lang="en-GB" sz="12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 &lt; </a:t>
                      </a:r>
                      <a:r>
                        <a:rPr i="1"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 &lt; </a:t>
                      </a:r>
                      <a:r>
                        <a:rPr i="1" lang="en-GB" sz="2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10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 &lt; </a:t>
                      </a:r>
                      <a:r>
                        <a:rPr i="1" lang="en-GB" sz="2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16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16 &lt; </a:t>
                      </a:r>
                      <a:r>
                        <a:rPr i="1" lang="en-GB" sz="2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26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26 &lt; </a:t>
                      </a:r>
                      <a:r>
                        <a:rPr i="1" lang="en-GB" sz="2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40 &lt; </a:t>
                      </a:r>
                      <a:r>
                        <a:rPr i="1" lang="en-GB" sz="2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60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2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" name="Google Shape;1393;p126"/>
          <p:cNvSpPr txBox="1"/>
          <p:nvPr>
            <p:ph type="title"/>
          </p:nvPr>
        </p:nvSpPr>
        <p:spPr>
          <a:xfrm>
            <a:off x="1449300" y="146675"/>
            <a:ext cx="5741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Falanqayn (Analysis)</a:t>
            </a:r>
            <a:endParaRPr/>
          </a:p>
        </p:txBody>
      </p:sp>
      <p:sp>
        <p:nvSpPr>
          <p:cNvPr id="1394" name="Google Shape;1394;p126"/>
          <p:cNvSpPr txBox="1"/>
          <p:nvPr>
            <p:ph idx="1" type="body"/>
          </p:nvPr>
        </p:nvSpPr>
        <p:spPr>
          <a:xfrm>
            <a:off x="324000" y="810000"/>
            <a:ext cx="82377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4) Waqtiga ay qaadanayso muunad arday si ay u tagaalo iskuulka waxaa lagu soo ururiyay jaantuska joogtada ee kooxaysan.</a:t>
            </a:r>
            <a:endParaRPr sz="2000"/>
          </a:p>
        </p:txBody>
      </p:sp>
      <p:sp>
        <p:nvSpPr>
          <p:cNvPr id="1395" name="Google Shape;1395;p126"/>
          <p:cNvSpPr txBox="1"/>
          <p:nvPr/>
        </p:nvSpPr>
        <p:spPr>
          <a:xfrm>
            <a:off x="3861400" y="1698900"/>
            <a:ext cx="4958700" cy="28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Celcelis ≈ 18 daqiiqo. Dhexdhexaad = 13 daqiiqo.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Haddii Yacquub uu isticmaalo waqtiga dhexdhexaadka ah, markaas waa sax.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Si kastaba ha ahaatee, qoyska Yacquub waxay ku doodi karaan inuu qaldan yahay adoo isticmaalaya celceliska waqtiga.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396" name="Google Shape;1396;p126"/>
          <p:cNvGraphicFramePr/>
          <p:nvPr/>
        </p:nvGraphicFramePr>
        <p:xfrm>
          <a:off x="323988" y="169563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{A17CC0A5-822D-4775-9ABD-B3D7EFE4B155}</a:tableStyleId>
              </a:tblPr>
              <a:tblGrid>
                <a:gridCol w="2165125"/>
                <a:gridCol w="1146525"/>
              </a:tblGrid>
              <a:tr h="515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Waqtiga lagu qaatay inuu tago iskuulka (daqiiqado)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joogto (frequency)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(</a:t>
                      </a:r>
                      <a:r>
                        <a:rPr i="1" lang="en-GB" sz="18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</a:t>
                      </a:r>
                      <a:r>
                        <a:rPr i="1" lang="en-GB" sz="1200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666666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0 &lt; </a:t>
                      </a:r>
                      <a:r>
                        <a:rPr i="1" lang="en-GB" sz="22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4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28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 &lt; </a:t>
                      </a:r>
                      <a:r>
                        <a:rPr i="1" lang="en-GB" sz="2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10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 &lt; </a:t>
                      </a:r>
                      <a:r>
                        <a:rPr i="1" lang="en-GB" sz="2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16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70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16 &lt; </a:t>
                      </a:r>
                      <a:r>
                        <a:rPr i="1" lang="en-GB" sz="2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26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52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26 &lt; </a:t>
                      </a:r>
                      <a:r>
                        <a:rPr i="1" lang="en-GB" sz="2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40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30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8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40 &lt; </a:t>
                      </a:r>
                      <a:r>
                        <a:rPr i="1" lang="en-GB" sz="2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 ≤ 60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CCCCCC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0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" name="Google Shape;1401;p127"/>
          <p:cNvSpPr txBox="1"/>
          <p:nvPr>
            <p:ph type="title"/>
          </p:nvPr>
        </p:nvSpPr>
        <p:spPr>
          <a:xfrm>
            <a:off x="1684800" y="119125"/>
            <a:ext cx="57414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Isticmaalka fx-991CW ee tirakoobka (statistics)</a:t>
            </a:r>
            <a:endParaRPr/>
          </a:p>
        </p:txBody>
      </p:sp>
      <p:sp>
        <p:nvSpPr>
          <p:cNvPr id="1402" name="Google Shape;1402;p127"/>
          <p:cNvSpPr txBox="1"/>
          <p:nvPr>
            <p:ph idx="1" type="body"/>
          </p:nvPr>
        </p:nvSpPr>
        <p:spPr>
          <a:xfrm>
            <a:off x="324000" y="810000"/>
            <a:ext cx="8237700" cy="357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Xisaabiyayaasha qaarkood waxay qaban karaan wax ka badan xisaabinta aasaasiga ah.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fx-991CW waxay soo saari kartaa soo koobid tirakoob (statistical summary) oo ah xog.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Soo koobidu waxay ku daraysaa celceliska (mean), dhexdhexaadka (median), rubucda sare iyo hoose (upper and lower quartiles).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 2024 v2">
  <a:themeElements>
    <a:clrScheme name="Simple Light">
      <a:dk1>
        <a:srgbClr val="222222"/>
      </a:dk1>
      <a:lt1>
        <a:srgbClr val="FFFFFF"/>
      </a:lt1>
      <a:dk2>
        <a:srgbClr val="808080"/>
      </a:dk2>
      <a:lt2>
        <a:srgbClr val="F2F2F2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287C34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