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0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40229F6-0499-4A87-8D2B-F91EDD23A504}">
  <a:tblStyle styleId="{140229F6-0499-4A87-8D2B-F91EDD23A50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A9BE48FB-78EB-4247-964A-A29AEC6ECE5A}"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g2bacbc889b8_0_17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4" name="Google Shape;744;g2bacbc889b8_0_17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2bacbc889b8_0_17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0" name="Google Shape;750;g2bacbc889b8_0_17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2bacbc889b8_0_17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2bacbc889b8_0_17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2bacbc889b8_0_43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0" name="Google Shape;760;g2bacbc889b8_0_43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g2bacbc889b8_0_17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9" name="Google Shape;769;g2bacbc889b8_0_17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g2bacbc889b8_0_17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7" name="Google Shape;777;g2bacbc889b8_0_17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g2bacbc889b8_0_17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5" name="Google Shape;825;g2bacbc889b8_0_17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g2bacbc889b8_0_18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4" name="Google Shape;874;g2bacbc889b8_0_18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2" name="Shape 902"/>
        <p:cNvGrpSpPr/>
        <p:nvPr/>
      </p:nvGrpSpPr>
      <p:grpSpPr>
        <a:xfrm>
          <a:off x="0" y="0"/>
          <a:ext cx="0" cy="0"/>
          <a:chOff x="0" y="0"/>
          <a:chExt cx="0" cy="0"/>
        </a:xfrm>
      </p:grpSpPr>
      <p:sp>
        <p:nvSpPr>
          <p:cNvPr id="903" name="Google Shape;903;g2bacbc889b8_0_18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4" name="Google Shape;904;g2bacbc889b8_0_18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8" name="Shape 958"/>
        <p:cNvGrpSpPr/>
        <p:nvPr/>
      </p:nvGrpSpPr>
      <p:grpSpPr>
        <a:xfrm>
          <a:off x="0" y="0"/>
          <a:ext cx="0" cy="0"/>
          <a:chOff x="0" y="0"/>
          <a:chExt cx="0" cy="0"/>
        </a:xfrm>
      </p:grpSpPr>
      <p:sp>
        <p:nvSpPr>
          <p:cNvPr id="959" name="Google Shape;959;g2bacbc889b8_0_19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0" name="Google Shape;960;g2bacbc889b8_0_19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1" name="Shape 991"/>
        <p:cNvGrpSpPr/>
        <p:nvPr/>
      </p:nvGrpSpPr>
      <p:grpSpPr>
        <a:xfrm>
          <a:off x="0" y="0"/>
          <a:ext cx="0" cy="0"/>
          <a:chOff x="0" y="0"/>
          <a:chExt cx="0" cy="0"/>
        </a:xfrm>
      </p:grpSpPr>
      <p:sp>
        <p:nvSpPr>
          <p:cNvPr id="992" name="Google Shape;992;g2bacbc889b8_0_19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3" name="Google Shape;993;g2bacbc889b8_0_19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1" name="Shape 1011"/>
        <p:cNvGrpSpPr/>
        <p:nvPr/>
      </p:nvGrpSpPr>
      <p:grpSpPr>
        <a:xfrm>
          <a:off x="0" y="0"/>
          <a:ext cx="0" cy="0"/>
          <a:chOff x="0" y="0"/>
          <a:chExt cx="0" cy="0"/>
        </a:xfrm>
      </p:grpSpPr>
      <p:sp>
        <p:nvSpPr>
          <p:cNvPr id="1012" name="Google Shape;1012;g2bacbc889b8_0_20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3" name="Google Shape;1013;g2bacbc889b8_0_20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4" name="Shape 1054"/>
        <p:cNvGrpSpPr/>
        <p:nvPr/>
      </p:nvGrpSpPr>
      <p:grpSpPr>
        <a:xfrm>
          <a:off x="0" y="0"/>
          <a:ext cx="0" cy="0"/>
          <a:chOff x="0" y="0"/>
          <a:chExt cx="0" cy="0"/>
        </a:xfrm>
      </p:grpSpPr>
      <p:sp>
        <p:nvSpPr>
          <p:cNvPr id="1055" name="Google Shape;1055;g2bacbc889b8_0_20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6" name="Google Shape;1056;g2bacbc889b8_0_20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6" name="Shape 1096"/>
        <p:cNvGrpSpPr/>
        <p:nvPr/>
      </p:nvGrpSpPr>
      <p:grpSpPr>
        <a:xfrm>
          <a:off x="0" y="0"/>
          <a:ext cx="0" cy="0"/>
          <a:chOff x="0" y="0"/>
          <a:chExt cx="0" cy="0"/>
        </a:xfrm>
      </p:grpSpPr>
      <p:sp>
        <p:nvSpPr>
          <p:cNvPr id="1097" name="Google Shape;1097;g2bacbc889b8_0_2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8" name="Google Shape;1098;g2bacbc889b8_0_2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3" name="Shape 1143"/>
        <p:cNvGrpSpPr/>
        <p:nvPr/>
      </p:nvGrpSpPr>
      <p:grpSpPr>
        <a:xfrm>
          <a:off x="0" y="0"/>
          <a:ext cx="0" cy="0"/>
          <a:chOff x="0" y="0"/>
          <a:chExt cx="0" cy="0"/>
        </a:xfrm>
      </p:grpSpPr>
      <p:sp>
        <p:nvSpPr>
          <p:cNvPr id="1144" name="Google Shape;1144;g2bacbc889b8_0_22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5" name="Google Shape;1145;g2bacbc889b8_0_2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9" name="Shape 1189"/>
        <p:cNvGrpSpPr/>
        <p:nvPr/>
      </p:nvGrpSpPr>
      <p:grpSpPr>
        <a:xfrm>
          <a:off x="0" y="0"/>
          <a:ext cx="0" cy="0"/>
          <a:chOff x="0" y="0"/>
          <a:chExt cx="0" cy="0"/>
        </a:xfrm>
      </p:grpSpPr>
      <p:sp>
        <p:nvSpPr>
          <p:cNvPr id="1190" name="Google Shape;1190;g2bacbc889b8_0_23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1" name="Google Shape;1191;g2bacbc889b8_0_2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4" name="Shape 1254"/>
        <p:cNvGrpSpPr/>
        <p:nvPr/>
      </p:nvGrpSpPr>
      <p:grpSpPr>
        <a:xfrm>
          <a:off x="0" y="0"/>
          <a:ext cx="0" cy="0"/>
          <a:chOff x="0" y="0"/>
          <a:chExt cx="0" cy="0"/>
        </a:xfrm>
      </p:grpSpPr>
      <p:sp>
        <p:nvSpPr>
          <p:cNvPr id="1255" name="Google Shape;1255;g2bacbc889b8_0_23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6" name="Google Shape;1256;g2bacbc889b8_0_23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6" name="Shape 1286"/>
        <p:cNvGrpSpPr/>
        <p:nvPr/>
      </p:nvGrpSpPr>
      <p:grpSpPr>
        <a:xfrm>
          <a:off x="0" y="0"/>
          <a:ext cx="0" cy="0"/>
          <a:chOff x="0" y="0"/>
          <a:chExt cx="0" cy="0"/>
        </a:xfrm>
      </p:grpSpPr>
      <p:sp>
        <p:nvSpPr>
          <p:cNvPr id="1287" name="Google Shape;1287;g2bacbc889b8_0_23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8" name="Google Shape;1288;g2bacbc889b8_0_23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6" name="Shape 1346"/>
        <p:cNvGrpSpPr/>
        <p:nvPr/>
      </p:nvGrpSpPr>
      <p:grpSpPr>
        <a:xfrm>
          <a:off x="0" y="0"/>
          <a:ext cx="0" cy="0"/>
          <a:chOff x="0" y="0"/>
          <a:chExt cx="0" cy="0"/>
        </a:xfrm>
      </p:grpSpPr>
      <p:sp>
        <p:nvSpPr>
          <p:cNvPr id="1347" name="Google Shape;1347;g2bacbc889b8_0_24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8" name="Google Shape;1348;g2bacbc889b8_0_24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8" name="Shape 1398"/>
        <p:cNvGrpSpPr/>
        <p:nvPr/>
      </p:nvGrpSpPr>
      <p:grpSpPr>
        <a:xfrm>
          <a:off x="0" y="0"/>
          <a:ext cx="0" cy="0"/>
          <a:chOff x="0" y="0"/>
          <a:chExt cx="0" cy="0"/>
        </a:xfrm>
      </p:grpSpPr>
      <p:sp>
        <p:nvSpPr>
          <p:cNvPr id="1399" name="Google Shape;1399;g2bacbc889b8_0_25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0" name="Google Shape;1400;g2bacbc889b8_0_25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9" name="Shape 1469"/>
        <p:cNvGrpSpPr/>
        <p:nvPr/>
      </p:nvGrpSpPr>
      <p:grpSpPr>
        <a:xfrm>
          <a:off x="0" y="0"/>
          <a:ext cx="0" cy="0"/>
          <a:chOff x="0" y="0"/>
          <a:chExt cx="0" cy="0"/>
        </a:xfrm>
      </p:grpSpPr>
      <p:sp>
        <p:nvSpPr>
          <p:cNvPr id="1470" name="Google Shape;1470;g2bacbc889b8_0_25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1" name="Google Shape;1471;g2bacbc889b8_0_25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5" name="Shape 1505"/>
        <p:cNvGrpSpPr/>
        <p:nvPr/>
      </p:nvGrpSpPr>
      <p:grpSpPr>
        <a:xfrm>
          <a:off x="0" y="0"/>
          <a:ext cx="0" cy="0"/>
          <a:chOff x="0" y="0"/>
          <a:chExt cx="0" cy="0"/>
        </a:xfrm>
      </p:grpSpPr>
      <p:sp>
        <p:nvSpPr>
          <p:cNvPr id="1506" name="Google Shape;1506;g2bacbc889b8_0_26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7" name="Google Shape;1507;g2bacbc889b8_0_26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3" name="Shape 1513"/>
        <p:cNvGrpSpPr/>
        <p:nvPr/>
      </p:nvGrpSpPr>
      <p:grpSpPr>
        <a:xfrm>
          <a:off x="0" y="0"/>
          <a:ext cx="0" cy="0"/>
          <a:chOff x="0" y="0"/>
          <a:chExt cx="0" cy="0"/>
        </a:xfrm>
      </p:grpSpPr>
      <p:sp>
        <p:nvSpPr>
          <p:cNvPr id="1514" name="Google Shape;1514;g2bacbc889b8_0_26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5" name="Google Shape;1515;g2bacbc889b8_0_26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2" name="Shape 1542"/>
        <p:cNvGrpSpPr/>
        <p:nvPr/>
      </p:nvGrpSpPr>
      <p:grpSpPr>
        <a:xfrm>
          <a:off x="0" y="0"/>
          <a:ext cx="0" cy="0"/>
          <a:chOff x="0" y="0"/>
          <a:chExt cx="0" cy="0"/>
        </a:xfrm>
      </p:grpSpPr>
      <p:sp>
        <p:nvSpPr>
          <p:cNvPr id="1543" name="Google Shape;1543;g2bacbc889b8_0_26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4" name="Google Shape;1544;g2bacbc889b8_0_26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4" name="Shape 1564"/>
        <p:cNvGrpSpPr/>
        <p:nvPr/>
      </p:nvGrpSpPr>
      <p:grpSpPr>
        <a:xfrm>
          <a:off x="0" y="0"/>
          <a:ext cx="0" cy="0"/>
          <a:chOff x="0" y="0"/>
          <a:chExt cx="0" cy="0"/>
        </a:xfrm>
      </p:grpSpPr>
      <p:sp>
        <p:nvSpPr>
          <p:cNvPr id="1565" name="Google Shape;1565;g2bacbc889b8_0_26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6" name="Google Shape;1566;g2bacbc889b8_0_26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6" name="Shape 1596"/>
        <p:cNvGrpSpPr/>
        <p:nvPr/>
      </p:nvGrpSpPr>
      <p:grpSpPr>
        <a:xfrm>
          <a:off x="0" y="0"/>
          <a:ext cx="0" cy="0"/>
          <a:chOff x="0" y="0"/>
          <a:chExt cx="0" cy="0"/>
        </a:xfrm>
      </p:grpSpPr>
      <p:sp>
        <p:nvSpPr>
          <p:cNvPr id="1597" name="Google Shape;1597;g2bacbc889b8_0_26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8" name="Google Shape;1598;g2bacbc889b8_0_26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1" name="Shape 1621"/>
        <p:cNvGrpSpPr/>
        <p:nvPr/>
      </p:nvGrpSpPr>
      <p:grpSpPr>
        <a:xfrm>
          <a:off x="0" y="0"/>
          <a:ext cx="0" cy="0"/>
          <a:chOff x="0" y="0"/>
          <a:chExt cx="0" cy="0"/>
        </a:xfrm>
      </p:grpSpPr>
      <p:sp>
        <p:nvSpPr>
          <p:cNvPr id="1622" name="Google Shape;1622;g2bacbc889b8_0_27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3" name="Google Shape;1623;g2bacbc889b8_0_27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5" name="Shape 1645"/>
        <p:cNvGrpSpPr/>
        <p:nvPr/>
      </p:nvGrpSpPr>
      <p:grpSpPr>
        <a:xfrm>
          <a:off x="0" y="0"/>
          <a:ext cx="0" cy="0"/>
          <a:chOff x="0" y="0"/>
          <a:chExt cx="0" cy="0"/>
        </a:xfrm>
      </p:grpSpPr>
      <p:sp>
        <p:nvSpPr>
          <p:cNvPr id="1646" name="Google Shape;1646;g2bacbc889b8_0_27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7" name="Google Shape;1647;g2bacbc889b8_0_27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8" name="Shape 1678"/>
        <p:cNvGrpSpPr/>
        <p:nvPr/>
      </p:nvGrpSpPr>
      <p:grpSpPr>
        <a:xfrm>
          <a:off x="0" y="0"/>
          <a:ext cx="0" cy="0"/>
          <a:chOff x="0" y="0"/>
          <a:chExt cx="0" cy="0"/>
        </a:xfrm>
      </p:grpSpPr>
      <p:sp>
        <p:nvSpPr>
          <p:cNvPr id="1679" name="Google Shape;1679;g2bacbc889b8_0_27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0" name="Google Shape;1680;g2bacbc889b8_0_27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6" name="Shape 1716"/>
        <p:cNvGrpSpPr/>
        <p:nvPr/>
      </p:nvGrpSpPr>
      <p:grpSpPr>
        <a:xfrm>
          <a:off x="0" y="0"/>
          <a:ext cx="0" cy="0"/>
          <a:chOff x="0" y="0"/>
          <a:chExt cx="0" cy="0"/>
        </a:xfrm>
      </p:grpSpPr>
      <p:sp>
        <p:nvSpPr>
          <p:cNvPr id="1717" name="Google Shape;1717;g2bacbc889b8_0_29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8" name="Google Shape;1718;g2bacbc889b8_0_29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1" name="Shape 1741"/>
        <p:cNvGrpSpPr/>
        <p:nvPr/>
      </p:nvGrpSpPr>
      <p:grpSpPr>
        <a:xfrm>
          <a:off x="0" y="0"/>
          <a:ext cx="0" cy="0"/>
          <a:chOff x="0" y="0"/>
          <a:chExt cx="0" cy="0"/>
        </a:xfrm>
      </p:grpSpPr>
      <p:sp>
        <p:nvSpPr>
          <p:cNvPr id="1742" name="Google Shape;1742;g2bacbc889b8_0_29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3" name="Google Shape;1743;g2bacbc889b8_0_29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1" name="Shape 1771"/>
        <p:cNvGrpSpPr/>
        <p:nvPr/>
      </p:nvGrpSpPr>
      <p:grpSpPr>
        <a:xfrm>
          <a:off x="0" y="0"/>
          <a:ext cx="0" cy="0"/>
          <a:chOff x="0" y="0"/>
          <a:chExt cx="0" cy="0"/>
        </a:xfrm>
      </p:grpSpPr>
      <p:sp>
        <p:nvSpPr>
          <p:cNvPr id="1772" name="Google Shape;1772;g2bacbc889b8_0_29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3" name="Google Shape;1773;g2bacbc889b8_0_29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2" name="Shape 1812"/>
        <p:cNvGrpSpPr/>
        <p:nvPr/>
      </p:nvGrpSpPr>
      <p:grpSpPr>
        <a:xfrm>
          <a:off x="0" y="0"/>
          <a:ext cx="0" cy="0"/>
          <a:chOff x="0" y="0"/>
          <a:chExt cx="0" cy="0"/>
        </a:xfrm>
      </p:grpSpPr>
      <p:sp>
        <p:nvSpPr>
          <p:cNvPr id="1813" name="Google Shape;1813;g2bacbc889b8_0_30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4" name="Google Shape;1814;g2bacbc889b8_0_30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8" name="Shape 1848"/>
        <p:cNvGrpSpPr/>
        <p:nvPr/>
      </p:nvGrpSpPr>
      <p:grpSpPr>
        <a:xfrm>
          <a:off x="0" y="0"/>
          <a:ext cx="0" cy="0"/>
          <a:chOff x="0" y="0"/>
          <a:chExt cx="0" cy="0"/>
        </a:xfrm>
      </p:grpSpPr>
      <p:sp>
        <p:nvSpPr>
          <p:cNvPr id="1849" name="Google Shape;1849;g2bacbc889b8_0_30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0" name="Google Shape;1850;g2bacbc889b8_0_30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2" name="Shape 1872"/>
        <p:cNvGrpSpPr/>
        <p:nvPr/>
      </p:nvGrpSpPr>
      <p:grpSpPr>
        <a:xfrm>
          <a:off x="0" y="0"/>
          <a:ext cx="0" cy="0"/>
          <a:chOff x="0" y="0"/>
          <a:chExt cx="0" cy="0"/>
        </a:xfrm>
      </p:grpSpPr>
      <p:sp>
        <p:nvSpPr>
          <p:cNvPr id="1873" name="Google Shape;1873;g2bacbc889b8_0_3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4" name="Google Shape;1874;g2bacbc889b8_0_3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0" name="Shape 1890"/>
        <p:cNvGrpSpPr/>
        <p:nvPr/>
      </p:nvGrpSpPr>
      <p:grpSpPr>
        <a:xfrm>
          <a:off x="0" y="0"/>
          <a:ext cx="0" cy="0"/>
          <a:chOff x="0" y="0"/>
          <a:chExt cx="0" cy="0"/>
        </a:xfrm>
      </p:grpSpPr>
      <p:sp>
        <p:nvSpPr>
          <p:cNvPr id="1891" name="Google Shape;1891;g2bacbc889b8_0_3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2" name="Google Shape;1892;g2bacbc889b8_0_3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9" name="Shape 1909"/>
        <p:cNvGrpSpPr/>
        <p:nvPr/>
      </p:nvGrpSpPr>
      <p:grpSpPr>
        <a:xfrm>
          <a:off x="0" y="0"/>
          <a:ext cx="0" cy="0"/>
          <a:chOff x="0" y="0"/>
          <a:chExt cx="0" cy="0"/>
        </a:xfrm>
      </p:grpSpPr>
      <p:sp>
        <p:nvSpPr>
          <p:cNvPr id="1910" name="Google Shape;1910;g2bacbc889b8_0_3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1" name="Google Shape;1911;g2bacbc889b8_0_3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5" name="Shape 1965"/>
        <p:cNvGrpSpPr/>
        <p:nvPr/>
      </p:nvGrpSpPr>
      <p:grpSpPr>
        <a:xfrm>
          <a:off x="0" y="0"/>
          <a:ext cx="0" cy="0"/>
          <a:chOff x="0" y="0"/>
          <a:chExt cx="0" cy="0"/>
        </a:xfrm>
      </p:grpSpPr>
      <p:sp>
        <p:nvSpPr>
          <p:cNvPr id="1966" name="Google Shape;1966;g2bacbc889b8_0_3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7" name="Google Shape;1967;g2bacbc889b8_0_3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9" name="Shape 2009"/>
        <p:cNvGrpSpPr/>
        <p:nvPr/>
      </p:nvGrpSpPr>
      <p:grpSpPr>
        <a:xfrm>
          <a:off x="0" y="0"/>
          <a:ext cx="0" cy="0"/>
          <a:chOff x="0" y="0"/>
          <a:chExt cx="0" cy="0"/>
        </a:xfrm>
      </p:grpSpPr>
      <p:sp>
        <p:nvSpPr>
          <p:cNvPr id="2010" name="Google Shape;2010;g2bacbc889b8_0_32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1" name="Google Shape;2011;g2bacbc889b8_0_3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0" name="Shape 2100"/>
        <p:cNvGrpSpPr/>
        <p:nvPr/>
      </p:nvGrpSpPr>
      <p:grpSpPr>
        <a:xfrm>
          <a:off x="0" y="0"/>
          <a:ext cx="0" cy="0"/>
          <a:chOff x="0" y="0"/>
          <a:chExt cx="0" cy="0"/>
        </a:xfrm>
      </p:grpSpPr>
      <p:sp>
        <p:nvSpPr>
          <p:cNvPr id="2101" name="Google Shape;2101;g2bacbc889b8_0_33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2" name="Google Shape;2102;g2bacbc889b8_0_3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0" name="Shape 2160"/>
        <p:cNvGrpSpPr/>
        <p:nvPr/>
      </p:nvGrpSpPr>
      <p:grpSpPr>
        <a:xfrm>
          <a:off x="0" y="0"/>
          <a:ext cx="0" cy="0"/>
          <a:chOff x="0" y="0"/>
          <a:chExt cx="0" cy="0"/>
        </a:xfrm>
      </p:grpSpPr>
      <p:sp>
        <p:nvSpPr>
          <p:cNvPr id="2161" name="Google Shape;2161;g2bacbc889b8_0_34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2" name="Google Shape;2162;g2bacbc889b8_0_34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1" name="Shape 2211"/>
        <p:cNvGrpSpPr/>
        <p:nvPr/>
      </p:nvGrpSpPr>
      <p:grpSpPr>
        <a:xfrm>
          <a:off x="0" y="0"/>
          <a:ext cx="0" cy="0"/>
          <a:chOff x="0" y="0"/>
          <a:chExt cx="0" cy="0"/>
        </a:xfrm>
      </p:grpSpPr>
      <p:sp>
        <p:nvSpPr>
          <p:cNvPr id="2212" name="Google Shape;2212;g2bacbc889b8_0_34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3" name="Google Shape;2213;g2bacbc889b8_0_34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0" name="Shape 2310"/>
        <p:cNvGrpSpPr/>
        <p:nvPr/>
      </p:nvGrpSpPr>
      <p:grpSpPr>
        <a:xfrm>
          <a:off x="0" y="0"/>
          <a:ext cx="0" cy="0"/>
          <a:chOff x="0" y="0"/>
          <a:chExt cx="0" cy="0"/>
        </a:xfrm>
      </p:grpSpPr>
      <p:sp>
        <p:nvSpPr>
          <p:cNvPr id="2311" name="Google Shape;2311;g2bacbc889b8_0_35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2" name="Google Shape;2312;g2bacbc889b8_0_35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pn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6.pn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7.png"/><Relationship Id="rId4" Type="http://schemas.openxmlformats.org/officeDocument/2006/relationships/image" Target="../media/image3.png"/><Relationship Id="rId5" Type="http://schemas.openxmlformats.org/officeDocument/2006/relationships/image" Target="../media/image1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25.png"/><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image" Target="../media/image17.png"/><Relationship Id="rId5" Type="http://schemas.openxmlformats.org/officeDocument/2006/relationships/image" Target="../media/image1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6.png"/><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9.png"/><Relationship Id="rId4" Type="http://schemas.openxmlformats.org/officeDocument/2006/relationships/image" Target="../media/image24.png"/><Relationship Id="rId5" Type="http://schemas.openxmlformats.org/officeDocument/2006/relationships/image" Target="../media/image22.png"/><Relationship Id="rId6" Type="http://schemas.openxmlformats.org/officeDocument/2006/relationships/image" Target="../media/image14.png"/><Relationship Id="rId7" Type="http://schemas.openxmlformats.org/officeDocument/2006/relationships/image" Target="../media/image2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23.png"/><Relationship Id="rId4" Type="http://schemas.openxmlformats.org/officeDocument/2006/relationships/image" Target="../media/image58.png"/><Relationship Id="rId5" Type="http://schemas.openxmlformats.org/officeDocument/2006/relationships/image" Target="../media/image26.png"/><Relationship Id="rId6" Type="http://schemas.openxmlformats.org/officeDocument/2006/relationships/image" Target="../media/image28.png"/><Relationship Id="rId7" Type="http://schemas.openxmlformats.org/officeDocument/2006/relationships/image" Target="../media/image1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58.png"/><Relationship Id="rId4" Type="http://schemas.openxmlformats.org/officeDocument/2006/relationships/image" Target="../media/image20.png"/><Relationship Id="rId5" Type="http://schemas.openxmlformats.org/officeDocument/2006/relationships/image" Target="../media/image23.png"/><Relationship Id="rId6" Type="http://schemas.openxmlformats.org/officeDocument/2006/relationships/image" Target="../media/image31.png"/><Relationship Id="rId7" Type="http://schemas.openxmlformats.org/officeDocument/2006/relationships/image" Target="../media/image26.png"/><Relationship Id="rId8" Type="http://schemas.openxmlformats.org/officeDocument/2006/relationships/image" Target="../media/image28.png"/><Relationship Id="rId9" Type="http://schemas.openxmlformats.org/officeDocument/2006/relationships/image" Target="../media/image18.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58.png"/><Relationship Id="rId4" Type="http://schemas.openxmlformats.org/officeDocument/2006/relationships/image" Target="../media/image34.png"/><Relationship Id="rId5" Type="http://schemas.openxmlformats.org/officeDocument/2006/relationships/image" Target="../media/image20.png"/><Relationship Id="rId6" Type="http://schemas.openxmlformats.org/officeDocument/2006/relationships/image" Target="../media/image23.png"/><Relationship Id="rId7" Type="http://schemas.openxmlformats.org/officeDocument/2006/relationships/image" Target="../media/image31.png"/><Relationship Id="rId8" Type="http://schemas.openxmlformats.org/officeDocument/2006/relationships/image" Target="../media/image26.png"/><Relationship Id="rId9" Type="http://schemas.openxmlformats.org/officeDocument/2006/relationships/image" Target="../media/image28.png"/><Relationship Id="rId10" Type="http://schemas.openxmlformats.org/officeDocument/2006/relationships/image" Target="../media/image40.png"/><Relationship Id="rId11" Type="http://schemas.openxmlformats.org/officeDocument/2006/relationships/image" Target="../media/image18.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8.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8.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8.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8.png"/><Relationship Id="rId4" Type="http://schemas.openxmlformats.org/officeDocument/2006/relationships/image" Target="../media/image4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8.png"/><Relationship Id="rId4" Type="http://schemas.openxmlformats.org/officeDocument/2006/relationships/image" Target="../media/image4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8.png"/><Relationship Id="rId4" Type="http://schemas.openxmlformats.org/officeDocument/2006/relationships/image" Target="../media/image4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8.png"/><Relationship Id="rId4" Type="http://schemas.openxmlformats.org/officeDocument/2006/relationships/image" Target="../media/image4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36.png"/><Relationship Id="rId4" Type="http://schemas.openxmlformats.org/officeDocument/2006/relationships/image" Target="../media/image42.png"/><Relationship Id="rId5" Type="http://schemas.openxmlformats.org/officeDocument/2006/relationships/image" Target="../media/image4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8.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8.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8.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8.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6.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6.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6.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6.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1" name="Google Shape;101;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4" name="Google Shape;104;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5" name="Google Shape;105;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7" name="Shape 107"/>
        <p:cNvGrpSpPr/>
        <p:nvPr/>
      </p:nvGrpSpPr>
      <p:grpSpPr>
        <a:xfrm>
          <a:off x="0" y="0"/>
          <a:ext cx="0" cy="0"/>
          <a:chOff x="0" y="0"/>
          <a:chExt cx="0" cy="0"/>
        </a:xfrm>
      </p:grpSpPr>
      <p:sp>
        <p:nvSpPr>
          <p:cNvPr id="108" name="Google Shape;108;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 name="Google Shape;109;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1" name="Google Shape;111;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113" name="Google Shape;113;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5" name="Google Shape;115;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7" name="Shape 117"/>
        <p:cNvGrpSpPr/>
        <p:nvPr/>
      </p:nvGrpSpPr>
      <p:grpSpPr>
        <a:xfrm>
          <a:off x="0" y="0"/>
          <a:ext cx="0" cy="0"/>
          <a:chOff x="0" y="0"/>
          <a:chExt cx="0" cy="0"/>
        </a:xfrm>
      </p:grpSpPr>
      <p:sp>
        <p:nvSpPr>
          <p:cNvPr id="118" name="Google Shape;118;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 name="Google Shape;119;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1" name="Google Shape;121;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3" name="Google Shape;123;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5" name="Google Shape;125;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7" name="Google Shape;127;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29" name="Shape 129"/>
        <p:cNvGrpSpPr/>
        <p:nvPr/>
      </p:nvGrpSpPr>
      <p:grpSpPr>
        <a:xfrm>
          <a:off x="0" y="0"/>
          <a:ext cx="0" cy="0"/>
          <a:chOff x="0" y="0"/>
          <a:chExt cx="0" cy="0"/>
        </a:xfrm>
      </p:grpSpPr>
      <p:sp>
        <p:nvSpPr>
          <p:cNvPr id="130" name="Google Shape;130;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 name="Google Shape;131;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3" name="Google Shape;133;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4" name="Google Shape;134;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6" name="Google Shape;136;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8" name="Google Shape;138;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0" name="Google Shape;140;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2" name="Google Shape;142;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3" name="Shape 143"/>
        <p:cNvGrpSpPr/>
        <p:nvPr/>
      </p:nvGrpSpPr>
      <p:grpSpPr>
        <a:xfrm>
          <a:off x="0" y="0"/>
          <a:ext cx="0" cy="0"/>
          <a:chOff x="0" y="0"/>
          <a:chExt cx="0" cy="0"/>
        </a:xfrm>
      </p:grpSpPr>
      <p:sp>
        <p:nvSpPr>
          <p:cNvPr id="144" name="Google Shape;144;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 name="Google Shape;145;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7" name="Google Shape;147;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1" name="Shape 151"/>
        <p:cNvGrpSpPr/>
        <p:nvPr/>
      </p:nvGrpSpPr>
      <p:grpSpPr>
        <a:xfrm>
          <a:off x="0" y="0"/>
          <a:ext cx="0" cy="0"/>
          <a:chOff x="0" y="0"/>
          <a:chExt cx="0" cy="0"/>
        </a:xfrm>
      </p:grpSpPr>
      <p:sp>
        <p:nvSpPr>
          <p:cNvPr id="152" name="Google Shape;152;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4" name="Google Shape;154;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5" name="Google Shape;155;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8" name="Google Shape;158;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60" name="Google Shape;160;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57" name="Google Shape;157;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3" name="Google Shape;163;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4" name="Shape 164"/>
        <p:cNvGrpSpPr/>
        <p:nvPr/>
      </p:nvGrpSpPr>
      <p:grpSpPr>
        <a:xfrm>
          <a:off x="0" y="0"/>
          <a:ext cx="0" cy="0"/>
          <a:chOff x="0" y="0"/>
          <a:chExt cx="0" cy="0"/>
        </a:xfrm>
      </p:grpSpPr>
      <p:pic>
        <p:nvPicPr>
          <p:cNvPr id="165" name="Google Shape;165;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6" name="Google Shape;166;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7" name="Google Shape;167;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8" name="Google Shape;168;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69" name="Google Shape;169;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0" name="Google Shape;170;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2" name="Google Shape;172;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5" name="Google Shape;175;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6" name="Google Shape;176;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7" name="Google Shape;177;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9" name="Google Shape;179;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1" name="Google Shape;181;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2" name="Shape 182"/>
        <p:cNvGrpSpPr/>
        <p:nvPr/>
      </p:nvGrpSpPr>
      <p:grpSpPr>
        <a:xfrm>
          <a:off x="0" y="0"/>
          <a:ext cx="0" cy="0"/>
          <a:chOff x="0" y="0"/>
          <a:chExt cx="0" cy="0"/>
        </a:xfrm>
      </p:grpSpPr>
      <p:pic>
        <p:nvPicPr>
          <p:cNvPr id="183" name="Google Shape;183;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4" name="Google Shape;184;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5" name="Google Shape;185;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6" name="Google Shape;186;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7" name="Google Shape;187;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8" name="Google Shape;188;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89" name="Google Shape;189;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0" name="Google Shape;190;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2" name="Google Shape;192;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6" name="Google Shape;196;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99" name="Google Shape;199;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1" name="Google Shape;201;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3" name="Google Shape;203;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4" name="Shape 204"/>
        <p:cNvGrpSpPr/>
        <p:nvPr/>
      </p:nvGrpSpPr>
      <p:grpSpPr>
        <a:xfrm>
          <a:off x="0" y="0"/>
          <a:ext cx="0" cy="0"/>
          <a:chOff x="0" y="0"/>
          <a:chExt cx="0" cy="0"/>
        </a:xfrm>
      </p:grpSpPr>
      <p:pic>
        <p:nvPicPr>
          <p:cNvPr id="205" name="Google Shape;205;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08" name="Google Shape;208;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09" name="Google Shape;209;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1" name="Shape 211"/>
        <p:cNvGrpSpPr/>
        <p:nvPr/>
      </p:nvGrpSpPr>
      <p:grpSpPr>
        <a:xfrm>
          <a:off x="0" y="0"/>
          <a:ext cx="0" cy="0"/>
          <a:chOff x="0" y="0"/>
          <a:chExt cx="0" cy="0"/>
        </a:xfrm>
      </p:grpSpPr>
      <p:pic>
        <p:nvPicPr>
          <p:cNvPr id="212" name="Google Shape;212;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15" name="Google Shape;215;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7" name="Google Shape;217;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8" name="Shape 218"/>
        <p:cNvGrpSpPr/>
        <p:nvPr/>
      </p:nvGrpSpPr>
      <p:grpSpPr>
        <a:xfrm>
          <a:off x="0" y="0"/>
          <a:ext cx="0" cy="0"/>
          <a:chOff x="0" y="0"/>
          <a:chExt cx="0" cy="0"/>
        </a:xfrm>
      </p:grpSpPr>
      <p:pic>
        <p:nvPicPr>
          <p:cNvPr id="219" name="Google Shape;219;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2" name="Google Shape;222;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24" name="Google Shape;224;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5" name="Shape 225"/>
        <p:cNvGrpSpPr/>
        <p:nvPr/>
      </p:nvGrpSpPr>
      <p:grpSpPr>
        <a:xfrm>
          <a:off x="0" y="0"/>
          <a:ext cx="0" cy="0"/>
          <a:chOff x="0" y="0"/>
          <a:chExt cx="0" cy="0"/>
        </a:xfrm>
      </p:grpSpPr>
      <p:pic>
        <p:nvPicPr>
          <p:cNvPr id="226" name="Google Shape;226;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1" name="Google Shape;231;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2" name="Shape 232"/>
        <p:cNvGrpSpPr/>
        <p:nvPr/>
      </p:nvGrpSpPr>
      <p:grpSpPr>
        <a:xfrm>
          <a:off x="0" y="0"/>
          <a:ext cx="0" cy="0"/>
          <a:chOff x="0" y="0"/>
          <a:chExt cx="0" cy="0"/>
        </a:xfrm>
      </p:grpSpPr>
      <p:sp>
        <p:nvSpPr>
          <p:cNvPr id="233" name="Google Shape;233;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4" name="Google Shape;234;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7" name="Google Shape;237;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5" name="Shape 245"/>
        <p:cNvGrpSpPr/>
        <p:nvPr/>
      </p:nvGrpSpPr>
      <p:grpSpPr>
        <a:xfrm>
          <a:off x="0" y="0"/>
          <a:ext cx="0" cy="0"/>
          <a:chOff x="0" y="0"/>
          <a:chExt cx="0" cy="0"/>
        </a:xfrm>
      </p:grpSpPr>
      <p:sp>
        <p:nvSpPr>
          <p:cNvPr id="246" name="Google Shape;246;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7" name="Google Shape;247;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0" name="Google Shape;250;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8" name="Shape 258"/>
        <p:cNvGrpSpPr/>
        <p:nvPr/>
      </p:nvGrpSpPr>
      <p:grpSpPr>
        <a:xfrm>
          <a:off x="0" y="0"/>
          <a:ext cx="0" cy="0"/>
          <a:chOff x="0" y="0"/>
          <a:chExt cx="0" cy="0"/>
        </a:xfrm>
      </p:grpSpPr>
      <p:sp>
        <p:nvSpPr>
          <p:cNvPr id="259" name="Google Shape;259;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0" name="Google Shape;260;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3" name="Google Shape;263;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1" name="Shape 271"/>
        <p:cNvGrpSpPr/>
        <p:nvPr/>
      </p:nvGrpSpPr>
      <p:grpSpPr>
        <a:xfrm>
          <a:off x="0" y="0"/>
          <a:ext cx="0" cy="0"/>
          <a:chOff x="0" y="0"/>
          <a:chExt cx="0" cy="0"/>
        </a:xfrm>
      </p:grpSpPr>
      <p:sp>
        <p:nvSpPr>
          <p:cNvPr id="272" name="Google Shape;272;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3" name="Google Shape;273;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6" name="Google Shape;276;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4" name="Shape 284"/>
        <p:cNvGrpSpPr/>
        <p:nvPr/>
      </p:nvGrpSpPr>
      <p:grpSpPr>
        <a:xfrm>
          <a:off x="0" y="0"/>
          <a:ext cx="0" cy="0"/>
          <a:chOff x="0" y="0"/>
          <a:chExt cx="0" cy="0"/>
        </a:xfrm>
      </p:grpSpPr>
      <p:pic>
        <p:nvPicPr>
          <p:cNvPr id="285" name="Google Shape;285;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2" name="Google Shape;292;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3" name="Google Shape;293;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8" name="Google Shape;298;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7" name="Shape 307"/>
        <p:cNvGrpSpPr/>
        <p:nvPr/>
      </p:nvGrpSpPr>
      <p:grpSpPr>
        <a:xfrm>
          <a:off x="0" y="0"/>
          <a:ext cx="0" cy="0"/>
          <a:chOff x="0" y="0"/>
          <a:chExt cx="0" cy="0"/>
        </a:xfrm>
      </p:grpSpPr>
      <p:pic>
        <p:nvPicPr>
          <p:cNvPr id="308" name="Google Shape;308;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3" name="Google Shape;313;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8" name="Google Shape;318;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9" name="Google Shape;319;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6" name="Google Shape;326;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0" name="Shape 330"/>
        <p:cNvGrpSpPr/>
        <p:nvPr/>
      </p:nvGrpSpPr>
      <p:grpSpPr>
        <a:xfrm>
          <a:off x="0" y="0"/>
          <a:ext cx="0" cy="0"/>
          <a:chOff x="0" y="0"/>
          <a:chExt cx="0" cy="0"/>
        </a:xfrm>
      </p:grpSpPr>
      <p:pic>
        <p:nvPicPr>
          <p:cNvPr id="331" name="Google Shape;331;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6" name="Google Shape;336;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1" name="Google Shape;341;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2" name="Google Shape;342;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49" name="Google Shape;349;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3" name="Shape 353"/>
        <p:cNvGrpSpPr/>
        <p:nvPr/>
      </p:nvGrpSpPr>
      <p:grpSpPr>
        <a:xfrm>
          <a:off x="0" y="0"/>
          <a:ext cx="0" cy="0"/>
          <a:chOff x="0" y="0"/>
          <a:chExt cx="0" cy="0"/>
        </a:xfrm>
      </p:grpSpPr>
      <p:pic>
        <p:nvPicPr>
          <p:cNvPr id="354" name="Google Shape;354;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59" name="Google Shape;359;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4" name="Google Shape;364;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5" name="Google Shape;365;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2" name="Google Shape;372;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6" name="Shape 376"/>
        <p:cNvGrpSpPr/>
        <p:nvPr/>
      </p:nvGrpSpPr>
      <p:grpSpPr>
        <a:xfrm>
          <a:off x="0" y="0"/>
          <a:ext cx="0" cy="0"/>
          <a:chOff x="0" y="0"/>
          <a:chExt cx="0" cy="0"/>
        </a:xfrm>
      </p:grpSpPr>
      <p:pic>
        <p:nvPicPr>
          <p:cNvPr id="377" name="Google Shape;377;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80" name="Google Shape;380;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2" name="Google Shape;382;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3" name="Google Shape;383;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5" name="Shape 395"/>
        <p:cNvGrpSpPr/>
        <p:nvPr/>
      </p:nvGrpSpPr>
      <p:grpSpPr>
        <a:xfrm>
          <a:off x="0" y="0"/>
          <a:ext cx="0" cy="0"/>
          <a:chOff x="0" y="0"/>
          <a:chExt cx="0" cy="0"/>
        </a:xfrm>
      </p:grpSpPr>
      <p:pic>
        <p:nvPicPr>
          <p:cNvPr id="396" name="Google Shape;396;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99" name="Google Shape;399;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1" name="Google Shape;401;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2" name="Google Shape;402;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3" name="Google Shape;403;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4" name="Shape 414"/>
        <p:cNvGrpSpPr/>
        <p:nvPr/>
      </p:nvGrpSpPr>
      <p:grpSpPr>
        <a:xfrm>
          <a:off x="0" y="0"/>
          <a:ext cx="0" cy="0"/>
          <a:chOff x="0" y="0"/>
          <a:chExt cx="0" cy="0"/>
        </a:xfrm>
      </p:grpSpPr>
      <p:pic>
        <p:nvPicPr>
          <p:cNvPr id="415" name="Google Shape;415;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8" name="Google Shape;418;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0" name="Google Shape;420;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1" name="Google Shape;421;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2" name="Google Shape;422;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3" name="Shape 433"/>
        <p:cNvGrpSpPr/>
        <p:nvPr/>
      </p:nvGrpSpPr>
      <p:grpSpPr>
        <a:xfrm>
          <a:off x="0" y="0"/>
          <a:ext cx="0" cy="0"/>
          <a:chOff x="0" y="0"/>
          <a:chExt cx="0" cy="0"/>
        </a:xfrm>
      </p:grpSpPr>
      <p:pic>
        <p:nvPicPr>
          <p:cNvPr id="434" name="Google Shape;434;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7" name="Google Shape;437;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9" name="Google Shape;439;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0" name="Google Shape;440;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1" name="Google Shape;441;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2" name="Shape 452"/>
        <p:cNvGrpSpPr/>
        <p:nvPr/>
      </p:nvGrpSpPr>
      <p:grpSpPr>
        <a:xfrm>
          <a:off x="0" y="0"/>
          <a:ext cx="0" cy="0"/>
          <a:chOff x="0" y="0"/>
          <a:chExt cx="0" cy="0"/>
        </a:xfrm>
      </p:grpSpPr>
      <p:pic>
        <p:nvPicPr>
          <p:cNvPr id="453" name="Google Shape;453;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8" name="Google Shape;458;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9" name="Google Shape;459;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0" name="Google Shape;460;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1" name="Google Shape;461;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5" name="Shape 475"/>
        <p:cNvGrpSpPr/>
        <p:nvPr/>
      </p:nvGrpSpPr>
      <p:grpSpPr>
        <a:xfrm>
          <a:off x="0" y="0"/>
          <a:ext cx="0" cy="0"/>
          <a:chOff x="0" y="0"/>
          <a:chExt cx="0" cy="0"/>
        </a:xfrm>
      </p:grpSpPr>
      <p:pic>
        <p:nvPicPr>
          <p:cNvPr id="476" name="Google Shape;476;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79" name="Google Shape;479;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1" name="Google Shape;481;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2" name="Google Shape;482;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3" name="Google Shape;483;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4" name="Google Shape;484;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5" name="Google Shape;485;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8" name="Shape 498"/>
        <p:cNvGrpSpPr/>
        <p:nvPr/>
      </p:nvGrpSpPr>
      <p:grpSpPr>
        <a:xfrm>
          <a:off x="0" y="0"/>
          <a:ext cx="0" cy="0"/>
          <a:chOff x="0" y="0"/>
          <a:chExt cx="0" cy="0"/>
        </a:xfrm>
      </p:grpSpPr>
      <p:pic>
        <p:nvPicPr>
          <p:cNvPr id="499" name="Google Shape;499;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2" name="Google Shape;502;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4" name="Google Shape;504;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5" name="Google Shape;505;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6" name="Google Shape;506;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1" name="Shape 521"/>
        <p:cNvGrpSpPr/>
        <p:nvPr/>
      </p:nvGrpSpPr>
      <p:grpSpPr>
        <a:xfrm>
          <a:off x="0" y="0"/>
          <a:ext cx="0" cy="0"/>
          <a:chOff x="0" y="0"/>
          <a:chExt cx="0" cy="0"/>
        </a:xfrm>
      </p:grpSpPr>
      <p:pic>
        <p:nvPicPr>
          <p:cNvPr id="522" name="Google Shape;522;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5" name="Google Shape;525;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7" name="Google Shape;527;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8" name="Google Shape;528;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9" name="Google Shape;529;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4" name="Shape 544"/>
        <p:cNvGrpSpPr/>
        <p:nvPr/>
      </p:nvGrpSpPr>
      <p:grpSpPr>
        <a:xfrm>
          <a:off x="0" y="0"/>
          <a:ext cx="0" cy="0"/>
          <a:chOff x="0" y="0"/>
          <a:chExt cx="0" cy="0"/>
        </a:xfrm>
      </p:grpSpPr>
      <p:pic>
        <p:nvPicPr>
          <p:cNvPr id="545" name="Google Shape;545;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8" name="Google Shape;548;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0" name="Google Shape;550;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1" name="Google Shape;551;p40"/>
          <p:cNvSpPr/>
          <p:nvPr>
            <p:ph idx="3" type="pic"/>
          </p:nvPr>
        </p:nvSpPr>
        <p:spPr>
          <a:xfrm>
            <a:off x="324000" y="1893950"/>
            <a:ext cx="2555400" cy="1939500"/>
          </a:xfrm>
          <a:prstGeom prst="rect">
            <a:avLst/>
          </a:prstGeom>
          <a:noFill/>
          <a:ln>
            <a:noFill/>
          </a:ln>
        </p:spPr>
        <p:txBody>
          <a:bodyPr/>
          <a:p/>
        </p:txBody>
      </p:sp>
      <p:sp>
        <p:nvSpPr>
          <p:cNvPr id="552" name="Google Shape;552;p40"/>
          <p:cNvSpPr/>
          <p:nvPr>
            <p:ph idx="4" type="pic"/>
          </p:nvPr>
        </p:nvSpPr>
        <p:spPr>
          <a:xfrm>
            <a:off x="6256800" y="1893950"/>
            <a:ext cx="2555400" cy="1939500"/>
          </a:xfrm>
          <a:prstGeom prst="rect">
            <a:avLst/>
          </a:prstGeom>
          <a:noFill/>
          <a:ln>
            <a:noFill/>
          </a:ln>
        </p:spPr>
        <p:txBody>
          <a:bodyPr/>
          <a:p/>
        </p:txBody>
      </p:sp>
      <p:sp>
        <p:nvSpPr>
          <p:cNvPr id="553" name="Google Shape;553;p40"/>
          <p:cNvSpPr/>
          <p:nvPr>
            <p:ph idx="5" type="pic"/>
          </p:nvPr>
        </p:nvSpPr>
        <p:spPr>
          <a:xfrm>
            <a:off x="3294300" y="1893950"/>
            <a:ext cx="2555400" cy="1939500"/>
          </a:xfrm>
          <a:prstGeom prst="rect">
            <a:avLst/>
          </a:prstGeom>
          <a:noFill/>
          <a:ln>
            <a:noFill/>
          </a:ln>
        </p:spPr>
        <p:txBody>
          <a:bodyPr/>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3" name="Shape 563"/>
        <p:cNvGrpSpPr/>
        <p:nvPr/>
      </p:nvGrpSpPr>
      <p:grpSpPr>
        <a:xfrm>
          <a:off x="0" y="0"/>
          <a:ext cx="0" cy="0"/>
          <a:chOff x="0" y="0"/>
          <a:chExt cx="0" cy="0"/>
        </a:xfrm>
      </p:grpSpPr>
      <p:pic>
        <p:nvPicPr>
          <p:cNvPr id="564" name="Google Shape;564;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7" name="Google Shape;567;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9" name="Google Shape;569;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0" name="Google Shape;570;p41"/>
          <p:cNvSpPr/>
          <p:nvPr>
            <p:ph idx="3" type="pic"/>
          </p:nvPr>
        </p:nvSpPr>
        <p:spPr>
          <a:xfrm>
            <a:off x="324000" y="1893950"/>
            <a:ext cx="2555400" cy="1939500"/>
          </a:xfrm>
          <a:prstGeom prst="rect">
            <a:avLst/>
          </a:prstGeom>
          <a:noFill/>
          <a:ln>
            <a:noFill/>
          </a:ln>
        </p:spPr>
        <p:txBody>
          <a:bodyPr/>
          <a:p/>
        </p:txBody>
      </p:sp>
      <p:sp>
        <p:nvSpPr>
          <p:cNvPr id="571" name="Google Shape;571;p41"/>
          <p:cNvSpPr/>
          <p:nvPr>
            <p:ph idx="4" type="pic"/>
          </p:nvPr>
        </p:nvSpPr>
        <p:spPr>
          <a:xfrm>
            <a:off x="6256800" y="1893950"/>
            <a:ext cx="2555400" cy="1939500"/>
          </a:xfrm>
          <a:prstGeom prst="rect">
            <a:avLst/>
          </a:prstGeom>
          <a:noFill/>
          <a:ln>
            <a:noFill/>
          </a:ln>
        </p:spPr>
        <p:txBody>
          <a:bodyPr/>
          <a:p/>
        </p:txBody>
      </p:sp>
      <p:sp>
        <p:nvSpPr>
          <p:cNvPr id="572" name="Google Shape;572;p41"/>
          <p:cNvSpPr/>
          <p:nvPr>
            <p:ph idx="5" type="pic"/>
          </p:nvPr>
        </p:nvSpPr>
        <p:spPr>
          <a:xfrm>
            <a:off x="3294300" y="1893950"/>
            <a:ext cx="2555400" cy="1939500"/>
          </a:xfrm>
          <a:prstGeom prst="rect">
            <a:avLst/>
          </a:prstGeom>
          <a:noFill/>
          <a:ln>
            <a:noFill/>
          </a:ln>
        </p:spPr>
        <p:txBody>
          <a:bodyPr/>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2" name="Shape 582"/>
        <p:cNvGrpSpPr/>
        <p:nvPr/>
      </p:nvGrpSpPr>
      <p:grpSpPr>
        <a:xfrm>
          <a:off x="0" y="0"/>
          <a:ext cx="0" cy="0"/>
          <a:chOff x="0" y="0"/>
          <a:chExt cx="0" cy="0"/>
        </a:xfrm>
      </p:grpSpPr>
      <p:pic>
        <p:nvPicPr>
          <p:cNvPr id="583" name="Google Shape;583;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6" name="Google Shape;586;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8" name="Google Shape;588;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9" name="Google Shape;589;p42"/>
          <p:cNvSpPr/>
          <p:nvPr>
            <p:ph idx="3" type="pic"/>
          </p:nvPr>
        </p:nvSpPr>
        <p:spPr>
          <a:xfrm>
            <a:off x="324000" y="1893950"/>
            <a:ext cx="2555400" cy="1939500"/>
          </a:xfrm>
          <a:prstGeom prst="rect">
            <a:avLst/>
          </a:prstGeom>
          <a:noFill/>
          <a:ln>
            <a:noFill/>
          </a:ln>
        </p:spPr>
        <p:txBody>
          <a:bodyPr/>
          <a:p/>
        </p:txBody>
      </p:sp>
      <p:sp>
        <p:nvSpPr>
          <p:cNvPr id="590" name="Google Shape;590;p42"/>
          <p:cNvSpPr/>
          <p:nvPr>
            <p:ph idx="4" type="pic"/>
          </p:nvPr>
        </p:nvSpPr>
        <p:spPr>
          <a:xfrm>
            <a:off x="6256800" y="1893950"/>
            <a:ext cx="2555400" cy="1939500"/>
          </a:xfrm>
          <a:prstGeom prst="rect">
            <a:avLst/>
          </a:prstGeom>
          <a:noFill/>
          <a:ln>
            <a:noFill/>
          </a:ln>
        </p:spPr>
        <p:txBody>
          <a:bodyPr/>
          <a:p/>
        </p:txBody>
      </p:sp>
      <p:sp>
        <p:nvSpPr>
          <p:cNvPr id="591" name="Google Shape;591;p42"/>
          <p:cNvSpPr/>
          <p:nvPr>
            <p:ph idx="5" type="pic"/>
          </p:nvPr>
        </p:nvSpPr>
        <p:spPr>
          <a:xfrm>
            <a:off x="3294300" y="1893950"/>
            <a:ext cx="2555400" cy="1939500"/>
          </a:xfrm>
          <a:prstGeom prst="rect">
            <a:avLst/>
          </a:prstGeom>
          <a:noFill/>
          <a:ln>
            <a:noFill/>
          </a:ln>
        </p:spPr>
        <p:txBody>
          <a:bodyPr/>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1" name="Shape 601"/>
        <p:cNvGrpSpPr/>
        <p:nvPr/>
      </p:nvGrpSpPr>
      <p:grpSpPr>
        <a:xfrm>
          <a:off x="0" y="0"/>
          <a:ext cx="0" cy="0"/>
          <a:chOff x="0" y="0"/>
          <a:chExt cx="0" cy="0"/>
        </a:xfrm>
      </p:grpSpPr>
      <p:pic>
        <p:nvPicPr>
          <p:cNvPr id="602" name="Google Shape;602;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5" name="Google Shape;605;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7" name="Google Shape;607;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8" name="Google Shape;608;p43"/>
          <p:cNvSpPr/>
          <p:nvPr>
            <p:ph idx="3" type="pic"/>
          </p:nvPr>
        </p:nvSpPr>
        <p:spPr>
          <a:xfrm>
            <a:off x="324000" y="1893950"/>
            <a:ext cx="2555400" cy="1939500"/>
          </a:xfrm>
          <a:prstGeom prst="rect">
            <a:avLst/>
          </a:prstGeom>
          <a:noFill/>
          <a:ln>
            <a:noFill/>
          </a:ln>
        </p:spPr>
        <p:txBody>
          <a:bodyPr/>
          <a:p/>
        </p:txBody>
      </p:sp>
      <p:sp>
        <p:nvSpPr>
          <p:cNvPr id="609" name="Google Shape;609;p43"/>
          <p:cNvSpPr/>
          <p:nvPr>
            <p:ph idx="4" type="pic"/>
          </p:nvPr>
        </p:nvSpPr>
        <p:spPr>
          <a:xfrm>
            <a:off x="6256800" y="1893950"/>
            <a:ext cx="2555400" cy="1939500"/>
          </a:xfrm>
          <a:prstGeom prst="rect">
            <a:avLst/>
          </a:prstGeom>
          <a:noFill/>
          <a:ln>
            <a:noFill/>
          </a:ln>
        </p:spPr>
        <p:txBody>
          <a:bodyPr/>
          <a:p/>
        </p:txBody>
      </p:sp>
      <p:sp>
        <p:nvSpPr>
          <p:cNvPr id="610" name="Google Shape;610;p43"/>
          <p:cNvSpPr/>
          <p:nvPr>
            <p:ph idx="5" type="pic"/>
          </p:nvPr>
        </p:nvSpPr>
        <p:spPr>
          <a:xfrm>
            <a:off x="3294300" y="1893950"/>
            <a:ext cx="2555400" cy="1939500"/>
          </a:xfrm>
          <a:prstGeom prst="rect">
            <a:avLst/>
          </a:prstGeom>
          <a:noFill/>
          <a:ln>
            <a:noFill/>
          </a:ln>
        </p:spPr>
        <p:txBody>
          <a:bodyPr/>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0" name="Shape 620"/>
        <p:cNvGrpSpPr/>
        <p:nvPr/>
      </p:nvGrpSpPr>
      <p:grpSpPr>
        <a:xfrm>
          <a:off x="0" y="0"/>
          <a:ext cx="0" cy="0"/>
          <a:chOff x="0" y="0"/>
          <a:chExt cx="0" cy="0"/>
        </a:xfrm>
      </p:grpSpPr>
      <p:pic>
        <p:nvPicPr>
          <p:cNvPr id="621" name="Google Shape;621;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24" name="Google Shape;624;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7" name="Shape 627"/>
        <p:cNvGrpSpPr/>
        <p:nvPr/>
      </p:nvGrpSpPr>
      <p:grpSpPr>
        <a:xfrm>
          <a:off x="0" y="0"/>
          <a:ext cx="0" cy="0"/>
          <a:chOff x="0" y="0"/>
          <a:chExt cx="0" cy="0"/>
        </a:xfrm>
      </p:grpSpPr>
      <p:pic>
        <p:nvPicPr>
          <p:cNvPr id="628" name="Google Shape;62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1" name="Google Shape;631;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4" name="Shape 634"/>
        <p:cNvGrpSpPr/>
        <p:nvPr/>
      </p:nvGrpSpPr>
      <p:grpSpPr>
        <a:xfrm>
          <a:off x="0" y="0"/>
          <a:ext cx="0" cy="0"/>
          <a:chOff x="0" y="0"/>
          <a:chExt cx="0" cy="0"/>
        </a:xfrm>
      </p:grpSpPr>
      <p:pic>
        <p:nvPicPr>
          <p:cNvPr id="635" name="Google Shape;63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1" name="Shape 641"/>
        <p:cNvGrpSpPr/>
        <p:nvPr/>
      </p:nvGrpSpPr>
      <p:grpSpPr>
        <a:xfrm>
          <a:off x="0" y="0"/>
          <a:ext cx="0" cy="0"/>
          <a:chOff x="0" y="0"/>
          <a:chExt cx="0" cy="0"/>
        </a:xfrm>
      </p:grpSpPr>
      <p:pic>
        <p:nvPicPr>
          <p:cNvPr id="642" name="Google Shape;642;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8" name="Shape 648"/>
        <p:cNvGrpSpPr/>
        <p:nvPr/>
      </p:nvGrpSpPr>
      <p:grpSpPr>
        <a:xfrm>
          <a:off x="0" y="0"/>
          <a:ext cx="0" cy="0"/>
          <a:chOff x="0" y="0"/>
          <a:chExt cx="0" cy="0"/>
        </a:xfrm>
      </p:grpSpPr>
      <p:pic>
        <p:nvPicPr>
          <p:cNvPr id="649" name="Google Shape;649;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52" name="Google Shape;652;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55" name="Google Shape;655;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6" name="Shape 656"/>
        <p:cNvGrpSpPr/>
        <p:nvPr/>
      </p:nvGrpSpPr>
      <p:grpSpPr>
        <a:xfrm>
          <a:off x="0" y="0"/>
          <a:ext cx="0" cy="0"/>
          <a:chOff x="0" y="0"/>
          <a:chExt cx="0" cy="0"/>
        </a:xfrm>
      </p:grpSpPr>
      <p:pic>
        <p:nvPicPr>
          <p:cNvPr id="657" name="Google Shape;657;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0" name="Google Shape;660;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1" name="Google Shape;661;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63" name="Google Shape;663;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4" name="Shape 664"/>
        <p:cNvGrpSpPr/>
        <p:nvPr/>
      </p:nvGrpSpPr>
      <p:grpSpPr>
        <a:xfrm>
          <a:off x="0" y="0"/>
          <a:ext cx="0" cy="0"/>
          <a:chOff x="0" y="0"/>
          <a:chExt cx="0" cy="0"/>
        </a:xfrm>
      </p:grpSpPr>
      <p:pic>
        <p:nvPicPr>
          <p:cNvPr id="665" name="Google Shape;665;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8" name="Google Shape;668;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9" name="Google Shape;669;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1" name="Google Shape;671;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2" name="Shape 672"/>
        <p:cNvGrpSpPr/>
        <p:nvPr/>
      </p:nvGrpSpPr>
      <p:grpSpPr>
        <a:xfrm>
          <a:off x="0" y="0"/>
          <a:ext cx="0" cy="0"/>
          <a:chOff x="0" y="0"/>
          <a:chExt cx="0" cy="0"/>
        </a:xfrm>
      </p:grpSpPr>
      <p:pic>
        <p:nvPicPr>
          <p:cNvPr id="673" name="Google Shape;673;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7" name="Google Shape;677;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0" name="Shape 680"/>
        <p:cNvGrpSpPr/>
        <p:nvPr/>
      </p:nvGrpSpPr>
      <p:grpSpPr>
        <a:xfrm>
          <a:off x="0" y="0"/>
          <a:ext cx="0" cy="0"/>
          <a:chOff x="0" y="0"/>
          <a:chExt cx="0" cy="0"/>
        </a:xfrm>
      </p:grpSpPr>
      <p:pic>
        <p:nvPicPr>
          <p:cNvPr id="681" name="Google Shape;681;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84" name="Google Shape;684;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87" name="Google Shape;687;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8" name="Shape 688"/>
        <p:cNvGrpSpPr/>
        <p:nvPr/>
      </p:nvGrpSpPr>
      <p:grpSpPr>
        <a:xfrm>
          <a:off x="0" y="0"/>
          <a:ext cx="0" cy="0"/>
          <a:chOff x="0" y="0"/>
          <a:chExt cx="0" cy="0"/>
        </a:xfrm>
      </p:grpSpPr>
      <p:pic>
        <p:nvPicPr>
          <p:cNvPr id="689" name="Google Shape;689;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2" name="Google Shape;692;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3" name="Google Shape;693;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95" name="Google Shape;695;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6" name="Shape 696"/>
        <p:cNvGrpSpPr/>
        <p:nvPr/>
      </p:nvGrpSpPr>
      <p:grpSpPr>
        <a:xfrm>
          <a:off x="0" y="0"/>
          <a:ext cx="0" cy="0"/>
          <a:chOff x="0" y="0"/>
          <a:chExt cx="0" cy="0"/>
        </a:xfrm>
      </p:grpSpPr>
      <p:pic>
        <p:nvPicPr>
          <p:cNvPr id="697" name="Google Shape;697;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1" name="Google Shape;701;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03" name="Google Shape;703;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4" name="Shape 704"/>
        <p:cNvGrpSpPr/>
        <p:nvPr/>
      </p:nvGrpSpPr>
      <p:grpSpPr>
        <a:xfrm>
          <a:off x="0" y="0"/>
          <a:ext cx="0" cy="0"/>
          <a:chOff x="0" y="0"/>
          <a:chExt cx="0" cy="0"/>
        </a:xfrm>
      </p:grpSpPr>
      <p:pic>
        <p:nvPicPr>
          <p:cNvPr id="705" name="Google Shape;705;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9" name="Google Shape;709;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2" name="Shape 712"/>
        <p:cNvGrpSpPr/>
        <p:nvPr/>
      </p:nvGrpSpPr>
      <p:grpSpPr>
        <a:xfrm>
          <a:off x="0" y="0"/>
          <a:ext cx="0" cy="0"/>
          <a:chOff x="0" y="0"/>
          <a:chExt cx="0" cy="0"/>
        </a:xfrm>
      </p:grpSpPr>
      <p:sp>
        <p:nvSpPr>
          <p:cNvPr id="713" name="Google Shape;713;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4" name="Google Shape;714;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5" name="Google Shape;715;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16" name="Google Shape;716;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8" name="Shape 718"/>
        <p:cNvGrpSpPr/>
        <p:nvPr/>
      </p:nvGrpSpPr>
      <p:grpSpPr>
        <a:xfrm>
          <a:off x="0" y="0"/>
          <a:ext cx="0" cy="0"/>
          <a:chOff x="0" y="0"/>
          <a:chExt cx="0" cy="0"/>
        </a:xfrm>
      </p:grpSpPr>
      <p:sp>
        <p:nvSpPr>
          <p:cNvPr id="719" name="Google Shape;719;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0" name="Google Shape;720;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1" name="Google Shape;721;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4" name="Shape 724"/>
        <p:cNvGrpSpPr/>
        <p:nvPr/>
      </p:nvGrpSpPr>
      <p:grpSpPr>
        <a:xfrm>
          <a:off x="0" y="0"/>
          <a:ext cx="0" cy="0"/>
          <a:chOff x="0" y="0"/>
          <a:chExt cx="0" cy="0"/>
        </a:xfrm>
      </p:grpSpPr>
      <p:sp>
        <p:nvSpPr>
          <p:cNvPr id="726" name="Google Shape;726;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7" name="Shape 727"/>
        <p:cNvGrpSpPr/>
        <p:nvPr/>
      </p:nvGrpSpPr>
      <p:grpSpPr>
        <a:xfrm>
          <a:off x="0" y="0"/>
          <a:ext cx="0" cy="0"/>
          <a:chOff x="0" y="0"/>
          <a:chExt cx="0" cy="0"/>
        </a:xfrm>
      </p:grpSpPr>
      <p:sp>
        <p:nvSpPr>
          <p:cNvPr id="728" name="Google Shape;728;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7" name="Shape 737"/>
        <p:cNvGrpSpPr/>
        <p:nvPr/>
      </p:nvGrpSpPr>
      <p:grpSpPr>
        <a:xfrm>
          <a:off x="0" y="0"/>
          <a:ext cx="0" cy="0"/>
          <a:chOff x="0" y="0"/>
          <a:chExt cx="0" cy="0"/>
        </a:xfrm>
      </p:grpSpPr>
      <p:pic>
        <p:nvPicPr>
          <p:cNvPr id="738" name="Google Shape;738;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39" name="Google Shape;739;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0" name="Shape 740"/>
        <p:cNvGrpSpPr/>
        <p:nvPr/>
      </p:nvGrpSpPr>
      <p:grpSpPr>
        <a:xfrm>
          <a:off x="0" y="0"/>
          <a:ext cx="0" cy="0"/>
          <a:chOff x="0" y="0"/>
          <a:chExt cx="0" cy="0"/>
        </a:xfrm>
      </p:grpSpPr>
      <p:sp>
        <p:nvSpPr>
          <p:cNvPr id="741" name="Google Shape;741;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5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5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5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 Id="rId3" Type="http://schemas.openxmlformats.org/officeDocument/2006/relationships/image" Target="../media/image54.png"/><Relationship Id="rId4" Type="http://schemas.openxmlformats.org/officeDocument/2006/relationships/image" Target="../media/image5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 Id="rId3" Type="http://schemas.openxmlformats.org/officeDocument/2006/relationships/image" Target="../media/image54.png"/><Relationship Id="rId4" Type="http://schemas.openxmlformats.org/officeDocument/2006/relationships/image" Target="../media/image5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2.xml"/><Relationship Id="rId3" Type="http://schemas.openxmlformats.org/officeDocument/2006/relationships/image" Target="../media/image57.png"/><Relationship Id="rId4" Type="http://schemas.openxmlformats.org/officeDocument/2006/relationships/image" Target="../media/image44.png"/><Relationship Id="rId5" Type="http://schemas.openxmlformats.org/officeDocument/2006/relationships/image" Target="../media/image60.png"/><Relationship Id="rId6" Type="http://schemas.openxmlformats.org/officeDocument/2006/relationships/image" Target="../media/image5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3.xml"/><Relationship Id="rId3" Type="http://schemas.openxmlformats.org/officeDocument/2006/relationships/image" Target="../media/image44.png"/><Relationship Id="rId4" Type="http://schemas.openxmlformats.org/officeDocument/2006/relationships/image" Target="../media/image60.png"/><Relationship Id="rId5" Type="http://schemas.openxmlformats.org/officeDocument/2006/relationships/image" Target="../media/image59.png"/><Relationship Id="rId6" Type="http://schemas.openxmlformats.org/officeDocument/2006/relationships/image" Target="../media/image61.png"/><Relationship Id="rId7" Type="http://schemas.openxmlformats.org/officeDocument/2006/relationships/image" Target="../media/image6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4.xml"/><Relationship Id="rId3" Type="http://schemas.openxmlformats.org/officeDocument/2006/relationships/image" Target="../media/image54.png"/><Relationship Id="rId4" Type="http://schemas.openxmlformats.org/officeDocument/2006/relationships/image" Target="../media/image6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5.xml"/><Relationship Id="rId3" Type="http://schemas.openxmlformats.org/officeDocument/2006/relationships/image" Target="../media/image64.png"/><Relationship Id="rId4" Type="http://schemas.openxmlformats.org/officeDocument/2006/relationships/image" Target="../media/image6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6.xml"/><Relationship Id="rId3" Type="http://schemas.openxmlformats.org/officeDocument/2006/relationships/image" Target="../media/image6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8.xml"/><Relationship Id="rId3" Type="http://schemas.openxmlformats.org/officeDocument/2006/relationships/image" Target="../media/image54.png"/><Relationship Id="rId4" Type="http://schemas.openxmlformats.org/officeDocument/2006/relationships/image" Target="../media/image6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9.xml"/><Relationship Id="rId3" Type="http://schemas.openxmlformats.org/officeDocument/2006/relationships/image" Target="../media/image64.png"/><Relationship Id="rId4" Type="http://schemas.openxmlformats.org/officeDocument/2006/relationships/image" Target="../media/image6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0.xml"/><Relationship Id="rId3" Type="http://schemas.openxmlformats.org/officeDocument/2006/relationships/image" Target="../media/image6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2.xml"/><Relationship Id="rId3" Type="http://schemas.openxmlformats.org/officeDocument/2006/relationships/image" Target="../media/image5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3.xml"/><Relationship Id="rId3" Type="http://schemas.openxmlformats.org/officeDocument/2006/relationships/image" Target="../media/image68.png"/><Relationship Id="rId4" Type="http://schemas.openxmlformats.org/officeDocument/2006/relationships/image" Target="../media/image67.png"/><Relationship Id="rId5" Type="http://schemas.openxmlformats.org/officeDocument/2006/relationships/image" Target="../media/image29.png"/><Relationship Id="rId6"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4.xml"/><Relationship Id="rId3" Type="http://schemas.openxmlformats.org/officeDocument/2006/relationships/image" Target="../media/image68.png"/><Relationship Id="rId4" Type="http://schemas.openxmlformats.org/officeDocument/2006/relationships/image" Target="../media/image67.png"/><Relationship Id="rId5" Type="http://schemas.openxmlformats.org/officeDocument/2006/relationships/image" Target="../media/image29.png"/><Relationship Id="rId6" Type="http://schemas.openxmlformats.org/officeDocument/2006/relationships/image" Target="../media/image3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5.xml"/><Relationship Id="rId3" Type="http://schemas.openxmlformats.org/officeDocument/2006/relationships/image" Target="../media/image54.png"/><Relationship Id="rId4" Type="http://schemas.openxmlformats.org/officeDocument/2006/relationships/image" Target="../media/image6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6.xml"/><Relationship Id="rId3" Type="http://schemas.openxmlformats.org/officeDocument/2006/relationships/image" Target="../media/image70.png"/><Relationship Id="rId4" Type="http://schemas.openxmlformats.org/officeDocument/2006/relationships/image" Target="../media/image69.png"/><Relationship Id="rId5" Type="http://schemas.openxmlformats.org/officeDocument/2006/relationships/image" Target="../media/image7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7.xml"/><Relationship Id="rId3" Type="http://schemas.openxmlformats.org/officeDocument/2006/relationships/image" Target="../media/image70.png"/><Relationship Id="rId4" Type="http://schemas.openxmlformats.org/officeDocument/2006/relationships/image" Target="../media/image69.png"/><Relationship Id="rId5" Type="http://schemas.openxmlformats.org/officeDocument/2006/relationships/image" Target="../media/image7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8.xml"/><Relationship Id="rId3" Type="http://schemas.openxmlformats.org/officeDocument/2006/relationships/image" Target="../media/image70.png"/><Relationship Id="rId4" Type="http://schemas.openxmlformats.org/officeDocument/2006/relationships/image" Target="../media/image68.png"/><Relationship Id="rId5" Type="http://schemas.openxmlformats.org/officeDocument/2006/relationships/image" Target="../media/image67.png"/><Relationship Id="rId6" Type="http://schemas.openxmlformats.org/officeDocument/2006/relationships/image" Target="../media/image69.png"/><Relationship Id="rId7" Type="http://schemas.openxmlformats.org/officeDocument/2006/relationships/image" Target="../media/image29.png"/><Relationship Id="rId8" Type="http://schemas.openxmlformats.org/officeDocument/2006/relationships/image" Target="../media/image3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9.xml"/><Relationship Id="rId3" Type="http://schemas.openxmlformats.org/officeDocument/2006/relationships/image" Target="../media/image70.png"/><Relationship Id="rId4" Type="http://schemas.openxmlformats.org/officeDocument/2006/relationships/image" Target="../media/image69.png"/><Relationship Id="rId5" Type="http://schemas.openxmlformats.org/officeDocument/2006/relationships/image" Target="../media/image7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0.xml"/><Relationship Id="rId3" Type="http://schemas.openxmlformats.org/officeDocument/2006/relationships/image" Target="../media/image79.png"/><Relationship Id="rId4" Type="http://schemas.openxmlformats.org/officeDocument/2006/relationships/image" Target="../media/image68.png"/><Relationship Id="rId5" Type="http://schemas.openxmlformats.org/officeDocument/2006/relationships/image" Target="../media/image67.png"/><Relationship Id="rId6" Type="http://schemas.openxmlformats.org/officeDocument/2006/relationships/image" Target="../media/image29.png"/><Relationship Id="rId7" Type="http://schemas.openxmlformats.org/officeDocument/2006/relationships/image" Target="../media/image3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1.xml"/><Relationship Id="rId3" Type="http://schemas.openxmlformats.org/officeDocument/2006/relationships/image" Target="../media/image7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2.xml"/><Relationship Id="rId3" Type="http://schemas.openxmlformats.org/officeDocument/2006/relationships/image" Target="../media/image7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3.xml"/><Relationship Id="rId3" Type="http://schemas.openxmlformats.org/officeDocument/2006/relationships/image" Target="../media/image79.png"/><Relationship Id="rId4" Type="http://schemas.openxmlformats.org/officeDocument/2006/relationships/image" Target="../media/image75.png"/><Relationship Id="rId5" Type="http://schemas.openxmlformats.org/officeDocument/2006/relationships/image" Target="../media/image7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4.xml"/><Relationship Id="rId3" Type="http://schemas.openxmlformats.org/officeDocument/2006/relationships/image" Target="../media/image44.png"/><Relationship Id="rId4" Type="http://schemas.openxmlformats.org/officeDocument/2006/relationships/image" Target="../media/image78.png"/><Relationship Id="rId5" Type="http://schemas.openxmlformats.org/officeDocument/2006/relationships/image" Target="../media/image6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5.xml"/><Relationship Id="rId3" Type="http://schemas.openxmlformats.org/officeDocument/2006/relationships/image" Target="../media/image74.png"/><Relationship Id="rId4" Type="http://schemas.openxmlformats.org/officeDocument/2006/relationships/image" Target="../media/image77.png"/><Relationship Id="rId5" Type="http://schemas.openxmlformats.org/officeDocument/2006/relationships/image" Target="../media/image73.png"/><Relationship Id="rId6" Type="http://schemas.openxmlformats.org/officeDocument/2006/relationships/image" Target="../media/image81.png"/><Relationship Id="rId7" Type="http://schemas.openxmlformats.org/officeDocument/2006/relationships/image" Target="../media/image44.png"/><Relationship Id="rId8" Type="http://schemas.openxmlformats.org/officeDocument/2006/relationships/image" Target="../media/image6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6.xml"/><Relationship Id="rId3" Type="http://schemas.openxmlformats.org/officeDocument/2006/relationships/image" Target="../media/image80.png"/><Relationship Id="rId4" Type="http://schemas.openxmlformats.org/officeDocument/2006/relationships/image" Target="../media/image83.png"/><Relationship Id="rId5" Type="http://schemas.openxmlformats.org/officeDocument/2006/relationships/image" Target="../media/image44.png"/><Relationship Id="rId6" Type="http://schemas.openxmlformats.org/officeDocument/2006/relationships/image" Target="../media/image60.png"/><Relationship Id="rId7" Type="http://schemas.openxmlformats.org/officeDocument/2006/relationships/image" Target="../media/image8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7.xml"/><Relationship Id="rId3" Type="http://schemas.openxmlformats.org/officeDocument/2006/relationships/image" Target="../media/image84.png"/><Relationship Id="rId4" Type="http://schemas.openxmlformats.org/officeDocument/2006/relationships/image" Target="../media/image8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8.xml"/><Relationship Id="rId3" Type="http://schemas.openxmlformats.org/officeDocument/2006/relationships/image" Target="../media/image79.png"/><Relationship Id="rId4" Type="http://schemas.openxmlformats.org/officeDocument/2006/relationships/image" Target="../media/image8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0.xml"/><Relationship Id="rId3" Type="http://schemas.openxmlformats.org/officeDocument/2006/relationships/image" Target="../media/image84.png"/><Relationship Id="rId4" Type="http://schemas.openxmlformats.org/officeDocument/2006/relationships/image" Target="../media/image8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1.xml"/><Relationship Id="rId3" Type="http://schemas.openxmlformats.org/officeDocument/2006/relationships/image" Target="../media/image79.png"/><Relationship Id="rId4" Type="http://schemas.openxmlformats.org/officeDocument/2006/relationships/image" Target="../media/image8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3.xml"/><Relationship Id="rId3"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62"/>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Isticmaalka saamiga sine (sine ratio)</a:t>
            </a:r>
            <a:endParaRPr/>
          </a:p>
        </p:txBody>
      </p:sp>
      <p:sp>
        <p:nvSpPr>
          <p:cNvPr id="747" name="Google Shape;747;p62"/>
          <p:cNvSpPr txBox="1"/>
          <p:nvPr>
            <p:ph idx="1" type="subTitle"/>
          </p:nvPr>
        </p:nvSpPr>
        <p:spPr>
          <a:xfrm>
            <a:off x="890225" y="4327975"/>
            <a:ext cx="57585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Trigonometry (Trigonometry)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51" name="Shape 751"/>
        <p:cNvGrpSpPr/>
        <p:nvPr/>
      </p:nvGrpSpPr>
      <p:grpSpPr>
        <a:xfrm>
          <a:off x="0" y="0"/>
          <a:ext cx="0" cy="0"/>
          <a:chOff x="0" y="0"/>
          <a:chExt cx="0" cy="0"/>
        </a:xfrm>
      </p:grpSpPr>
      <p:sp>
        <p:nvSpPr>
          <p:cNvPr id="752" name="Google Shape;752;p63"/>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64"/>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400">
                <a:latin typeface="Lexend"/>
              </a:rPr>
              <a:t>Waxaan isticmaali karaa saamiga sine (sine ratio) si aan u helo dhinaca ama xagasha maqan ee saddexagalka qumman (right-angled triangle).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p65"/>
          <p:cNvSpPr txBox="1"/>
          <p:nvPr>
            <p:ph idx="2" type="subTitle"/>
          </p:nvPr>
        </p:nvSpPr>
        <p:spPr>
          <a:xfrm>
            <a:off x="324000" y="810000"/>
            <a:ext cx="84960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Hypotenuse (hypotenuse) waa dhinaca saddexagalka qumman (right-angled triangle) ee ka soo horjeeda xagasha qumman.</a:t>
            </a:r>
            <a:endParaRPr/>
          </a:p>
        </p:txBody>
      </p:sp>
      <p:sp>
        <p:nvSpPr>
          <p:cNvPr id="763" name="Google Shape;763;p65"/>
          <p:cNvSpPr txBox="1"/>
          <p:nvPr>
            <p:ph idx="6" type="subTitle"/>
          </p:nvPr>
        </p:nvSpPr>
        <p:spPr>
          <a:xfrm>
            <a:off x="324000" y="1668150"/>
            <a:ext cx="84960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Dhinaca ka soo horjeeda (opposite side) ee saddexagalka qumman (right-angled triangle) waa dhinaca ka soo horjeeda xagasha calaamadeysan.</a:t>
            </a:r>
            <a:endParaRPr/>
          </a:p>
        </p:txBody>
      </p:sp>
      <p:pic>
        <p:nvPicPr>
          <p:cNvPr descr="p &#10;tan 9 &#10;Sin 9 &#10;9 &#10;cos 9 " id="764" name="Google Shape;764;p65"/>
          <p:cNvPicPr preferRelativeResize="0"/>
          <p:nvPr/>
        </p:nvPicPr>
        <p:blipFill>
          <a:blip r:embed="rId3">
            <a:alphaModFix/>
          </a:blip>
          <a:stretch>
            <a:fillRect/>
          </a:stretch>
        </p:blipFill>
        <p:spPr>
          <a:xfrm>
            <a:off x="5110250" y="1908650"/>
            <a:ext cx="3247700" cy="2867300"/>
          </a:xfrm>
          <a:prstGeom prst="rect">
            <a:avLst/>
          </a:prstGeom>
          <a:noFill/>
          <a:ln>
            <a:noFill/>
          </a:ln>
        </p:spPr>
      </p:pic>
      <p:sp>
        <p:nvSpPr>
          <p:cNvPr id="765" name="Google Shape;765;p65"/>
          <p:cNvSpPr txBox="1"/>
          <p:nvPr/>
        </p:nvSpPr>
        <p:spPr>
          <a:xfrm>
            <a:off x="324000" y="2526300"/>
            <a:ext cx="4500000" cy="1020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Hawlaha trigonometric (trigonometric functions) waxaa badanaa lagu qeexaa saamiga labada dhinac ee saddexagalka qumman (right-angled triangle) xagal la siiyay.</a:t>
            </a:r>
            <a:endParaRPr sz="1800">
              <a:latin typeface="Lexend"/>
              <a:ea typeface="Lexend"/>
              <a:cs typeface="Lexend"/>
              <a:sym typeface="Lexend"/>
            </a:endParaRPr>
          </a:p>
          <a:p>
            <a:pPr indent="0" lvl="0" marL="0" rtl="0" algn="l">
              <a:lnSpc>
                <a:spcPct val="115000"/>
              </a:lnSpc>
              <a:spcBef>
                <a:spcPts val="0"/>
              </a:spcBef>
              <a:spcAft>
                <a:spcPts val="0"/>
              </a:spcAft>
              <a:buNone/>
            </a:pPr>
            <a:r>
              <a:rPr>
                <a:latin typeface="Lexend"/>
              </a:rPr>
              <a:t/>
            </a:r>
            <a:endParaRPr sz="1800">
              <a:latin typeface="Lexend"/>
              <a:ea typeface="Lexend"/>
              <a:cs typeface="Lexend"/>
              <a:sym typeface="Lexend"/>
            </a:endParaRPr>
          </a:p>
        </p:txBody>
      </p:sp>
      <p:sp>
        <p:nvSpPr>
          <p:cNvPr id="766" name="Google Shape;766;p65"/>
          <p:cNvSpPr txBox="1"/>
          <p:nvPr/>
        </p:nvSpPr>
        <p:spPr>
          <a:xfrm>
            <a:off x="324000" y="3809550"/>
            <a:ext cx="4500000" cy="1020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rgbClr val="282828"/>
                </a:solidFill>
                <a:latin typeface="Lexend"/>
                <a:ea typeface="Lexend"/>
                <a:cs typeface="Lexend"/>
                <a:sym typeface="Lexend"/>
              </a:rPr>
              <a:t>Sine-ga xagal (sin(θ°)) waa isku-duwayaasha y (y-coordinate) ee barta P ee saddexagalka ku dhex samaysmay goobada halbeegga (unit circle).</a:t>
            </a:r>
            <a:r>
              <a:rPr b="1" lang="en-GB" sz="1100">
                <a:solidFill>
                  <a:srgbClr val="282828"/>
                </a:solidFill>
                <a:latin typeface="Lexend"/>
                <a:ea typeface="Lexend"/>
                <a:cs typeface="Lexend"/>
                <a:sym typeface="Lexend"/>
              </a:rPr>
              <a:t/>
            </a:r>
            <a:r>
              <a:rPr lang="en-GB" sz="1100">
                <a:solidFill>
                  <a:srgbClr val="282828"/>
                </a:solidFill>
                <a:latin typeface="Lexend"/>
                <a:ea typeface="Lexend"/>
                <a:cs typeface="Lexend"/>
                <a:sym typeface="Lexend"/>
              </a:rPr>
              <a:t/>
            </a:r>
            <a:r>
              <a:rPr i="1" lang="en-GB" sz="1100">
                <a:latin typeface="Lexend"/>
                <a:ea typeface="Lexend"/>
                <a:cs typeface="Lexend"/>
                <a:sym typeface="Lexend"/>
              </a:rPr>
              <a:t/>
            </a:r>
            <a:r>
              <a:rPr lang="en-GB" sz="1100">
                <a:latin typeface="Lexend"/>
                <a:ea typeface="Lexend"/>
                <a:cs typeface="Lexend"/>
                <a:sym typeface="Lexend"/>
              </a:rPr>
              <a:t/>
            </a:r>
            <a:r>
              <a:rPr lang="en-GB" sz="1100">
                <a:solidFill>
                  <a:srgbClr val="282828"/>
                </a:solidFill>
                <a:latin typeface="Lexend"/>
                <a:ea typeface="Lexend"/>
                <a:cs typeface="Lexend"/>
                <a:sym typeface="Lexend"/>
              </a:rPr>
              <a:t/>
            </a:r>
            <a:r>
              <a:rPr i="1" lang="en-GB" sz="1100">
                <a:solidFill>
                  <a:srgbClr val="282828"/>
                </a:solidFill>
                <a:latin typeface="Lexend"/>
                <a:ea typeface="Times New Roman"/>
                <a:cs typeface="Times New Roman"/>
                <a:sym typeface="Times New Roman"/>
              </a:rPr>
              <a:t/>
            </a:r>
            <a:r>
              <a:rPr lang="en-GB" sz="1100">
                <a:solidFill>
                  <a:srgbClr val="282828"/>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sp>
        <p:nvSpPr>
          <p:cNvPr id="771" name="Google Shape;771;p66"/>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Qaabaynta qaacidada sine (sine formula)</a:t>
            </a:r>
            <a:endParaRPr/>
          </a:p>
        </p:txBody>
      </p:sp>
      <p:sp>
        <p:nvSpPr>
          <p:cNvPr id="772" name="Google Shape;772;p66"/>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Xisaabinta xaglaha iyadoo la isticmaalayo qaacidada sine (sine formula)</a:t>
            </a:r>
            <a:endParaRPr/>
          </a:p>
        </p:txBody>
      </p:sp>
      <p:sp>
        <p:nvSpPr>
          <p:cNvPr id="773" name="Google Shape;773;p66"/>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Isticmaalka saamiga sine (sine ratio)</a:t>
            </a:r>
            <a:endParaRPr/>
          </a:p>
        </p:txBody>
      </p:sp>
      <p:pic>
        <p:nvPicPr>
          <p:cNvPr id="774" name="Google Shape;774;p66"/>
          <p:cNvPicPr preferRelativeResize="0"/>
          <p:nvPr/>
        </p:nvPicPr>
        <p:blipFill>
          <a:blip r:embed="rId3">
            <a:alphaModFix/>
          </a:blip>
          <a:stretch>
            <a:fillRect/>
          </a:stretch>
        </p:blipFill>
        <p:spPr>
          <a:xfrm>
            <a:off x="415477" y="2052098"/>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8" name="Shape 778"/>
        <p:cNvGrpSpPr/>
        <p:nvPr/>
      </p:nvGrpSpPr>
      <p:grpSpPr>
        <a:xfrm>
          <a:off x="0" y="0"/>
          <a:ext cx="0" cy="0"/>
          <a:chOff x="0" y="0"/>
          <a:chExt cx="0" cy="0"/>
        </a:xfrm>
      </p:grpSpPr>
      <p:sp>
        <p:nvSpPr>
          <p:cNvPr id="779" name="Google Shape;779;p67"/>
          <p:cNvSpPr txBox="1"/>
          <p:nvPr/>
        </p:nvSpPr>
        <p:spPr>
          <a:xfrm>
            <a:off x="6351775" y="2367413"/>
            <a:ext cx="7260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12</a:t>
            </a:r>
            <a:endParaRPr sz="1800">
              <a:latin typeface="Lexend"/>
              <a:ea typeface="Lexend"/>
              <a:cs typeface="Lexend"/>
              <a:sym typeface="Lexend"/>
            </a:endParaRPr>
          </a:p>
        </p:txBody>
      </p:sp>
      <p:grpSp>
        <p:nvGrpSpPr>
          <p:cNvPr id="780" name="Google Shape;780;p67"/>
          <p:cNvGrpSpPr/>
          <p:nvPr/>
        </p:nvGrpSpPr>
        <p:grpSpPr>
          <a:xfrm>
            <a:off x="2068744" y="3262925"/>
            <a:ext cx="3815850" cy="639150"/>
            <a:chOff x="1459144" y="2424725"/>
            <a:chExt cx="3815850" cy="639150"/>
          </a:xfrm>
        </p:grpSpPr>
        <p:sp>
          <p:nvSpPr>
            <p:cNvPr id="781" name="Google Shape;781;p67"/>
            <p:cNvSpPr/>
            <p:nvPr/>
          </p:nvSpPr>
          <p:spPr>
            <a:xfrm>
              <a:off x="4592194" y="2424725"/>
              <a:ext cx="682800" cy="2901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sp>
          <p:nvSpPr>
            <p:cNvPr id="782" name="Google Shape;782;p67"/>
            <p:cNvSpPr/>
            <p:nvPr/>
          </p:nvSpPr>
          <p:spPr>
            <a:xfrm>
              <a:off x="1459144" y="2773775"/>
              <a:ext cx="682800" cy="2901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grpSp>
      <p:sp>
        <p:nvSpPr>
          <p:cNvPr id="783" name="Google Shape;783;p67"/>
          <p:cNvSpPr txBox="1"/>
          <p:nvPr/>
        </p:nvSpPr>
        <p:spPr>
          <a:xfrm>
            <a:off x="6351775" y="1878213"/>
            <a:ext cx="7260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a:t>
            </a:r>
            <a:endParaRPr sz="1800">
              <a:latin typeface="Lexend"/>
              <a:ea typeface="Lexend"/>
              <a:cs typeface="Lexend"/>
              <a:sym typeface="Lexend"/>
            </a:endParaRPr>
          </a:p>
        </p:txBody>
      </p:sp>
      <p:sp>
        <p:nvSpPr>
          <p:cNvPr id="784" name="Google Shape;784;p67"/>
          <p:cNvSpPr txBox="1"/>
          <p:nvPr/>
        </p:nvSpPr>
        <p:spPr>
          <a:xfrm>
            <a:off x="7079875" y="2367413"/>
            <a:ext cx="7260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solidFill>
                  <a:schemeClr val="dk1"/>
                </a:solidFill>
                <a:latin typeface="Lexend"/>
                <a:ea typeface="Lexend"/>
                <a:cs typeface="Lexend"/>
                <a:sym typeface="Lexend"/>
              </a:rPr>
              <a:t>0.67 × </a:t>
            </a:r>
            <a:r>
              <a:rPr lang="en-GB" sz="1100">
                <a:latin typeface="Lexend"/>
                <a:ea typeface="Lexend"/>
                <a:cs typeface="Lexend"/>
                <a:sym typeface="Lexend"/>
              </a:rPr>
              <a:t>12</a:t>
            </a:r>
            <a:endParaRPr>
              <a:latin typeface="Lexend"/>
              <a:ea typeface="Lexend"/>
              <a:cs typeface="Lexend"/>
              <a:sym typeface="Lexend"/>
            </a:endParaRPr>
          </a:p>
        </p:txBody>
      </p:sp>
      <p:sp>
        <p:nvSpPr>
          <p:cNvPr id="785" name="Google Shape;785;p67"/>
          <p:cNvSpPr txBox="1"/>
          <p:nvPr/>
        </p:nvSpPr>
        <p:spPr>
          <a:xfrm>
            <a:off x="7079875" y="1878213"/>
            <a:ext cx="7260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0.67</a:t>
            </a:r>
            <a:endParaRPr sz="1800">
              <a:latin typeface="Lexend"/>
              <a:ea typeface="Lexend"/>
              <a:cs typeface="Lexend"/>
              <a:sym typeface="Lexend"/>
            </a:endParaRPr>
          </a:p>
        </p:txBody>
      </p:sp>
      <p:sp>
        <p:nvSpPr>
          <p:cNvPr id="786" name="Google Shape;786;p67"/>
          <p:cNvSpPr txBox="1"/>
          <p:nvPr/>
        </p:nvSpPr>
        <p:spPr>
          <a:xfrm>
            <a:off x="7079875" y="2367413"/>
            <a:ext cx="7260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8.04</a:t>
            </a:r>
            <a:endParaRPr sz="1800">
              <a:latin typeface="Lexend"/>
              <a:ea typeface="Lexend"/>
              <a:cs typeface="Lexend"/>
              <a:sym typeface="Lexend"/>
            </a:endParaRPr>
          </a:p>
        </p:txBody>
      </p:sp>
      <p:sp>
        <p:nvSpPr>
          <p:cNvPr id="787" name="Google Shape;787;p67"/>
          <p:cNvSpPr/>
          <p:nvPr/>
        </p:nvSpPr>
        <p:spPr>
          <a:xfrm>
            <a:off x="576950" y="3658366"/>
            <a:ext cx="586500" cy="5541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788" name="Google Shape;788;p67"/>
          <p:cNvSpPr txBox="1"/>
          <p:nvPr/>
        </p:nvSpPr>
        <p:spPr>
          <a:xfrm>
            <a:off x="5191356" y="3278250"/>
            <a:ext cx="703800" cy="269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12 cm</a:t>
            </a:r>
            <a:endParaRPr sz="1800">
              <a:latin typeface="Lexend"/>
              <a:ea typeface="Lexend"/>
              <a:cs typeface="Lexend"/>
              <a:sym typeface="Lexend"/>
            </a:endParaRPr>
          </a:p>
        </p:txBody>
      </p:sp>
      <p:sp>
        <p:nvSpPr>
          <p:cNvPr id="789" name="Google Shape;789;p6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Qaabaynta qaacidada sine (sine formula)</a:t>
            </a:r>
            <a:endParaRPr/>
          </a:p>
        </p:txBody>
      </p:sp>
      <p:sp>
        <p:nvSpPr>
          <p:cNvPr id="790" name="Google Shape;790;p67"/>
          <p:cNvSpPr txBox="1"/>
          <p:nvPr/>
        </p:nvSpPr>
        <p:spPr>
          <a:xfrm>
            <a:off x="324000" y="610600"/>
            <a:ext cx="8496000" cy="1200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Waxaan ognahay in labadan saddexagal ay isku mid yihiin (similar), sababtoo ah laba xagal oo ka mid ah saddexagalka ayaa la mid ah laba xagal ee kan kale.</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a:latin typeface="Lexend"/>
              </a:rPr>
              <a:t/>
            </a:r>
            <a:endParaRPr sz="1000">
              <a:latin typeface="Lexend"/>
              <a:ea typeface="Lexend"/>
              <a:cs typeface="Lexend"/>
              <a:sym typeface="Lexend"/>
            </a:endParaRPr>
          </a:p>
          <a:p>
            <a:pPr indent="0" lvl="0" marL="0" rtl="0" algn="l">
              <a:lnSpc>
                <a:spcPct val="80000"/>
              </a:lnSpc>
              <a:spcBef>
                <a:spcPts val="0"/>
              </a:spcBef>
              <a:spcAft>
                <a:spcPts val="0"/>
              </a:spcAft>
              <a:buClr>
                <a:srgbClr val="000000"/>
              </a:buClr>
              <a:buSzPts val="1100"/>
              <a:buFont typeface="Arial"/>
              <a:buNone/>
            </a:pPr>
            <a:r>
              <a:rPr lang="en-GB" sz="1100">
                <a:latin typeface="Lexend"/>
                <a:ea typeface="Lexend"/>
                <a:cs typeface="Lexend"/>
                <a:sym typeface="Lexend"/>
              </a:rPr>
              <a:t>Waxaan heli karnaa dhererka dhinaca lagu calaamadeeyay x adigoo isticmaalaya jaantuska saamiga (ratio table).</a:t>
            </a:r>
            <a:r>
              <a:rPr lang="en-GB" sz="1100">
                <a:solidFill>
                  <a:schemeClr val="dk1"/>
                </a:solidFill>
                <a:latin typeface="Lexend"/>
                <a:ea typeface="Lexend"/>
                <a:cs typeface="Lexend"/>
                <a:sym typeface="Lexend"/>
              </a:rPr>
              <a:t/>
            </a:r>
            <a:r>
              <a:rPr lang="en-GB" sz="1100">
                <a:latin typeface="Lexend"/>
                <a:ea typeface="Lexend"/>
                <a:cs typeface="Lexend"/>
                <a:sym typeface="Lexend"/>
              </a:rPr>
              <a:t/>
            </a:r>
            <a:r>
              <a:rPr i="1"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791" name="Google Shape;791;p67"/>
          <p:cNvSpPr txBox="1"/>
          <p:nvPr/>
        </p:nvSpPr>
        <p:spPr>
          <a:xfrm>
            <a:off x="2103558" y="3669575"/>
            <a:ext cx="613200" cy="174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 cm</a:t>
            </a:r>
            <a:endParaRPr sz="1800">
              <a:latin typeface="Lexend"/>
              <a:ea typeface="Lexend"/>
              <a:cs typeface="Lexend"/>
              <a:sym typeface="Lexend"/>
            </a:endParaRPr>
          </a:p>
        </p:txBody>
      </p:sp>
      <p:sp>
        <p:nvSpPr>
          <p:cNvPr id="792" name="Google Shape;792;p67"/>
          <p:cNvSpPr/>
          <p:nvPr/>
        </p:nvSpPr>
        <p:spPr>
          <a:xfrm>
            <a:off x="5376937" y="3870998"/>
            <a:ext cx="1196700" cy="1196700"/>
          </a:xfrm>
          <a:prstGeom prst="arc">
            <a:avLst>
              <a:gd fmla="val 10771373" name="adj1"/>
              <a:gd fmla="val 13506230"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793" name="Google Shape;793;p67"/>
          <p:cNvSpPr/>
          <p:nvPr/>
        </p:nvSpPr>
        <p:spPr>
          <a:xfrm>
            <a:off x="4199604" y="2684206"/>
            <a:ext cx="1796100" cy="1796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794" name="Google Shape;794;p67"/>
          <p:cNvSpPr/>
          <p:nvPr/>
        </p:nvSpPr>
        <p:spPr>
          <a:xfrm>
            <a:off x="1852985" y="3854025"/>
            <a:ext cx="1196400" cy="1196400"/>
          </a:xfrm>
          <a:prstGeom prst="arc">
            <a:avLst>
              <a:gd fmla="val 10771373" name="adj1"/>
              <a:gd fmla="val 13506230"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795" name="Google Shape;795;p67"/>
          <p:cNvSpPr/>
          <p:nvPr/>
        </p:nvSpPr>
        <p:spPr>
          <a:xfrm>
            <a:off x="4199604" y="4136980"/>
            <a:ext cx="343200" cy="3432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796" name="Google Shape;796;p67"/>
          <p:cNvCxnSpPr/>
          <p:nvPr/>
        </p:nvCxnSpPr>
        <p:spPr>
          <a:xfrm>
            <a:off x="4277510" y="2606301"/>
            <a:ext cx="1795800" cy="1795800"/>
          </a:xfrm>
          <a:prstGeom prst="straightConnector1">
            <a:avLst/>
          </a:prstGeom>
          <a:noFill/>
          <a:ln cap="flat" cmpd="sng" w="28575">
            <a:solidFill>
              <a:srgbClr val="4F7BE8"/>
            </a:solidFill>
            <a:prstDash val="solid"/>
            <a:round/>
            <a:headEnd len="med" w="med" type="triangle"/>
            <a:tailEnd len="med" w="med" type="triangle"/>
          </a:ln>
        </p:spPr>
      </p:cxnSp>
      <p:cxnSp>
        <p:nvCxnSpPr>
          <p:cNvPr id="797" name="Google Shape;797;p67"/>
          <p:cNvCxnSpPr/>
          <p:nvPr/>
        </p:nvCxnSpPr>
        <p:spPr>
          <a:xfrm>
            <a:off x="4056027" y="2684206"/>
            <a:ext cx="0" cy="1802400"/>
          </a:xfrm>
          <a:prstGeom prst="straightConnector1">
            <a:avLst/>
          </a:prstGeom>
          <a:noFill/>
          <a:ln cap="flat" cmpd="sng" w="28575">
            <a:solidFill>
              <a:srgbClr val="4F7BE8"/>
            </a:solidFill>
            <a:prstDash val="solid"/>
            <a:round/>
            <a:headEnd len="med" w="med" type="triangle"/>
            <a:tailEnd len="med" w="med" type="triangle"/>
          </a:ln>
        </p:spPr>
      </p:cxnSp>
      <p:sp>
        <p:nvSpPr>
          <p:cNvPr id="798" name="Google Shape;798;p67"/>
          <p:cNvSpPr txBox="1"/>
          <p:nvPr/>
        </p:nvSpPr>
        <p:spPr>
          <a:xfrm>
            <a:off x="5370689" y="4234663"/>
            <a:ext cx="457200" cy="228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42°</a:t>
            </a:r>
            <a:endParaRPr sz="1800">
              <a:latin typeface="Lexend"/>
              <a:ea typeface="Lexend"/>
              <a:cs typeface="Lexend"/>
              <a:sym typeface="Lexend"/>
            </a:endParaRPr>
          </a:p>
        </p:txBody>
      </p:sp>
      <p:sp>
        <p:nvSpPr>
          <p:cNvPr id="799" name="Google Shape;799;p67"/>
          <p:cNvSpPr/>
          <p:nvPr/>
        </p:nvSpPr>
        <p:spPr>
          <a:xfrm>
            <a:off x="1297987" y="4236362"/>
            <a:ext cx="222900" cy="2229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800" name="Google Shape;800;p67"/>
          <p:cNvCxnSpPr/>
          <p:nvPr/>
        </p:nvCxnSpPr>
        <p:spPr>
          <a:xfrm>
            <a:off x="1433879" y="3156975"/>
            <a:ext cx="1166100" cy="1166100"/>
          </a:xfrm>
          <a:prstGeom prst="straightConnector1">
            <a:avLst/>
          </a:prstGeom>
          <a:noFill/>
          <a:ln cap="flat" cmpd="sng" w="28575">
            <a:solidFill>
              <a:srgbClr val="4F7BE8"/>
            </a:solidFill>
            <a:prstDash val="solid"/>
            <a:round/>
            <a:headEnd len="med" w="med" type="triangle"/>
            <a:tailEnd len="med" w="med" type="triangle"/>
          </a:ln>
        </p:spPr>
      </p:cxnSp>
      <p:cxnSp>
        <p:nvCxnSpPr>
          <p:cNvPr id="801" name="Google Shape;801;p67"/>
          <p:cNvCxnSpPr/>
          <p:nvPr/>
        </p:nvCxnSpPr>
        <p:spPr>
          <a:xfrm>
            <a:off x="1162094" y="3292868"/>
            <a:ext cx="0" cy="1170600"/>
          </a:xfrm>
          <a:prstGeom prst="straightConnector1">
            <a:avLst/>
          </a:prstGeom>
          <a:noFill/>
          <a:ln cap="flat" cmpd="sng" w="28575">
            <a:solidFill>
              <a:srgbClr val="4F7BE8"/>
            </a:solidFill>
            <a:prstDash val="solid"/>
            <a:round/>
            <a:headEnd len="med" w="med" type="triangle"/>
            <a:tailEnd len="med" w="med" type="triangle"/>
          </a:ln>
        </p:spPr>
      </p:cxnSp>
      <p:sp>
        <p:nvSpPr>
          <p:cNvPr id="802" name="Google Shape;802;p67"/>
          <p:cNvSpPr txBox="1"/>
          <p:nvPr/>
        </p:nvSpPr>
        <p:spPr>
          <a:xfrm>
            <a:off x="1851746" y="4243588"/>
            <a:ext cx="457200" cy="174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42°</a:t>
            </a:r>
            <a:endParaRPr sz="1800">
              <a:latin typeface="Lexend"/>
              <a:ea typeface="Lexend"/>
              <a:cs typeface="Lexend"/>
              <a:sym typeface="Lexend"/>
            </a:endParaRPr>
          </a:p>
        </p:txBody>
      </p:sp>
      <p:grpSp>
        <p:nvGrpSpPr>
          <p:cNvPr id="803" name="Google Shape;803;p67"/>
          <p:cNvGrpSpPr/>
          <p:nvPr/>
        </p:nvGrpSpPr>
        <p:grpSpPr>
          <a:xfrm>
            <a:off x="1994044" y="2463784"/>
            <a:ext cx="1640399" cy="498127"/>
            <a:chOff x="5007400" y="2284700"/>
            <a:chExt cx="1640399" cy="498127"/>
          </a:xfrm>
        </p:grpSpPr>
        <p:sp>
          <p:nvSpPr>
            <p:cNvPr id="804" name="Google Shape;804;p67"/>
            <p:cNvSpPr/>
            <p:nvPr/>
          </p:nvSpPr>
          <p:spPr>
            <a:xfrm flipH="1" rot="-5400000">
              <a:off x="5735112" y="1870139"/>
              <a:ext cx="184976" cy="1640399"/>
            </a:xfrm>
            <a:custGeom>
              <a:rect b="b" l="l" r="r" t="t"/>
              <a:pathLst>
                <a:path extrusionOk="0" h="30529" w="2102">
                  <a:moveTo>
                    <a:pt x="2102" y="0"/>
                  </a:moveTo>
                  <a:cubicBezTo>
                    <a:pt x="1752" y="2548"/>
                    <a:pt x="9" y="10201"/>
                    <a:pt x="1" y="15289"/>
                  </a:cubicBezTo>
                  <a:cubicBezTo>
                    <a:pt x="-7" y="20377"/>
                    <a:pt x="1711" y="27989"/>
                    <a:pt x="2053" y="30529"/>
                  </a:cubicBezTo>
                </a:path>
              </a:pathLst>
            </a:custGeom>
            <a:noFill/>
            <a:ln cap="flat" cmpd="sng" w="28575">
              <a:solidFill>
                <a:srgbClr val="000000"/>
              </a:solidFill>
              <a:prstDash val="solid"/>
              <a:round/>
              <a:headEnd len="med" w="med" type="none"/>
              <a:tailEnd len="med" w="med" type="triangle"/>
            </a:ln>
          </p:spPr>
          <p:txBody>
            <a:bodyPr/>
            <a:p/>
          </p:txBody>
        </p:sp>
        <p:sp>
          <p:nvSpPr>
            <p:cNvPr id="805" name="Google Shape;805;p67"/>
            <p:cNvSpPr txBox="1"/>
            <p:nvPr/>
          </p:nvSpPr>
          <p:spPr>
            <a:xfrm>
              <a:off x="5190550" y="2284700"/>
              <a:ext cx="12741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300">
                  <a:latin typeface="Lexend"/>
                  <a:ea typeface="Lexend"/>
                  <a:cs typeface="Lexend"/>
                  <a:sym typeface="Lexend"/>
                </a:rPr>
                <a:t>× 12</a:t>
              </a:r>
              <a:endParaRPr sz="1800">
                <a:latin typeface="Lexend"/>
                <a:ea typeface="Lexend"/>
                <a:cs typeface="Lexend"/>
                <a:sym typeface="Lexend"/>
              </a:endParaRPr>
            </a:p>
          </p:txBody>
        </p:sp>
      </p:grpSp>
      <p:sp>
        <p:nvSpPr>
          <p:cNvPr id="806" name="Google Shape;806;p67"/>
          <p:cNvSpPr txBox="1"/>
          <p:nvPr/>
        </p:nvSpPr>
        <p:spPr>
          <a:xfrm>
            <a:off x="620274" y="3859175"/>
            <a:ext cx="499800" cy="174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0.67 cm</a:t>
            </a:r>
            <a:endParaRPr sz="1800">
              <a:latin typeface="Lexend"/>
              <a:ea typeface="Lexend"/>
              <a:cs typeface="Lexend"/>
              <a:sym typeface="Lexend"/>
            </a:endParaRPr>
          </a:p>
        </p:txBody>
      </p:sp>
      <p:sp>
        <p:nvSpPr>
          <p:cNvPr id="807" name="Google Shape;807;p67"/>
          <p:cNvSpPr/>
          <p:nvPr/>
        </p:nvSpPr>
        <p:spPr>
          <a:xfrm>
            <a:off x="1297987" y="3292868"/>
            <a:ext cx="1166400" cy="11664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808" name="Google Shape;808;p67"/>
          <p:cNvGrpSpPr/>
          <p:nvPr/>
        </p:nvGrpSpPr>
        <p:grpSpPr>
          <a:xfrm>
            <a:off x="6740300" y="2944400"/>
            <a:ext cx="864600" cy="472229"/>
            <a:chOff x="7045100" y="3173000"/>
            <a:chExt cx="864600" cy="472229"/>
          </a:xfrm>
        </p:grpSpPr>
        <p:sp>
          <p:nvSpPr>
            <p:cNvPr id="809" name="Google Shape;809;p67"/>
            <p:cNvSpPr/>
            <p:nvPr/>
          </p:nvSpPr>
          <p:spPr>
            <a:xfrm>
              <a:off x="7072065" y="3173000"/>
              <a:ext cx="645500" cy="137100"/>
            </a:xfrm>
            <a:custGeom>
              <a:rect b="b" l="l" r="r" t="t"/>
              <a:pathLst>
                <a:path extrusionOk="0" h="5484" w="25820">
                  <a:moveTo>
                    <a:pt x="0" y="315"/>
                  </a:moveTo>
                  <a:cubicBezTo>
                    <a:pt x="3392" y="8226"/>
                    <a:pt x="19739" y="6091"/>
                    <a:pt x="25820" y="0"/>
                  </a:cubicBezTo>
                </a:path>
              </a:pathLst>
            </a:custGeom>
            <a:noFill/>
            <a:ln cap="flat" cmpd="sng" w="28575">
              <a:solidFill>
                <a:srgbClr val="000000"/>
              </a:solidFill>
              <a:prstDash val="solid"/>
              <a:round/>
              <a:headEnd len="med" w="med" type="none"/>
              <a:tailEnd len="med" w="med" type="triangle"/>
            </a:ln>
          </p:spPr>
          <p:txBody>
            <a:bodyPr/>
            <a:p/>
          </p:txBody>
        </p:sp>
        <p:sp>
          <p:nvSpPr>
            <p:cNvPr id="810" name="Google Shape;810;p67"/>
            <p:cNvSpPr txBox="1"/>
            <p:nvPr/>
          </p:nvSpPr>
          <p:spPr>
            <a:xfrm>
              <a:off x="7045100" y="3324529"/>
              <a:ext cx="8646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300">
                  <a:solidFill>
                    <a:srgbClr val="000000"/>
                  </a:solidFill>
                  <a:latin typeface="Lexend"/>
                  <a:ea typeface="Lexend"/>
                  <a:cs typeface="Lexend"/>
                  <a:sym typeface="Lexend"/>
                </a:rPr>
                <a:t>× </a:t>
              </a:r>
              <a:r>
                <a:rPr lang="en-GB" sz="1300">
                  <a:latin typeface="Lexend"/>
                  <a:ea typeface="Lexend"/>
                  <a:cs typeface="Lexend"/>
                  <a:sym typeface="Lexend"/>
                </a:rPr>
                <a:t>0.67</a:t>
              </a:r>
              <a:endParaRPr sz="1800">
                <a:solidFill>
                  <a:srgbClr val="000000"/>
                </a:solidFill>
                <a:latin typeface="Lexend"/>
                <a:ea typeface="Lexend"/>
                <a:cs typeface="Lexend"/>
                <a:sym typeface="Lexend"/>
              </a:endParaRPr>
            </a:p>
          </p:txBody>
        </p:sp>
      </p:grpSp>
      <p:grpSp>
        <p:nvGrpSpPr>
          <p:cNvPr id="811" name="Google Shape;811;p67"/>
          <p:cNvGrpSpPr/>
          <p:nvPr/>
        </p:nvGrpSpPr>
        <p:grpSpPr>
          <a:xfrm>
            <a:off x="6740300" y="1339929"/>
            <a:ext cx="864600" cy="450596"/>
            <a:chOff x="7045100" y="1568529"/>
            <a:chExt cx="864600" cy="450596"/>
          </a:xfrm>
        </p:grpSpPr>
        <p:sp>
          <p:nvSpPr>
            <p:cNvPr id="812" name="Google Shape;812;p67"/>
            <p:cNvSpPr/>
            <p:nvPr/>
          </p:nvSpPr>
          <p:spPr>
            <a:xfrm flipH="1" rot="10800000">
              <a:off x="7072065" y="1882025"/>
              <a:ext cx="645500" cy="137100"/>
            </a:xfrm>
            <a:custGeom>
              <a:rect b="b" l="l" r="r" t="t"/>
              <a:pathLst>
                <a:path extrusionOk="0" h="5484" w="25820">
                  <a:moveTo>
                    <a:pt x="0" y="315"/>
                  </a:moveTo>
                  <a:cubicBezTo>
                    <a:pt x="3392" y="8226"/>
                    <a:pt x="19739" y="6091"/>
                    <a:pt x="25820" y="0"/>
                  </a:cubicBezTo>
                </a:path>
              </a:pathLst>
            </a:custGeom>
            <a:noFill/>
            <a:ln cap="flat" cmpd="sng" w="28575">
              <a:solidFill>
                <a:srgbClr val="000000"/>
              </a:solidFill>
              <a:prstDash val="solid"/>
              <a:round/>
              <a:headEnd len="med" w="med" type="none"/>
              <a:tailEnd len="med" w="med" type="triangle"/>
            </a:ln>
          </p:spPr>
          <p:txBody>
            <a:bodyPr/>
            <a:p/>
          </p:txBody>
        </p:sp>
        <p:sp>
          <p:nvSpPr>
            <p:cNvPr id="813" name="Google Shape;813;p67"/>
            <p:cNvSpPr txBox="1"/>
            <p:nvPr/>
          </p:nvSpPr>
          <p:spPr>
            <a:xfrm>
              <a:off x="7045100" y="1568529"/>
              <a:ext cx="8646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300">
                  <a:solidFill>
                    <a:srgbClr val="000000"/>
                  </a:solidFill>
                  <a:latin typeface="Lexend"/>
                  <a:ea typeface="Lexend"/>
                  <a:cs typeface="Lexend"/>
                  <a:sym typeface="Lexend"/>
                </a:rPr>
                <a:t>× </a:t>
              </a:r>
              <a:r>
                <a:rPr lang="en-GB" sz="1300">
                  <a:latin typeface="Lexend"/>
                  <a:ea typeface="Lexend"/>
                  <a:cs typeface="Lexend"/>
                  <a:sym typeface="Lexend"/>
                </a:rPr>
                <a:t>0.67</a:t>
              </a:r>
              <a:endParaRPr sz="1800">
                <a:solidFill>
                  <a:srgbClr val="000000"/>
                </a:solidFill>
                <a:latin typeface="Lexend"/>
                <a:ea typeface="Lexend"/>
                <a:cs typeface="Lexend"/>
                <a:sym typeface="Lexend"/>
              </a:endParaRPr>
            </a:p>
          </p:txBody>
        </p:sp>
      </p:grpSp>
      <p:grpSp>
        <p:nvGrpSpPr>
          <p:cNvPr id="814" name="Google Shape;814;p67"/>
          <p:cNvGrpSpPr/>
          <p:nvPr/>
        </p:nvGrpSpPr>
        <p:grpSpPr>
          <a:xfrm>
            <a:off x="5619501" y="2080125"/>
            <a:ext cx="2895578" cy="582538"/>
            <a:chOff x="5924301" y="2308725"/>
            <a:chExt cx="2895578" cy="582538"/>
          </a:xfrm>
        </p:grpSpPr>
        <p:sp>
          <p:nvSpPr>
            <p:cNvPr id="815" name="Google Shape;815;p67"/>
            <p:cNvSpPr/>
            <p:nvPr/>
          </p:nvSpPr>
          <p:spPr>
            <a:xfrm flipH="1">
              <a:off x="8196620" y="2308725"/>
              <a:ext cx="145300" cy="582525"/>
            </a:xfrm>
            <a:custGeom>
              <a:rect b="b" l="l" r="r" t="t"/>
              <a:pathLst>
                <a:path extrusionOk="0" h="23301" w="5812">
                  <a:moveTo>
                    <a:pt x="5812" y="0"/>
                  </a:moveTo>
                  <a:cubicBezTo>
                    <a:pt x="-862" y="4007"/>
                    <a:pt x="-2242" y="18988"/>
                    <a:pt x="4238" y="23301"/>
                  </a:cubicBezTo>
                </a:path>
              </a:pathLst>
            </a:custGeom>
            <a:noFill/>
            <a:ln cap="flat" cmpd="sng" w="28575">
              <a:solidFill>
                <a:srgbClr val="000000"/>
              </a:solidFill>
              <a:prstDash val="solid"/>
              <a:round/>
              <a:headEnd len="med" w="med" type="none"/>
              <a:tailEnd len="med" w="med" type="triangle"/>
            </a:ln>
          </p:spPr>
          <p:txBody>
            <a:bodyPr/>
            <a:p/>
          </p:txBody>
        </p:sp>
        <p:grpSp>
          <p:nvGrpSpPr>
            <p:cNvPr id="816" name="Google Shape;816;p67"/>
            <p:cNvGrpSpPr/>
            <p:nvPr/>
          </p:nvGrpSpPr>
          <p:grpSpPr>
            <a:xfrm>
              <a:off x="5924301" y="2308738"/>
              <a:ext cx="646319" cy="582525"/>
              <a:chOff x="5924301" y="2308738"/>
              <a:chExt cx="646319" cy="582525"/>
            </a:xfrm>
          </p:grpSpPr>
          <p:sp>
            <p:nvSpPr>
              <p:cNvPr id="817" name="Google Shape;817;p67"/>
              <p:cNvSpPr/>
              <p:nvPr/>
            </p:nvSpPr>
            <p:spPr>
              <a:xfrm>
                <a:off x="6425320" y="2308738"/>
                <a:ext cx="145300" cy="582525"/>
              </a:xfrm>
              <a:custGeom>
                <a:rect b="b" l="l" r="r" t="t"/>
                <a:pathLst>
                  <a:path extrusionOk="0" h="23301" w="5812">
                    <a:moveTo>
                      <a:pt x="5812" y="0"/>
                    </a:moveTo>
                    <a:cubicBezTo>
                      <a:pt x="-862" y="4007"/>
                      <a:pt x="-2242" y="18988"/>
                      <a:pt x="4238" y="23301"/>
                    </a:cubicBezTo>
                  </a:path>
                </a:pathLst>
              </a:custGeom>
              <a:noFill/>
              <a:ln cap="flat" cmpd="sng" w="28575">
                <a:solidFill>
                  <a:srgbClr val="000000"/>
                </a:solidFill>
                <a:prstDash val="solid"/>
                <a:round/>
                <a:headEnd len="med" w="med" type="none"/>
                <a:tailEnd len="med" w="med" type="triangle"/>
              </a:ln>
            </p:spPr>
            <p:txBody>
              <a:bodyPr/>
              <a:p/>
            </p:txBody>
          </p:sp>
          <p:sp>
            <p:nvSpPr>
              <p:cNvPr id="818" name="Google Shape;818;p67"/>
              <p:cNvSpPr txBox="1"/>
              <p:nvPr/>
            </p:nvSpPr>
            <p:spPr>
              <a:xfrm>
                <a:off x="5924301" y="2411400"/>
                <a:ext cx="4572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300">
                    <a:solidFill>
                      <a:srgbClr val="000000"/>
                    </a:solidFill>
                    <a:latin typeface="Lexend"/>
                    <a:ea typeface="Lexend"/>
                    <a:cs typeface="Lexend"/>
                    <a:sym typeface="Lexend"/>
                  </a:rPr>
                  <a:t>× 12</a:t>
                </a:r>
                <a:endParaRPr sz="1800">
                  <a:solidFill>
                    <a:srgbClr val="000000"/>
                  </a:solidFill>
                  <a:latin typeface="Lexend"/>
                  <a:ea typeface="Lexend"/>
                  <a:cs typeface="Lexend"/>
                  <a:sym typeface="Lexend"/>
                </a:endParaRPr>
              </a:p>
            </p:txBody>
          </p:sp>
        </p:grpSp>
        <p:sp>
          <p:nvSpPr>
            <p:cNvPr id="819" name="Google Shape;819;p67"/>
            <p:cNvSpPr txBox="1"/>
            <p:nvPr/>
          </p:nvSpPr>
          <p:spPr>
            <a:xfrm>
              <a:off x="8379179" y="2368275"/>
              <a:ext cx="4407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300">
                  <a:solidFill>
                    <a:srgbClr val="000000"/>
                  </a:solidFill>
                  <a:latin typeface="Lexend"/>
                  <a:ea typeface="Lexend"/>
                  <a:cs typeface="Lexend"/>
                  <a:sym typeface="Lexend"/>
                </a:rPr>
                <a:t>× 12</a:t>
              </a:r>
              <a:endParaRPr sz="1800">
                <a:solidFill>
                  <a:srgbClr val="000000"/>
                </a:solidFill>
                <a:latin typeface="Lexend"/>
                <a:ea typeface="Lexend"/>
                <a:cs typeface="Lexend"/>
                <a:sym typeface="Lexend"/>
              </a:endParaRPr>
            </a:p>
          </p:txBody>
        </p:sp>
      </p:grpSp>
      <p:sp>
        <p:nvSpPr>
          <p:cNvPr id="820" name="Google Shape;820;p67"/>
          <p:cNvSpPr txBox="1"/>
          <p:nvPr/>
        </p:nvSpPr>
        <p:spPr>
          <a:xfrm>
            <a:off x="3409019" y="3450750"/>
            <a:ext cx="682800" cy="174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x cm</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821" name="Google Shape;821;p67"/>
          <p:cNvSpPr txBox="1"/>
          <p:nvPr/>
        </p:nvSpPr>
        <p:spPr>
          <a:xfrm>
            <a:off x="3137495" y="3422350"/>
            <a:ext cx="886500" cy="2697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8.04 cm</a:t>
            </a:r>
            <a:endParaRPr sz="1800">
              <a:latin typeface="Lexend"/>
              <a:ea typeface="Lexend"/>
              <a:cs typeface="Lexend"/>
              <a:sym typeface="Lexend"/>
            </a:endParaRPr>
          </a:p>
        </p:txBody>
      </p:sp>
      <p:graphicFrame>
        <p:nvGraphicFramePr>
          <p:cNvPr id="822" name="Google Shape;822;p67"/>
          <p:cNvGraphicFramePr/>
          <p:nvPr/>
        </p:nvGraphicFramePr>
        <p:xfrm>
          <a:off x="6351765" y="1882150"/>
          <a:ext cx="3000000" cy="3000000"/>
        </p:xfrm>
        <a:graphic>
          <a:graphicData uri="http://schemas.openxmlformats.org/drawingml/2006/table">
            <a:tbl>
              <a:tblPr>
                <a:noFill/>
                <a:tableStyleId>{140229F6-0499-4A87-8D2B-F91EDD23A504}</a:tableStyleId>
              </a:tblPr>
              <a:tblGrid>
                <a:gridCol w="725975"/>
                <a:gridCol w="728125"/>
              </a:tblGrid>
              <a:tr h="489250">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r h="489250">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780"/>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7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6" name="Shape 826"/>
        <p:cNvGrpSpPr/>
        <p:nvPr/>
      </p:nvGrpSpPr>
      <p:grpSpPr>
        <a:xfrm>
          <a:off x="0" y="0"/>
          <a:ext cx="0" cy="0"/>
          <a:chOff x="0" y="0"/>
          <a:chExt cx="0" cy="0"/>
        </a:xfrm>
      </p:grpSpPr>
      <p:sp>
        <p:nvSpPr>
          <p:cNvPr id="827" name="Google Shape;827;p68"/>
          <p:cNvSpPr txBox="1"/>
          <p:nvPr/>
        </p:nvSpPr>
        <p:spPr>
          <a:xfrm>
            <a:off x="6351775" y="2367413"/>
            <a:ext cx="7260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h</a:t>
            </a:r>
            <a:endParaRPr sz="1800">
              <a:latin typeface="Lexend"/>
              <a:ea typeface="Lexend"/>
              <a:cs typeface="Lexend"/>
              <a:sym typeface="Lexend"/>
            </a:endParaRPr>
          </a:p>
        </p:txBody>
      </p:sp>
      <p:sp>
        <p:nvSpPr>
          <p:cNvPr id="828" name="Google Shape;828;p68"/>
          <p:cNvSpPr txBox="1"/>
          <p:nvPr/>
        </p:nvSpPr>
        <p:spPr>
          <a:xfrm>
            <a:off x="6351775" y="1878213"/>
            <a:ext cx="7260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a:t>
            </a:r>
            <a:endParaRPr sz="1800">
              <a:latin typeface="Lexend"/>
              <a:ea typeface="Lexend"/>
              <a:cs typeface="Lexend"/>
              <a:sym typeface="Lexend"/>
            </a:endParaRPr>
          </a:p>
        </p:txBody>
      </p:sp>
      <p:sp>
        <p:nvSpPr>
          <p:cNvPr id="829" name="Google Shape;829;p68"/>
          <p:cNvSpPr txBox="1"/>
          <p:nvPr/>
        </p:nvSpPr>
        <p:spPr>
          <a:xfrm>
            <a:off x="7077775" y="1878225"/>
            <a:ext cx="11202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sin(θ°)</a:t>
            </a:r>
            <a:r>
              <a:rPr lang="en-GB" sz="1800">
                <a:solidFill>
                  <a:schemeClr val="dk1"/>
                </a:solidFill>
                <a:latin typeface="Lexend"/>
                <a:ea typeface="Lexend"/>
                <a:cs typeface="Lexend"/>
                <a:sym typeface="Lexend"/>
              </a:rPr>
              <a:t/>
            </a:r>
            <a:r>
              <a:rPr i="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830" name="Google Shape;830;p68"/>
          <p:cNvSpPr txBox="1"/>
          <p:nvPr/>
        </p:nvSpPr>
        <p:spPr>
          <a:xfrm>
            <a:off x="6979500" y="2367425"/>
            <a:ext cx="12951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h × sin(θ°)</a:t>
            </a:r>
            <a:r>
              <a:rPr lang="en-GB" sz="1800">
                <a:solidFill>
                  <a:schemeClr val="dk1"/>
                </a:solidFill>
                <a:latin typeface="Lexend"/>
                <a:ea typeface="Lexend"/>
                <a:cs typeface="Lexend"/>
                <a:sym typeface="Lexend"/>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r>
              <a:rPr i="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a:latin typeface="Lexend"/>
              <a:ea typeface="Lexend"/>
              <a:cs typeface="Lexend"/>
              <a:sym typeface="Lexend"/>
            </a:endParaRPr>
          </a:p>
        </p:txBody>
      </p:sp>
      <p:sp>
        <p:nvSpPr>
          <p:cNvPr id="831" name="Google Shape;831;p68"/>
          <p:cNvSpPr txBox="1"/>
          <p:nvPr/>
        </p:nvSpPr>
        <p:spPr>
          <a:xfrm>
            <a:off x="7077775" y="2367425"/>
            <a:ext cx="11202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accent4"/>
                </a:solidFill>
                <a:latin typeface="Lexend"/>
                <a:ea typeface="Lexend"/>
                <a:cs typeface="Lexend"/>
                <a:sym typeface="Lexend"/>
              </a:rPr>
              <a:t>opp</a:t>
            </a:r>
            <a:endParaRPr i="1" sz="2200">
              <a:solidFill>
                <a:schemeClr val="dk1"/>
              </a:solidFill>
              <a:latin typeface="Times New Roman"/>
              <a:ea typeface="Times New Roman"/>
              <a:cs typeface="Times New Roman"/>
              <a:sym typeface="Times New Roman"/>
            </a:endParaRPr>
          </a:p>
        </p:txBody>
      </p:sp>
      <p:graphicFrame>
        <p:nvGraphicFramePr>
          <p:cNvPr id="832" name="Google Shape;832;p68"/>
          <p:cNvGraphicFramePr/>
          <p:nvPr/>
        </p:nvGraphicFramePr>
        <p:xfrm>
          <a:off x="6351765" y="1882150"/>
          <a:ext cx="3000000" cy="3000000"/>
        </p:xfrm>
        <a:graphic>
          <a:graphicData uri="http://schemas.openxmlformats.org/drawingml/2006/table">
            <a:tbl>
              <a:tblPr>
                <a:noFill/>
                <a:tableStyleId>{140229F6-0499-4A87-8D2B-F91EDD23A504}</a:tableStyleId>
              </a:tblPr>
              <a:tblGrid>
                <a:gridCol w="567700"/>
                <a:gridCol w="1278500"/>
              </a:tblGrid>
              <a:tr h="489250">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91425" marB="91425" marR="0" marL="0"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r h="489250">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91425" marB="91425" marR="0" marL="0"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bl>
          </a:graphicData>
        </a:graphic>
      </p:graphicFrame>
      <p:sp>
        <p:nvSpPr>
          <p:cNvPr id="833" name="Google Shape;833;p68"/>
          <p:cNvSpPr txBox="1"/>
          <p:nvPr/>
        </p:nvSpPr>
        <p:spPr>
          <a:xfrm>
            <a:off x="3360324" y="3450750"/>
            <a:ext cx="682800" cy="174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accent4"/>
                </a:solidFill>
                <a:latin typeface="Lexend"/>
                <a:ea typeface="Lexend"/>
                <a:cs typeface="Lexend"/>
                <a:sym typeface="Lexend"/>
              </a:rPr>
              <a:t>dhinaca ka soo horjeeda (opp)</a:t>
            </a:r>
            <a:endParaRPr sz="1800">
              <a:solidFill>
                <a:schemeClr val="accent4"/>
              </a:solidFill>
              <a:latin typeface="Lexend"/>
              <a:ea typeface="Lexend"/>
              <a:cs typeface="Lexend"/>
              <a:sym typeface="Lexend"/>
            </a:endParaRPr>
          </a:p>
        </p:txBody>
      </p:sp>
      <p:sp>
        <p:nvSpPr>
          <p:cNvPr id="834" name="Google Shape;834;p68"/>
          <p:cNvSpPr txBox="1"/>
          <p:nvPr/>
        </p:nvSpPr>
        <p:spPr>
          <a:xfrm>
            <a:off x="2805676" y="3409550"/>
            <a:ext cx="1249200" cy="2697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h × sin(θ°)</a:t>
            </a:r>
            <a:r>
              <a:rPr lang="en-GB" sz="1800">
                <a:solidFill>
                  <a:schemeClr val="dk1"/>
                </a:solidFill>
                <a:latin typeface="Lexend"/>
                <a:ea typeface="Lexend"/>
                <a:cs typeface="Lexend"/>
                <a:sym typeface="Lexend"/>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r>
              <a:rPr i="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835" name="Google Shape;835;p68"/>
          <p:cNvSpPr txBox="1"/>
          <p:nvPr/>
        </p:nvSpPr>
        <p:spPr>
          <a:xfrm>
            <a:off x="324000" y="610600"/>
            <a:ext cx="84960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Waxaan kaloo guudmarin karnaa habkan oo dhan saddex-xagal kasta oo qumman oo leh xagal θ°, halkaas oo dhinaca ka soo horjeeda θ° uu leeyahay dherer sin(θ°).</a:t>
            </a:r>
            <a:r>
              <a:rPr i="1" lang="en-GB" sz="1100">
                <a:latin typeface="Lexend"/>
                <a:ea typeface="Lexend"/>
                <a:cs typeface="Lexend"/>
                <a:sym typeface="Lexend"/>
              </a:rPr>
              <a:t/>
            </a:r>
            <a:r>
              <a:rPr lang="en-GB" sz="1100">
                <a:latin typeface="Lexend"/>
                <a:ea typeface="Lexend"/>
                <a:cs typeface="Lexend"/>
                <a:sym typeface="Lexend"/>
              </a:rPr>
              <a:t/>
            </a:r>
            <a:r>
              <a:rPr lang="en-GB" sz="1100">
                <a:solidFill>
                  <a:schemeClr val="accent4"/>
                </a:solidFill>
                <a:latin typeface="Lexend"/>
                <a:ea typeface="Lexend"/>
                <a:cs typeface="Lexend"/>
                <a:sym typeface="Lexend"/>
              </a:rPr>
              <a:t/>
            </a:r>
            <a:r>
              <a:rPr lang="en-GB" sz="1100">
                <a:latin typeface="Lexend"/>
                <a:ea typeface="Lexend"/>
                <a:cs typeface="Lexend"/>
                <a:sym typeface="Lexend"/>
              </a:rPr>
              <a:t/>
            </a:r>
            <a:r>
              <a:rPr i="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Times New Roman"/>
                <a:cs typeface="Times New Roman"/>
                <a:sym typeface="Times New Roman"/>
              </a:rPr>
              <a:t/>
            </a:r>
            <a:r>
              <a:rPr lang="en-GB" sz="1100">
                <a:latin typeface="Lexend"/>
                <a:ea typeface="Lexend"/>
                <a:cs typeface="Lexend"/>
                <a:sym typeface="Lexend"/>
              </a:rPr>
              <a:t/>
            </a:r>
            <a:r>
              <a:rPr i="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grpSp>
        <p:nvGrpSpPr>
          <p:cNvPr id="836" name="Google Shape;836;p68"/>
          <p:cNvGrpSpPr/>
          <p:nvPr/>
        </p:nvGrpSpPr>
        <p:grpSpPr>
          <a:xfrm>
            <a:off x="2068744" y="3262925"/>
            <a:ext cx="3815850" cy="639150"/>
            <a:chOff x="1459144" y="2424725"/>
            <a:chExt cx="3815850" cy="639150"/>
          </a:xfrm>
        </p:grpSpPr>
        <p:sp>
          <p:nvSpPr>
            <p:cNvPr id="837" name="Google Shape;837;p68"/>
            <p:cNvSpPr/>
            <p:nvPr/>
          </p:nvSpPr>
          <p:spPr>
            <a:xfrm>
              <a:off x="4592194" y="2424725"/>
              <a:ext cx="682800" cy="2901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sp>
          <p:nvSpPr>
            <p:cNvPr id="838" name="Google Shape;838;p68"/>
            <p:cNvSpPr/>
            <p:nvPr/>
          </p:nvSpPr>
          <p:spPr>
            <a:xfrm>
              <a:off x="1459144" y="2773775"/>
              <a:ext cx="682800" cy="2901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grpSp>
      <p:sp>
        <p:nvSpPr>
          <p:cNvPr id="839" name="Google Shape;839;p68"/>
          <p:cNvSpPr/>
          <p:nvPr/>
        </p:nvSpPr>
        <p:spPr>
          <a:xfrm>
            <a:off x="324000" y="3756446"/>
            <a:ext cx="839400" cy="3888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840" name="Google Shape;840;p6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Qaabaynta qaacidada sine (sine formula)</a:t>
            </a:r>
            <a:endParaRPr/>
          </a:p>
        </p:txBody>
      </p:sp>
      <p:sp>
        <p:nvSpPr>
          <p:cNvPr id="841" name="Google Shape;841;p68"/>
          <p:cNvSpPr txBox="1"/>
          <p:nvPr/>
        </p:nvSpPr>
        <p:spPr>
          <a:xfrm>
            <a:off x="2103558" y="3669575"/>
            <a:ext cx="613200" cy="174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 cm</a:t>
            </a:r>
            <a:endParaRPr sz="1800">
              <a:latin typeface="Lexend"/>
              <a:ea typeface="Lexend"/>
              <a:cs typeface="Lexend"/>
              <a:sym typeface="Lexend"/>
            </a:endParaRPr>
          </a:p>
        </p:txBody>
      </p:sp>
      <p:sp>
        <p:nvSpPr>
          <p:cNvPr id="842" name="Google Shape;842;p68"/>
          <p:cNvSpPr/>
          <p:nvPr/>
        </p:nvSpPr>
        <p:spPr>
          <a:xfrm>
            <a:off x="5376937" y="3870998"/>
            <a:ext cx="1196700" cy="1196700"/>
          </a:xfrm>
          <a:prstGeom prst="arc">
            <a:avLst>
              <a:gd fmla="val 10771373" name="adj1"/>
              <a:gd fmla="val 13506230"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43" name="Google Shape;843;p68"/>
          <p:cNvSpPr/>
          <p:nvPr/>
        </p:nvSpPr>
        <p:spPr>
          <a:xfrm>
            <a:off x="4199604" y="2684206"/>
            <a:ext cx="1796100" cy="1796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44" name="Google Shape;844;p68"/>
          <p:cNvSpPr/>
          <p:nvPr/>
        </p:nvSpPr>
        <p:spPr>
          <a:xfrm>
            <a:off x="1852985" y="3854025"/>
            <a:ext cx="1196400" cy="1196400"/>
          </a:xfrm>
          <a:prstGeom prst="arc">
            <a:avLst>
              <a:gd fmla="val 10771373" name="adj1"/>
              <a:gd fmla="val 13506230"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45" name="Google Shape;845;p68"/>
          <p:cNvSpPr/>
          <p:nvPr/>
        </p:nvSpPr>
        <p:spPr>
          <a:xfrm>
            <a:off x="4199604" y="4136980"/>
            <a:ext cx="343200" cy="3432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846" name="Google Shape;846;p68"/>
          <p:cNvCxnSpPr/>
          <p:nvPr/>
        </p:nvCxnSpPr>
        <p:spPr>
          <a:xfrm>
            <a:off x="4277510" y="2606301"/>
            <a:ext cx="1795800" cy="1795800"/>
          </a:xfrm>
          <a:prstGeom prst="straightConnector1">
            <a:avLst/>
          </a:prstGeom>
          <a:noFill/>
          <a:ln cap="flat" cmpd="sng" w="28575">
            <a:solidFill>
              <a:srgbClr val="4F7BE8"/>
            </a:solidFill>
            <a:prstDash val="solid"/>
            <a:round/>
            <a:headEnd len="med" w="med" type="triangle"/>
            <a:tailEnd len="med" w="med" type="triangle"/>
          </a:ln>
        </p:spPr>
      </p:cxnSp>
      <p:cxnSp>
        <p:nvCxnSpPr>
          <p:cNvPr id="847" name="Google Shape;847;p68"/>
          <p:cNvCxnSpPr/>
          <p:nvPr/>
        </p:nvCxnSpPr>
        <p:spPr>
          <a:xfrm>
            <a:off x="4056027" y="2684206"/>
            <a:ext cx="0" cy="1802400"/>
          </a:xfrm>
          <a:prstGeom prst="straightConnector1">
            <a:avLst/>
          </a:prstGeom>
          <a:noFill/>
          <a:ln cap="flat" cmpd="sng" w="28575">
            <a:solidFill>
              <a:srgbClr val="4F7BE8"/>
            </a:solidFill>
            <a:prstDash val="solid"/>
            <a:round/>
            <a:headEnd len="med" w="med" type="triangle"/>
            <a:tailEnd len="med" w="med" type="triangle"/>
          </a:ln>
        </p:spPr>
      </p:cxnSp>
      <p:sp>
        <p:nvSpPr>
          <p:cNvPr id="848" name="Google Shape;848;p68"/>
          <p:cNvSpPr txBox="1"/>
          <p:nvPr/>
        </p:nvSpPr>
        <p:spPr>
          <a:xfrm>
            <a:off x="5370689" y="4234663"/>
            <a:ext cx="457200" cy="228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100">
                <a:solidFill>
                  <a:schemeClr val="dk1"/>
                </a:solidFill>
                <a:latin typeface="Lexend"/>
                <a:ea typeface="Lexend"/>
                <a:cs typeface="Lexend"/>
                <a:sym typeface="Lexend"/>
              </a:rPr>
              <a:t>θ</a:t>
            </a:r>
            <a:r>
              <a:rPr lang="en-GB" sz="1100">
                <a:solidFill>
                  <a:schemeClr val="dk1"/>
                </a:solidFill>
                <a:latin typeface="Lexend"/>
                <a:ea typeface="Lexend"/>
                <a:cs typeface="Lexend"/>
                <a:sym typeface="Lexend"/>
              </a:rPr>
              <a:t>°</a:t>
            </a:r>
            <a:endParaRPr sz="1800">
              <a:latin typeface="Lexend"/>
              <a:ea typeface="Lexend"/>
              <a:cs typeface="Lexend"/>
              <a:sym typeface="Lexend"/>
            </a:endParaRPr>
          </a:p>
        </p:txBody>
      </p:sp>
      <p:sp>
        <p:nvSpPr>
          <p:cNvPr id="849" name="Google Shape;849;p68"/>
          <p:cNvSpPr/>
          <p:nvPr/>
        </p:nvSpPr>
        <p:spPr>
          <a:xfrm>
            <a:off x="1297987" y="4236362"/>
            <a:ext cx="222900" cy="2229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850" name="Google Shape;850;p68"/>
          <p:cNvCxnSpPr/>
          <p:nvPr/>
        </p:nvCxnSpPr>
        <p:spPr>
          <a:xfrm>
            <a:off x="1433879" y="3156975"/>
            <a:ext cx="1166100" cy="1166100"/>
          </a:xfrm>
          <a:prstGeom prst="straightConnector1">
            <a:avLst/>
          </a:prstGeom>
          <a:noFill/>
          <a:ln cap="flat" cmpd="sng" w="28575">
            <a:solidFill>
              <a:srgbClr val="4F7BE8"/>
            </a:solidFill>
            <a:prstDash val="solid"/>
            <a:round/>
            <a:headEnd len="med" w="med" type="triangle"/>
            <a:tailEnd len="med" w="med" type="triangle"/>
          </a:ln>
        </p:spPr>
      </p:cxnSp>
      <p:cxnSp>
        <p:nvCxnSpPr>
          <p:cNvPr id="851" name="Google Shape;851;p68"/>
          <p:cNvCxnSpPr/>
          <p:nvPr/>
        </p:nvCxnSpPr>
        <p:spPr>
          <a:xfrm>
            <a:off x="1162094" y="3292868"/>
            <a:ext cx="0" cy="1170600"/>
          </a:xfrm>
          <a:prstGeom prst="straightConnector1">
            <a:avLst/>
          </a:prstGeom>
          <a:noFill/>
          <a:ln cap="flat" cmpd="sng" w="28575">
            <a:solidFill>
              <a:srgbClr val="4F7BE8"/>
            </a:solidFill>
            <a:prstDash val="solid"/>
            <a:round/>
            <a:headEnd len="med" w="med" type="triangle"/>
            <a:tailEnd len="med" w="med" type="triangle"/>
          </a:ln>
        </p:spPr>
      </p:cxnSp>
      <p:sp>
        <p:nvSpPr>
          <p:cNvPr id="852" name="Google Shape;852;p68"/>
          <p:cNvSpPr txBox="1"/>
          <p:nvPr/>
        </p:nvSpPr>
        <p:spPr>
          <a:xfrm>
            <a:off x="1851746" y="4243588"/>
            <a:ext cx="457200" cy="174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100">
                <a:solidFill>
                  <a:schemeClr val="dk1"/>
                </a:solidFill>
                <a:latin typeface="Lexend"/>
                <a:ea typeface="Lexend"/>
                <a:cs typeface="Lexend"/>
                <a:sym typeface="Lexend"/>
              </a:rPr>
              <a:t>θ</a:t>
            </a:r>
            <a:r>
              <a:rPr lang="en-GB" sz="1100">
                <a:solidFill>
                  <a:schemeClr val="dk1"/>
                </a:solidFill>
                <a:latin typeface="Lexend"/>
                <a:ea typeface="Lexend"/>
                <a:cs typeface="Lexend"/>
                <a:sym typeface="Lexend"/>
              </a:rPr>
              <a:t>°</a:t>
            </a:r>
            <a:endParaRPr sz="1800">
              <a:latin typeface="Lexend"/>
              <a:ea typeface="Lexend"/>
              <a:cs typeface="Lexend"/>
              <a:sym typeface="Lexend"/>
            </a:endParaRPr>
          </a:p>
        </p:txBody>
      </p:sp>
      <p:grpSp>
        <p:nvGrpSpPr>
          <p:cNvPr id="853" name="Google Shape;853;p68"/>
          <p:cNvGrpSpPr/>
          <p:nvPr/>
        </p:nvGrpSpPr>
        <p:grpSpPr>
          <a:xfrm>
            <a:off x="1765444" y="2463784"/>
            <a:ext cx="1640399" cy="498127"/>
            <a:chOff x="5007400" y="2284700"/>
            <a:chExt cx="1640399" cy="498127"/>
          </a:xfrm>
        </p:grpSpPr>
        <p:sp>
          <p:nvSpPr>
            <p:cNvPr id="854" name="Google Shape;854;p68"/>
            <p:cNvSpPr/>
            <p:nvPr/>
          </p:nvSpPr>
          <p:spPr>
            <a:xfrm flipH="1" rot="-5400000">
              <a:off x="5735112" y="1870139"/>
              <a:ext cx="184976" cy="1640399"/>
            </a:xfrm>
            <a:custGeom>
              <a:rect b="b" l="l" r="r" t="t"/>
              <a:pathLst>
                <a:path extrusionOk="0" h="30529" w="2102">
                  <a:moveTo>
                    <a:pt x="2102" y="0"/>
                  </a:moveTo>
                  <a:cubicBezTo>
                    <a:pt x="1752" y="2548"/>
                    <a:pt x="9" y="10201"/>
                    <a:pt x="1" y="15289"/>
                  </a:cubicBezTo>
                  <a:cubicBezTo>
                    <a:pt x="-7" y="20377"/>
                    <a:pt x="1711" y="27989"/>
                    <a:pt x="2053" y="30529"/>
                  </a:cubicBezTo>
                </a:path>
              </a:pathLst>
            </a:custGeom>
            <a:noFill/>
            <a:ln cap="flat" cmpd="sng" w="28575">
              <a:solidFill>
                <a:srgbClr val="000000"/>
              </a:solidFill>
              <a:prstDash val="solid"/>
              <a:round/>
              <a:headEnd len="med" w="med" type="none"/>
              <a:tailEnd len="med" w="med" type="triangle"/>
            </a:ln>
          </p:spPr>
          <p:txBody>
            <a:bodyPr/>
            <a:p/>
          </p:txBody>
        </p:sp>
        <p:sp>
          <p:nvSpPr>
            <p:cNvPr id="855" name="Google Shape;855;p68"/>
            <p:cNvSpPr txBox="1"/>
            <p:nvPr/>
          </p:nvSpPr>
          <p:spPr>
            <a:xfrm>
              <a:off x="5190550" y="2284700"/>
              <a:ext cx="1274100" cy="3387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 </a:t>
              </a:r>
              <a:r>
                <a:rPr i="1" lang="en-GB" sz="1000">
                  <a:solidFill>
                    <a:schemeClr val="dk1"/>
                  </a:solidFill>
                  <a:latin typeface="Times New Roman"/>
                  <a:ea typeface="Times New Roman"/>
                  <a:cs typeface="Times New Roman"/>
                  <a:sym typeface="Times New Roman"/>
                </a:rPr>
                <a:t>h</a:t>
              </a:r>
              <a:r>
                <a:rPr lang="en-GB" sz="1000">
                  <a:solidFill>
                    <a:schemeClr val="dk1"/>
                  </a:solidFill>
                  <a:latin typeface="Lexend"/>
                  <a:ea typeface="Lexend"/>
                  <a:cs typeface="Lexend"/>
                  <a:sym typeface="Lexend"/>
                </a:rPr>
                <a:t> </a:t>
              </a:r>
              <a:endParaRPr sz="1800">
                <a:latin typeface="Lexend"/>
                <a:ea typeface="Lexend"/>
                <a:cs typeface="Lexend"/>
                <a:sym typeface="Lexend"/>
              </a:endParaRPr>
            </a:p>
          </p:txBody>
        </p:sp>
      </p:grpSp>
      <p:sp>
        <p:nvSpPr>
          <p:cNvPr id="856" name="Google Shape;856;p68"/>
          <p:cNvSpPr txBox="1"/>
          <p:nvPr/>
        </p:nvSpPr>
        <p:spPr>
          <a:xfrm>
            <a:off x="379571" y="3859175"/>
            <a:ext cx="796200" cy="174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sin(θ°)</a:t>
            </a:r>
            <a:r>
              <a:rPr lang="en-GB" sz="1800">
                <a:solidFill>
                  <a:schemeClr val="dk1"/>
                </a:solidFill>
                <a:latin typeface="Lexend"/>
                <a:ea typeface="Lexend"/>
                <a:cs typeface="Lexend"/>
                <a:sym typeface="Lexend"/>
              </a:rPr>
              <a:t/>
            </a:r>
            <a:r>
              <a:rPr i="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grpSp>
        <p:nvGrpSpPr>
          <p:cNvPr id="857" name="Google Shape;857;p68"/>
          <p:cNvGrpSpPr/>
          <p:nvPr/>
        </p:nvGrpSpPr>
        <p:grpSpPr>
          <a:xfrm>
            <a:off x="6690475" y="2944400"/>
            <a:ext cx="964200" cy="472225"/>
            <a:chOff x="6995275" y="3173000"/>
            <a:chExt cx="964200" cy="472225"/>
          </a:xfrm>
        </p:grpSpPr>
        <p:sp>
          <p:nvSpPr>
            <p:cNvPr id="858" name="Google Shape;858;p68"/>
            <p:cNvSpPr/>
            <p:nvPr/>
          </p:nvSpPr>
          <p:spPr>
            <a:xfrm>
              <a:off x="7072065" y="3173000"/>
              <a:ext cx="645500" cy="137100"/>
            </a:xfrm>
            <a:custGeom>
              <a:rect b="b" l="l" r="r" t="t"/>
              <a:pathLst>
                <a:path extrusionOk="0" h="5484" w="25820">
                  <a:moveTo>
                    <a:pt x="0" y="315"/>
                  </a:moveTo>
                  <a:cubicBezTo>
                    <a:pt x="3392" y="8226"/>
                    <a:pt x="19739" y="6091"/>
                    <a:pt x="25820" y="0"/>
                  </a:cubicBezTo>
                </a:path>
              </a:pathLst>
            </a:custGeom>
            <a:noFill/>
            <a:ln cap="flat" cmpd="sng" w="28575">
              <a:solidFill>
                <a:srgbClr val="000000"/>
              </a:solidFill>
              <a:prstDash val="solid"/>
              <a:round/>
              <a:headEnd len="med" w="med" type="none"/>
              <a:tailEnd len="med" w="med" type="triangle"/>
            </a:ln>
          </p:spPr>
          <p:txBody>
            <a:bodyPr/>
            <a:p/>
          </p:txBody>
        </p:sp>
        <p:sp>
          <p:nvSpPr>
            <p:cNvPr id="859" name="Google Shape;859;p68"/>
            <p:cNvSpPr txBox="1"/>
            <p:nvPr/>
          </p:nvSpPr>
          <p:spPr>
            <a:xfrm>
              <a:off x="6995275" y="3324525"/>
              <a:ext cx="9642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Clr>
                  <a:schemeClr val="dk1"/>
                </a:buClr>
                <a:buSzPts val="1100"/>
                <a:buFont typeface="Arial"/>
                <a:buNone/>
              </a:pPr>
              <a:r>
                <a:rPr lang="en-GB" sz="1000">
                  <a:solidFill>
                    <a:schemeClr val="dk1"/>
                  </a:solidFill>
                  <a:latin typeface="Lexend"/>
                  <a:ea typeface="Lexend"/>
                  <a:cs typeface="Lexend"/>
                  <a:sym typeface="Lexend"/>
                </a:rPr>
                <a:t>× sin(θ°)</a:t>
              </a:r>
              <a:r>
                <a:rPr lang="en-GB" sz="1000">
                  <a:solidFill>
                    <a:schemeClr val="dk1"/>
                  </a:solidFill>
                  <a:latin typeface="Times New Roman"/>
                  <a:ea typeface="Times New Roman"/>
                  <a:cs typeface="Times New Roman"/>
                  <a:sym typeface="Times New Roman"/>
                </a:rPr>
                <a:t/>
              </a:r>
              <a:r>
                <a:rPr lang="en-GB" sz="1000">
                  <a:solidFill>
                    <a:schemeClr val="dk1"/>
                  </a:solidFill>
                  <a:latin typeface="Lexend"/>
                  <a:ea typeface="Lexend"/>
                  <a:cs typeface="Lexend"/>
                  <a:sym typeface="Lexend"/>
                </a:rPr>
                <a:t/>
              </a:r>
              <a:r>
                <a:rPr i="1"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endParaRPr sz="1800">
                <a:solidFill>
                  <a:srgbClr val="000000"/>
                </a:solidFill>
                <a:latin typeface="Lexend"/>
                <a:ea typeface="Lexend"/>
                <a:cs typeface="Lexend"/>
                <a:sym typeface="Lexend"/>
              </a:endParaRPr>
            </a:p>
          </p:txBody>
        </p:sp>
      </p:grpSp>
      <p:grpSp>
        <p:nvGrpSpPr>
          <p:cNvPr id="860" name="Google Shape;860;p68"/>
          <p:cNvGrpSpPr/>
          <p:nvPr/>
        </p:nvGrpSpPr>
        <p:grpSpPr>
          <a:xfrm>
            <a:off x="6705675" y="1339925"/>
            <a:ext cx="933900" cy="450600"/>
            <a:chOff x="7010475" y="1568525"/>
            <a:chExt cx="933900" cy="450600"/>
          </a:xfrm>
        </p:grpSpPr>
        <p:sp>
          <p:nvSpPr>
            <p:cNvPr id="861" name="Google Shape;861;p68"/>
            <p:cNvSpPr/>
            <p:nvPr/>
          </p:nvSpPr>
          <p:spPr>
            <a:xfrm flipH="1" rot="10800000">
              <a:off x="7072065" y="1882025"/>
              <a:ext cx="645500" cy="137100"/>
            </a:xfrm>
            <a:custGeom>
              <a:rect b="b" l="l" r="r" t="t"/>
              <a:pathLst>
                <a:path extrusionOk="0" h="5484" w="25820">
                  <a:moveTo>
                    <a:pt x="0" y="315"/>
                  </a:moveTo>
                  <a:cubicBezTo>
                    <a:pt x="3392" y="8226"/>
                    <a:pt x="19739" y="6091"/>
                    <a:pt x="25820" y="0"/>
                  </a:cubicBezTo>
                </a:path>
              </a:pathLst>
            </a:custGeom>
            <a:noFill/>
            <a:ln cap="flat" cmpd="sng" w="28575">
              <a:solidFill>
                <a:srgbClr val="000000"/>
              </a:solidFill>
              <a:prstDash val="solid"/>
              <a:round/>
              <a:headEnd len="med" w="med" type="none"/>
              <a:tailEnd len="med" w="med" type="triangle"/>
            </a:ln>
          </p:spPr>
          <p:txBody>
            <a:bodyPr/>
            <a:p/>
          </p:txBody>
        </p:sp>
        <p:sp>
          <p:nvSpPr>
            <p:cNvPr id="862" name="Google Shape;862;p68"/>
            <p:cNvSpPr txBox="1"/>
            <p:nvPr/>
          </p:nvSpPr>
          <p:spPr>
            <a:xfrm>
              <a:off x="7010475" y="1568525"/>
              <a:ext cx="9339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000">
                  <a:solidFill>
                    <a:srgbClr val="000000"/>
                  </a:solidFill>
                  <a:latin typeface="Lexend"/>
                  <a:ea typeface="Lexend"/>
                  <a:cs typeface="Lexend"/>
                  <a:sym typeface="Lexend"/>
                </a:rPr>
                <a:t>× sin(θ°)</a:t>
              </a:r>
              <a:r>
                <a:rPr lang="en-GB" sz="1000">
                  <a:solidFill>
                    <a:schemeClr val="dk1"/>
                  </a:solidFill>
                  <a:latin typeface="Times New Roman"/>
                  <a:ea typeface="Times New Roman"/>
                  <a:cs typeface="Times New Roman"/>
                  <a:sym typeface="Times New Roman"/>
                </a:rPr>
                <a:t/>
              </a:r>
              <a:r>
                <a:rPr lang="en-GB" sz="1000">
                  <a:solidFill>
                    <a:schemeClr val="dk1"/>
                  </a:solidFill>
                  <a:latin typeface="Lexend"/>
                  <a:ea typeface="Lexend"/>
                  <a:cs typeface="Lexend"/>
                  <a:sym typeface="Lexend"/>
                </a:rPr>
                <a:t/>
              </a:r>
              <a:r>
                <a:rPr i="1"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endParaRPr sz="1800">
                <a:latin typeface="Lexend"/>
                <a:ea typeface="Lexend"/>
                <a:cs typeface="Lexend"/>
                <a:sym typeface="Lexend"/>
              </a:endParaRPr>
            </a:p>
          </p:txBody>
        </p:sp>
      </p:grpSp>
      <p:grpSp>
        <p:nvGrpSpPr>
          <p:cNvPr id="863" name="Google Shape;863;p68"/>
          <p:cNvGrpSpPr/>
          <p:nvPr/>
        </p:nvGrpSpPr>
        <p:grpSpPr>
          <a:xfrm>
            <a:off x="5619501" y="2080125"/>
            <a:ext cx="3255198" cy="582538"/>
            <a:chOff x="5924301" y="2308725"/>
            <a:chExt cx="3255198" cy="582538"/>
          </a:xfrm>
        </p:grpSpPr>
        <p:sp>
          <p:nvSpPr>
            <p:cNvPr id="864" name="Google Shape;864;p68"/>
            <p:cNvSpPr/>
            <p:nvPr/>
          </p:nvSpPr>
          <p:spPr>
            <a:xfrm flipH="1">
              <a:off x="8556240" y="2308725"/>
              <a:ext cx="145300" cy="582525"/>
            </a:xfrm>
            <a:custGeom>
              <a:rect b="b" l="l" r="r" t="t"/>
              <a:pathLst>
                <a:path extrusionOk="0" h="23301" w="5812">
                  <a:moveTo>
                    <a:pt x="5812" y="0"/>
                  </a:moveTo>
                  <a:cubicBezTo>
                    <a:pt x="-862" y="4007"/>
                    <a:pt x="-2242" y="18988"/>
                    <a:pt x="4238" y="23301"/>
                  </a:cubicBezTo>
                </a:path>
              </a:pathLst>
            </a:custGeom>
            <a:noFill/>
            <a:ln cap="flat" cmpd="sng" w="28575">
              <a:solidFill>
                <a:srgbClr val="000000"/>
              </a:solidFill>
              <a:prstDash val="solid"/>
              <a:round/>
              <a:headEnd len="med" w="med" type="none"/>
              <a:tailEnd len="med" w="med" type="triangle"/>
            </a:ln>
          </p:spPr>
          <p:txBody>
            <a:bodyPr/>
            <a:p/>
          </p:txBody>
        </p:sp>
        <p:grpSp>
          <p:nvGrpSpPr>
            <p:cNvPr id="865" name="Google Shape;865;p68"/>
            <p:cNvGrpSpPr/>
            <p:nvPr/>
          </p:nvGrpSpPr>
          <p:grpSpPr>
            <a:xfrm>
              <a:off x="5924301" y="2308738"/>
              <a:ext cx="646319" cy="582525"/>
              <a:chOff x="5924301" y="2308738"/>
              <a:chExt cx="646319" cy="582525"/>
            </a:xfrm>
          </p:grpSpPr>
          <p:sp>
            <p:nvSpPr>
              <p:cNvPr id="866" name="Google Shape;866;p68"/>
              <p:cNvSpPr/>
              <p:nvPr/>
            </p:nvSpPr>
            <p:spPr>
              <a:xfrm>
                <a:off x="6425320" y="2308738"/>
                <a:ext cx="145300" cy="582525"/>
              </a:xfrm>
              <a:custGeom>
                <a:rect b="b" l="l" r="r" t="t"/>
                <a:pathLst>
                  <a:path extrusionOk="0" h="23301" w="5812">
                    <a:moveTo>
                      <a:pt x="5812" y="0"/>
                    </a:moveTo>
                    <a:cubicBezTo>
                      <a:pt x="-862" y="4007"/>
                      <a:pt x="-2242" y="18988"/>
                      <a:pt x="4238" y="23301"/>
                    </a:cubicBezTo>
                  </a:path>
                </a:pathLst>
              </a:custGeom>
              <a:noFill/>
              <a:ln cap="flat" cmpd="sng" w="28575">
                <a:solidFill>
                  <a:srgbClr val="000000"/>
                </a:solidFill>
                <a:prstDash val="solid"/>
                <a:round/>
                <a:headEnd len="med" w="med" type="none"/>
                <a:tailEnd len="med" w="med" type="triangle"/>
              </a:ln>
            </p:spPr>
            <p:txBody>
              <a:bodyPr/>
              <a:p/>
            </p:txBody>
          </p:sp>
          <p:sp>
            <p:nvSpPr>
              <p:cNvPr id="867" name="Google Shape;867;p68"/>
              <p:cNvSpPr txBox="1"/>
              <p:nvPr/>
            </p:nvSpPr>
            <p:spPr>
              <a:xfrm>
                <a:off x="5924301" y="2411400"/>
                <a:ext cx="4572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000">
                    <a:solidFill>
                      <a:srgbClr val="000000"/>
                    </a:solidFill>
                    <a:latin typeface="Lexend"/>
                    <a:ea typeface="Lexend"/>
                    <a:cs typeface="Lexend"/>
                    <a:sym typeface="Lexend"/>
                  </a:rPr>
                  <a:t>× </a:t>
                </a:r>
                <a:r>
                  <a:rPr i="1" lang="en-GB" sz="1000">
                    <a:solidFill>
                      <a:schemeClr val="dk1"/>
                    </a:solidFill>
                    <a:latin typeface="Times New Roman"/>
                    <a:ea typeface="Times New Roman"/>
                    <a:cs typeface="Times New Roman"/>
                    <a:sym typeface="Times New Roman"/>
                  </a:rPr>
                  <a:t>h</a:t>
                </a:r>
                <a:endParaRPr sz="1800">
                  <a:solidFill>
                    <a:srgbClr val="000000"/>
                  </a:solidFill>
                  <a:latin typeface="Lexend"/>
                  <a:ea typeface="Lexend"/>
                  <a:cs typeface="Lexend"/>
                  <a:sym typeface="Lexend"/>
                </a:endParaRPr>
              </a:p>
            </p:txBody>
          </p:sp>
        </p:grpSp>
        <p:sp>
          <p:nvSpPr>
            <p:cNvPr id="868" name="Google Shape;868;p68"/>
            <p:cNvSpPr txBox="1"/>
            <p:nvPr/>
          </p:nvSpPr>
          <p:spPr>
            <a:xfrm>
              <a:off x="8738799" y="2368275"/>
              <a:ext cx="4407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000">
                  <a:solidFill>
                    <a:srgbClr val="000000"/>
                  </a:solidFill>
                  <a:latin typeface="Lexend"/>
                  <a:ea typeface="Lexend"/>
                  <a:cs typeface="Lexend"/>
                  <a:sym typeface="Lexend"/>
                </a:rPr>
                <a:t>× </a:t>
              </a:r>
              <a:r>
                <a:rPr i="1" lang="en-GB" sz="1000">
                  <a:solidFill>
                    <a:schemeClr val="dk1"/>
                  </a:solidFill>
                  <a:latin typeface="Times New Roman"/>
                  <a:ea typeface="Times New Roman"/>
                  <a:cs typeface="Times New Roman"/>
                  <a:sym typeface="Times New Roman"/>
                </a:rPr>
                <a:t>h</a:t>
              </a:r>
              <a:r>
                <a:rPr lang="en-GB" sz="1000">
                  <a:solidFill>
                    <a:schemeClr val="dk1"/>
                  </a:solidFill>
                  <a:latin typeface="Lexend"/>
                  <a:ea typeface="Lexend"/>
                  <a:cs typeface="Lexend"/>
                  <a:sym typeface="Lexend"/>
                </a:rPr>
                <a:t> </a:t>
              </a:r>
              <a:endParaRPr sz="1800">
                <a:solidFill>
                  <a:srgbClr val="000000"/>
                </a:solidFill>
                <a:latin typeface="Lexend"/>
                <a:ea typeface="Lexend"/>
                <a:cs typeface="Lexend"/>
                <a:sym typeface="Lexend"/>
              </a:endParaRPr>
            </a:p>
          </p:txBody>
        </p:sp>
      </p:grpSp>
      <p:sp>
        <p:nvSpPr>
          <p:cNvPr id="869" name="Google Shape;869;p68"/>
          <p:cNvSpPr/>
          <p:nvPr/>
        </p:nvSpPr>
        <p:spPr>
          <a:xfrm>
            <a:off x="1297987" y="3292868"/>
            <a:ext cx="1166400" cy="11664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70" name="Google Shape;870;p68"/>
          <p:cNvSpPr txBox="1"/>
          <p:nvPr/>
        </p:nvSpPr>
        <p:spPr>
          <a:xfrm>
            <a:off x="5191356" y="3278250"/>
            <a:ext cx="703800" cy="269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latin typeface="Lexend"/>
                <a:ea typeface="Times New Roman"/>
                <a:cs typeface="Times New Roman"/>
                <a:sym typeface="Times New Roman"/>
              </a:rPr>
              <a:t>h cm</a:t>
            </a:r>
            <a:r>
              <a:rPr lang="en-GB" sz="1800">
                <a:latin typeface="Lexend"/>
                <a:ea typeface="Lexend"/>
                <a:cs typeface="Lexend"/>
                <a:sym typeface="Lexend"/>
              </a:rPr>
              <a:t/>
            </a:r>
            <a:endParaRPr sz="1800">
              <a:latin typeface="Lexend"/>
              <a:ea typeface="Lexend"/>
              <a:cs typeface="Lexend"/>
              <a:sym typeface="Lexend"/>
            </a:endParaRPr>
          </a:p>
        </p:txBody>
      </p:sp>
      <p:sp>
        <p:nvSpPr>
          <p:cNvPr id="871" name="Google Shape;871;p68"/>
          <p:cNvSpPr/>
          <p:nvPr/>
        </p:nvSpPr>
        <p:spPr>
          <a:xfrm>
            <a:off x="3405850" y="3356800"/>
            <a:ext cx="650100" cy="3888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836"/>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8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4"/>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871"/>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5" name="Shape 875"/>
        <p:cNvGrpSpPr/>
        <p:nvPr/>
      </p:nvGrpSpPr>
      <p:grpSpPr>
        <a:xfrm>
          <a:off x="0" y="0"/>
          <a:ext cx="0" cy="0"/>
          <a:chOff x="0" y="0"/>
          <a:chExt cx="0" cy="0"/>
        </a:xfrm>
      </p:grpSpPr>
      <p:sp>
        <p:nvSpPr>
          <p:cNvPr id="876" name="Google Shape;876;p69"/>
          <p:cNvSpPr txBox="1"/>
          <p:nvPr/>
        </p:nvSpPr>
        <p:spPr>
          <a:xfrm>
            <a:off x="7021200" y="2345150"/>
            <a:ext cx="11676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accent4"/>
                </a:solidFill>
                <a:latin typeface="Lexend"/>
                <a:ea typeface="Lexend"/>
                <a:cs typeface="Lexend"/>
                <a:sym typeface="Lexend"/>
              </a:rPr>
              <a:t>dhinaca ka soo horjeeda (opp)</a:t>
            </a:r>
            <a:endParaRPr i="1" sz="2200">
              <a:solidFill>
                <a:schemeClr val="dk1"/>
              </a:solidFill>
              <a:latin typeface="Times New Roman"/>
              <a:ea typeface="Times New Roman"/>
              <a:cs typeface="Times New Roman"/>
              <a:sym typeface="Times New Roman"/>
            </a:endParaRPr>
          </a:p>
        </p:txBody>
      </p:sp>
      <p:sp>
        <p:nvSpPr>
          <p:cNvPr id="877" name="Google Shape;877;p69"/>
          <p:cNvSpPr txBox="1"/>
          <p:nvPr/>
        </p:nvSpPr>
        <p:spPr>
          <a:xfrm>
            <a:off x="6351775" y="2367413"/>
            <a:ext cx="7260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h</a:t>
            </a:r>
            <a:endParaRPr sz="1800">
              <a:latin typeface="Lexend"/>
              <a:ea typeface="Lexend"/>
              <a:cs typeface="Lexend"/>
              <a:sym typeface="Lexend"/>
            </a:endParaRPr>
          </a:p>
        </p:txBody>
      </p:sp>
      <p:sp>
        <p:nvSpPr>
          <p:cNvPr id="878" name="Google Shape;878;p69"/>
          <p:cNvSpPr txBox="1"/>
          <p:nvPr/>
        </p:nvSpPr>
        <p:spPr>
          <a:xfrm>
            <a:off x="7077775" y="1878225"/>
            <a:ext cx="11202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sin(θ°)</a:t>
            </a:r>
            <a:r>
              <a:rPr lang="en-GB" sz="1800">
                <a:solidFill>
                  <a:schemeClr val="dk1"/>
                </a:solidFill>
                <a:latin typeface="Lexend"/>
                <a:ea typeface="Lexend"/>
                <a:cs typeface="Lexend"/>
                <a:sym typeface="Lexend"/>
              </a:rPr>
              <a:t/>
            </a:r>
            <a:r>
              <a:rPr i="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879" name="Google Shape;879;p69"/>
          <p:cNvSpPr txBox="1"/>
          <p:nvPr/>
        </p:nvSpPr>
        <p:spPr>
          <a:xfrm>
            <a:off x="6351775" y="1878213"/>
            <a:ext cx="7260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a:t>
            </a:r>
            <a:endParaRPr sz="1800">
              <a:latin typeface="Lexend"/>
              <a:ea typeface="Lexend"/>
              <a:cs typeface="Lexend"/>
              <a:sym typeface="Lexend"/>
            </a:endParaRPr>
          </a:p>
        </p:txBody>
      </p:sp>
      <p:sp>
        <p:nvSpPr>
          <p:cNvPr id="880" name="Google Shape;880;p69"/>
          <p:cNvSpPr txBox="1"/>
          <p:nvPr/>
        </p:nvSpPr>
        <p:spPr>
          <a:xfrm>
            <a:off x="6941400" y="2367425"/>
            <a:ext cx="13272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h × sin(θ°)</a:t>
            </a:r>
            <a:r>
              <a:rPr lang="en-GB" sz="1800">
                <a:solidFill>
                  <a:schemeClr val="dk1"/>
                </a:solidFill>
                <a:latin typeface="Lexend"/>
                <a:ea typeface="Lexend"/>
                <a:cs typeface="Lexend"/>
                <a:sym typeface="Lexend"/>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r>
              <a:rPr i="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a:latin typeface="Lexend"/>
              <a:ea typeface="Lexend"/>
              <a:cs typeface="Lexend"/>
              <a:sym typeface="Lexend"/>
            </a:endParaRPr>
          </a:p>
        </p:txBody>
      </p:sp>
      <p:graphicFrame>
        <p:nvGraphicFramePr>
          <p:cNvPr id="881" name="Google Shape;881;p69"/>
          <p:cNvGraphicFramePr/>
          <p:nvPr/>
        </p:nvGraphicFramePr>
        <p:xfrm>
          <a:off x="6351765" y="1882150"/>
          <a:ext cx="3000000" cy="3000000"/>
        </p:xfrm>
        <a:graphic>
          <a:graphicData uri="http://schemas.openxmlformats.org/drawingml/2006/table">
            <a:tbl>
              <a:tblPr>
                <a:noFill/>
                <a:tableStyleId>{140229F6-0499-4A87-8D2B-F91EDD23A504}</a:tableStyleId>
              </a:tblPr>
              <a:tblGrid>
                <a:gridCol w="560525"/>
                <a:gridCol w="1285675"/>
              </a:tblGrid>
              <a:tr h="489250">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91425" marB="91425" marR="0" marL="0"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r h="489250">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91425" marB="91425" marR="0" marL="0"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bl>
          </a:graphicData>
        </a:graphic>
      </p:graphicFrame>
      <p:sp>
        <p:nvSpPr>
          <p:cNvPr id="882" name="Google Shape;882;p69"/>
          <p:cNvSpPr txBox="1"/>
          <p:nvPr/>
        </p:nvSpPr>
        <p:spPr>
          <a:xfrm>
            <a:off x="324000" y="3953400"/>
            <a:ext cx="3258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Dhererka hypotenuse-ga (hypotenuse)</a:t>
            </a:r>
            <a:endParaRPr sz="1800">
              <a:latin typeface="Lexend"/>
              <a:ea typeface="Lexend"/>
              <a:cs typeface="Lexend"/>
              <a:sym typeface="Lexend"/>
            </a:endParaRPr>
          </a:p>
        </p:txBody>
      </p:sp>
      <p:sp>
        <p:nvSpPr>
          <p:cNvPr id="883" name="Google Shape;883;p69"/>
          <p:cNvSpPr txBox="1"/>
          <p:nvPr/>
        </p:nvSpPr>
        <p:spPr>
          <a:xfrm>
            <a:off x="3619013" y="3953400"/>
            <a:ext cx="55542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oo lagu dhuftay sine (sine) xagal θ°</a:t>
            </a:r>
            <a:r>
              <a:rPr lang="en-GB" sz="1100">
                <a:solidFill>
                  <a:schemeClr val="accent4"/>
                </a:solidFill>
                <a:latin typeface="Lexend"/>
                <a:ea typeface="Lexend"/>
                <a:cs typeface="Lexend"/>
                <a:sym typeface="Lexend"/>
              </a:rPr>
              <a:t/>
            </a:r>
            <a:r>
              <a:rPr lang="en-GB" sz="1100">
                <a:latin typeface="Lexend"/>
                <a:ea typeface="Lexend"/>
                <a:cs typeface="Lexend"/>
                <a:sym typeface="Lexend"/>
              </a:rPr>
              <a:t/>
            </a:r>
            <a:r>
              <a:rPr i="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884" name="Google Shape;884;p69"/>
          <p:cNvSpPr/>
          <p:nvPr/>
        </p:nvSpPr>
        <p:spPr>
          <a:xfrm>
            <a:off x="3240200" y="2307200"/>
            <a:ext cx="796200" cy="3831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885" name="Google Shape;885;p69"/>
          <p:cNvSpPr txBox="1"/>
          <p:nvPr/>
        </p:nvSpPr>
        <p:spPr>
          <a:xfrm>
            <a:off x="900676" y="2680212"/>
            <a:ext cx="1249200" cy="2697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h × sin(θ°)</a:t>
            </a:r>
            <a:r>
              <a:rPr lang="en-GB" sz="1800">
                <a:solidFill>
                  <a:schemeClr val="dk1"/>
                </a:solidFill>
                <a:latin typeface="Lexend"/>
                <a:ea typeface="Lexend"/>
                <a:cs typeface="Lexend"/>
                <a:sym typeface="Lexend"/>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r>
              <a:rPr i="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886" name="Google Shape;886;p69"/>
          <p:cNvSpPr txBox="1"/>
          <p:nvPr/>
        </p:nvSpPr>
        <p:spPr>
          <a:xfrm>
            <a:off x="324000" y="610600"/>
            <a:ext cx="84960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Waxaan kaloo guudmarin karnaa habkan oo dhan saddex-xagal kasta oo qumman oo leh xagal θ°, halkaas oo dhinaca ka soo horjeeda θ° uu leeyahay dherer sin(θ°).</a:t>
            </a:r>
            <a:r>
              <a:rPr i="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accent4"/>
                </a:solidFill>
                <a:latin typeface="Lexend"/>
                <a:ea typeface="Lexend"/>
                <a:cs typeface="Lexend"/>
                <a:sym typeface="Lexend"/>
              </a:rPr>
              <a:t/>
            </a:r>
            <a:r>
              <a:rPr lang="en-GB" sz="1100">
                <a:solidFill>
                  <a:schemeClr val="dk1"/>
                </a:solidFill>
                <a:latin typeface="Lexend"/>
                <a:ea typeface="Lexend"/>
                <a:cs typeface="Lexend"/>
                <a:sym typeface="Lexend"/>
              </a:rPr>
              <a:t/>
            </a:r>
            <a:r>
              <a:rPr i="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r>
              <a:rPr i="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887" name="Google Shape;887;p6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Qaabaynta qaacidada sine (sine formula)</a:t>
            </a:r>
            <a:endParaRPr/>
          </a:p>
        </p:txBody>
      </p:sp>
      <p:sp>
        <p:nvSpPr>
          <p:cNvPr id="888" name="Google Shape;888;p69"/>
          <p:cNvSpPr/>
          <p:nvPr/>
        </p:nvSpPr>
        <p:spPr>
          <a:xfrm>
            <a:off x="3471937" y="2956598"/>
            <a:ext cx="1196700" cy="1196700"/>
          </a:xfrm>
          <a:prstGeom prst="arc">
            <a:avLst>
              <a:gd fmla="val 10771373" name="adj1"/>
              <a:gd fmla="val 13506230"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89" name="Google Shape;889;p69"/>
          <p:cNvSpPr/>
          <p:nvPr/>
        </p:nvSpPr>
        <p:spPr>
          <a:xfrm>
            <a:off x="2294604" y="1769806"/>
            <a:ext cx="1796100" cy="1796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90" name="Google Shape;890;p69"/>
          <p:cNvSpPr/>
          <p:nvPr/>
        </p:nvSpPr>
        <p:spPr>
          <a:xfrm>
            <a:off x="2294604" y="3222580"/>
            <a:ext cx="343200" cy="3432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891" name="Google Shape;891;p69"/>
          <p:cNvCxnSpPr/>
          <p:nvPr/>
        </p:nvCxnSpPr>
        <p:spPr>
          <a:xfrm>
            <a:off x="2372510" y="1691901"/>
            <a:ext cx="1795800" cy="1795800"/>
          </a:xfrm>
          <a:prstGeom prst="straightConnector1">
            <a:avLst/>
          </a:prstGeom>
          <a:noFill/>
          <a:ln cap="flat" cmpd="sng" w="28575">
            <a:solidFill>
              <a:srgbClr val="4F7BE8"/>
            </a:solidFill>
            <a:prstDash val="solid"/>
            <a:round/>
            <a:headEnd len="med" w="med" type="triangle"/>
            <a:tailEnd len="med" w="med" type="triangle"/>
          </a:ln>
        </p:spPr>
      </p:cxnSp>
      <p:cxnSp>
        <p:nvCxnSpPr>
          <p:cNvPr id="892" name="Google Shape;892;p69"/>
          <p:cNvCxnSpPr/>
          <p:nvPr/>
        </p:nvCxnSpPr>
        <p:spPr>
          <a:xfrm>
            <a:off x="2151027" y="1769806"/>
            <a:ext cx="0" cy="1802400"/>
          </a:xfrm>
          <a:prstGeom prst="straightConnector1">
            <a:avLst/>
          </a:prstGeom>
          <a:noFill/>
          <a:ln cap="flat" cmpd="sng" w="28575">
            <a:solidFill>
              <a:srgbClr val="4F7BE8"/>
            </a:solidFill>
            <a:prstDash val="solid"/>
            <a:round/>
            <a:headEnd len="med" w="med" type="triangle"/>
            <a:tailEnd len="med" w="med" type="triangle"/>
          </a:ln>
        </p:spPr>
      </p:cxnSp>
      <p:sp>
        <p:nvSpPr>
          <p:cNvPr id="893" name="Google Shape;893;p69"/>
          <p:cNvSpPr txBox="1"/>
          <p:nvPr/>
        </p:nvSpPr>
        <p:spPr>
          <a:xfrm>
            <a:off x="3465689" y="3320263"/>
            <a:ext cx="457200" cy="228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100">
                <a:solidFill>
                  <a:schemeClr val="dk1"/>
                </a:solidFill>
                <a:latin typeface="Lexend"/>
                <a:ea typeface="Lexend"/>
                <a:cs typeface="Lexend"/>
                <a:sym typeface="Lexend"/>
              </a:rPr>
              <a:t>θ</a:t>
            </a:r>
            <a:r>
              <a:rPr lang="en-GB" sz="1100">
                <a:solidFill>
                  <a:schemeClr val="dk1"/>
                </a:solidFill>
                <a:latin typeface="Lexend"/>
                <a:ea typeface="Lexend"/>
                <a:cs typeface="Lexend"/>
                <a:sym typeface="Lexend"/>
              </a:rPr>
              <a:t>°</a:t>
            </a:r>
            <a:endParaRPr sz="1800">
              <a:latin typeface="Lexend"/>
              <a:ea typeface="Lexend"/>
              <a:cs typeface="Lexend"/>
              <a:sym typeface="Lexend"/>
            </a:endParaRPr>
          </a:p>
        </p:txBody>
      </p:sp>
      <p:grpSp>
        <p:nvGrpSpPr>
          <p:cNvPr id="894" name="Google Shape;894;p69"/>
          <p:cNvGrpSpPr/>
          <p:nvPr/>
        </p:nvGrpSpPr>
        <p:grpSpPr>
          <a:xfrm>
            <a:off x="6690475" y="2944400"/>
            <a:ext cx="964200" cy="472225"/>
            <a:chOff x="6995275" y="3173000"/>
            <a:chExt cx="964200" cy="472225"/>
          </a:xfrm>
        </p:grpSpPr>
        <p:sp>
          <p:nvSpPr>
            <p:cNvPr id="895" name="Google Shape;895;p69"/>
            <p:cNvSpPr/>
            <p:nvPr/>
          </p:nvSpPr>
          <p:spPr>
            <a:xfrm>
              <a:off x="7072065" y="3173000"/>
              <a:ext cx="645500" cy="137100"/>
            </a:xfrm>
            <a:custGeom>
              <a:rect b="b" l="l" r="r" t="t"/>
              <a:pathLst>
                <a:path extrusionOk="0" h="5484" w="25820">
                  <a:moveTo>
                    <a:pt x="0" y="315"/>
                  </a:moveTo>
                  <a:cubicBezTo>
                    <a:pt x="3392" y="8226"/>
                    <a:pt x="19739" y="6091"/>
                    <a:pt x="25820" y="0"/>
                  </a:cubicBezTo>
                </a:path>
              </a:pathLst>
            </a:custGeom>
            <a:noFill/>
            <a:ln cap="flat" cmpd="sng" w="28575">
              <a:solidFill>
                <a:srgbClr val="000000"/>
              </a:solidFill>
              <a:prstDash val="solid"/>
              <a:round/>
              <a:headEnd len="med" w="med" type="none"/>
              <a:tailEnd len="med" w="med" type="triangle"/>
            </a:ln>
          </p:spPr>
          <p:txBody>
            <a:bodyPr/>
            <a:p/>
          </p:txBody>
        </p:sp>
        <p:sp>
          <p:nvSpPr>
            <p:cNvPr id="896" name="Google Shape;896;p69"/>
            <p:cNvSpPr txBox="1"/>
            <p:nvPr/>
          </p:nvSpPr>
          <p:spPr>
            <a:xfrm>
              <a:off x="6995275" y="3324525"/>
              <a:ext cx="9642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Clr>
                  <a:schemeClr val="dk1"/>
                </a:buClr>
                <a:buSzPts val="1100"/>
                <a:buFont typeface="Arial"/>
                <a:buNone/>
              </a:pPr>
              <a:r>
                <a:rPr lang="en-GB" sz="1000">
                  <a:solidFill>
                    <a:schemeClr val="dk1"/>
                  </a:solidFill>
                  <a:latin typeface="Lexend"/>
                  <a:ea typeface="Lexend"/>
                  <a:cs typeface="Lexend"/>
                  <a:sym typeface="Lexend"/>
                </a:rPr>
                <a:t>× sin(θ°)</a:t>
              </a:r>
              <a:r>
                <a:rPr lang="en-GB" sz="1000">
                  <a:solidFill>
                    <a:schemeClr val="dk1"/>
                  </a:solidFill>
                  <a:latin typeface="Times New Roman"/>
                  <a:ea typeface="Times New Roman"/>
                  <a:cs typeface="Times New Roman"/>
                  <a:sym typeface="Times New Roman"/>
                </a:rPr>
                <a:t/>
              </a:r>
              <a:r>
                <a:rPr lang="en-GB" sz="1000">
                  <a:solidFill>
                    <a:schemeClr val="dk1"/>
                  </a:solidFill>
                  <a:latin typeface="Lexend"/>
                  <a:ea typeface="Lexend"/>
                  <a:cs typeface="Lexend"/>
                  <a:sym typeface="Lexend"/>
                </a:rPr>
                <a:t/>
              </a:r>
              <a:r>
                <a:rPr i="1"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endParaRPr sz="1800">
                <a:solidFill>
                  <a:srgbClr val="000000"/>
                </a:solidFill>
                <a:latin typeface="Lexend"/>
                <a:ea typeface="Lexend"/>
                <a:cs typeface="Lexend"/>
                <a:sym typeface="Lexend"/>
              </a:endParaRPr>
            </a:p>
          </p:txBody>
        </p:sp>
      </p:grpSp>
      <p:sp>
        <p:nvSpPr>
          <p:cNvPr id="897" name="Google Shape;897;p69"/>
          <p:cNvSpPr txBox="1"/>
          <p:nvPr/>
        </p:nvSpPr>
        <p:spPr>
          <a:xfrm>
            <a:off x="3286356" y="2363850"/>
            <a:ext cx="703800" cy="269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latin typeface="Lexend"/>
                <a:ea typeface="Times New Roman"/>
                <a:cs typeface="Times New Roman"/>
                <a:sym typeface="Times New Roman"/>
              </a:rPr>
              <a:t>h cm</a:t>
            </a:r>
            <a:r>
              <a:rPr lang="en-GB" sz="1800">
                <a:latin typeface="Lexend"/>
                <a:ea typeface="Lexend"/>
                <a:cs typeface="Lexend"/>
                <a:sym typeface="Lexend"/>
              </a:rPr>
              <a:t/>
            </a:r>
            <a:endParaRPr sz="1800">
              <a:latin typeface="Lexend"/>
              <a:ea typeface="Lexend"/>
              <a:cs typeface="Lexend"/>
              <a:sym typeface="Lexend"/>
            </a:endParaRPr>
          </a:p>
        </p:txBody>
      </p:sp>
      <p:sp>
        <p:nvSpPr>
          <p:cNvPr id="898" name="Google Shape;898;p69"/>
          <p:cNvSpPr txBox="1"/>
          <p:nvPr/>
        </p:nvSpPr>
        <p:spPr>
          <a:xfrm>
            <a:off x="1596625" y="2447675"/>
            <a:ext cx="542400" cy="174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accent4"/>
                </a:solidFill>
                <a:latin typeface="Lexend"/>
                <a:ea typeface="Lexend"/>
                <a:cs typeface="Lexend"/>
                <a:sym typeface="Lexend"/>
              </a:rPr>
              <a:t>dhinaca ka soo horjeeda (opp)</a:t>
            </a:r>
            <a:endParaRPr sz="1800">
              <a:solidFill>
                <a:schemeClr val="accent4"/>
              </a:solidFill>
              <a:latin typeface="Lexend"/>
              <a:ea typeface="Lexend"/>
              <a:cs typeface="Lexend"/>
              <a:sym typeface="Lexend"/>
            </a:endParaRPr>
          </a:p>
        </p:txBody>
      </p:sp>
      <p:sp>
        <p:nvSpPr>
          <p:cNvPr id="899" name="Google Shape;899;p69"/>
          <p:cNvSpPr txBox="1"/>
          <p:nvPr/>
        </p:nvSpPr>
        <p:spPr>
          <a:xfrm>
            <a:off x="324000" y="4231175"/>
            <a:ext cx="55542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wuxuu la mid yahay dhererka dhinaca ka soo horjeeda xagashaas.</a:t>
            </a:r>
            <a:r>
              <a:rPr lang="en-GB" sz="1100">
                <a:solidFill>
                  <a:schemeClr val="accent4"/>
                </a:solidFill>
                <a:latin typeface="Lexend"/>
                <a:ea typeface="Lexend"/>
                <a:cs typeface="Lexend"/>
                <a:sym typeface="Lexend"/>
              </a:rPr>
              <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900" name="Google Shape;900;p69"/>
          <p:cNvSpPr/>
          <p:nvPr/>
        </p:nvSpPr>
        <p:spPr>
          <a:xfrm>
            <a:off x="3446326" y="3232125"/>
            <a:ext cx="395400" cy="3831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cxnSp>
        <p:nvCxnSpPr>
          <p:cNvPr id="901" name="Google Shape;901;p69"/>
          <p:cNvCxnSpPr>
            <a:stCxn id="884" idx="1"/>
            <a:endCxn id="889" idx="1"/>
          </p:cNvCxnSpPr>
          <p:nvPr/>
        </p:nvCxnSpPr>
        <p:spPr>
          <a:xfrm flipH="1">
            <a:off x="2294600" y="2498750"/>
            <a:ext cx="945600" cy="169200"/>
          </a:xfrm>
          <a:prstGeom prst="straightConnector1">
            <a:avLst/>
          </a:prstGeom>
          <a:noFill/>
          <a:ln cap="flat" cmpd="sng" w="38100">
            <a:solidFill>
              <a:schemeClr val="accent3"/>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5" name="Shape 905"/>
        <p:cNvGrpSpPr/>
        <p:nvPr/>
      </p:nvGrpSpPr>
      <p:grpSpPr>
        <a:xfrm>
          <a:off x="0" y="0"/>
          <a:ext cx="0" cy="0"/>
          <a:chOff x="0" y="0"/>
          <a:chExt cx="0" cy="0"/>
        </a:xfrm>
      </p:grpSpPr>
      <p:sp>
        <p:nvSpPr>
          <p:cNvPr id="906" name="Google Shape;906;p70"/>
          <p:cNvSpPr txBox="1"/>
          <p:nvPr/>
        </p:nvSpPr>
        <p:spPr>
          <a:xfrm>
            <a:off x="7077775" y="2367425"/>
            <a:ext cx="1120200" cy="489300"/>
          </a:xfrm>
          <a:prstGeom prst="rect">
            <a:avLst/>
          </a:prstGeom>
          <a:solidFill>
            <a:schemeClr val="lt1"/>
          </a:solidFill>
          <a:ln>
            <a:noFill/>
          </a:ln>
        </p:spPr>
        <p:txBody>
          <a:bodyPr anchorCtr="0" anchor="ctr" bIns="0" lIns="0" spcFirstLastPara="1" rIns="0" wrap="square" tIns="0">
            <a:normAutofit/>
          </a:bodyPr>
          <a:lstStyle/>
          <a:p>
            <a:pPr indent="0" lvl="0" marL="0" rtl="0" algn="ctr">
              <a:lnSpc>
                <a:spcPct val="100000"/>
              </a:lnSpc>
              <a:spcBef>
                <a:spcPts val="0"/>
              </a:spcBef>
              <a:spcAft>
                <a:spcPts val="0"/>
              </a:spcAft>
              <a:buClr>
                <a:schemeClr val="dk1"/>
              </a:buClr>
              <a:buSzPts val="1100"/>
              <a:buFont typeface="Arial"/>
              <a:buNone/>
            </a:pPr>
            <a:r>
              <a:rPr lang="en-GB" sz="1100">
                <a:solidFill>
                  <a:schemeClr val="accent4"/>
                </a:solidFill>
                <a:latin typeface="Lexend"/>
                <a:ea typeface="Lexend"/>
                <a:cs typeface="Lexend"/>
                <a:sym typeface="Lexend"/>
              </a:rPr>
              <a:t>dhinaca ka soo horjeeda (opp)</a:t>
            </a:r>
            <a:endParaRPr sz="100">
              <a:solidFill>
                <a:schemeClr val="accent4"/>
              </a:solidFill>
              <a:latin typeface="Lexend"/>
              <a:ea typeface="Lexend"/>
              <a:cs typeface="Lexend"/>
              <a:sym typeface="Lexend"/>
            </a:endParaRPr>
          </a:p>
        </p:txBody>
      </p:sp>
      <p:sp>
        <p:nvSpPr>
          <p:cNvPr id="907" name="Google Shape;907;p70"/>
          <p:cNvSpPr txBox="1"/>
          <p:nvPr/>
        </p:nvSpPr>
        <p:spPr>
          <a:xfrm>
            <a:off x="6351775" y="1878225"/>
            <a:ext cx="5886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a:t>
            </a:r>
            <a:endParaRPr sz="1800">
              <a:latin typeface="Lexend"/>
              <a:ea typeface="Lexend"/>
              <a:cs typeface="Lexend"/>
              <a:sym typeface="Lexend"/>
            </a:endParaRPr>
          </a:p>
        </p:txBody>
      </p:sp>
      <p:sp>
        <p:nvSpPr>
          <p:cNvPr id="908" name="Google Shape;908;p70"/>
          <p:cNvSpPr txBox="1"/>
          <p:nvPr/>
        </p:nvSpPr>
        <p:spPr>
          <a:xfrm>
            <a:off x="6968275" y="1878225"/>
            <a:ext cx="12297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sin(θ°)</a:t>
            </a:r>
            <a:r>
              <a:rPr lang="en-GB" sz="1800">
                <a:solidFill>
                  <a:schemeClr val="dk1"/>
                </a:solidFill>
                <a:latin typeface="Lexend"/>
                <a:ea typeface="Lexend"/>
                <a:cs typeface="Lexend"/>
                <a:sym typeface="Lexend"/>
              </a:rPr>
              <a:t/>
            </a:r>
            <a:r>
              <a:rPr i="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graphicFrame>
        <p:nvGraphicFramePr>
          <p:cNvPr id="909" name="Google Shape;909;p70"/>
          <p:cNvGraphicFramePr/>
          <p:nvPr/>
        </p:nvGraphicFramePr>
        <p:xfrm>
          <a:off x="6351765" y="1882150"/>
          <a:ext cx="3000000" cy="3000000"/>
        </p:xfrm>
        <a:graphic>
          <a:graphicData uri="http://schemas.openxmlformats.org/drawingml/2006/table">
            <a:tbl>
              <a:tblPr>
                <a:noFill/>
                <a:tableStyleId>{140229F6-0499-4A87-8D2B-F91EDD23A504}</a:tableStyleId>
              </a:tblPr>
              <a:tblGrid>
                <a:gridCol w="610875"/>
                <a:gridCol w="1235325"/>
              </a:tblGrid>
              <a:tr h="489250">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r h="489250">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bl>
          </a:graphicData>
        </a:graphic>
      </p:graphicFrame>
      <p:sp>
        <p:nvSpPr>
          <p:cNvPr id="910" name="Google Shape;910;p70"/>
          <p:cNvSpPr/>
          <p:nvPr/>
        </p:nvSpPr>
        <p:spPr>
          <a:xfrm>
            <a:off x="6980400" y="1872000"/>
            <a:ext cx="1229700" cy="489300"/>
          </a:xfrm>
          <a:prstGeom prst="rect">
            <a:avLst/>
          </a:prstGeom>
          <a:solidFill>
            <a:srgbClr val="EBEDFE"/>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sin(θ°)</a:t>
            </a:r>
            <a:r>
              <a:rPr lang="en-GB" sz="1800">
                <a:solidFill>
                  <a:schemeClr val="dk1"/>
                </a:solidFill>
                <a:latin typeface="Lexend"/>
                <a:ea typeface="Lexend"/>
                <a:cs typeface="Lexend"/>
                <a:sym typeface="Lexend"/>
              </a:rPr>
              <a:t/>
            </a:r>
            <a:r>
              <a:rPr i="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a:solidFill>
                <a:schemeClr val="dk1"/>
              </a:solidFill>
              <a:latin typeface="Lexend"/>
              <a:ea typeface="Lexend"/>
              <a:cs typeface="Lexend"/>
              <a:sym typeface="Lexend"/>
            </a:endParaRPr>
          </a:p>
        </p:txBody>
      </p:sp>
      <p:pic>
        <p:nvPicPr>
          <p:cNvPr descr="&lt;math xmlns=&quot;http://www.w3.org/1998/Math/MathML&quot; display=&quot;block&quot; data-is-equatio=&quot;1&quot; data-latex=&quot;\frac{\text{opp}}{h}=\sin\left(\theta°\right)\ \ \ \ \ \frac{\text{opp}}{\sin\left(\theta°\right)}=h\ \ \ \ \ h\times\sin\left(\theta°\right)=\text{opp}&quot;&gt;&lt;mfrac&gt;&lt;mtext&gt;opp&lt;/mtext&gt;&lt;mi&gt;h&lt;/mi&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911" name="Google Shape;911;p70" title="opp over h equals sine theta degrees opp over sine theta degrees equals h h times sine theta degrees equals opp"/>
          <p:cNvPicPr preferRelativeResize="0"/>
          <p:nvPr/>
        </p:nvPicPr>
        <p:blipFill rotWithShape="1">
          <a:blip r:embed="rId3">
            <a:alphaModFix/>
          </a:blip>
          <a:srcRect b="0" l="65393" r="0" t="0"/>
          <a:stretch/>
        </p:blipFill>
        <p:spPr>
          <a:xfrm>
            <a:off x="868822" y="1947300"/>
            <a:ext cx="1935649" cy="582525"/>
          </a:xfrm>
          <a:prstGeom prst="rect">
            <a:avLst/>
          </a:prstGeom>
          <a:noFill/>
          <a:ln>
            <a:noFill/>
          </a:ln>
        </p:spPr>
      </p:pic>
      <p:pic>
        <p:nvPicPr>
          <p:cNvPr descr="&lt;math xmlns=&quot;http://www.w3.org/1998/Math/MathML&quot; display=&quot;block&quot; data-is-equatio=&quot;1&quot; data-latex=&quot;\frac{\text{opp}}{h}=\sin\left(\theta°\right)\ \ \ \ \ \frac{\text{opp}}{\sin\left(\theta°\right)}=h\ \ \ \ \ h\times\sin\left(\theta°\right)=\text{opp}&quot;&gt;&lt;mfrac&gt;&lt;mtext&gt;opp&lt;/mtext&gt;&lt;mi&gt;h&lt;/mi&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912" name="Google Shape;912;p70" title="opp over h equals sine theta degrees opp over sine theta degrees equals h h times sine theta degrees equals opp"/>
          <p:cNvPicPr preferRelativeResize="0"/>
          <p:nvPr/>
        </p:nvPicPr>
        <p:blipFill rotWithShape="1">
          <a:blip r:embed="rId3">
            <a:alphaModFix/>
          </a:blip>
          <a:srcRect b="0" l="35040" r="40862" t="0"/>
          <a:stretch/>
        </p:blipFill>
        <p:spPr>
          <a:xfrm>
            <a:off x="846602" y="3013925"/>
            <a:ext cx="1347850" cy="582525"/>
          </a:xfrm>
          <a:prstGeom prst="rect">
            <a:avLst/>
          </a:prstGeom>
          <a:noFill/>
          <a:ln>
            <a:noFill/>
          </a:ln>
        </p:spPr>
      </p:pic>
      <p:pic>
        <p:nvPicPr>
          <p:cNvPr descr="&lt;math xmlns=&quot;http://www.w3.org/1998/Math/MathML&quot; display=&quot;block&quot; data-is-equatio=&quot;1&quot; data-latex=&quot;\frac{\text{opp}}{h}=\sin\left(\theta°\right)\ \ \ \ \ \frac{\text{opp}}{\sin\left(\theta°\right)}=h\ \ \ \ \ h\times\sin\left(\theta°\right)=\text{opp}&quot;&gt;&lt;mfrac&gt;&lt;mtext&gt;opp&lt;/mtext&gt;&lt;mi&gt;h&lt;/mi&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913" name="Google Shape;913;p70" title="opp over h equals sine theta degrees opp over sine theta degrees equals h h times sine theta degrees equals opp"/>
          <p:cNvPicPr preferRelativeResize="0"/>
          <p:nvPr/>
        </p:nvPicPr>
        <p:blipFill rotWithShape="1">
          <a:blip r:embed="rId3">
            <a:alphaModFix/>
          </a:blip>
          <a:srcRect b="0" l="0" r="71652" t="0"/>
          <a:stretch/>
        </p:blipFill>
        <p:spPr>
          <a:xfrm>
            <a:off x="822283" y="4080550"/>
            <a:ext cx="1585551" cy="582525"/>
          </a:xfrm>
          <a:prstGeom prst="rect">
            <a:avLst/>
          </a:prstGeom>
          <a:noFill/>
          <a:ln>
            <a:noFill/>
          </a:ln>
        </p:spPr>
      </p:pic>
      <p:grpSp>
        <p:nvGrpSpPr>
          <p:cNvPr id="914" name="Google Shape;914;p70"/>
          <p:cNvGrpSpPr/>
          <p:nvPr/>
        </p:nvGrpSpPr>
        <p:grpSpPr>
          <a:xfrm>
            <a:off x="5619501" y="2080138"/>
            <a:ext cx="646319" cy="582525"/>
            <a:chOff x="5924301" y="2308738"/>
            <a:chExt cx="646319" cy="582525"/>
          </a:xfrm>
        </p:grpSpPr>
        <p:sp>
          <p:nvSpPr>
            <p:cNvPr id="915" name="Google Shape;915;p70"/>
            <p:cNvSpPr/>
            <p:nvPr/>
          </p:nvSpPr>
          <p:spPr>
            <a:xfrm>
              <a:off x="6425320" y="2308738"/>
              <a:ext cx="145300" cy="582525"/>
            </a:xfrm>
            <a:custGeom>
              <a:rect b="b" l="l" r="r" t="t"/>
              <a:pathLst>
                <a:path extrusionOk="0" h="23301" w="5812">
                  <a:moveTo>
                    <a:pt x="5812" y="0"/>
                  </a:moveTo>
                  <a:cubicBezTo>
                    <a:pt x="-862" y="4007"/>
                    <a:pt x="-2242" y="18988"/>
                    <a:pt x="4238" y="23301"/>
                  </a:cubicBezTo>
                </a:path>
              </a:pathLst>
            </a:custGeom>
            <a:noFill/>
            <a:ln cap="flat" cmpd="sng" w="28575">
              <a:solidFill>
                <a:srgbClr val="000000"/>
              </a:solidFill>
              <a:prstDash val="solid"/>
              <a:round/>
              <a:headEnd len="med" w="med" type="none"/>
              <a:tailEnd len="med" w="med" type="triangle"/>
            </a:ln>
          </p:spPr>
          <p:txBody>
            <a:bodyPr/>
            <a:p/>
          </p:txBody>
        </p:sp>
        <p:sp>
          <p:nvSpPr>
            <p:cNvPr id="916" name="Google Shape;916;p70"/>
            <p:cNvSpPr txBox="1"/>
            <p:nvPr/>
          </p:nvSpPr>
          <p:spPr>
            <a:xfrm>
              <a:off x="5924301" y="2411400"/>
              <a:ext cx="4572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000">
                  <a:solidFill>
                    <a:srgbClr val="000000"/>
                  </a:solidFill>
                  <a:latin typeface="Lexend"/>
                  <a:ea typeface="Lexend"/>
                  <a:cs typeface="Lexend"/>
                  <a:sym typeface="Lexend"/>
                </a:rPr>
                <a:t>× </a:t>
              </a:r>
              <a:r>
                <a:rPr i="1" lang="en-GB" sz="1000">
                  <a:solidFill>
                    <a:schemeClr val="dk1"/>
                  </a:solidFill>
                  <a:latin typeface="Times New Roman"/>
                  <a:ea typeface="Times New Roman"/>
                  <a:cs typeface="Times New Roman"/>
                  <a:sym typeface="Times New Roman"/>
                </a:rPr>
                <a:t>h</a:t>
              </a:r>
              <a:endParaRPr sz="1800">
                <a:solidFill>
                  <a:srgbClr val="000000"/>
                </a:solidFill>
                <a:latin typeface="Lexend"/>
                <a:ea typeface="Lexend"/>
                <a:cs typeface="Lexend"/>
                <a:sym typeface="Lexend"/>
              </a:endParaRPr>
            </a:p>
          </p:txBody>
        </p:sp>
      </p:grpSp>
      <p:grpSp>
        <p:nvGrpSpPr>
          <p:cNvPr id="917" name="Google Shape;917;p70"/>
          <p:cNvGrpSpPr/>
          <p:nvPr/>
        </p:nvGrpSpPr>
        <p:grpSpPr>
          <a:xfrm>
            <a:off x="8251440" y="2080125"/>
            <a:ext cx="623259" cy="582525"/>
            <a:chOff x="8251440" y="2080125"/>
            <a:chExt cx="623259" cy="582525"/>
          </a:xfrm>
        </p:grpSpPr>
        <p:sp>
          <p:nvSpPr>
            <p:cNvPr id="918" name="Google Shape;918;p70"/>
            <p:cNvSpPr/>
            <p:nvPr/>
          </p:nvSpPr>
          <p:spPr>
            <a:xfrm flipH="1">
              <a:off x="8251440" y="2080125"/>
              <a:ext cx="145300" cy="582525"/>
            </a:xfrm>
            <a:custGeom>
              <a:rect b="b" l="l" r="r" t="t"/>
              <a:pathLst>
                <a:path extrusionOk="0" h="23301" w="5812">
                  <a:moveTo>
                    <a:pt x="5812" y="0"/>
                  </a:moveTo>
                  <a:cubicBezTo>
                    <a:pt x="-862" y="4007"/>
                    <a:pt x="-2242" y="18988"/>
                    <a:pt x="4238" y="23301"/>
                  </a:cubicBezTo>
                </a:path>
              </a:pathLst>
            </a:custGeom>
            <a:noFill/>
            <a:ln cap="flat" cmpd="sng" w="28575">
              <a:solidFill>
                <a:srgbClr val="000000"/>
              </a:solidFill>
              <a:prstDash val="solid"/>
              <a:round/>
              <a:headEnd len="med" w="med" type="none"/>
              <a:tailEnd len="med" w="med" type="triangle"/>
            </a:ln>
          </p:spPr>
          <p:txBody>
            <a:bodyPr/>
            <a:p/>
          </p:txBody>
        </p:sp>
        <p:sp>
          <p:nvSpPr>
            <p:cNvPr id="919" name="Google Shape;919;p70"/>
            <p:cNvSpPr txBox="1"/>
            <p:nvPr/>
          </p:nvSpPr>
          <p:spPr>
            <a:xfrm>
              <a:off x="8433999" y="2139675"/>
              <a:ext cx="4407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000">
                  <a:solidFill>
                    <a:srgbClr val="000000"/>
                  </a:solidFill>
                  <a:latin typeface="Lexend"/>
                  <a:ea typeface="Lexend"/>
                  <a:cs typeface="Lexend"/>
                  <a:sym typeface="Lexend"/>
                </a:rPr>
                <a:t>× </a:t>
              </a:r>
              <a:r>
                <a:rPr i="1" lang="en-GB" sz="1000">
                  <a:solidFill>
                    <a:schemeClr val="dk1"/>
                  </a:solidFill>
                  <a:latin typeface="Times New Roman"/>
                  <a:ea typeface="Times New Roman"/>
                  <a:cs typeface="Times New Roman"/>
                  <a:sym typeface="Times New Roman"/>
                </a:rPr>
                <a:t>h</a:t>
              </a:r>
              <a:r>
                <a:rPr lang="en-GB" sz="1000">
                  <a:solidFill>
                    <a:schemeClr val="dk1"/>
                  </a:solidFill>
                  <a:latin typeface="Lexend"/>
                  <a:ea typeface="Lexend"/>
                  <a:cs typeface="Lexend"/>
                  <a:sym typeface="Lexend"/>
                </a:rPr>
                <a:t> </a:t>
              </a:r>
              <a:endParaRPr sz="1800">
                <a:solidFill>
                  <a:srgbClr val="000000"/>
                </a:solidFill>
                <a:latin typeface="Lexend"/>
                <a:ea typeface="Lexend"/>
                <a:cs typeface="Lexend"/>
                <a:sym typeface="Lexend"/>
              </a:endParaRPr>
            </a:p>
          </p:txBody>
        </p:sp>
      </p:grpSp>
      <p:sp>
        <p:nvSpPr>
          <p:cNvPr id="920" name="Google Shape;920;p70"/>
          <p:cNvSpPr/>
          <p:nvPr/>
        </p:nvSpPr>
        <p:spPr>
          <a:xfrm>
            <a:off x="7762645" y="4294958"/>
            <a:ext cx="919200" cy="919200"/>
          </a:xfrm>
          <a:prstGeom prst="arc">
            <a:avLst>
              <a:gd fmla="val 10771373" name="adj1"/>
              <a:gd fmla="val 13506230"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21" name="Google Shape;921;p70"/>
          <p:cNvSpPr/>
          <p:nvPr/>
        </p:nvSpPr>
        <p:spPr>
          <a:xfrm>
            <a:off x="7211623" y="3738558"/>
            <a:ext cx="1022400" cy="10224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22" name="Google Shape;922;p70"/>
          <p:cNvSpPr txBox="1"/>
          <p:nvPr/>
        </p:nvSpPr>
        <p:spPr>
          <a:xfrm>
            <a:off x="5980871" y="4335954"/>
            <a:ext cx="1149000" cy="15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solidFill>
                  <a:schemeClr val="accent4"/>
                </a:solidFill>
                <a:latin typeface="Lexend"/>
                <a:ea typeface="Lexend"/>
                <a:cs typeface="Lexend"/>
                <a:sym typeface="Lexend"/>
              </a:rPr>
              <a:t>dhinaca ka soo horjeeda (opposite)</a:t>
            </a:r>
            <a:endParaRPr sz="1800">
              <a:solidFill>
                <a:schemeClr val="accent4"/>
              </a:solidFill>
              <a:latin typeface="Lexend"/>
              <a:ea typeface="Lexend"/>
              <a:cs typeface="Lexend"/>
              <a:sym typeface="Lexend"/>
            </a:endParaRPr>
          </a:p>
        </p:txBody>
      </p:sp>
      <p:sp>
        <p:nvSpPr>
          <p:cNvPr id="923" name="Google Shape;923;p70"/>
          <p:cNvSpPr txBox="1"/>
          <p:nvPr/>
        </p:nvSpPr>
        <p:spPr>
          <a:xfrm>
            <a:off x="5889171" y="4019000"/>
            <a:ext cx="1240800" cy="1536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h × sin(θ°)</a:t>
            </a:r>
            <a:r>
              <a:rPr lang="en-GB" sz="1800">
                <a:solidFill>
                  <a:schemeClr val="dk1"/>
                </a:solidFill>
                <a:latin typeface="Lexend"/>
                <a:ea typeface="Lexend"/>
                <a:cs typeface="Lexend"/>
                <a:sym typeface="Lexend"/>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r>
              <a:rPr i="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924" name="Google Shape;924;p70"/>
          <p:cNvSpPr txBox="1"/>
          <p:nvPr/>
        </p:nvSpPr>
        <p:spPr>
          <a:xfrm>
            <a:off x="7776176" y="4076711"/>
            <a:ext cx="588600" cy="153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latin typeface="Lexend"/>
                <a:ea typeface="Times New Roman"/>
                <a:cs typeface="Times New Roman"/>
                <a:sym typeface="Times New Roman"/>
              </a:rPr>
              <a:t>h cm</a:t>
            </a:r>
            <a:r>
              <a:rPr lang="en-GB" sz="1800">
                <a:latin typeface="Lexend"/>
                <a:ea typeface="Lexend"/>
                <a:cs typeface="Lexend"/>
                <a:sym typeface="Lexend"/>
              </a:rPr>
              <a:t/>
            </a:r>
            <a:endParaRPr sz="1800">
              <a:latin typeface="Lexend"/>
              <a:ea typeface="Lexend"/>
              <a:cs typeface="Lexend"/>
              <a:sym typeface="Lexend"/>
            </a:endParaRPr>
          </a:p>
        </p:txBody>
      </p:sp>
      <p:sp>
        <p:nvSpPr>
          <p:cNvPr id="925" name="Google Shape;925;p70"/>
          <p:cNvSpPr txBox="1"/>
          <p:nvPr/>
        </p:nvSpPr>
        <p:spPr>
          <a:xfrm>
            <a:off x="6351775" y="2384500"/>
            <a:ext cx="588600" cy="4722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h</a:t>
            </a:r>
            <a:endParaRPr sz="1800">
              <a:latin typeface="Lexend"/>
              <a:ea typeface="Lexend"/>
              <a:cs typeface="Lexend"/>
              <a:sym typeface="Lexend"/>
            </a:endParaRPr>
          </a:p>
        </p:txBody>
      </p:sp>
      <p:sp>
        <p:nvSpPr>
          <p:cNvPr id="926" name="Google Shape;926;p70"/>
          <p:cNvSpPr txBox="1"/>
          <p:nvPr/>
        </p:nvSpPr>
        <p:spPr>
          <a:xfrm>
            <a:off x="324000" y="610600"/>
            <a:ext cx="84960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Waxaan u isticmaali karnaa jaantuska saamiga (ratio table) si aan u soo saarno qaacidada (formula) tusaysa xiriirka ka dhexeeya dhinaca ka soo horjeeda xagasha θ° iyo hypotenuse-ka, waxaana u matali karnaa qaacidada saddex siyaabood.</a:t>
            </a:r>
            <a:r>
              <a:rPr i="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927" name="Google Shape;927;p7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Qaabaynta qaacidada sine (Formalising the sine formula)</a:t>
            </a:r>
            <a:endParaRPr/>
          </a:p>
        </p:txBody>
      </p:sp>
      <p:sp>
        <p:nvSpPr>
          <p:cNvPr id="928" name="Google Shape;928;p70"/>
          <p:cNvSpPr/>
          <p:nvPr/>
        </p:nvSpPr>
        <p:spPr>
          <a:xfrm>
            <a:off x="7211623" y="4565524"/>
            <a:ext cx="195300" cy="195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929" name="Google Shape;929;p70"/>
          <p:cNvCxnSpPr/>
          <p:nvPr/>
        </p:nvCxnSpPr>
        <p:spPr>
          <a:xfrm>
            <a:off x="7255970" y="3694212"/>
            <a:ext cx="1022100" cy="1022100"/>
          </a:xfrm>
          <a:prstGeom prst="straightConnector1">
            <a:avLst/>
          </a:prstGeom>
          <a:noFill/>
          <a:ln cap="flat" cmpd="sng" w="28575">
            <a:solidFill>
              <a:srgbClr val="4F7BE8"/>
            </a:solidFill>
            <a:prstDash val="solid"/>
            <a:round/>
            <a:headEnd len="med" w="med" type="triangle"/>
            <a:tailEnd len="med" w="med" type="triangle"/>
          </a:ln>
        </p:spPr>
      </p:cxnSp>
      <p:cxnSp>
        <p:nvCxnSpPr>
          <p:cNvPr id="930" name="Google Shape;930;p70"/>
          <p:cNvCxnSpPr/>
          <p:nvPr/>
        </p:nvCxnSpPr>
        <p:spPr>
          <a:xfrm>
            <a:off x="7129894" y="3738558"/>
            <a:ext cx="0" cy="1026000"/>
          </a:xfrm>
          <a:prstGeom prst="straightConnector1">
            <a:avLst/>
          </a:prstGeom>
          <a:noFill/>
          <a:ln cap="flat" cmpd="sng" w="28575">
            <a:solidFill>
              <a:srgbClr val="4F7BE8"/>
            </a:solidFill>
            <a:prstDash val="solid"/>
            <a:round/>
            <a:headEnd len="med" w="med" type="triangle"/>
            <a:tailEnd len="med" w="med" type="triangle"/>
          </a:ln>
        </p:spPr>
      </p:cxnSp>
      <p:sp>
        <p:nvSpPr>
          <p:cNvPr id="931" name="Google Shape;931;p70"/>
          <p:cNvSpPr txBox="1"/>
          <p:nvPr/>
        </p:nvSpPr>
        <p:spPr>
          <a:xfrm>
            <a:off x="7805268" y="4577161"/>
            <a:ext cx="260400" cy="129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100">
                <a:solidFill>
                  <a:schemeClr val="dk1"/>
                </a:solidFill>
                <a:latin typeface="Lexend"/>
                <a:ea typeface="Lexend"/>
                <a:cs typeface="Lexend"/>
                <a:sym typeface="Lexend"/>
              </a:rPr>
              <a:t>θ</a:t>
            </a:r>
            <a:r>
              <a:rPr lang="en-GB" sz="1100">
                <a:solidFill>
                  <a:schemeClr val="dk1"/>
                </a:solidFill>
                <a:latin typeface="Lexend"/>
                <a:ea typeface="Lexend"/>
                <a:cs typeface="Lexend"/>
                <a:sym typeface="Lexend"/>
              </a:rPr>
              <a:t>°</a:t>
            </a:r>
            <a:endParaRPr sz="1800">
              <a:latin typeface="Lexend"/>
              <a:ea typeface="Lexend"/>
              <a:cs typeface="Lexend"/>
              <a:sym typeface="Lexend"/>
            </a:endParaRPr>
          </a:p>
        </p:txBody>
      </p:sp>
      <p:grpSp>
        <p:nvGrpSpPr>
          <p:cNvPr id="932" name="Google Shape;932;p70"/>
          <p:cNvGrpSpPr/>
          <p:nvPr/>
        </p:nvGrpSpPr>
        <p:grpSpPr>
          <a:xfrm>
            <a:off x="6690475" y="2944400"/>
            <a:ext cx="964200" cy="472225"/>
            <a:chOff x="6995275" y="3173000"/>
            <a:chExt cx="964200" cy="472225"/>
          </a:xfrm>
        </p:grpSpPr>
        <p:sp>
          <p:nvSpPr>
            <p:cNvPr id="933" name="Google Shape;933;p70"/>
            <p:cNvSpPr/>
            <p:nvPr/>
          </p:nvSpPr>
          <p:spPr>
            <a:xfrm>
              <a:off x="7072065" y="3173000"/>
              <a:ext cx="645500" cy="137100"/>
            </a:xfrm>
            <a:custGeom>
              <a:rect b="b" l="l" r="r" t="t"/>
              <a:pathLst>
                <a:path extrusionOk="0" h="5484" w="25820">
                  <a:moveTo>
                    <a:pt x="0" y="315"/>
                  </a:moveTo>
                  <a:cubicBezTo>
                    <a:pt x="3392" y="8226"/>
                    <a:pt x="19739" y="6091"/>
                    <a:pt x="25820" y="0"/>
                  </a:cubicBezTo>
                </a:path>
              </a:pathLst>
            </a:custGeom>
            <a:noFill/>
            <a:ln cap="flat" cmpd="sng" w="28575">
              <a:solidFill>
                <a:srgbClr val="000000"/>
              </a:solidFill>
              <a:prstDash val="solid"/>
              <a:round/>
              <a:headEnd len="med" w="med" type="none"/>
              <a:tailEnd len="med" w="med" type="triangle"/>
            </a:ln>
          </p:spPr>
          <p:txBody>
            <a:bodyPr/>
            <a:p/>
          </p:txBody>
        </p:sp>
        <p:sp>
          <p:nvSpPr>
            <p:cNvPr id="934" name="Google Shape;934;p70"/>
            <p:cNvSpPr txBox="1"/>
            <p:nvPr/>
          </p:nvSpPr>
          <p:spPr>
            <a:xfrm>
              <a:off x="6995275" y="3324525"/>
              <a:ext cx="9642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000">
                  <a:solidFill>
                    <a:schemeClr val="dk1"/>
                  </a:solidFill>
                  <a:latin typeface="Lexend"/>
                  <a:ea typeface="Lexend"/>
                  <a:cs typeface="Lexend"/>
                  <a:sym typeface="Lexend"/>
                </a:rPr>
                <a:t>× sin(θ°)</a:t>
              </a:r>
              <a:r>
                <a:rPr lang="en-GB" sz="1000">
                  <a:solidFill>
                    <a:schemeClr val="dk1"/>
                  </a:solidFill>
                  <a:latin typeface="Times New Roman"/>
                  <a:ea typeface="Times New Roman"/>
                  <a:cs typeface="Times New Roman"/>
                  <a:sym typeface="Times New Roman"/>
                </a:rPr>
                <a:t/>
              </a:r>
              <a:r>
                <a:rPr lang="en-GB" sz="1000">
                  <a:solidFill>
                    <a:schemeClr val="dk1"/>
                  </a:solidFill>
                  <a:latin typeface="Lexend"/>
                  <a:ea typeface="Lexend"/>
                  <a:cs typeface="Lexend"/>
                  <a:sym typeface="Lexend"/>
                </a:rPr>
                <a:t/>
              </a:r>
              <a:r>
                <a:rPr i="1"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endParaRPr sz="1800">
                <a:solidFill>
                  <a:srgbClr val="000000"/>
                </a:solidFill>
                <a:latin typeface="Lexend"/>
                <a:ea typeface="Lexend"/>
                <a:cs typeface="Lexend"/>
                <a:sym typeface="Lexend"/>
              </a:endParaRPr>
            </a:p>
          </p:txBody>
        </p:sp>
      </p:grpSp>
      <p:grpSp>
        <p:nvGrpSpPr>
          <p:cNvPr id="935" name="Google Shape;935;p70"/>
          <p:cNvGrpSpPr/>
          <p:nvPr/>
        </p:nvGrpSpPr>
        <p:grpSpPr>
          <a:xfrm>
            <a:off x="6705675" y="1339925"/>
            <a:ext cx="933900" cy="450600"/>
            <a:chOff x="7010475" y="1568525"/>
            <a:chExt cx="933900" cy="450600"/>
          </a:xfrm>
        </p:grpSpPr>
        <p:sp>
          <p:nvSpPr>
            <p:cNvPr id="936" name="Google Shape;936;p70"/>
            <p:cNvSpPr/>
            <p:nvPr/>
          </p:nvSpPr>
          <p:spPr>
            <a:xfrm flipH="1" rot="10800000">
              <a:off x="7072065" y="1882025"/>
              <a:ext cx="645500" cy="137100"/>
            </a:xfrm>
            <a:custGeom>
              <a:rect b="b" l="l" r="r" t="t"/>
              <a:pathLst>
                <a:path extrusionOk="0" h="5484" w="25820">
                  <a:moveTo>
                    <a:pt x="0" y="315"/>
                  </a:moveTo>
                  <a:cubicBezTo>
                    <a:pt x="3392" y="8226"/>
                    <a:pt x="19739" y="6091"/>
                    <a:pt x="25820" y="0"/>
                  </a:cubicBezTo>
                </a:path>
              </a:pathLst>
            </a:custGeom>
            <a:noFill/>
            <a:ln cap="flat" cmpd="sng" w="28575">
              <a:solidFill>
                <a:srgbClr val="000000"/>
              </a:solidFill>
              <a:prstDash val="solid"/>
              <a:round/>
              <a:headEnd len="med" w="med" type="none"/>
              <a:tailEnd len="med" w="med" type="triangle"/>
            </a:ln>
          </p:spPr>
          <p:txBody>
            <a:bodyPr/>
            <a:p/>
          </p:txBody>
        </p:sp>
        <p:sp>
          <p:nvSpPr>
            <p:cNvPr id="937" name="Google Shape;937;p70"/>
            <p:cNvSpPr txBox="1"/>
            <p:nvPr/>
          </p:nvSpPr>
          <p:spPr>
            <a:xfrm>
              <a:off x="7010475" y="1568525"/>
              <a:ext cx="9339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000">
                  <a:solidFill>
                    <a:srgbClr val="000000"/>
                  </a:solidFill>
                  <a:latin typeface="Lexend"/>
                  <a:ea typeface="Lexend"/>
                  <a:cs typeface="Lexend"/>
                  <a:sym typeface="Lexend"/>
                </a:rPr>
                <a:t>× sin(θ°)</a:t>
              </a:r>
              <a:r>
                <a:rPr lang="en-GB" sz="1000">
                  <a:solidFill>
                    <a:schemeClr val="dk1"/>
                  </a:solidFill>
                  <a:latin typeface="Times New Roman"/>
                  <a:ea typeface="Times New Roman"/>
                  <a:cs typeface="Times New Roman"/>
                  <a:sym typeface="Times New Roman"/>
                </a:rPr>
                <a:t/>
              </a:r>
              <a:r>
                <a:rPr lang="en-GB" sz="1000">
                  <a:solidFill>
                    <a:schemeClr val="dk1"/>
                  </a:solidFill>
                  <a:latin typeface="Lexend"/>
                  <a:ea typeface="Lexend"/>
                  <a:cs typeface="Lexend"/>
                  <a:sym typeface="Lexend"/>
                </a:rPr>
                <a:t/>
              </a:r>
              <a:r>
                <a:rPr i="1"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endParaRPr sz="1800">
                <a:latin typeface="Lexend"/>
                <a:ea typeface="Lexend"/>
                <a:cs typeface="Lexend"/>
                <a:sym typeface="Lexend"/>
              </a:endParaRPr>
            </a:p>
          </p:txBody>
        </p:sp>
      </p:grpSp>
      <p:sp>
        <p:nvSpPr>
          <p:cNvPr id="938" name="Google Shape;938;p70"/>
          <p:cNvSpPr/>
          <p:nvPr/>
        </p:nvSpPr>
        <p:spPr>
          <a:xfrm>
            <a:off x="1046200" y="2010025"/>
            <a:ext cx="1022100" cy="378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39" name="Google Shape;939;p70"/>
          <p:cNvSpPr/>
          <p:nvPr/>
        </p:nvSpPr>
        <p:spPr>
          <a:xfrm>
            <a:off x="2068300" y="2010025"/>
            <a:ext cx="764400" cy="378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40" name="Google Shape;940;p70"/>
          <p:cNvSpPr/>
          <p:nvPr/>
        </p:nvSpPr>
        <p:spPr>
          <a:xfrm>
            <a:off x="846600" y="3240400"/>
            <a:ext cx="840600" cy="378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41" name="Google Shape;941;p70"/>
          <p:cNvSpPr/>
          <p:nvPr/>
        </p:nvSpPr>
        <p:spPr>
          <a:xfrm>
            <a:off x="1694525" y="3055663"/>
            <a:ext cx="840600" cy="378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42" name="Google Shape;942;p70"/>
          <p:cNvSpPr/>
          <p:nvPr/>
        </p:nvSpPr>
        <p:spPr>
          <a:xfrm>
            <a:off x="1398971" y="4144950"/>
            <a:ext cx="1092900" cy="378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43" name="Google Shape;943;p70"/>
          <p:cNvSpPr/>
          <p:nvPr/>
        </p:nvSpPr>
        <p:spPr>
          <a:xfrm>
            <a:off x="813475" y="4306303"/>
            <a:ext cx="616500" cy="3567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44" name="Google Shape;944;p70"/>
          <p:cNvSpPr/>
          <p:nvPr/>
        </p:nvSpPr>
        <p:spPr>
          <a:xfrm>
            <a:off x="6372000" y="2372400"/>
            <a:ext cx="616500" cy="489300"/>
          </a:xfrm>
          <a:prstGeom prst="rect">
            <a:avLst/>
          </a:prstGeom>
          <a:solidFill>
            <a:srgbClr val="EBEDFE"/>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h</a:t>
            </a:r>
            <a:endParaRPr>
              <a:latin typeface="Lexend"/>
              <a:ea typeface="Lexend"/>
              <a:cs typeface="Lexend"/>
              <a:sym typeface="Lexend"/>
            </a:endParaRPr>
          </a:p>
        </p:txBody>
      </p:sp>
      <p:sp>
        <p:nvSpPr>
          <p:cNvPr id="945" name="Google Shape;945;p70"/>
          <p:cNvSpPr/>
          <p:nvPr/>
        </p:nvSpPr>
        <p:spPr>
          <a:xfrm>
            <a:off x="6981050" y="2372400"/>
            <a:ext cx="1229700" cy="489300"/>
          </a:xfrm>
          <a:prstGeom prst="rect">
            <a:avLst/>
          </a:prstGeom>
          <a:solidFill>
            <a:srgbClr val="EBEDFE"/>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opp</a:t>
            </a:r>
            <a:endParaRPr>
              <a:solidFill>
                <a:schemeClr val="dk1"/>
              </a:solidFill>
              <a:latin typeface="Lexend"/>
              <a:ea typeface="Lexend"/>
              <a:cs typeface="Lexend"/>
              <a:sym typeface="Lexend"/>
            </a:endParaRPr>
          </a:p>
        </p:txBody>
      </p:sp>
      <p:sp>
        <p:nvSpPr>
          <p:cNvPr id="946" name="Google Shape;946;p70"/>
          <p:cNvSpPr/>
          <p:nvPr/>
        </p:nvSpPr>
        <p:spPr>
          <a:xfrm>
            <a:off x="850800" y="2010025"/>
            <a:ext cx="195300" cy="378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47" name="Google Shape;947;p70"/>
          <p:cNvSpPr/>
          <p:nvPr/>
        </p:nvSpPr>
        <p:spPr>
          <a:xfrm>
            <a:off x="846600" y="2974275"/>
            <a:ext cx="840600" cy="2661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48" name="Google Shape;948;p70"/>
          <p:cNvSpPr/>
          <p:nvPr/>
        </p:nvSpPr>
        <p:spPr>
          <a:xfrm>
            <a:off x="813475" y="4060298"/>
            <a:ext cx="616500" cy="2451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49" name="Google Shape;949;p70"/>
          <p:cNvSpPr/>
          <p:nvPr/>
        </p:nvSpPr>
        <p:spPr>
          <a:xfrm>
            <a:off x="6566675" y="3094199"/>
            <a:ext cx="1149000" cy="340500"/>
          </a:xfrm>
          <a:prstGeom prst="rect">
            <a:avLst/>
          </a:prstGeom>
          <a:solidFill>
            <a:srgbClr val="EBEDFE"/>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 sin(θ°)</a:t>
            </a:r>
            <a:r>
              <a:rPr i="1" lang="en-GB" sz="1100">
                <a:solidFill>
                  <a:schemeClr val="dk1"/>
                </a:solidFill>
                <a:latin typeface="Lexend"/>
                <a:ea typeface="Times New Roman"/>
                <a:cs typeface="Times New Roman"/>
                <a:sym typeface="Times New Roman"/>
              </a:rPr>
              <a:t/>
            </a:r>
            <a:r>
              <a:rPr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r>
              <a:rPr i="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a:latin typeface="Lexend"/>
              <a:ea typeface="Lexend"/>
              <a:cs typeface="Lexend"/>
              <a:sym typeface="Lexend"/>
            </a:endParaRPr>
          </a:p>
        </p:txBody>
      </p:sp>
      <p:grpSp>
        <p:nvGrpSpPr>
          <p:cNvPr id="950" name="Google Shape;950;p70"/>
          <p:cNvGrpSpPr/>
          <p:nvPr/>
        </p:nvGrpSpPr>
        <p:grpSpPr>
          <a:xfrm>
            <a:off x="6566675" y="2945087"/>
            <a:ext cx="1149000" cy="490299"/>
            <a:chOff x="3621250" y="3240400"/>
            <a:chExt cx="1149000" cy="490299"/>
          </a:xfrm>
        </p:grpSpPr>
        <p:sp>
          <p:nvSpPr>
            <p:cNvPr id="951" name="Google Shape;951;p70"/>
            <p:cNvSpPr/>
            <p:nvPr/>
          </p:nvSpPr>
          <p:spPr>
            <a:xfrm flipH="1">
              <a:off x="3873000" y="3240400"/>
              <a:ext cx="645500" cy="137100"/>
            </a:xfrm>
            <a:custGeom>
              <a:rect b="b" l="l" r="r" t="t"/>
              <a:pathLst>
                <a:path extrusionOk="0" h="5484" w="25820">
                  <a:moveTo>
                    <a:pt x="0" y="315"/>
                  </a:moveTo>
                  <a:cubicBezTo>
                    <a:pt x="3392" y="8226"/>
                    <a:pt x="19739" y="6091"/>
                    <a:pt x="25820" y="0"/>
                  </a:cubicBezTo>
                </a:path>
              </a:pathLst>
            </a:custGeom>
            <a:noFill/>
            <a:ln cap="flat" cmpd="sng" w="28575">
              <a:solidFill>
                <a:srgbClr val="000000"/>
              </a:solidFill>
              <a:prstDash val="solid"/>
              <a:round/>
              <a:headEnd len="med" w="med" type="none"/>
              <a:tailEnd len="med" w="med" type="triangle"/>
            </a:ln>
          </p:spPr>
          <p:txBody>
            <a:bodyPr/>
            <a:p/>
          </p:txBody>
        </p:sp>
        <p:sp>
          <p:nvSpPr>
            <p:cNvPr id="952" name="Google Shape;952;p70"/>
            <p:cNvSpPr/>
            <p:nvPr/>
          </p:nvSpPr>
          <p:spPr>
            <a:xfrm flipH="1">
              <a:off x="3621250" y="3390199"/>
              <a:ext cx="1149000" cy="340500"/>
            </a:xfrm>
            <a:prstGeom prst="rect">
              <a:avLst/>
            </a:prstGeom>
            <a:solidFill>
              <a:srgbClr val="EBEDFE"/>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 sin(θ°)</a:t>
              </a:r>
              <a:r>
                <a:rPr i="1" lang="en-GB" sz="1000">
                  <a:solidFill>
                    <a:schemeClr val="dk1"/>
                  </a:solidFill>
                  <a:latin typeface="Times New Roman"/>
                  <a:ea typeface="Times New Roman"/>
                  <a:cs typeface="Times New Roman"/>
                  <a:sym typeface="Times New Roman"/>
                </a:rPr>
                <a:t/>
              </a:r>
              <a:r>
                <a:rPr lang="en-GB" sz="1000">
                  <a:solidFill>
                    <a:schemeClr val="dk1"/>
                  </a:solidFill>
                  <a:latin typeface="Times New Roman"/>
                  <a:ea typeface="Times New Roman"/>
                  <a:cs typeface="Times New Roman"/>
                  <a:sym typeface="Times New Roman"/>
                </a:rPr>
                <a:t/>
              </a:r>
              <a:r>
                <a:rPr lang="en-GB" sz="1000">
                  <a:solidFill>
                    <a:schemeClr val="dk1"/>
                  </a:solidFill>
                  <a:latin typeface="Lexend"/>
                  <a:ea typeface="Lexend"/>
                  <a:cs typeface="Lexend"/>
                  <a:sym typeface="Lexend"/>
                </a:rPr>
                <a:t/>
              </a:r>
              <a:r>
                <a:rPr i="1"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endParaRPr>
                <a:latin typeface="Lexend"/>
                <a:ea typeface="Lexend"/>
                <a:cs typeface="Lexend"/>
                <a:sym typeface="Lexend"/>
              </a:endParaRPr>
            </a:p>
          </p:txBody>
        </p:sp>
      </p:grpSp>
      <p:grpSp>
        <p:nvGrpSpPr>
          <p:cNvPr id="953" name="Google Shape;953;p70"/>
          <p:cNvGrpSpPr/>
          <p:nvPr/>
        </p:nvGrpSpPr>
        <p:grpSpPr>
          <a:xfrm flipH="1" rot="10800000">
            <a:off x="8236528" y="2022341"/>
            <a:ext cx="567216" cy="582525"/>
            <a:chOff x="9531928" y="2518909"/>
            <a:chExt cx="567216" cy="582525"/>
          </a:xfrm>
        </p:grpSpPr>
        <p:sp>
          <p:nvSpPr>
            <p:cNvPr id="954" name="Google Shape;954;p70"/>
            <p:cNvSpPr/>
            <p:nvPr/>
          </p:nvSpPr>
          <p:spPr>
            <a:xfrm flipH="1">
              <a:off x="9531928" y="2518909"/>
              <a:ext cx="145300" cy="582525"/>
            </a:xfrm>
            <a:custGeom>
              <a:rect b="b" l="l" r="r" t="t"/>
              <a:pathLst>
                <a:path extrusionOk="0" h="23301" w="5812">
                  <a:moveTo>
                    <a:pt x="5812" y="0"/>
                  </a:moveTo>
                  <a:cubicBezTo>
                    <a:pt x="-862" y="4007"/>
                    <a:pt x="-2242" y="18988"/>
                    <a:pt x="4238" y="23301"/>
                  </a:cubicBezTo>
                </a:path>
              </a:pathLst>
            </a:custGeom>
            <a:noFill/>
            <a:ln cap="flat" cmpd="sng" w="28575">
              <a:solidFill>
                <a:srgbClr val="000000"/>
              </a:solidFill>
              <a:prstDash val="solid"/>
              <a:round/>
              <a:headEnd len="med" w="med" type="none"/>
              <a:tailEnd len="med" w="med" type="triangle"/>
            </a:ln>
          </p:spPr>
          <p:txBody>
            <a:bodyPr/>
            <a:p/>
          </p:txBody>
        </p:sp>
        <p:sp>
          <p:nvSpPr>
            <p:cNvPr id="955" name="Google Shape;955;p70"/>
            <p:cNvSpPr/>
            <p:nvPr/>
          </p:nvSpPr>
          <p:spPr>
            <a:xfrm rot="10800000">
              <a:off x="9660844" y="2636982"/>
              <a:ext cx="438300" cy="340500"/>
            </a:xfrm>
            <a:prstGeom prst="rect">
              <a:avLst/>
            </a:prstGeom>
            <a:solidFill>
              <a:srgbClr val="EBEDFE"/>
            </a:solidFill>
            <a:ln cap="flat" cmpd="sng" w="38100">
              <a:solidFill>
                <a:schemeClr val="accent4"/>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a:t>
              </a:r>
              <a:r>
                <a:rPr lang="en-GB" sz="1000">
                  <a:solidFill>
                    <a:schemeClr val="dk1"/>
                  </a:solidFill>
                  <a:latin typeface="Lexend"/>
                  <a:ea typeface="Lexend"/>
                  <a:cs typeface="Lexend"/>
                  <a:sym typeface="Lexend"/>
                </a:rPr>
                <a:t> </a:t>
              </a:r>
              <a:r>
                <a:rPr i="1" lang="en-GB" sz="1000">
                  <a:solidFill>
                    <a:schemeClr val="dk1"/>
                  </a:solidFill>
                  <a:latin typeface="Times New Roman"/>
                  <a:ea typeface="Times New Roman"/>
                  <a:cs typeface="Times New Roman"/>
                  <a:sym typeface="Times New Roman"/>
                </a:rPr>
                <a:t>h</a:t>
              </a:r>
              <a:endParaRPr sz="1800">
                <a:solidFill>
                  <a:schemeClr val="dk1"/>
                </a:solidFill>
                <a:latin typeface="Lexend"/>
                <a:ea typeface="Lexend"/>
                <a:cs typeface="Lexend"/>
                <a:sym typeface="Lexend"/>
              </a:endParaRPr>
            </a:p>
          </p:txBody>
        </p:sp>
      </p:grpSp>
      <p:pic>
        <p:nvPicPr>
          <p:cNvPr descr="&lt;math xmlns=&quot;http://www.w3.org/1998/Math/MathML&quot; display=&quot;block&quot; data-is-equatio=&quot;1&quot; data-latex=&quot;\frac{\text{opp}}{h}=\sin\left(\theta°\right)\ \ \ \ \ \frac{\text{opp}}{\sin\left(\theta°\right)}=h\ \ \ \ \ h\times\sin\left(\theta°\right)=\text{opp}&quot;&gt;&lt;mfrac&gt;&lt;mtext&gt;opp&lt;/mtext&gt;&lt;mi&gt;h&lt;/mi&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956" name="Google Shape;956;p70" title="opp over h equals sine theta degrees opp over sine theta degrees equals h h times sine theta degrees equals opp"/>
          <p:cNvPicPr preferRelativeResize="0"/>
          <p:nvPr/>
        </p:nvPicPr>
        <p:blipFill>
          <a:blip r:embed="rId3">
            <a:alphaModFix/>
          </a:blip>
          <a:stretch>
            <a:fillRect/>
          </a:stretch>
        </p:blipFill>
        <p:spPr>
          <a:xfrm>
            <a:off x="-2577325" y="5350297"/>
            <a:ext cx="9144001" cy="952356"/>
          </a:xfrm>
          <a:prstGeom prst="rect">
            <a:avLst/>
          </a:prstGeom>
          <a:noFill/>
          <a:ln>
            <a:noFill/>
          </a:ln>
        </p:spPr>
      </p:pic>
      <p:pic>
        <p:nvPicPr>
          <p:cNvPr descr="&lt;math xmlns=&quot;http://www.w3.org/1998/Math/MathML&quot; display=&quot;block&quot; data-is-equatio=&quot;1&quot; data-latex=&quot;\frac{\text{opp}}{h}=\sin\left(\theta°\right)\ \ \ \ \ \frac{\text{opp}}{\sin\left(\theta°\right)}=h\ \ \ \ \ h\times\sin\left(\theta°\right)=\text{opp}&quot;&gt;&lt;mfrac&gt;&lt;mtext&gt;opp&lt;/mtext&gt;&lt;mi&gt;h&lt;/mi&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957" name="Google Shape;957;p70" title="opp over h equals sine theta degrees opp over sine theta degrees equals h h times sine theta degrees equals opp"/>
          <p:cNvPicPr preferRelativeResize="0"/>
          <p:nvPr/>
        </p:nvPicPr>
        <p:blipFill>
          <a:blip r:embed="rId3">
            <a:alphaModFix/>
          </a:blip>
          <a:stretch>
            <a:fillRect/>
          </a:stretch>
        </p:blipFill>
        <p:spPr>
          <a:xfrm>
            <a:off x="-2577325" y="6662272"/>
            <a:ext cx="9144001" cy="95235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4"/>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4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38"/>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944"/>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39"/>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949"/>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4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5"/>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4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40"/>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50"/>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32"/>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94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41"/>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44"/>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50"/>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4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5"/>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4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3"/>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17"/>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943"/>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94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53"/>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17"/>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4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10"/>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1" name="Shape 961"/>
        <p:cNvGrpSpPr/>
        <p:nvPr/>
      </p:nvGrpSpPr>
      <p:grpSpPr>
        <a:xfrm>
          <a:off x="0" y="0"/>
          <a:ext cx="0" cy="0"/>
          <a:chOff x="0" y="0"/>
          <a:chExt cx="0" cy="0"/>
        </a:xfrm>
      </p:grpSpPr>
      <p:pic>
        <p:nvPicPr>
          <p:cNvPr descr="&lt;math xmlns=&quot;http://www.w3.org/1998/Math/MathML&quot; display=&quot;block&quot; data-is-equatio=&quot;1&quot; data-latex=&quot;\frac{\text{opp}}{h}=\sin\left(\theta°\right)\ \ \ \ \ \frac{\text{opp}}{\sin\left(\theta°\right)}=h\ \ \ \ \ h\times\sin\left(\theta°\right)=\text{opp}&quot;&gt;&lt;mfrac&gt;&lt;mtext&gt;opp&lt;/mtext&gt;&lt;mi&gt;h&lt;/mi&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962" name="Google Shape;962;p71" title="opp over h equals sine theta degrees opp over sine theta degrees equals h h times sine theta degrees equals opp"/>
          <p:cNvPicPr preferRelativeResize="0"/>
          <p:nvPr/>
        </p:nvPicPr>
        <p:blipFill rotWithShape="1">
          <a:blip r:embed="rId3">
            <a:alphaModFix/>
          </a:blip>
          <a:srcRect b="0" l="35040" r="40862" t="0"/>
          <a:stretch/>
        </p:blipFill>
        <p:spPr>
          <a:xfrm>
            <a:off x="6695047" y="2621079"/>
            <a:ext cx="1347850" cy="582525"/>
          </a:xfrm>
          <a:prstGeom prst="rect">
            <a:avLst/>
          </a:prstGeom>
          <a:noFill/>
          <a:ln>
            <a:noFill/>
          </a:ln>
        </p:spPr>
      </p:pic>
      <p:sp>
        <p:nvSpPr>
          <p:cNvPr id="963" name="Google Shape;963;p71"/>
          <p:cNvSpPr/>
          <p:nvPr/>
        </p:nvSpPr>
        <p:spPr>
          <a:xfrm>
            <a:off x="1896750" y="2559800"/>
            <a:ext cx="1627800" cy="6579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964" name="Google Shape;964;p71"/>
          <p:cNvSpPr txBox="1"/>
          <p:nvPr/>
        </p:nvSpPr>
        <p:spPr>
          <a:xfrm>
            <a:off x="324000" y="610600"/>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800">
                <a:latin typeface="Lexend"/>
                <a:ea typeface="Lexend"/>
                <a:cs typeface="Lexend"/>
                <a:sym typeface="Lexend"/>
              </a:rPr>
              <a:t>Waxaan sidoo kale ka soo saari karnaa laba nooc oo qaacidada ah marka la eego mid ka mid ah kuwa kale adoo sameynaya qaybin (division).</a:t>
            </a:r>
            <a:endParaRPr sz="1800">
              <a:latin typeface="Lexend"/>
              <a:ea typeface="Lexend"/>
              <a:cs typeface="Lexend"/>
              <a:sym typeface="Lexend"/>
            </a:endParaRPr>
          </a:p>
        </p:txBody>
      </p:sp>
      <p:sp>
        <p:nvSpPr>
          <p:cNvPr id="965" name="Google Shape;965;p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Qaabaynta qaacidada sine (Formalising the sine formula)</a:t>
            </a:r>
            <a:endParaRPr/>
          </a:p>
        </p:txBody>
      </p:sp>
      <p:pic>
        <p:nvPicPr>
          <p:cNvPr descr="&lt;math xmlns=&quot;http://www.w3.org/1998/Math/MathML&quot; display=&quot;block&quot; data-is-equatio=&quot;1&quot; data-latex=&quot;\frac{opp}{h}=\sin\left(\theta°\right)\ \ \ \ \ \frac{opp}{\sin\left(\theta°\right)}=h\ \ \ \ \ h\times\sin\left(\theta°\right)=opp&quot;&gt;&lt;mfrac&gt;&lt;mrow&gt;&lt;mi&gt;o&lt;/mi&gt;&lt;mi&gt;p&lt;/mi&gt;&lt;mi&gt;p&lt;/mi&gt;&lt;/mrow&gt;&lt;mi&gt;h&lt;/mi&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i&gt;o&lt;/mi&gt;&lt;mi&gt;p&lt;/mi&gt;&lt;mi&gt;p&lt;/mi&gt;&lt;/mrow&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i&gt;o&lt;/mi&gt;&lt;mi&gt;p&lt;/mi&gt;&lt;mi&gt;p&lt;/mi&gt;&lt;/math&gt;" id="966" name="Google Shape;966;p71" title="o p p over h equals sine theta degrees o p p over sine theta degrees equals h h times sine theta degrees equals o p p"/>
          <p:cNvPicPr preferRelativeResize="0"/>
          <p:nvPr/>
        </p:nvPicPr>
        <p:blipFill rotWithShape="1">
          <a:blip r:embed="rId4">
            <a:alphaModFix/>
          </a:blip>
          <a:srcRect b="0" l="64810" r="7312" t="0"/>
          <a:stretch/>
        </p:blipFill>
        <p:spPr>
          <a:xfrm>
            <a:off x="1482825" y="1557275"/>
            <a:ext cx="1533399" cy="561600"/>
          </a:xfrm>
          <a:prstGeom prst="rect">
            <a:avLst/>
          </a:prstGeom>
          <a:noFill/>
          <a:ln>
            <a:noFill/>
          </a:ln>
        </p:spPr>
      </p:pic>
      <p:cxnSp>
        <p:nvCxnSpPr>
          <p:cNvPr id="967" name="Google Shape;967;p71"/>
          <p:cNvCxnSpPr>
            <a:stCxn id="964" idx="2"/>
          </p:cNvCxnSpPr>
          <p:nvPr/>
        </p:nvCxnSpPr>
        <p:spPr>
          <a:xfrm>
            <a:off x="4572000" y="1164700"/>
            <a:ext cx="0" cy="3939300"/>
          </a:xfrm>
          <a:prstGeom prst="straightConnector1">
            <a:avLst/>
          </a:prstGeom>
          <a:noFill/>
          <a:ln cap="flat" cmpd="sng" w="38100">
            <a:solidFill>
              <a:schemeClr val="accent4"/>
            </a:solidFill>
            <a:prstDash val="solid"/>
            <a:round/>
            <a:headEnd len="med" w="med" type="none"/>
            <a:tailEnd len="med" w="med" type="none"/>
          </a:ln>
        </p:spPr>
      </p:cxnSp>
      <p:pic>
        <p:nvPicPr>
          <p:cNvPr descr="&lt;math xmlns=&quot;http://www.w3.org/1998/Math/MathML&quot; display=&quot;block&quot; data-is-equatio=&quot;1&quot; data-latex=&quot;\frac{opp}{h}=\sin\left(\theta°\right)\ \ \ \ \ \frac{opp}{\sin\left(\theta°\right)}=h\ \ \ \ \ h\times\sin\left(\theta°\right)=opp&quot;&gt;&lt;mfrac&gt;&lt;mrow&gt;&lt;mi&gt;o&lt;/mi&gt;&lt;mi&gt;p&lt;/mi&gt;&lt;mi&gt;p&lt;/mi&gt;&lt;/mrow&gt;&lt;mi&gt;h&lt;/mi&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i&gt;o&lt;/mi&gt;&lt;mi&gt;p&lt;/mi&gt;&lt;mi&gt;p&lt;/mi&gt;&lt;/mrow&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i&gt;o&lt;/mi&gt;&lt;mi&gt;p&lt;/mi&gt;&lt;mi&gt;p&lt;/mi&gt;&lt;/math&gt;" id="968" name="Google Shape;968;p71" title="o p p over h equals sine theta degrees o p p over sine theta degrees equals h h times sine theta degrees equals o p p"/>
          <p:cNvPicPr preferRelativeResize="0"/>
          <p:nvPr/>
        </p:nvPicPr>
        <p:blipFill rotWithShape="1">
          <a:blip r:embed="rId4">
            <a:alphaModFix/>
          </a:blip>
          <a:srcRect b="0" l="64810" r="8014" t="0"/>
          <a:stretch/>
        </p:blipFill>
        <p:spPr>
          <a:xfrm>
            <a:off x="5728175" y="1557275"/>
            <a:ext cx="1494774" cy="561600"/>
          </a:xfrm>
          <a:prstGeom prst="rect">
            <a:avLst/>
          </a:prstGeom>
          <a:noFill/>
          <a:ln>
            <a:noFill/>
          </a:ln>
        </p:spPr>
      </p:pic>
      <p:grpSp>
        <p:nvGrpSpPr>
          <p:cNvPr id="969" name="Google Shape;969;p71"/>
          <p:cNvGrpSpPr/>
          <p:nvPr/>
        </p:nvGrpSpPr>
        <p:grpSpPr>
          <a:xfrm>
            <a:off x="1476375" y="1922175"/>
            <a:ext cx="178650" cy="340675"/>
            <a:chOff x="1476375" y="1541175"/>
            <a:chExt cx="178650" cy="340675"/>
          </a:xfrm>
        </p:grpSpPr>
        <p:pic>
          <p:nvPicPr>
            <p:cNvPr descr="&lt;math xmlns=&quot;http://www.w3.org/1998/Math/MathML&quot; display=&quot;block&quot; data-is-equatio=&quot;1&quot; data-latex=&quot;\frac{opp}{h}=\sin\left(\theta°\right)\ \ \ \ \ \frac{opp}{\sin\left(\theta°\right)}=h\ \ \ \ \ h\times\sin\left(\theta°\right)=opp&quot;&gt;&lt;mfrac&gt;&lt;mrow&gt;&lt;mi&gt;o&lt;/mi&gt;&lt;mi&gt;p&lt;/mi&gt;&lt;mi&gt;p&lt;/mi&gt;&lt;/mrow&gt;&lt;mi&gt;h&lt;/mi&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i&gt;o&lt;/mi&gt;&lt;mi&gt;p&lt;/mi&gt;&lt;mi&gt;p&lt;/mi&gt;&lt;/mrow&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i&gt;o&lt;/mi&gt;&lt;mi&gt;p&lt;/mi&gt;&lt;mi&gt;p&lt;/mi&gt;&lt;/math&gt;" id="970" name="Google Shape;970;p71" title="o p p over h equals sine theta degrees o p p over sine theta degrees equals h h times sine theta degrees equals o p p"/>
            <p:cNvPicPr preferRelativeResize="0"/>
            <p:nvPr/>
          </p:nvPicPr>
          <p:blipFill rotWithShape="1">
            <a:blip r:embed="rId4">
              <a:alphaModFix/>
            </a:blip>
            <a:srcRect b="39338" l="64810" r="32059" t="0"/>
            <a:stretch/>
          </p:blipFill>
          <p:spPr>
            <a:xfrm>
              <a:off x="1482825" y="1541175"/>
              <a:ext cx="172200" cy="340675"/>
            </a:xfrm>
            <a:prstGeom prst="rect">
              <a:avLst/>
            </a:prstGeom>
            <a:noFill/>
            <a:ln>
              <a:noFill/>
            </a:ln>
          </p:spPr>
        </p:pic>
        <p:cxnSp>
          <p:nvCxnSpPr>
            <p:cNvPr id="971" name="Google Shape;971;p71"/>
            <p:cNvCxnSpPr/>
            <p:nvPr/>
          </p:nvCxnSpPr>
          <p:spPr>
            <a:xfrm>
              <a:off x="1476375" y="1593703"/>
              <a:ext cx="172200" cy="0"/>
            </a:xfrm>
            <a:prstGeom prst="straightConnector1">
              <a:avLst/>
            </a:prstGeom>
            <a:noFill/>
            <a:ln cap="flat" cmpd="sng" w="19050">
              <a:solidFill>
                <a:schemeClr val="dk1"/>
              </a:solidFill>
              <a:prstDash val="solid"/>
              <a:round/>
              <a:headEnd len="med" w="med" type="none"/>
              <a:tailEnd len="med" w="med" type="none"/>
            </a:ln>
          </p:spPr>
        </p:cxnSp>
      </p:grpSp>
      <p:grpSp>
        <p:nvGrpSpPr>
          <p:cNvPr id="972" name="Google Shape;972;p71"/>
          <p:cNvGrpSpPr/>
          <p:nvPr/>
        </p:nvGrpSpPr>
        <p:grpSpPr>
          <a:xfrm>
            <a:off x="3035425" y="1922175"/>
            <a:ext cx="380400" cy="340675"/>
            <a:chOff x="3035425" y="1541175"/>
            <a:chExt cx="380400" cy="340675"/>
          </a:xfrm>
        </p:grpSpPr>
        <p:cxnSp>
          <p:nvCxnSpPr>
            <p:cNvPr id="973" name="Google Shape;973;p71"/>
            <p:cNvCxnSpPr/>
            <p:nvPr/>
          </p:nvCxnSpPr>
          <p:spPr>
            <a:xfrm>
              <a:off x="3035425" y="1593703"/>
              <a:ext cx="380400" cy="0"/>
            </a:xfrm>
            <a:prstGeom prst="straightConnector1">
              <a:avLst/>
            </a:prstGeom>
            <a:noFill/>
            <a:ln cap="flat" cmpd="sng" w="19050">
              <a:solidFill>
                <a:schemeClr val="dk1"/>
              </a:solidFill>
              <a:prstDash val="solid"/>
              <a:round/>
              <a:headEnd len="med" w="med" type="none"/>
              <a:tailEnd len="med" w="med" type="none"/>
            </a:ln>
          </p:spPr>
        </p:cxnSp>
        <p:pic>
          <p:nvPicPr>
            <p:cNvPr descr="&lt;math xmlns=&quot;http://www.w3.org/1998/Math/MathML&quot; display=&quot;block&quot; data-is-equatio=&quot;1&quot; data-latex=&quot;\frac{opp}{h}=\sin\left(\theta°\right)\ \ \ \ \ \frac{opp}{\sin\left(\theta°\right)}=h\ \ \ \ \ h\times\sin\left(\theta°\right)=opp&quot;&gt;&lt;mfrac&gt;&lt;mrow&gt;&lt;mi&gt;o&lt;/mi&gt;&lt;mi&gt;p&lt;/mi&gt;&lt;mi&gt;p&lt;/mi&gt;&lt;/mrow&gt;&lt;mi&gt;h&lt;/mi&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i&gt;o&lt;/mi&gt;&lt;mi&gt;p&lt;/mi&gt;&lt;mi&gt;p&lt;/mi&gt;&lt;/mrow&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i&gt;o&lt;/mi&gt;&lt;mi&gt;p&lt;/mi&gt;&lt;mi&gt;p&lt;/mi&gt;&lt;/math&gt;" id="974" name="Google Shape;974;p71" title="o p p over h equals sine theta degrees o p p over sine theta degrees equals h h times sine theta degrees equals o p p"/>
            <p:cNvPicPr preferRelativeResize="0"/>
            <p:nvPr/>
          </p:nvPicPr>
          <p:blipFill rotWithShape="1">
            <a:blip r:embed="rId4">
              <a:alphaModFix/>
            </a:blip>
            <a:srcRect b="39338" l="64810" r="32059" t="0"/>
            <a:stretch/>
          </p:blipFill>
          <p:spPr>
            <a:xfrm>
              <a:off x="3142750" y="1541175"/>
              <a:ext cx="172200" cy="340675"/>
            </a:xfrm>
            <a:prstGeom prst="rect">
              <a:avLst/>
            </a:prstGeom>
            <a:noFill/>
            <a:ln>
              <a:noFill/>
            </a:ln>
          </p:spPr>
        </p:pic>
      </p:grpSp>
      <p:grpSp>
        <p:nvGrpSpPr>
          <p:cNvPr id="975" name="Google Shape;975;p71"/>
          <p:cNvGrpSpPr/>
          <p:nvPr/>
        </p:nvGrpSpPr>
        <p:grpSpPr>
          <a:xfrm>
            <a:off x="1485196" y="1704065"/>
            <a:ext cx="168000" cy="553001"/>
            <a:chOff x="1490986" y="1328856"/>
            <a:chExt cx="168000" cy="553001"/>
          </a:xfrm>
        </p:grpSpPr>
        <p:cxnSp>
          <p:nvCxnSpPr>
            <p:cNvPr id="976" name="Google Shape;976;p71"/>
            <p:cNvCxnSpPr/>
            <p:nvPr/>
          </p:nvCxnSpPr>
          <p:spPr>
            <a:xfrm>
              <a:off x="1490986" y="1328856"/>
              <a:ext cx="168000" cy="191100"/>
            </a:xfrm>
            <a:prstGeom prst="straightConnector1">
              <a:avLst/>
            </a:prstGeom>
            <a:noFill/>
            <a:ln cap="flat" cmpd="sng" w="19050">
              <a:solidFill>
                <a:schemeClr val="dk1"/>
              </a:solidFill>
              <a:prstDash val="solid"/>
              <a:round/>
              <a:headEnd len="med" w="med" type="none"/>
              <a:tailEnd len="med" w="med" type="none"/>
            </a:ln>
          </p:spPr>
        </p:cxnSp>
        <p:cxnSp>
          <p:nvCxnSpPr>
            <p:cNvPr id="977" name="Google Shape;977;p71"/>
            <p:cNvCxnSpPr/>
            <p:nvPr/>
          </p:nvCxnSpPr>
          <p:spPr>
            <a:xfrm>
              <a:off x="1490986" y="1690756"/>
              <a:ext cx="168000" cy="191100"/>
            </a:xfrm>
            <a:prstGeom prst="straightConnector1">
              <a:avLst/>
            </a:prstGeom>
            <a:noFill/>
            <a:ln cap="flat" cmpd="sng" w="19050">
              <a:solidFill>
                <a:schemeClr val="dk1"/>
              </a:solidFill>
              <a:prstDash val="solid"/>
              <a:round/>
              <a:headEnd len="med" w="med" type="none"/>
              <a:tailEnd len="med" w="med" type="none"/>
            </a:ln>
          </p:spPr>
        </p:cxnSp>
      </p:grpSp>
      <p:grpSp>
        <p:nvGrpSpPr>
          <p:cNvPr id="978" name="Google Shape;978;p71"/>
          <p:cNvGrpSpPr/>
          <p:nvPr/>
        </p:nvGrpSpPr>
        <p:grpSpPr>
          <a:xfrm>
            <a:off x="6177275" y="1974703"/>
            <a:ext cx="756851" cy="326172"/>
            <a:chOff x="6177275" y="1593703"/>
            <a:chExt cx="756851" cy="326172"/>
          </a:xfrm>
        </p:grpSpPr>
        <p:pic>
          <p:nvPicPr>
            <p:cNvPr descr="&lt;math xmlns=&quot;http://www.w3.org/1998/Math/MathML&quot; display=&quot;block&quot; data-is-equatio=&quot;1&quot; data-latex=&quot;\frac{opp}{h}=\sin\left(\theta°\right)\ \ \ \ \ \frac{opp}{\sin\left(\theta°\right)}=h\ \ \ \ \ h\times\sin\left(\theta°\right)=opp&quot;&gt;&lt;mfrac&gt;&lt;mrow&gt;&lt;mi&gt;o&lt;/mi&gt;&lt;mi&gt;p&lt;/mi&gt;&lt;mi&gt;p&lt;/mi&gt;&lt;/mrow&gt;&lt;mi&gt;h&lt;/mi&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i&gt;o&lt;/mi&gt;&lt;mi&gt;p&lt;/mi&gt;&lt;mi&gt;p&lt;/mi&gt;&lt;/mrow&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i&gt;o&lt;/mi&gt;&lt;mi&gt;p&lt;/mi&gt;&lt;mi&gt;p&lt;/mi&gt;&lt;/math&gt;" id="979" name="Google Shape;979;p71" title="o p p over h equals sine theta degrees o p p over sine theta degrees equals h h times sine theta degrees equals o p p"/>
            <p:cNvPicPr preferRelativeResize="0"/>
            <p:nvPr/>
          </p:nvPicPr>
          <p:blipFill rotWithShape="1">
            <a:blip r:embed="rId4">
              <a:alphaModFix/>
            </a:blip>
            <a:srcRect b="32467" l="72973" r="13266" t="18173"/>
            <a:stretch/>
          </p:blipFill>
          <p:spPr>
            <a:xfrm>
              <a:off x="6177275" y="1642675"/>
              <a:ext cx="756851" cy="277200"/>
            </a:xfrm>
            <a:prstGeom prst="rect">
              <a:avLst/>
            </a:prstGeom>
            <a:noFill/>
            <a:ln>
              <a:noFill/>
            </a:ln>
          </p:spPr>
        </p:pic>
        <p:cxnSp>
          <p:nvCxnSpPr>
            <p:cNvPr id="980" name="Google Shape;980;p71"/>
            <p:cNvCxnSpPr/>
            <p:nvPr/>
          </p:nvCxnSpPr>
          <p:spPr>
            <a:xfrm>
              <a:off x="6194500" y="1593703"/>
              <a:ext cx="722400" cy="0"/>
            </a:xfrm>
            <a:prstGeom prst="straightConnector1">
              <a:avLst/>
            </a:prstGeom>
            <a:noFill/>
            <a:ln cap="flat" cmpd="sng" w="19050">
              <a:solidFill>
                <a:schemeClr val="dk1"/>
              </a:solidFill>
              <a:prstDash val="solid"/>
              <a:round/>
              <a:headEnd len="med" w="med" type="none"/>
              <a:tailEnd len="med" w="med" type="none"/>
            </a:ln>
          </p:spPr>
        </p:cxnSp>
      </p:grpSp>
      <p:grpSp>
        <p:nvGrpSpPr>
          <p:cNvPr id="981" name="Google Shape;981;p71"/>
          <p:cNvGrpSpPr/>
          <p:nvPr/>
        </p:nvGrpSpPr>
        <p:grpSpPr>
          <a:xfrm>
            <a:off x="7298176" y="1974703"/>
            <a:ext cx="756851" cy="326172"/>
            <a:chOff x="6177275" y="1593703"/>
            <a:chExt cx="756851" cy="326172"/>
          </a:xfrm>
        </p:grpSpPr>
        <p:pic>
          <p:nvPicPr>
            <p:cNvPr descr="&lt;math xmlns=&quot;http://www.w3.org/1998/Math/MathML&quot; display=&quot;block&quot; data-is-equatio=&quot;1&quot; data-latex=&quot;\frac{opp}{h}=\sin\left(\theta°\right)\ \ \ \ \ \frac{opp}{\sin\left(\theta°\right)}=h\ \ \ \ \ h\times\sin\left(\theta°\right)=opp&quot;&gt;&lt;mfrac&gt;&lt;mrow&gt;&lt;mi&gt;o&lt;/mi&gt;&lt;mi&gt;p&lt;/mi&gt;&lt;mi&gt;p&lt;/mi&gt;&lt;/mrow&gt;&lt;mi&gt;h&lt;/mi&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i&gt;o&lt;/mi&gt;&lt;mi&gt;p&lt;/mi&gt;&lt;mi&gt;p&lt;/mi&gt;&lt;/mrow&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i&gt;o&lt;/mi&gt;&lt;mi&gt;p&lt;/mi&gt;&lt;mi&gt;p&lt;/mi&gt;&lt;/math&gt;" id="982" name="Google Shape;982;p71" title="o p p over h equals sine theta degrees o p p over sine theta degrees equals h h times sine theta degrees equals o p p"/>
            <p:cNvPicPr preferRelativeResize="0"/>
            <p:nvPr/>
          </p:nvPicPr>
          <p:blipFill rotWithShape="1">
            <a:blip r:embed="rId4">
              <a:alphaModFix/>
            </a:blip>
            <a:srcRect b="32467" l="72973" r="13266" t="18173"/>
            <a:stretch/>
          </p:blipFill>
          <p:spPr>
            <a:xfrm>
              <a:off x="6177275" y="1642675"/>
              <a:ext cx="756851" cy="277200"/>
            </a:xfrm>
            <a:prstGeom prst="rect">
              <a:avLst/>
            </a:prstGeom>
            <a:noFill/>
            <a:ln>
              <a:noFill/>
            </a:ln>
          </p:spPr>
        </p:pic>
        <p:cxnSp>
          <p:nvCxnSpPr>
            <p:cNvPr id="983" name="Google Shape;983;p71"/>
            <p:cNvCxnSpPr/>
            <p:nvPr/>
          </p:nvCxnSpPr>
          <p:spPr>
            <a:xfrm>
              <a:off x="6194500" y="1593703"/>
              <a:ext cx="722400" cy="0"/>
            </a:xfrm>
            <a:prstGeom prst="straightConnector1">
              <a:avLst/>
            </a:prstGeom>
            <a:noFill/>
            <a:ln cap="flat" cmpd="sng" w="19050">
              <a:solidFill>
                <a:schemeClr val="dk1"/>
              </a:solidFill>
              <a:prstDash val="solid"/>
              <a:round/>
              <a:headEnd len="med" w="med" type="none"/>
              <a:tailEnd len="med" w="med" type="none"/>
            </a:ln>
          </p:spPr>
        </p:cxnSp>
      </p:grpSp>
      <p:grpSp>
        <p:nvGrpSpPr>
          <p:cNvPr id="984" name="Google Shape;984;p71"/>
          <p:cNvGrpSpPr/>
          <p:nvPr/>
        </p:nvGrpSpPr>
        <p:grpSpPr>
          <a:xfrm>
            <a:off x="6177280" y="1706246"/>
            <a:ext cx="756857" cy="553001"/>
            <a:chOff x="1490986" y="1328856"/>
            <a:chExt cx="168000" cy="553001"/>
          </a:xfrm>
        </p:grpSpPr>
        <p:cxnSp>
          <p:nvCxnSpPr>
            <p:cNvPr id="985" name="Google Shape;985;p71"/>
            <p:cNvCxnSpPr/>
            <p:nvPr/>
          </p:nvCxnSpPr>
          <p:spPr>
            <a:xfrm>
              <a:off x="1490986" y="1328856"/>
              <a:ext cx="168000" cy="191100"/>
            </a:xfrm>
            <a:prstGeom prst="straightConnector1">
              <a:avLst/>
            </a:prstGeom>
            <a:noFill/>
            <a:ln cap="flat" cmpd="sng" w="19050">
              <a:solidFill>
                <a:schemeClr val="dk1"/>
              </a:solidFill>
              <a:prstDash val="solid"/>
              <a:round/>
              <a:headEnd len="med" w="med" type="none"/>
              <a:tailEnd len="med" w="med" type="none"/>
            </a:ln>
          </p:spPr>
        </p:cxnSp>
        <p:cxnSp>
          <p:nvCxnSpPr>
            <p:cNvPr id="986" name="Google Shape;986;p71"/>
            <p:cNvCxnSpPr/>
            <p:nvPr/>
          </p:nvCxnSpPr>
          <p:spPr>
            <a:xfrm>
              <a:off x="1490986" y="1690756"/>
              <a:ext cx="168000" cy="191100"/>
            </a:xfrm>
            <a:prstGeom prst="straightConnector1">
              <a:avLst/>
            </a:prstGeom>
            <a:noFill/>
            <a:ln cap="flat" cmpd="sng" w="19050">
              <a:solidFill>
                <a:schemeClr val="dk1"/>
              </a:solidFill>
              <a:prstDash val="solid"/>
              <a:round/>
              <a:headEnd len="med" w="med" type="none"/>
              <a:tailEnd len="med" w="med" type="none"/>
            </a:ln>
          </p:spPr>
        </p:cxnSp>
      </p:grpSp>
      <p:sp>
        <p:nvSpPr>
          <p:cNvPr id="987" name="Google Shape;987;p71"/>
          <p:cNvSpPr/>
          <p:nvPr/>
        </p:nvSpPr>
        <p:spPr>
          <a:xfrm>
            <a:off x="6490975" y="2573505"/>
            <a:ext cx="1627800" cy="6579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pic>
        <p:nvPicPr>
          <p:cNvPr descr="&lt;math xmlns=&quot;http://www.w3.org/1998/Math/MathML&quot; display=&quot;block&quot; data-is-equatio=&quot;1&quot; data-latex=&quot;\frac{\text{opp}}{h}=\sin\left(\theta°\right)\ \ \ \ \ \frac{\text{opp}}{\sin\left(\theta°\right)}=h\ \ \ \ \ h\times\sin\left(\theta°\right)=\text{opp}&quot;&gt;&lt;mfrac&gt;&lt;mtext&gt;opp&lt;/mtext&gt;&lt;mi&gt;h&lt;/mi&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988" name="Google Shape;988;p71" title="opp over h equals sine theta degrees opp over sine theta degrees equals h h times sine theta degrees equals opp"/>
          <p:cNvPicPr preferRelativeResize="0"/>
          <p:nvPr/>
        </p:nvPicPr>
        <p:blipFill rotWithShape="1">
          <a:blip r:embed="rId3">
            <a:alphaModFix/>
          </a:blip>
          <a:srcRect b="59241" l="0" r="90104" t="0"/>
          <a:stretch/>
        </p:blipFill>
        <p:spPr>
          <a:xfrm>
            <a:off x="3004661" y="1736948"/>
            <a:ext cx="553476" cy="237425"/>
          </a:xfrm>
          <a:prstGeom prst="rect">
            <a:avLst/>
          </a:prstGeom>
          <a:noFill/>
          <a:ln>
            <a:noFill/>
          </a:ln>
        </p:spPr>
      </p:pic>
      <p:pic>
        <p:nvPicPr>
          <p:cNvPr descr="&lt;math xmlns=&quot;http://www.w3.org/1998/Math/MathML&quot; display=&quot;block&quot; data-is-equatio=&quot;1&quot; data-latex=&quot;\frac{\text{opp}}{h}=\sin\left(\theta°\right)\ \ \ \ \ \frac{\text{opp}}{\sin\left(\theta°\right)}=h\ \ \ \ \ h\times\sin\left(\theta°\right)=\text{opp}&quot;&gt;&lt;mfrac&gt;&lt;mtext&gt;opp&lt;/mtext&gt;&lt;mi&gt;h&lt;/mi&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989" name="Google Shape;989;p71" title="opp over h equals sine theta degrees opp over sine theta degrees equals h h times sine theta degrees equals opp"/>
          <p:cNvPicPr preferRelativeResize="0"/>
          <p:nvPr/>
        </p:nvPicPr>
        <p:blipFill rotWithShape="1">
          <a:blip r:embed="rId3">
            <a:alphaModFix/>
          </a:blip>
          <a:srcRect b="59241" l="0" r="90104" t="0"/>
          <a:stretch/>
        </p:blipFill>
        <p:spPr>
          <a:xfrm>
            <a:off x="7429832" y="1751173"/>
            <a:ext cx="553476" cy="237425"/>
          </a:xfrm>
          <a:prstGeom prst="rect">
            <a:avLst/>
          </a:prstGeom>
          <a:noFill/>
          <a:ln>
            <a:noFill/>
          </a:ln>
        </p:spPr>
      </p:pic>
      <p:pic>
        <p:nvPicPr>
          <p:cNvPr descr="&lt;math xmlns=&quot;http://www.w3.org/1998/Math/MathML&quot; display=&quot;block&quot; data-is-equatio=&quot;1&quot; data-latex=&quot;\frac{\text{opp}}{h}=\sin\left(\theta°\right)\ \ \ \ \ \frac{\text{opp}}{\sin\left(\theta°\right)}=h\ \ \ \ \ h\times\sin\left(\theta°\right)=\text{opp}&quot;&gt;&lt;mfrac&gt;&lt;mtext&gt;opp&lt;/mtext&gt;&lt;mi&gt;h&lt;/mi&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990" name="Google Shape;990;p71" title="opp over h equals sine theta degrees opp over sine theta degrees equals h h times sine theta degrees equals opp"/>
          <p:cNvPicPr preferRelativeResize="0"/>
          <p:nvPr/>
        </p:nvPicPr>
        <p:blipFill rotWithShape="1">
          <a:blip r:embed="rId3">
            <a:alphaModFix/>
          </a:blip>
          <a:srcRect b="0" l="0" r="71652" t="0"/>
          <a:stretch/>
        </p:blipFill>
        <p:spPr>
          <a:xfrm>
            <a:off x="1916372" y="2600454"/>
            <a:ext cx="1585551" cy="582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4" name="Shape 994"/>
        <p:cNvGrpSpPr/>
        <p:nvPr/>
      </p:nvGrpSpPr>
      <p:grpSpPr>
        <a:xfrm>
          <a:off x="0" y="0"/>
          <a:ext cx="0" cy="0"/>
          <a:chOff x="0" y="0"/>
          <a:chExt cx="0" cy="0"/>
        </a:xfrm>
      </p:grpSpPr>
      <p:pic>
        <p:nvPicPr>
          <p:cNvPr descr="&lt;math xmlns=&quot;http://www.w3.org/1998/Math/MathML&quot; display=&quot;block&quot; data-is-equatio=&quot;1&quot; data-latex=&quot;\frac{\text{opp}}{h}=\sin\left(\theta°\right)\ \ \ \ \ \frac{\text{opp}}{\sin\left(\theta°\right)}=h\ \ \ \ \ h\times\sin\left(\theta°\right)=\text{opp}&quot;&gt;&lt;mfrac&gt;&lt;mtext&gt;opp&lt;/mtext&gt;&lt;mi&gt;h&lt;/mi&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995" name="Google Shape;995;p72" title="opp over h equals sine theta degrees opp over sine theta degrees equals h h times sine theta degrees equals opp"/>
          <p:cNvPicPr preferRelativeResize="0"/>
          <p:nvPr/>
        </p:nvPicPr>
        <p:blipFill rotWithShape="1">
          <a:blip r:embed="rId3">
            <a:alphaModFix/>
          </a:blip>
          <a:srcRect b="0" l="65393" r="0" t="0"/>
          <a:stretch/>
        </p:blipFill>
        <p:spPr>
          <a:xfrm>
            <a:off x="868822" y="1947300"/>
            <a:ext cx="1935649" cy="582525"/>
          </a:xfrm>
          <a:prstGeom prst="rect">
            <a:avLst/>
          </a:prstGeom>
          <a:noFill/>
          <a:ln>
            <a:noFill/>
          </a:ln>
        </p:spPr>
      </p:pic>
      <p:pic>
        <p:nvPicPr>
          <p:cNvPr descr="&lt;math xmlns=&quot;http://www.w3.org/1998/Math/MathML&quot; display=&quot;block&quot; data-is-equatio=&quot;1&quot; data-latex=&quot;\frac{\text{opp}}{h}=\sin\left(\theta°\right)\ \ \ \ \ \frac{\text{opp}}{\sin\left(\theta°\right)}=h\ \ \ \ \ h\times\sin\left(\theta°\right)=\text{opp}&quot;&gt;&lt;mfrac&gt;&lt;mtext&gt;opp&lt;/mtext&gt;&lt;mi&gt;h&lt;/mi&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996" name="Google Shape;996;p72" title="opp over h equals sine theta degrees opp over sine theta degrees equals h h times sine theta degrees equals opp"/>
          <p:cNvPicPr preferRelativeResize="0"/>
          <p:nvPr/>
        </p:nvPicPr>
        <p:blipFill rotWithShape="1">
          <a:blip r:embed="rId3">
            <a:alphaModFix/>
          </a:blip>
          <a:srcRect b="0" l="35040" r="40862" t="0"/>
          <a:stretch/>
        </p:blipFill>
        <p:spPr>
          <a:xfrm>
            <a:off x="846602" y="3013925"/>
            <a:ext cx="1347850" cy="582525"/>
          </a:xfrm>
          <a:prstGeom prst="rect">
            <a:avLst/>
          </a:prstGeom>
          <a:noFill/>
          <a:ln>
            <a:noFill/>
          </a:ln>
        </p:spPr>
      </p:pic>
      <p:pic>
        <p:nvPicPr>
          <p:cNvPr descr="&lt;math xmlns=&quot;http://www.w3.org/1998/Math/MathML&quot; display=&quot;block&quot; data-is-equatio=&quot;1&quot; data-latex=&quot;\frac{\text{opp}}{h}=\sin\left(\theta°\right)\ \ \ \ \ \frac{\text{opp}}{\sin\left(\theta°\right)}=h\ \ \ \ \ h\times\sin\left(\theta°\right)=\text{opp}&quot;&gt;&lt;mfrac&gt;&lt;mtext&gt;opp&lt;/mtext&gt;&lt;mi&gt;h&lt;/mi&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997" name="Google Shape;997;p72" title="opp over h equals sine theta degrees opp over sine theta degrees equals h h times sine theta degrees equals opp"/>
          <p:cNvPicPr preferRelativeResize="0"/>
          <p:nvPr/>
        </p:nvPicPr>
        <p:blipFill rotWithShape="1">
          <a:blip r:embed="rId3">
            <a:alphaModFix/>
          </a:blip>
          <a:srcRect b="0" l="0" r="71652" t="0"/>
          <a:stretch/>
        </p:blipFill>
        <p:spPr>
          <a:xfrm>
            <a:off x="822283" y="4080550"/>
            <a:ext cx="1585551" cy="582525"/>
          </a:xfrm>
          <a:prstGeom prst="rect">
            <a:avLst/>
          </a:prstGeom>
          <a:noFill/>
          <a:ln>
            <a:noFill/>
          </a:ln>
        </p:spPr>
      </p:pic>
      <p:sp>
        <p:nvSpPr>
          <p:cNvPr id="998" name="Google Shape;998;p72"/>
          <p:cNvSpPr txBox="1"/>
          <p:nvPr/>
        </p:nvSpPr>
        <p:spPr>
          <a:xfrm>
            <a:off x="324000" y="610600"/>
            <a:ext cx="84960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Waxaan ku beddeli karnaa qiimayaasha (values) saddexagal qumman (right-angled triangle) nooc kasta oo ka mid ah qaacidada sine si aan u matallo xiriirka ka dhexeeya dhinaca ka soo horjeeda xagasha iyo hypotenuse-ka siyaabo kala duwan.</a:t>
            </a:r>
            <a:endParaRPr sz="1800">
              <a:latin typeface="Lexend"/>
              <a:ea typeface="Lexend"/>
              <a:cs typeface="Lexend"/>
              <a:sym typeface="Lexend"/>
            </a:endParaRPr>
          </a:p>
        </p:txBody>
      </p:sp>
      <p:sp>
        <p:nvSpPr>
          <p:cNvPr id="999" name="Google Shape;999;p7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Qaabaynta qaacidada sine (Formalising the sine formula)</a:t>
            </a:r>
            <a:endParaRPr/>
          </a:p>
        </p:txBody>
      </p:sp>
      <p:sp>
        <p:nvSpPr>
          <p:cNvPr id="1000" name="Google Shape;1000;p72"/>
          <p:cNvSpPr/>
          <p:nvPr/>
        </p:nvSpPr>
        <p:spPr>
          <a:xfrm>
            <a:off x="6175249" y="3158886"/>
            <a:ext cx="980700" cy="981000"/>
          </a:xfrm>
          <a:prstGeom prst="arc">
            <a:avLst>
              <a:gd fmla="val 17449468" name="adj1"/>
              <a:gd fmla="val 53074"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01" name="Google Shape;1001;p72"/>
          <p:cNvSpPr/>
          <p:nvPr/>
        </p:nvSpPr>
        <p:spPr>
          <a:xfrm rot="-5400000">
            <a:off x="6158070" y="2490161"/>
            <a:ext cx="1668300" cy="650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002" name="Google Shape;1002;p72"/>
          <p:cNvCxnSpPr/>
          <p:nvPr/>
        </p:nvCxnSpPr>
        <p:spPr>
          <a:xfrm flipH="1">
            <a:off x="6590919" y="1904861"/>
            <a:ext cx="6501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1003" name="Google Shape;1003;p72"/>
          <p:cNvCxnSpPr/>
          <p:nvPr/>
        </p:nvCxnSpPr>
        <p:spPr>
          <a:xfrm rot="10800000">
            <a:off x="7427801" y="1981061"/>
            <a:ext cx="0" cy="1668300"/>
          </a:xfrm>
          <a:prstGeom prst="straightConnector1">
            <a:avLst/>
          </a:prstGeom>
          <a:noFill/>
          <a:ln cap="flat" cmpd="sng" w="28575">
            <a:solidFill>
              <a:srgbClr val="4F7BE8"/>
            </a:solidFill>
            <a:prstDash val="solid"/>
            <a:round/>
            <a:headEnd len="med" w="med" type="triangle"/>
            <a:tailEnd len="med" w="med" type="triangle"/>
          </a:ln>
        </p:spPr>
      </p:cxnSp>
      <p:sp>
        <p:nvSpPr>
          <p:cNvPr id="1004" name="Google Shape;1004;p72"/>
          <p:cNvSpPr txBox="1"/>
          <p:nvPr/>
        </p:nvSpPr>
        <p:spPr>
          <a:xfrm flipH="1">
            <a:off x="6698587" y="3402717"/>
            <a:ext cx="443700" cy="250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66°</a:t>
            </a:r>
            <a:endParaRPr sz="1800">
              <a:latin typeface="Lexend"/>
              <a:ea typeface="Lexend"/>
              <a:cs typeface="Lexend"/>
              <a:sym typeface="Lexend"/>
            </a:endParaRPr>
          </a:p>
        </p:txBody>
      </p:sp>
      <p:sp>
        <p:nvSpPr>
          <p:cNvPr id="1005" name="Google Shape;1005;p72"/>
          <p:cNvSpPr/>
          <p:nvPr/>
        </p:nvSpPr>
        <p:spPr>
          <a:xfrm>
            <a:off x="7229671" y="3561711"/>
            <a:ext cx="87600" cy="87600"/>
          </a:xfrm>
          <a:prstGeom prst="rect">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06" name="Google Shape;1006;p72"/>
          <p:cNvSpPr txBox="1"/>
          <p:nvPr/>
        </p:nvSpPr>
        <p:spPr>
          <a:xfrm flipH="1">
            <a:off x="7506538" y="2700000"/>
            <a:ext cx="738300" cy="250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15 cm</a:t>
            </a:r>
            <a:endParaRPr sz="1800">
              <a:latin typeface="Lexend"/>
              <a:ea typeface="Lexend"/>
              <a:cs typeface="Lexend"/>
              <a:sym typeface="Lexend"/>
            </a:endParaRPr>
          </a:p>
        </p:txBody>
      </p:sp>
      <p:sp>
        <p:nvSpPr>
          <p:cNvPr id="1007" name="Google Shape;1007;p72"/>
          <p:cNvSpPr txBox="1"/>
          <p:nvPr/>
        </p:nvSpPr>
        <p:spPr>
          <a:xfrm flipH="1">
            <a:off x="6212684" y="2574748"/>
            <a:ext cx="624300" cy="2505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i="1" lang="en-GB" sz="1800">
                <a:solidFill>
                  <a:srgbClr val="000000"/>
                </a:solidFill>
                <a:latin typeface="Lexend"/>
                <a:ea typeface="Times New Roman"/>
                <a:cs typeface="Times New Roman"/>
                <a:sym typeface="Times New Roman"/>
              </a:rPr>
              <a:t>b cm</a:t>
            </a:r>
            <a:r>
              <a:rPr lang="en-GB" sz="1800">
                <a:solidFill>
                  <a:srgbClr val="000000"/>
                </a:solidFill>
                <a:latin typeface="Lexend"/>
                <a:ea typeface="Lexend"/>
                <a:cs typeface="Lexend"/>
                <a:sym typeface="Lexend"/>
              </a:rPr>
              <a:t/>
            </a:r>
            <a:endParaRPr sz="1800">
              <a:latin typeface="Lexend"/>
              <a:ea typeface="Lexend"/>
              <a:cs typeface="Lexend"/>
              <a:sym typeface="Lexend"/>
            </a:endParaRPr>
          </a:p>
        </p:txBody>
      </p:sp>
      <p:pic>
        <p:nvPicPr>
          <p:cNvPr descr="&lt;math xmlns=&quot;http://www.w3.org/1998/Math/MathML&quot; display=&quot;block&quot; data-is-equatio=&quot;1&quot; data-latex=&quot;\textcolor{#845ad9}{\frac{15}{b}=\sin\left(66°\right)\ \ \ \ \ \frac{15}{\sin\left(66°\right)}=b\ \ \ \ \ b\times\sin\left(66°\right)=15}&quot;&gt;&lt;mstyle mathcolor=&quot;#845ad9&quot;&gt;&lt;mfrac&gt;&lt;mn&gt;15&lt;/mn&gt;&lt;mi&gt;b&lt;/mi&gt;&lt;/mfrac&gt;&lt;mo&gt;=&lt;/mo&gt;&lt;mi&gt;sin&lt;/mi&gt;&lt;mo data-mjx-texclass=&quot;NONE&quot;&gt;⁡&lt;/mo&gt;&lt;mrow data-mjx-texclass=&quot;INNER&quot;&gt;&lt;mo data-mjx-texclass=&quot;OPEN&quot;&gt;(&lt;/mo&gt;&lt;mn&gt;66&lt;/mn&gt;&lt;mrow data-mjx-texclass=&quot;ORD&quot;&gt;&lt;mo data-mjx-pseudoscript=&quot;true&quot;&gt;°&lt;/mo&gt;&lt;/mrow&gt;&lt;mo data-mjx-texclass=&quot;CLOSE&quot;&gt;)&lt;/mo&gt;&lt;/mrow&gt;&lt;mtext&gt;&lt;/mtext&gt;&lt;mtext&gt;&lt;/mtext&gt;&lt;mtext&gt;&lt;/mtext&gt;&lt;mtext&gt;&lt;/mtext&gt;&lt;mtext&gt;&lt;/mtext&gt;&lt;mfrac&gt;&lt;mn&gt;15&lt;/mn&gt;&lt;mrow&gt;&lt;mi&gt;sin&lt;/mi&gt;&lt;mo data-mjx-texclass=&quot;NONE&quot;&gt;⁡&lt;/mo&gt;&lt;mrow data-mjx-texclass=&quot;INNER&quot;&gt;&lt;mo data-mjx-texclass=&quot;OPEN&quot;&gt;(&lt;/mo&gt;&lt;mn&gt;66&lt;/mn&gt;&lt;mrow data-mjx-texclass=&quot;ORD&quot;&gt;&lt;mo data-mjx-pseudoscript=&quot;true&quot;&gt;°&lt;/mo&gt;&lt;/mrow&gt;&lt;mo data-mjx-texclass=&quot;CLOSE&quot;&gt;)&lt;/mo&gt;&lt;/mrow&gt;&lt;/mrow&gt;&lt;/mfrac&gt;&lt;mo&gt;=&lt;/mo&gt;&lt;mi&gt;b&lt;/mi&gt;&lt;mtext&gt;&lt;/mtext&gt;&lt;mtext&gt;&lt;/mtext&gt;&lt;mtext&gt;&lt;/mtext&gt;&lt;mtext&gt;&lt;/mtext&gt;&lt;mtext&gt;&lt;/mtext&gt;&lt;mi&gt;b&lt;/mi&gt;&lt;mo&gt;×&lt;/mo&gt;&lt;mi&gt;sin&lt;/mi&gt;&lt;mo data-mjx-texclass=&quot;NONE&quot;&gt;⁡&lt;/mo&gt;&lt;mrow data-mjx-texclass=&quot;INNER&quot;&gt;&lt;mo data-mjx-texclass=&quot;OPEN&quot;&gt;(&lt;/mo&gt;&lt;mn&gt;66&lt;/mn&gt;&lt;mrow data-mjx-texclass=&quot;ORD&quot;&gt;&lt;mo data-mjx-pseudoscript=&quot;true&quot;&gt;°&lt;/mo&gt;&lt;/mrow&gt;&lt;mo data-mjx-texclass=&quot;CLOSE&quot;&gt;)&lt;/mo&gt;&lt;/mrow&gt;&lt;mo&gt;=&lt;/mo&gt;&lt;mn&gt;15&lt;/mn&gt;&lt;/mstyle&gt;&lt;/math&gt;" id="1008" name="Google Shape;1008;p72" title="15 over b equals sine 66 degrees 15 over sine 66 degrees equals b b times sine 66 degrees equals 15"/>
          <p:cNvPicPr preferRelativeResize="0"/>
          <p:nvPr/>
        </p:nvPicPr>
        <p:blipFill rotWithShape="1">
          <a:blip r:embed="rId4">
            <a:alphaModFix/>
          </a:blip>
          <a:srcRect b="0" l="64661" r="0" t="0"/>
          <a:stretch/>
        </p:blipFill>
        <p:spPr>
          <a:xfrm>
            <a:off x="3073203" y="1934883"/>
            <a:ext cx="1794075" cy="561600"/>
          </a:xfrm>
          <a:prstGeom prst="rect">
            <a:avLst/>
          </a:prstGeom>
          <a:noFill/>
          <a:ln>
            <a:noFill/>
          </a:ln>
        </p:spPr>
      </p:pic>
      <p:pic>
        <p:nvPicPr>
          <p:cNvPr descr="&lt;math xmlns=&quot;http://www.w3.org/1998/Math/MathML&quot; display=&quot;block&quot; data-is-equatio=&quot;1&quot; data-latex=&quot;\textcolor{#845ad9}{\frac{15}{b}=\sin\left(66°\right)\ \ \ \ \ \frac{15}{\sin\left(66°\right)}=b\ \ \ \ \ b\times\sin\left(66°\right)=15}&quot;&gt;&lt;mstyle mathcolor=&quot;#845ad9&quot;&gt;&lt;mfrac&gt;&lt;mn&gt;15&lt;/mn&gt;&lt;mi&gt;b&lt;/mi&gt;&lt;/mfrac&gt;&lt;mo&gt;=&lt;/mo&gt;&lt;mi&gt;sin&lt;/mi&gt;&lt;mo data-mjx-texclass=&quot;NONE&quot;&gt;⁡&lt;/mo&gt;&lt;mrow data-mjx-texclass=&quot;INNER&quot;&gt;&lt;mo data-mjx-texclass=&quot;OPEN&quot;&gt;(&lt;/mo&gt;&lt;mn&gt;66&lt;/mn&gt;&lt;mrow data-mjx-texclass=&quot;ORD&quot;&gt;&lt;mo data-mjx-pseudoscript=&quot;true&quot;&gt;°&lt;/mo&gt;&lt;/mrow&gt;&lt;mo data-mjx-texclass=&quot;CLOSE&quot;&gt;)&lt;/mo&gt;&lt;/mrow&gt;&lt;mtext&gt;&lt;/mtext&gt;&lt;mtext&gt;&lt;/mtext&gt;&lt;mtext&gt;&lt;/mtext&gt;&lt;mtext&gt;&lt;/mtext&gt;&lt;mtext&gt;&lt;/mtext&gt;&lt;mfrac&gt;&lt;mn&gt;15&lt;/mn&gt;&lt;mrow&gt;&lt;mi&gt;sin&lt;/mi&gt;&lt;mo data-mjx-texclass=&quot;NONE&quot;&gt;⁡&lt;/mo&gt;&lt;mrow data-mjx-texclass=&quot;INNER&quot;&gt;&lt;mo data-mjx-texclass=&quot;OPEN&quot;&gt;(&lt;/mo&gt;&lt;mn&gt;66&lt;/mn&gt;&lt;mrow data-mjx-texclass=&quot;ORD&quot;&gt;&lt;mo data-mjx-pseudoscript=&quot;true&quot;&gt;°&lt;/mo&gt;&lt;/mrow&gt;&lt;mo data-mjx-texclass=&quot;CLOSE&quot;&gt;)&lt;/mo&gt;&lt;/mrow&gt;&lt;/mrow&gt;&lt;/mfrac&gt;&lt;mo&gt;=&lt;/mo&gt;&lt;mi&gt;b&lt;/mi&gt;&lt;mtext&gt;&lt;/mtext&gt;&lt;mtext&gt;&lt;/mtext&gt;&lt;mtext&gt;&lt;/mtext&gt;&lt;mtext&gt;&lt;/mtext&gt;&lt;mtext&gt;&lt;/mtext&gt;&lt;mi&gt;b&lt;/mi&gt;&lt;mo&gt;×&lt;/mo&gt;&lt;mi&gt;sin&lt;/mi&gt;&lt;mo data-mjx-texclass=&quot;NONE&quot;&gt;⁡&lt;/mo&gt;&lt;mrow data-mjx-texclass=&quot;INNER&quot;&gt;&lt;mo data-mjx-texclass=&quot;OPEN&quot;&gt;(&lt;/mo&gt;&lt;mn&gt;66&lt;/mn&gt;&lt;mrow data-mjx-texclass=&quot;ORD&quot;&gt;&lt;mo data-mjx-pseudoscript=&quot;true&quot;&gt;°&lt;/mo&gt;&lt;/mrow&gt;&lt;mo data-mjx-texclass=&quot;CLOSE&quot;&gt;)&lt;/mo&gt;&lt;/mrow&gt;&lt;mo&gt;=&lt;/mo&gt;&lt;mn&gt;15&lt;/mn&gt;&lt;/mstyle&gt;&lt;/math&gt;" id="1009" name="Google Shape;1009;p72" title="15 over b equals sine 66 degrees 15 over sine 66 degrees equals b b times sine 66 degrees equals 15"/>
          <p:cNvPicPr preferRelativeResize="0"/>
          <p:nvPr/>
        </p:nvPicPr>
        <p:blipFill rotWithShape="1">
          <a:blip r:embed="rId4">
            <a:alphaModFix/>
          </a:blip>
          <a:srcRect b="0" l="33792" r="38042" t="0"/>
          <a:stretch/>
        </p:blipFill>
        <p:spPr>
          <a:xfrm>
            <a:off x="3073200" y="3003225"/>
            <a:ext cx="1429899" cy="561600"/>
          </a:xfrm>
          <a:prstGeom prst="rect">
            <a:avLst/>
          </a:prstGeom>
          <a:noFill/>
          <a:ln>
            <a:noFill/>
          </a:ln>
        </p:spPr>
      </p:pic>
      <p:pic>
        <p:nvPicPr>
          <p:cNvPr descr="&lt;math xmlns=&quot;http://www.w3.org/1998/Math/MathML&quot; display=&quot;block&quot; data-is-equatio=&quot;1&quot; data-latex=&quot;\textcolor{#845ad9}{\frac{15}{b}=\sin\left(66°\right)\ \ \ \ \ \frac{15}{\sin\left(66°\right)}=b\ \ \ \ \ b\times\sin\left(66°\right)=15}&quot;&gt;&lt;mstyle mathcolor=&quot;#845ad9&quot;&gt;&lt;mfrac&gt;&lt;mn&gt;15&lt;/mn&gt;&lt;mi&gt;b&lt;/mi&gt;&lt;/mfrac&gt;&lt;mo&gt;=&lt;/mo&gt;&lt;mi&gt;sin&lt;/mi&gt;&lt;mo data-mjx-texclass=&quot;NONE&quot;&gt;⁡&lt;/mo&gt;&lt;mrow data-mjx-texclass=&quot;INNER&quot;&gt;&lt;mo data-mjx-texclass=&quot;OPEN&quot;&gt;(&lt;/mo&gt;&lt;mn&gt;66&lt;/mn&gt;&lt;mrow data-mjx-texclass=&quot;ORD&quot;&gt;&lt;mo data-mjx-pseudoscript=&quot;true&quot;&gt;°&lt;/mo&gt;&lt;/mrow&gt;&lt;mo data-mjx-texclass=&quot;CLOSE&quot;&gt;)&lt;/mo&gt;&lt;/mrow&gt;&lt;mtext&gt;&lt;/mtext&gt;&lt;mtext&gt;&lt;/mtext&gt;&lt;mtext&gt;&lt;/mtext&gt;&lt;mtext&gt;&lt;/mtext&gt;&lt;mtext&gt;&lt;/mtext&gt;&lt;mfrac&gt;&lt;mn&gt;15&lt;/mn&gt;&lt;mrow&gt;&lt;mi&gt;sin&lt;/mi&gt;&lt;mo data-mjx-texclass=&quot;NONE&quot;&gt;⁡&lt;/mo&gt;&lt;mrow data-mjx-texclass=&quot;INNER&quot;&gt;&lt;mo data-mjx-texclass=&quot;OPEN&quot;&gt;(&lt;/mo&gt;&lt;mn&gt;66&lt;/mn&gt;&lt;mrow data-mjx-texclass=&quot;ORD&quot;&gt;&lt;mo data-mjx-pseudoscript=&quot;true&quot;&gt;°&lt;/mo&gt;&lt;/mrow&gt;&lt;mo data-mjx-texclass=&quot;CLOSE&quot;&gt;)&lt;/mo&gt;&lt;/mrow&gt;&lt;/mrow&gt;&lt;/mfrac&gt;&lt;mo&gt;=&lt;/mo&gt;&lt;mi&gt;b&lt;/mi&gt;&lt;mtext&gt;&lt;/mtext&gt;&lt;mtext&gt;&lt;/mtext&gt;&lt;mtext&gt;&lt;/mtext&gt;&lt;mtext&gt;&lt;/mtext&gt;&lt;mtext&gt;&lt;/mtext&gt;&lt;mi&gt;b&lt;/mi&gt;&lt;mo&gt;×&lt;/mo&gt;&lt;mi&gt;sin&lt;/mi&gt;&lt;mo data-mjx-texclass=&quot;NONE&quot;&gt;⁡&lt;/mo&gt;&lt;mrow data-mjx-texclass=&quot;INNER&quot;&gt;&lt;mo data-mjx-texclass=&quot;OPEN&quot;&gt;(&lt;/mo&gt;&lt;mn&gt;66&lt;/mn&gt;&lt;mrow data-mjx-texclass=&quot;ORD&quot;&gt;&lt;mo data-mjx-pseudoscript=&quot;true&quot;&gt;°&lt;/mo&gt;&lt;/mrow&gt;&lt;mo data-mjx-texclass=&quot;CLOSE&quot;&gt;)&lt;/mo&gt;&lt;/mrow&gt;&lt;mo&gt;=&lt;/mo&gt;&lt;mn&gt;15&lt;/mn&gt;&lt;/mstyle&gt;&lt;/math&gt;" id="1010" name="Google Shape;1010;p72" title="15 over b equals sine 66 degrees 15 over sine 66 degrees equals b b times sine 66 degrees equals 15"/>
          <p:cNvPicPr preferRelativeResize="0"/>
          <p:nvPr/>
        </p:nvPicPr>
        <p:blipFill rotWithShape="1">
          <a:blip r:embed="rId4">
            <a:alphaModFix/>
          </a:blip>
          <a:srcRect b="0" l="0" r="71834" t="0"/>
          <a:stretch/>
        </p:blipFill>
        <p:spPr>
          <a:xfrm>
            <a:off x="3073191" y="4073795"/>
            <a:ext cx="1429899" cy="561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4" name="Shape 1014"/>
        <p:cNvGrpSpPr/>
        <p:nvPr/>
      </p:nvGrpSpPr>
      <p:grpSpPr>
        <a:xfrm>
          <a:off x="0" y="0"/>
          <a:ext cx="0" cy="0"/>
          <a:chOff x="0" y="0"/>
          <a:chExt cx="0" cy="0"/>
        </a:xfrm>
      </p:grpSpPr>
      <p:sp>
        <p:nvSpPr>
          <p:cNvPr id="1015" name="Google Shape;1015;p73"/>
          <p:cNvSpPr txBox="1"/>
          <p:nvPr/>
        </p:nvSpPr>
        <p:spPr>
          <a:xfrm>
            <a:off x="324000" y="610600"/>
            <a:ext cx="84960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800">
                <a:latin typeface="Lexend"/>
                <a:ea typeface="Lexend"/>
                <a:cs typeface="Lexend"/>
                <a:sym typeface="Lexend"/>
              </a:rPr>
              <a:t>Kee ayaa si sax ah u tusaya xiriirka ka dhexeeya hypotenuse-ka iyo dhinaca ka soo horjeeda xagasha 82° ee saddexagalkan (lagu soo koobay tirada ugu dhow)?</a:t>
            </a:r>
            <a:endParaRPr sz="1800">
              <a:latin typeface="Lexend"/>
              <a:ea typeface="Lexend"/>
              <a:cs typeface="Lexend"/>
              <a:sym typeface="Lexend"/>
            </a:endParaRPr>
          </a:p>
        </p:txBody>
      </p:sp>
      <p:sp>
        <p:nvSpPr>
          <p:cNvPr id="1016" name="Google Shape;1016;p7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Qaabaynta qaacidada sine (Formalising the sine formula)</a:t>
            </a:r>
            <a:endParaRPr/>
          </a:p>
        </p:txBody>
      </p:sp>
      <p:sp>
        <p:nvSpPr>
          <p:cNvPr id="1017" name="Google Shape;1017;p73"/>
          <p:cNvSpPr/>
          <p:nvPr/>
        </p:nvSpPr>
        <p:spPr>
          <a:xfrm flipH="1">
            <a:off x="6331848" y="3371549"/>
            <a:ext cx="1108500" cy="1108500"/>
          </a:xfrm>
          <a:prstGeom prst="arc">
            <a:avLst>
              <a:gd fmla="val 10771373" name="adj1"/>
              <a:gd fmla="val 14522387"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18" name="Google Shape;1018;p73"/>
          <p:cNvSpPr/>
          <p:nvPr/>
        </p:nvSpPr>
        <p:spPr>
          <a:xfrm flipH="1">
            <a:off x="7772739" y="3730801"/>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19" name="Google Shape;1019;p73"/>
          <p:cNvSpPr txBox="1"/>
          <p:nvPr/>
        </p:nvSpPr>
        <p:spPr>
          <a:xfrm flipH="1">
            <a:off x="8078397" y="2850788"/>
            <a:ext cx="804900" cy="212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99 cm</a:t>
            </a:r>
            <a:endParaRPr sz="1800">
              <a:latin typeface="Lexend"/>
              <a:ea typeface="Lexend"/>
              <a:cs typeface="Lexend"/>
              <a:sym typeface="Lexend"/>
            </a:endParaRPr>
          </a:p>
        </p:txBody>
      </p:sp>
      <p:grpSp>
        <p:nvGrpSpPr>
          <p:cNvPr id="1020" name="Google Shape;1020;p73"/>
          <p:cNvGrpSpPr/>
          <p:nvPr/>
        </p:nvGrpSpPr>
        <p:grpSpPr>
          <a:xfrm>
            <a:off x="6805021" y="1834359"/>
            <a:ext cx="1273367" cy="2201921"/>
            <a:chOff x="-2089411" y="1392790"/>
            <a:chExt cx="1126077" cy="1822933"/>
          </a:xfrm>
        </p:grpSpPr>
        <p:sp>
          <p:nvSpPr>
            <p:cNvPr id="1021" name="Google Shape;1021;p73"/>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22" name="Google Shape;1022;p73"/>
            <p:cNvCxnSpPr/>
            <p:nvPr/>
          </p:nvCxnSpPr>
          <p:spPr>
            <a:xfrm flipH="1">
              <a:off x="-2089411" y="1392790"/>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1023" name="Google Shape;1023;p73"/>
            <p:cNvCxnSpPr/>
            <p:nvPr/>
          </p:nvCxnSpPr>
          <p:spPr>
            <a:xfrm rot="10800000">
              <a:off x="-2022025" y="3215724"/>
              <a:ext cx="960900" cy="0"/>
            </a:xfrm>
            <a:prstGeom prst="straightConnector1">
              <a:avLst/>
            </a:prstGeom>
            <a:noFill/>
            <a:ln cap="flat" cmpd="sng" w="28575">
              <a:solidFill>
                <a:srgbClr val="4F7BE8"/>
              </a:solidFill>
              <a:prstDash val="solid"/>
              <a:round/>
              <a:headEnd len="med" w="med" type="triangle"/>
              <a:tailEnd len="med" w="med" type="triangle"/>
            </a:ln>
          </p:spPr>
        </p:cxnSp>
        <p:cxnSp>
          <p:nvCxnSpPr>
            <p:cNvPr id="1024" name="Google Shape;1024;p73"/>
            <p:cNvCxnSpPr/>
            <p:nvPr/>
          </p:nvCxnSpPr>
          <p:spPr>
            <a:xfrm rot="10800000">
              <a:off x="-963334"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1025" name="Google Shape;1025;p73"/>
          <p:cNvSpPr txBox="1"/>
          <p:nvPr/>
        </p:nvSpPr>
        <p:spPr>
          <a:xfrm flipH="1">
            <a:off x="6971481" y="3707075"/>
            <a:ext cx="4680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solidFill>
                  <a:srgbClr val="000000"/>
                </a:solidFill>
                <a:latin typeface="Lexend"/>
                <a:ea typeface="Lexend"/>
                <a:cs typeface="Lexend"/>
                <a:sym typeface="Lexend"/>
              </a:rPr>
              <a:t>8</a:t>
            </a:r>
            <a:r>
              <a:rPr lang="en-GB" sz="1800">
                <a:latin typeface="Lexend"/>
                <a:ea typeface="Lexend"/>
                <a:cs typeface="Lexend"/>
                <a:sym typeface="Lexend"/>
              </a:rPr>
              <a:t>2</a:t>
            </a:r>
            <a:r>
              <a:rPr lang="en-GB" sz="1800">
                <a:solidFill>
                  <a:srgbClr val="000000"/>
                </a:solidFill>
                <a:latin typeface="Lexend"/>
                <a:ea typeface="Lexend"/>
                <a:cs typeface="Lexend"/>
                <a:sym typeface="Lexend"/>
              </a:rPr>
              <a:t>°</a:t>
            </a:r>
            <a:endParaRPr sz="1800">
              <a:latin typeface="Lexend"/>
              <a:ea typeface="Lexend"/>
              <a:cs typeface="Lexend"/>
              <a:sym typeface="Lexend"/>
            </a:endParaRPr>
          </a:p>
        </p:txBody>
      </p:sp>
      <p:sp>
        <p:nvSpPr>
          <p:cNvPr id="1026" name="Google Shape;1026;p73"/>
          <p:cNvSpPr txBox="1"/>
          <p:nvPr/>
        </p:nvSpPr>
        <p:spPr>
          <a:xfrm flipH="1">
            <a:off x="6157610" y="2740654"/>
            <a:ext cx="1098600" cy="212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100 cm</a:t>
            </a:r>
            <a:endParaRPr sz="1800">
              <a:latin typeface="Lexend"/>
              <a:ea typeface="Lexend"/>
              <a:cs typeface="Lexend"/>
              <a:sym typeface="Lexend"/>
            </a:endParaRPr>
          </a:p>
        </p:txBody>
      </p:sp>
      <p:pic>
        <p:nvPicPr>
          <p:cNvPr descr="&lt;math xmlns=&quot;http://www.w3.org/1998/Math/MathML&quot; display=&quot;block&quot; data-is-equatio=&quot;1&quot; data-latex=&quot;\textcolor{#FFFFF}{\frac{99}{100}=\sin\left(82°\right)\ \ \ \ \ \frac{99}{\sin\left(82°\right)}=100\ \ \ \ \ 100\times\sin\left(82°\right)=99}\ \ \ \ \ \sin\left(82°\times100\right)=99\ \ \ \ \ \sin\left(\frac{82°}{99}\right)=100&quot;&gt;&lt;mstyle mathcolor=&quot;#FFFFF&quot;&gt;&lt;mfrac&gt;&lt;mn&gt;99&lt;/mn&gt;&lt;mn&gt;100&lt;/mn&gt;&lt;/mfrac&gt;&lt;mo&gt;=&lt;/mo&gt;&lt;mi&gt;sin&lt;/mi&gt;&lt;mo data-mjx-texclass=&quot;NONE&quot;&gt;⁡&lt;/mo&gt;&lt;mrow data-mjx-texclass=&quot;INNER&quot;&gt;&lt;mo data-mjx-texclass=&quot;OPEN&quot;&gt;(&lt;/mo&gt;&lt;mn&gt;82&lt;/mn&gt;&lt;mrow data-mjx-texclass=&quot;ORD&quot;&gt;&lt;mo data-mjx-pseudoscript=&quot;true&quot;&gt;°&lt;/mo&gt;&lt;/mrow&gt;&lt;mo data-mjx-texclass=&quot;CLOSE&quot;&gt;)&lt;/mo&gt;&lt;/mrow&gt;&lt;mtext&gt;&lt;/mtext&gt;&lt;mtext&gt;&lt;/mtext&gt;&lt;mtext&gt;&lt;/mtext&gt;&lt;mtext&gt;&lt;/mtext&gt;&lt;mtext&gt;&lt;/mtext&gt;&lt;mfrac&gt;&lt;mn&gt;99&lt;/mn&gt;&lt;mrow&gt;&lt;mi&gt;sin&lt;/mi&gt;&lt;mo data-mjx-texclass=&quot;NONE&quot;&gt;⁡&lt;/mo&gt;&lt;mrow data-mjx-texclass=&quot;INNER&quot;&gt;&lt;mo data-mjx-texclass=&quot;OPEN&quot;&gt;(&lt;/mo&gt;&lt;mn&gt;82&lt;/mn&gt;&lt;mrow data-mjx-texclass=&quot;ORD&quot;&gt;&lt;mo data-mjx-pseudoscript=&quot;true&quot;&gt;°&lt;/mo&gt;&lt;/mrow&gt;&lt;mo data-mjx-texclass=&quot;CLOSE&quot;&gt;)&lt;/mo&gt;&lt;/mrow&gt;&lt;/mrow&gt;&lt;/mfrac&gt;&lt;mo&gt;=&lt;/mo&gt;&lt;mn&gt;100&lt;/mn&gt;&lt;mtext&gt;&lt;/mtext&gt;&lt;mtext&gt;&lt;/mtext&gt;&lt;mtext&gt;&lt;/mtext&gt;&lt;mtext&gt;&lt;/mtext&gt;&lt;mtext&gt;&lt;/mtext&gt;&lt;mn&gt;100&lt;/mn&gt;&lt;mo&gt;×&lt;/mo&gt;&lt;mi&gt;sin&lt;/mi&gt;&lt;mo data-mjx-texclass=&quot;NONE&quot;&gt;⁡&lt;/mo&gt;&lt;mrow data-mjx-texclass=&quot;INNER&quot;&gt;&lt;mo data-mjx-texclass=&quot;OPEN&quot;&gt;(&lt;/mo&gt;&lt;mn&gt;82&lt;/mn&gt;&lt;mrow data-mjx-texclass=&quot;ORD&quot;&gt;&lt;mo data-mjx-pseudoscript=&quot;true&quot;&gt;°&lt;/mo&gt;&lt;/mrow&gt;&lt;mo data-mjx-texclass=&quot;CLOSE&quot;&gt;)&lt;/mo&gt;&lt;/mrow&gt;&lt;mo&gt;=&lt;/mo&gt;&lt;mn&gt;99&lt;/mn&gt;&lt;/mstyle&gt;&lt;mtext&gt;&lt;/mtext&gt;&lt;mtext&gt;&lt;/mtext&gt;&lt;mtext&gt;&lt;/mtext&gt;&lt;mtext&gt;&lt;/mtext&gt;&lt;mtext&gt;&lt;/mtext&gt;&lt;mi&gt;sin&lt;/mi&gt;&lt;mo data-mjx-texclass=&quot;NONE&quot;&gt;⁡&lt;/mo&gt;&lt;mrow data-mjx-texclass=&quot;INNER&quot;&gt;&lt;mo data-mjx-texclass=&quot;OPEN&quot;&gt;(&lt;/mo&gt;&lt;mn&gt;82&lt;/mn&gt;&lt;mrow data-mjx-texclass=&quot;ORD&quot;&gt;&lt;mo data-mjx-pseudoscript=&quot;true&quot;&gt;°&lt;/mo&gt;&lt;/mrow&gt;&lt;mo&gt;×&lt;/mo&gt;&lt;mn&gt;100&lt;/mn&gt;&lt;mo data-mjx-texclass=&quot;CLOSE&quot;&gt;)&lt;/mo&gt;&lt;/mrow&gt;&lt;mo&gt;=&lt;/mo&gt;&lt;mn&gt;99&lt;/mn&gt;&lt;mtext&gt;&lt;/mtext&gt;&lt;mtext&gt;&lt;/mtext&gt;&lt;mtext&gt;&lt;/mtext&gt;&lt;mtext&gt;&lt;/mtext&gt;&lt;mtext&gt;&lt;/mtext&gt;&lt;mi&gt;sin&lt;/mi&gt;&lt;mo data-mjx-texclass=&quot;NONE&quot;&gt;⁡&lt;/mo&gt;&lt;mrow data-mjx-texclass=&quot;INNER&quot;&gt;&lt;mo data-mjx-texclass=&quot;OPEN&quot;&gt;(&lt;/mo&gt;&lt;mfrac&gt;&lt;mrow&gt;&lt;mn&gt;82&lt;/mn&gt;&lt;mrow data-mjx-texclass=&quot;ORD&quot;&gt;&lt;mo data-mjx-pseudoscript=&quot;true&quot;&gt;°&lt;/mo&gt;&lt;/mrow&gt;&lt;/mrow&gt;&lt;mn&gt;99&lt;/mn&gt;&lt;/mfrac&gt;&lt;mo data-mjx-texclass=&quot;CLOSE&quot;&gt;)&lt;/mo&gt;&lt;/mrow&gt;&lt;mo&gt;=&lt;/mo&gt;&lt;mn&gt;100&lt;/mn&gt;&lt;/math&gt;" id="1027" name="Google Shape;1027;p73" title="99 over 100 equals sine 82 degrees 99 over sine 82 degrees equals 100 100 times sine 82 degrees equals 99 the sine of open paren 82 degrees times 100 close paren equals 99 the sine of open paren 82 degrees over 99 close paren equals 100"/>
          <p:cNvPicPr preferRelativeResize="0"/>
          <p:nvPr/>
        </p:nvPicPr>
        <p:blipFill rotWithShape="1">
          <a:blip r:embed="rId3">
            <a:alphaModFix/>
          </a:blip>
          <a:srcRect b="0" l="18190" r="66404" t="0"/>
          <a:stretch/>
        </p:blipFill>
        <p:spPr>
          <a:xfrm>
            <a:off x="3648200" y="2444088"/>
            <a:ext cx="1444823" cy="561600"/>
          </a:xfrm>
          <a:prstGeom prst="rect">
            <a:avLst/>
          </a:prstGeom>
          <a:noFill/>
          <a:ln>
            <a:noFill/>
          </a:ln>
        </p:spPr>
      </p:pic>
      <p:pic>
        <p:nvPicPr>
          <p:cNvPr descr="&lt;math xmlns=&quot;http://www.w3.org/1998/Math/MathML&quot; display=&quot;block&quot; data-is-equatio=&quot;1&quot; data-latex=&quot;\textcolor{#FFFFF}{\frac{99}{100}=\sin\left(82°\right)\ \ \ \ \ \frac{99}{\sin\left(82°\right)}=100\ \ \ \ \ 100\times\sin\left(82°\right)=99}\ \ \ \ \ \sin\left(82°\times100\right)=99\ \ \ \ \ \sin\left(\frac{82°}{99}\right)=100&quot;&gt;&lt;mstyle mathcolor=&quot;#FFFFF&quot;&gt;&lt;mfrac&gt;&lt;mn&gt;99&lt;/mn&gt;&lt;mn&gt;100&lt;/mn&gt;&lt;/mfrac&gt;&lt;mo&gt;=&lt;/mo&gt;&lt;mi&gt;sin&lt;/mi&gt;&lt;mo data-mjx-texclass=&quot;NONE&quot;&gt;⁡&lt;/mo&gt;&lt;mrow data-mjx-texclass=&quot;INNER&quot;&gt;&lt;mo data-mjx-texclass=&quot;OPEN&quot;&gt;(&lt;/mo&gt;&lt;mn&gt;82&lt;/mn&gt;&lt;mrow data-mjx-texclass=&quot;ORD&quot;&gt;&lt;mo data-mjx-pseudoscript=&quot;true&quot;&gt;°&lt;/mo&gt;&lt;/mrow&gt;&lt;mo data-mjx-texclass=&quot;CLOSE&quot;&gt;)&lt;/mo&gt;&lt;/mrow&gt;&lt;mtext&gt;&lt;/mtext&gt;&lt;mtext&gt;&lt;/mtext&gt;&lt;mtext&gt;&lt;/mtext&gt;&lt;mtext&gt;&lt;/mtext&gt;&lt;mtext&gt;&lt;/mtext&gt;&lt;mfrac&gt;&lt;mn&gt;99&lt;/mn&gt;&lt;mrow&gt;&lt;mi&gt;sin&lt;/mi&gt;&lt;mo data-mjx-texclass=&quot;NONE&quot;&gt;⁡&lt;/mo&gt;&lt;mrow data-mjx-texclass=&quot;INNER&quot;&gt;&lt;mo data-mjx-texclass=&quot;OPEN&quot;&gt;(&lt;/mo&gt;&lt;mn&gt;82&lt;/mn&gt;&lt;mrow data-mjx-texclass=&quot;ORD&quot;&gt;&lt;mo data-mjx-pseudoscript=&quot;true&quot;&gt;°&lt;/mo&gt;&lt;/mrow&gt;&lt;mo data-mjx-texclass=&quot;CLOSE&quot;&gt;)&lt;/mo&gt;&lt;/mrow&gt;&lt;/mrow&gt;&lt;/mfrac&gt;&lt;mo&gt;=&lt;/mo&gt;&lt;mn&gt;100&lt;/mn&gt;&lt;mtext&gt;&lt;/mtext&gt;&lt;mtext&gt;&lt;/mtext&gt;&lt;mtext&gt;&lt;/mtext&gt;&lt;mtext&gt;&lt;/mtext&gt;&lt;mtext&gt;&lt;/mtext&gt;&lt;mn&gt;100&lt;/mn&gt;&lt;mo&gt;×&lt;/mo&gt;&lt;mi&gt;sin&lt;/mi&gt;&lt;mo data-mjx-texclass=&quot;NONE&quot;&gt;⁡&lt;/mo&gt;&lt;mrow data-mjx-texclass=&quot;INNER&quot;&gt;&lt;mo data-mjx-texclass=&quot;OPEN&quot;&gt;(&lt;/mo&gt;&lt;mn&gt;82&lt;/mn&gt;&lt;mrow data-mjx-texclass=&quot;ORD&quot;&gt;&lt;mo data-mjx-pseudoscript=&quot;true&quot;&gt;°&lt;/mo&gt;&lt;/mrow&gt;&lt;mo data-mjx-texclass=&quot;CLOSE&quot;&gt;)&lt;/mo&gt;&lt;/mrow&gt;&lt;mo&gt;=&lt;/mo&gt;&lt;mn&gt;99&lt;/mn&gt;&lt;/mstyle&gt;&lt;mtext&gt;&lt;/mtext&gt;&lt;mtext&gt;&lt;/mtext&gt;&lt;mtext&gt;&lt;/mtext&gt;&lt;mtext&gt;&lt;/mtext&gt;&lt;mtext&gt;&lt;/mtext&gt;&lt;mi&gt;sin&lt;/mi&gt;&lt;mo data-mjx-texclass=&quot;NONE&quot;&gt;⁡&lt;/mo&gt;&lt;mrow data-mjx-texclass=&quot;INNER&quot;&gt;&lt;mo data-mjx-texclass=&quot;OPEN&quot;&gt;(&lt;/mo&gt;&lt;mn&gt;82&lt;/mn&gt;&lt;mrow data-mjx-texclass=&quot;ORD&quot;&gt;&lt;mo data-mjx-pseudoscript=&quot;true&quot;&gt;°&lt;/mo&gt;&lt;/mrow&gt;&lt;mo&gt;×&lt;/mo&gt;&lt;mn&gt;100&lt;/mn&gt;&lt;mo data-mjx-texclass=&quot;CLOSE&quot;&gt;)&lt;/mo&gt;&lt;/mrow&gt;&lt;mo&gt;=&lt;/mo&gt;&lt;mn&gt;99&lt;/mn&gt;&lt;mtext&gt;&lt;/mtext&gt;&lt;mtext&gt;&lt;/mtext&gt;&lt;mtext&gt;&lt;/mtext&gt;&lt;mtext&gt;&lt;/mtext&gt;&lt;mtext&gt;&lt;/mtext&gt;&lt;mi&gt;sin&lt;/mi&gt;&lt;mo data-mjx-texclass=&quot;NONE&quot;&gt;⁡&lt;/mo&gt;&lt;mrow data-mjx-texclass=&quot;INNER&quot;&gt;&lt;mo data-mjx-texclass=&quot;OPEN&quot;&gt;(&lt;/mo&gt;&lt;mfrac&gt;&lt;mrow&gt;&lt;mn&gt;82&lt;/mn&gt;&lt;mrow data-mjx-texclass=&quot;ORD&quot;&gt;&lt;mo data-mjx-pseudoscript=&quot;true&quot;&gt;°&lt;/mo&gt;&lt;/mrow&gt;&lt;/mrow&gt;&lt;mn&gt;99&lt;/mn&gt;&lt;/mfrac&gt;&lt;mo data-mjx-texclass=&quot;CLOSE&quot;&gt;)&lt;/mo&gt;&lt;/mrow&gt;&lt;mo&gt;=&lt;/mo&gt;&lt;mn&gt;100&lt;/mn&gt;&lt;/math&gt;" id="1028" name="Google Shape;1028;p73" title="99 over 100 equals sine 82 degrees 99 over sine 82 degrees equals 100 100 times sine 82 degrees equals 99 the sine of open paren 82 degrees times 100 close paren equals 99 the sine of open paren 82 degrees over 99 close paren equals 100"/>
          <p:cNvPicPr preferRelativeResize="0"/>
          <p:nvPr/>
        </p:nvPicPr>
        <p:blipFill rotWithShape="1">
          <a:blip r:embed="rId3">
            <a:alphaModFix/>
          </a:blip>
          <a:srcRect b="0" l="0" r="83909" t="0"/>
          <a:stretch/>
        </p:blipFill>
        <p:spPr>
          <a:xfrm>
            <a:off x="863050" y="1998100"/>
            <a:ext cx="1509048" cy="561600"/>
          </a:xfrm>
          <a:prstGeom prst="rect">
            <a:avLst/>
          </a:prstGeom>
          <a:noFill/>
          <a:ln>
            <a:noFill/>
          </a:ln>
        </p:spPr>
      </p:pic>
      <p:pic>
        <p:nvPicPr>
          <p:cNvPr descr="&lt;math xmlns=&quot;http://www.w3.org/1998/Math/MathML&quot; display=&quot;block&quot; data-is-equatio=&quot;1&quot; data-latex=&quot;\textcolor{#FFFFF}{\frac{99}{100}=\sin\left(82°\right)\ \ \ \ \ \frac{99}{\sin\left(82°\right)}=100\ \ \ \ \ 100\times\sin\left(82°\right)=99}\ \ \ \ \ \sin\left(82°\times100\right)=99\ \ \ \ \ \sin\left(\frac{82°}{99}\right)=100&quot;&gt;&lt;mstyle mathcolor=&quot;#FFFFF&quot;&gt;&lt;mfrac&gt;&lt;mn&gt;99&lt;/mn&gt;&lt;mn&gt;100&lt;/mn&gt;&lt;/mfrac&gt;&lt;mo&gt;=&lt;/mo&gt;&lt;mi&gt;sin&lt;/mi&gt;&lt;mo data-mjx-texclass=&quot;NONE&quot;&gt;⁡&lt;/mo&gt;&lt;mrow data-mjx-texclass=&quot;INNER&quot;&gt;&lt;mo data-mjx-texclass=&quot;OPEN&quot;&gt;(&lt;/mo&gt;&lt;mn&gt;82&lt;/mn&gt;&lt;mrow data-mjx-texclass=&quot;ORD&quot;&gt;&lt;mo data-mjx-pseudoscript=&quot;true&quot;&gt;°&lt;/mo&gt;&lt;/mrow&gt;&lt;mo data-mjx-texclass=&quot;CLOSE&quot;&gt;)&lt;/mo&gt;&lt;/mrow&gt;&lt;mtext&gt;&lt;/mtext&gt;&lt;mtext&gt;&lt;/mtext&gt;&lt;mtext&gt;&lt;/mtext&gt;&lt;mtext&gt;&lt;/mtext&gt;&lt;mtext&gt;&lt;/mtext&gt;&lt;mfrac&gt;&lt;mn&gt;99&lt;/mn&gt;&lt;mrow&gt;&lt;mi&gt;sin&lt;/mi&gt;&lt;mo data-mjx-texclass=&quot;NONE&quot;&gt;⁡&lt;/mo&gt;&lt;mrow data-mjx-texclass=&quot;INNER&quot;&gt;&lt;mo data-mjx-texclass=&quot;OPEN&quot;&gt;(&lt;/mo&gt;&lt;mn&gt;82&lt;/mn&gt;&lt;mrow data-mjx-texclass=&quot;ORD&quot;&gt;&lt;mo data-mjx-pseudoscript=&quot;true&quot;&gt;°&lt;/mo&gt;&lt;/mrow&gt;&lt;mo data-mjx-texclass=&quot;CLOSE&quot;&gt;)&lt;/mo&gt;&lt;/mrow&gt;&lt;/mrow&gt;&lt;/mfrac&gt;&lt;mo&gt;=&lt;/mo&gt;&lt;mn&gt;100&lt;/mn&gt;&lt;mtext&gt;&lt;/mtext&gt;&lt;mtext&gt;&lt;/mtext&gt;&lt;mtext&gt;&lt;/mtext&gt;&lt;mtext&gt;&lt;/mtext&gt;&lt;mtext&gt;&lt;/mtext&gt;&lt;mn&gt;100&lt;/mn&gt;&lt;mo&gt;×&lt;/mo&gt;&lt;mi&gt;sin&lt;/mi&gt;&lt;mo data-mjx-texclass=&quot;NONE&quot;&gt;⁡&lt;/mo&gt;&lt;mrow data-mjx-texclass=&quot;INNER&quot;&gt;&lt;mo data-mjx-texclass=&quot;OPEN&quot;&gt;(&lt;/mo&gt;&lt;mn&gt;82&lt;/mn&gt;&lt;mrow data-mjx-texclass=&quot;ORD&quot;&gt;&lt;mo data-mjx-pseudoscript=&quot;true&quot;&gt;°&lt;/mo&gt;&lt;/mrow&gt;&lt;mo data-mjx-texclass=&quot;CLOSE&quot;&gt;)&lt;/mo&gt;&lt;/mrow&gt;&lt;mo&gt;=&lt;/mo&gt;&lt;mn&gt;99&lt;/mn&gt;&lt;/mstyle&gt;&lt;mtext&gt;&lt;/mtext&gt;&lt;mtext&gt;&lt;/mtext&gt;&lt;mtext&gt;&lt;/mtext&gt;&lt;mtext&gt;&lt;/mtext&gt;&lt;mtext&gt;&lt;/mtext&gt;&lt;mi&gt;sin&lt;/mi&gt;&lt;mo data-mjx-texclass=&quot;NONE&quot;&gt;⁡&lt;/mo&gt;&lt;mrow data-mjx-texclass=&quot;INNER&quot;&gt;&lt;mo data-mjx-texclass=&quot;OPEN&quot;&gt;(&lt;/mo&gt;&lt;mn&gt;82&lt;/mn&gt;&lt;mrow data-mjx-texclass=&quot;ORD&quot;&gt;&lt;mo data-mjx-pseudoscript=&quot;true&quot;&gt;°&lt;/mo&gt;&lt;/mrow&gt;&lt;mo&gt;×&lt;/mo&gt;&lt;mn&gt;100&lt;/mn&gt;&lt;mo data-mjx-texclass=&quot;CLOSE&quot;&gt;)&lt;/mo&gt;&lt;/mrow&gt;&lt;mo&gt;=&lt;/mo&gt;&lt;mn&gt;99&lt;/mn&gt;&lt;mtext&gt;&lt;/mtext&gt;&lt;mtext&gt;&lt;/mtext&gt;&lt;mtext&gt;&lt;/mtext&gt;&lt;mtext&gt;&lt;/mtext&gt;&lt;mtext&gt;&lt;/mtext&gt;&lt;mi&gt;sin&lt;/mi&gt;&lt;mo data-mjx-texclass=&quot;NONE&quot;&gt;⁡&lt;/mo&gt;&lt;mrow data-mjx-texclass=&quot;INNER&quot;&gt;&lt;mo data-mjx-texclass=&quot;OPEN&quot;&gt;(&lt;/mo&gt;&lt;mfrac&gt;&lt;mrow&gt;&lt;mn&gt;82&lt;/mn&gt;&lt;mrow data-mjx-texclass=&quot;ORD&quot;&gt;&lt;mo data-mjx-pseudoscript=&quot;true&quot;&gt;°&lt;/mo&gt;&lt;/mrow&gt;&lt;/mrow&gt;&lt;mn&gt;99&lt;/mn&gt;&lt;/mfrac&gt;&lt;mo data-mjx-texclass=&quot;CLOSE&quot;&gt;)&lt;/mo&gt;&lt;/mrow&gt;&lt;mo&gt;=&lt;/mo&gt;&lt;mn&gt;100&lt;/mn&gt;&lt;/math&gt;" id="1029" name="Google Shape;1029;p73" title="99 over 100 equals sine 82 degrees 99 over sine 82 degrees equals 100 100 times sine 82 degrees equals 99 the sine of open paren 82 degrees times 100 close paren equals 99 the sine of open paren 82 degrees over 99 close paren equals 100"/>
          <p:cNvPicPr preferRelativeResize="0"/>
          <p:nvPr/>
        </p:nvPicPr>
        <p:blipFill rotWithShape="1">
          <a:blip r:embed="rId3">
            <a:alphaModFix/>
          </a:blip>
          <a:srcRect b="0" l="36659" r="43543" t="0"/>
          <a:stretch/>
        </p:blipFill>
        <p:spPr>
          <a:xfrm>
            <a:off x="863050" y="3782050"/>
            <a:ext cx="1856748" cy="561600"/>
          </a:xfrm>
          <a:prstGeom prst="rect">
            <a:avLst/>
          </a:prstGeom>
          <a:noFill/>
          <a:ln>
            <a:noFill/>
          </a:ln>
        </p:spPr>
      </p:pic>
      <p:pic>
        <p:nvPicPr>
          <p:cNvPr descr="&lt;math xmlns=&quot;http://www.w3.org/1998/Math/MathML&quot; display=&quot;block&quot; data-is-equatio=&quot;1&quot; data-latex=&quot;\textcolor{#FFFFF}{\frac{99}{100}=\sin\left(82°\right)\ \ \ \ \ \frac{99}{\sin\left(82°\right)}=100\ \ \ \ \ 100\times\sin\left(82°\right)=99}\ \ \ \ \ \sin\left(82°\times100\right)=99\ \ \ \ \ \sin\left(\frac{82°}{99}\right)=100&quot;&gt;&lt;mstyle mathcolor=&quot;#FFFFF&quot;&gt;&lt;mfrac&gt;&lt;mn&gt;99&lt;/mn&gt;&lt;mn&gt;100&lt;/mn&gt;&lt;/mfrac&gt;&lt;mo&gt;=&lt;/mo&gt;&lt;mi&gt;sin&lt;/mi&gt;&lt;mo data-mjx-texclass=&quot;NONE&quot;&gt;⁡&lt;/mo&gt;&lt;mrow data-mjx-texclass=&quot;INNER&quot;&gt;&lt;mo data-mjx-texclass=&quot;OPEN&quot;&gt;(&lt;/mo&gt;&lt;mn&gt;82&lt;/mn&gt;&lt;mrow data-mjx-texclass=&quot;ORD&quot;&gt;&lt;mo data-mjx-pseudoscript=&quot;true&quot;&gt;°&lt;/mo&gt;&lt;/mrow&gt;&lt;mo data-mjx-texclass=&quot;CLOSE&quot;&gt;)&lt;/mo&gt;&lt;/mrow&gt;&lt;mtext&gt;&lt;/mtext&gt;&lt;mtext&gt;&lt;/mtext&gt;&lt;mtext&gt;&lt;/mtext&gt;&lt;mtext&gt;&lt;/mtext&gt;&lt;mtext&gt;&lt;/mtext&gt;&lt;mfrac&gt;&lt;mn&gt;99&lt;/mn&gt;&lt;mrow&gt;&lt;mi&gt;sin&lt;/mi&gt;&lt;mo data-mjx-texclass=&quot;NONE&quot;&gt;⁡&lt;/mo&gt;&lt;mrow data-mjx-texclass=&quot;INNER&quot;&gt;&lt;mo data-mjx-texclass=&quot;OPEN&quot;&gt;(&lt;/mo&gt;&lt;mn&gt;82&lt;/mn&gt;&lt;mrow data-mjx-texclass=&quot;ORD&quot;&gt;&lt;mo data-mjx-pseudoscript=&quot;true&quot;&gt;°&lt;/mo&gt;&lt;/mrow&gt;&lt;mo data-mjx-texclass=&quot;CLOSE&quot;&gt;)&lt;/mo&gt;&lt;/mrow&gt;&lt;/mrow&gt;&lt;/mfrac&gt;&lt;mo&gt;=&lt;/mo&gt;&lt;mn&gt;100&lt;/mn&gt;&lt;mtext&gt;&lt;/mtext&gt;&lt;mtext&gt;&lt;/mtext&gt;&lt;mtext&gt;&lt;/mtext&gt;&lt;mtext&gt;&lt;/mtext&gt;&lt;mtext&gt;&lt;/mtext&gt;&lt;mn&gt;100&lt;/mn&gt;&lt;mo&gt;×&lt;/mo&gt;&lt;mi&gt;sin&lt;/mi&gt;&lt;mo data-mjx-texclass=&quot;NONE&quot;&gt;⁡&lt;/mo&gt;&lt;mrow data-mjx-texclass=&quot;INNER&quot;&gt;&lt;mo data-mjx-texclass=&quot;OPEN&quot;&gt;(&lt;/mo&gt;&lt;mn&gt;82&lt;/mn&gt;&lt;mrow data-mjx-texclass=&quot;ORD&quot;&gt;&lt;mo data-mjx-pseudoscript=&quot;true&quot;&gt;°&lt;/mo&gt;&lt;/mrow&gt;&lt;mo data-mjx-texclass=&quot;CLOSE&quot;&gt;)&lt;/mo&gt;&lt;/mrow&gt;&lt;mo&gt;=&lt;/mo&gt;&lt;mn&gt;99&lt;/mn&gt;&lt;/mstyle&gt;&lt;mtext&gt;&lt;/mtext&gt;&lt;mtext&gt;&lt;/mtext&gt;&lt;mtext&gt;&lt;/mtext&gt;&lt;mtext&gt;&lt;/mtext&gt;&lt;mtext&gt;&lt;/mtext&gt;&lt;mi&gt;sin&lt;/mi&gt;&lt;mo data-mjx-texclass=&quot;NONE&quot;&gt;⁡&lt;/mo&gt;&lt;mrow data-mjx-texclass=&quot;INNER&quot;&gt;&lt;mo data-mjx-texclass=&quot;OPEN&quot;&gt;(&lt;/mo&gt;&lt;mn&gt;82&lt;/mn&gt;&lt;mrow data-mjx-texclass=&quot;ORD&quot;&gt;&lt;mo data-mjx-pseudoscript=&quot;true&quot;&gt;°&lt;/mo&gt;&lt;/mrow&gt;&lt;mo&gt;×&lt;/mo&gt;&lt;mn&gt;100&lt;/mn&gt;&lt;mo data-mjx-texclass=&quot;CLOSE&quot;&gt;)&lt;/mo&gt;&lt;/mrow&gt;&lt;mo&gt;=&lt;/mo&gt;&lt;mn&gt;99&lt;/mn&gt;&lt;mtext&gt;&lt;/mtext&gt;&lt;mtext&gt;&lt;/mtext&gt;&lt;mtext&gt;&lt;/mtext&gt;&lt;mtext&gt;&lt;/mtext&gt;&lt;mtext&gt;&lt;/mtext&gt;&lt;mi&gt;sin&lt;/mi&gt;&lt;mo data-mjx-texclass=&quot;NONE&quot;&gt;⁡&lt;/mo&gt;&lt;mrow data-mjx-texclass=&quot;INNER&quot;&gt;&lt;mo data-mjx-texclass=&quot;OPEN&quot;&gt;(&lt;/mo&gt;&lt;mfrac&gt;&lt;mrow&gt;&lt;mn&gt;82&lt;/mn&gt;&lt;mrow data-mjx-texclass=&quot;ORD&quot;&gt;&lt;mo data-mjx-pseudoscript=&quot;true&quot;&gt;°&lt;/mo&gt;&lt;/mrow&gt;&lt;/mrow&gt;&lt;mn&gt;99&lt;/mn&gt;&lt;/mfrac&gt;&lt;mo data-mjx-texclass=&quot;CLOSE&quot;&gt;)&lt;/mo&gt;&lt;/mrow&gt;&lt;mo&gt;=&lt;/mo&gt;&lt;mn&gt;100&lt;/mn&gt;&lt;/math&gt;" id="1030" name="Google Shape;1030;p73" title="99 over 100 equals sine 82 degrees 99 over sine 82 degrees equals 100 100 times sine 82 degrees equals 99 the sine of open paren 82 degrees times 100 close paren equals 99 the sine of open paren 82 degrees over 99 close paren equals 100"/>
          <p:cNvPicPr preferRelativeResize="0"/>
          <p:nvPr/>
        </p:nvPicPr>
        <p:blipFill rotWithShape="1">
          <a:blip r:embed="rId3">
            <a:alphaModFix/>
          </a:blip>
          <a:srcRect b="0" l="59620" r="20531" t="0"/>
          <a:stretch/>
        </p:blipFill>
        <p:spPr>
          <a:xfrm>
            <a:off x="863050" y="2890075"/>
            <a:ext cx="1861427" cy="561600"/>
          </a:xfrm>
          <a:prstGeom prst="rect">
            <a:avLst/>
          </a:prstGeom>
          <a:noFill/>
          <a:ln>
            <a:noFill/>
          </a:ln>
        </p:spPr>
      </p:pic>
      <p:pic>
        <p:nvPicPr>
          <p:cNvPr descr="&lt;math xmlns=&quot;http://www.w3.org/1998/Math/MathML&quot; display=&quot;block&quot; data-is-equatio=&quot;1&quot; data-latex=&quot;\textcolor{#FFFFF}{\frac{99}{100}=\sin\left(82°\right)\ \ \ \ \ \frac{99}{\sin\left(82°\right)}=100\ \ \ \ \ 100\times\sin\left(82°\right)=99}\ \ \ \ \ \sin\left(82°\times100\right)=99\ \ \ \ \ \sin\left(\frac{82°}{99}\right)=100&quot;&gt;&lt;mstyle mathcolor=&quot;#FFFFF&quot;&gt;&lt;mfrac&gt;&lt;mn&gt;99&lt;/mn&gt;&lt;mn&gt;100&lt;/mn&gt;&lt;/mfrac&gt;&lt;mo&gt;=&lt;/mo&gt;&lt;mi&gt;sin&lt;/mi&gt;&lt;mo data-mjx-texclass=&quot;NONE&quot;&gt;⁡&lt;/mo&gt;&lt;mrow data-mjx-texclass=&quot;INNER&quot;&gt;&lt;mo data-mjx-texclass=&quot;OPEN&quot;&gt;(&lt;/mo&gt;&lt;mn&gt;82&lt;/mn&gt;&lt;mrow data-mjx-texclass=&quot;ORD&quot;&gt;&lt;mo data-mjx-pseudoscript=&quot;true&quot;&gt;°&lt;/mo&gt;&lt;/mrow&gt;&lt;mo data-mjx-texclass=&quot;CLOSE&quot;&gt;)&lt;/mo&gt;&lt;/mrow&gt;&lt;mtext&gt;&lt;/mtext&gt;&lt;mtext&gt;&lt;/mtext&gt;&lt;mtext&gt;&lt;/mtext&gt;&lt;mtext&gt;&lt;/mtext&gt;&lt;mtext&gt;&lt;/mtext&gt;&lt;mfrac&gt;&lt;mn&gt;99&lt;/mn&gt;&lt;mrow&gt;&lt;mi&gt;sin&lt;/mi&gt;&lt;mo data-mjx-texclass=&quot;NONE&quot;&gt;⁡&lt;/mo&gt;&lt;mrow data-mjx-texclass=&quot;INNER&quot;&gt;&lt;mo data-mjx-texclass=&quot;OPEN&quot;&gt;(&lt;/mo&gt;&lt;mn&gt;82&lt;/mn&gt;&lt;mrow data-mjx-texclass=&quot;ORD&quot;&gt;&lt;mo data-mjx-pseudoscript=&quot;true&quot;&gt;°&lt;/mo&gt;&lt;/mrow&gt;&lt;mo data-mjx-texclass=&quot;CLOSE&quot;&gt;)&lt;/mo&gt;&lt;/mrow&gt;&lt;/mrow&gt;&lt;/mfrac&gt;&lt;mo&gt;=&lt;/mo&gt;&lt;mn&gt;100&lt;/mn&gt;&lt;mtext&gt;&lt;/mtext&gt;&lt;mtext&gt;&lt;/mtext&gt;&lt;mtext&gt;&lt;/mtext&gt;&lt;mtext&gt;&lt;/mtext&gt;&lt;mtext&gt;&lt;/mtext&gt;&lt;mn&gt;100&lt;/mn&gt;&lt;mo&gt;×&lt;/mo&gt;&lt;mi&gt;sin&lt;/mi&gt;&lt;mo data-mjx-texclass=&quot;NONE&quot;&gt;⁡&lt;/mo&gt;&lt;mrow data-mjx-texclass=&quot;INNER&quot;&gt;&lt;mo data-mjx-texclass=&quot;OPEN&quot;&gt;(&lt;/mo&gt;&lt;mn&gt;82&lt;/mn&gt;&lt;mrow data-mjx-texclass=&quot;ORD&quot;&gt;&lt;mo data-mjx-pseudoscript=&quot;true&quot;&gt;°&lt;/mo&gt;&lt;/mrow&gt;&lt;mo data-mjx-texclass=&quot;CLOSE&quot;&gt;)&lt;/mo&gt;&lt;/mrow&gt;&lt;mo&gt;=&lt;/mo&gt;&lt;mn&gt;99&lt;/mn&gt;&lt;/mstyle&gt;&lt;mtext&gt;&lt;/mtext&gt;&lt;mtext&gt;&lt;/mtext&gt;&lt;mtext&gt;&lt;/mtext&gt;&lt;mtext&gt;&lt;/mtext&gt;&lt;mtext&gt;&lt;/mtext&gt;&lt;mi&gt;sin&lt;/mi&gt;&lt;mo data-mjx-texclass=&quot;NONE&quot;&gt;⁡&lt;/mo&gt;&lt;mrow data-mjx-texclass=&quot;INNER&quot;&gt;&lt;mo data-mjx-texclass=&quot;OPEN&quot;&gt;(&lt;/mo&gt;&lt;mn&gt;82&lt;/mn&gt;&lt;mrow data-mjx-texclass=&quot;ORD&quot;&gt;&lt;mo data-mjx-pseudoscript=&quot;true&quot;&gt;°&lt;/mo&gt;&lt;/mrow&gt;&lt;mo&gt;×&lt;/mo&gt;&lt;mn&gt;100&lt;/mn&gt;&lt;mo data-mjx-texclass=&quot;CLOSE&quot;&gt;)&lt;/mo&gt;&lt;/mrow&gt;&lt;mo&gt;=&lt;/mo&gt;&lt;mn&gt;99&lt;/mn&gt;&lt;mtext&gt;&lt;/mtext&gt;&lt;mtext&gt;&lt;/mtext&gt;&lt;mtext&gt;&lt;/mtext&gt;&lt;mtext&gt;&lt;/mtext&gt;&lt;mtext&gt;&lt;/mtext&gt;&lt;mi&gt;sin&lt;/mi&gt;&lt;mo data-mjx-texclass=&quot;NONE&quot;&gt;⁡&lt;/mo&gt;&lt;mrow data-mjx-texclass=&quot;INNER&quot;&gt;&lt;mo data-mjx-texclass=&quot;OPEN&quot;&gt;(&lt;/mo&gt;&lt;mfrac&gt;&lt;mrow&gt;&lt;mn&gt;82&lt;/mn&gt;&lt;mrow data-mjx-texclass=&quot;ORD&quot;&gt;&lt;mo data-mjx-pseudoscript=&quot;true&quot;&gt;°&lt;/mo&gt;&lt;/mrow&gt;&lt;/mrow&gt;&lt;mn&gt;99&lt;/mn&gt;&lt;/mfrac&gt;&lt;mo data-mjx-texclass=&quot;CLOSE&quot;&gt;)&lt;/mo&gt;&lt;/mrow&gt;&lt;mo&gt;=&lt;/mo&gt;&lt;mn&gt;100&lt;/mn&gt;&lt;/math&gt;" id="1031" name="Google Shape;1031;p73" title="99 over 100 equals sine 82 degrees 99 over sine 82 degrees equals 100 100 times sine 82 degrees equals 99 the sine of open paren 82 degrees times 100 close paren equals 99 the sine of open paren 82 degrees over 99 close paren equals 100"/>
          <p:cNvPicPr preferRelativeResize="0"/>
          <p:nvPr/>
        </p:nvPicPr>
        <p:blipFill rotWithShape="1">
          <a:blip r:embed="rId3">
            <a:alphaModFix/>
          </a:blip>
          <a:srcRect b="0" l="82675" r="0" t="0"/>
          <a:stretch/>
        </p:blipFill>
        <p:spPr>
          <a:xfrm>
            <a:off x="3648200" y="3336063"/>
            <a:ext cx="1624801" cy="561600"/>
          </a:xfrm>
          <a:prstGeom prst="rect">
            <a:avLst/>
          </a:prstGeom>
          <a:noFill/>
          <a:ln>
            <a:noFill/>
          </a:ln>
        </p:spPr>
      </p:pic>
      <p:grpSp>
        <p:nvGrpSpPr>
          <p:cNvPr id="1032" name="Google Shape;1032;p73"/>
          <p:cNvGrpSpPr/>
          <p:nvPr/>
        </p:nvGrpSpPr>
        <p:grpSpPr>
          <a:xfrm>
            <a:off x="538555" y="2157358"/>
            <a:ext cx="243093" cy="243093"/>
            <a:chOff x="1020916" y="1442088"/>
            <a:chExt cx="457200" cy="457200"/>
          </a:xfrm>
        </p:grpSpPr>
        <p:pic>
          <p:nvPicPr>
            <p:cNvPr id="1033" name="Google Shape;1033;p7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34" name="Google Shape;1034;p73"/>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35" name="Google Shape;1035;p73"/>
          <p:cNvGrpSpPr/>
          <p:nvPr/>
        </p:nvGrpSpPr>
        <p:grpSpPr>
          <a:xfrm>
            <a:off x="538555" y="3049333"/>
            <a:ext cx="243093" cy="243093"/>
            <a:chOff x="1020916" y="1442088"/>
            <a:chExt cx="457200" cy="457200"/>
          </a:xfrm>
        </p:grpSpPr>
        <p:pic>
          <p:nvPicPr>
            <p:cNvPr id="1036" name="Google Shape;1036;p7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37" name="Google Shape;1037;p73"/>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038" name="Google Shape;1038;p73"/>
          <p:cNvGrpSpPr/>
          <p:nvPr/>
        </p:nvGrpSpPr>
        <p:grpSpPr>
          <a:xfrm>
            <a:off x="538555" y="3934908"/>
            <a:ext cx="243093" cy="243093"/>
            <a:chOff x="1020916" y="1442088"/>
            <a:chExt cx="457200" cy="457200"/>
          </a:xfrm>
        </p:grpSpPr>
        <p:pic>
          <p:nvPicPr>
            <p:cNvPr id="1039" name="Google Shape;1039;p7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40" name="Google Shape;1040;p73"/>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041" name="Google Shape;1041;p73"/>
          <p:cNvGrpSpPr/>
          <p:nvPr/>
        </p:nvGrpSpPr>
        <p:grpSpPr>
          <a:xfrm>
            <a:off x="3349805" y="2603345"/>
            <a:ext cx="243093" cy="243093"/>
            <a:chOff x="1020916" y="1442088"/>
            <a:chExt cx="457200" cy="457200"/>
          </a:xfrm>
        </p:grpSpPr>
        <p:pic>
          <p:nvPicPr>
            <p:cNvPr id="1042" name="Google Shape;1042;p7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43" name="Google Shape;1043;p73"/>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1044" name="Google Shape;1044;p73"/>
          <p:cNvGrpSpPr/>
          <p:nvPr/>
        </p:nvGrpSpPr>
        <p:grpSpPr>
          <a:xfrm>
            <a:off x="3349805" y="3495308"/>
            <a:ext cx="243093" cy="243093"/>
            <a:chOff x="1020916" y="1442088"/>
            <a:chExt cx="457200" cy="457200"/>
          </a:xfrm>
        </p:grpSpPr>
        <p:pic>
          <p:nvPicPr>
            <p:cNvPr id="1045" name="Google Shape;1045;p7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46" name="Google Shape;1046;p73"/>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nvGrpSpPr>
          <p:cNvPr id="1047" name="Google Shape;1047;p73"/>
          <p:cNvGrpSpPr/>
          <p:nvPr/>
        </p:nvGrpSpPr>
        <p:grpSpPr>
          <a:xfrm>
            <a:off x="2279071" y="2070738"/>
            <a:ext cx="3445229" cy="2164037"/>
            <a:chOff x="2126671" y="1842138"/>
            <a:chExt cx="3445229" cy="2164037"/>
          </a:xfrm>
        </p:grpSpPr>
        <p:pic>
          <p:nvPicPr>
            <p:cNvPr id="1048" name="Google Shape;1048;p73"/>
            <p:cNvPicPr preferRelativeResize="0"/>
            <p:nvPr/>
          </p:nvPicPr>
          <p:blipFill>
            <a:blip r:embed="rId5">
              <a:alphaModFix/>
            </a:blip>
            <a:stretch>
              <a:fillRect/>
            </a:stretch>
          </p:blipFill>
          <p:spPr>
            <a:xfrm>
              <a:off x="2126671" y="1842138"/>
              <a:ext cx="396000" cy="419100"/>
            </a:xfrm>
            <a:prstGeom prst="rect">
              <a:avLst/>
            </a:prstGeom>
            <a:noFill/>
            <a:ln>
              <a:noFill/>
            </a:ln>
          </p:spPr>
        </p:pic>
        <p:pic>
          <p:nvPicPr>
            <p:cNvPr id="1049" name="Google Shape;1049;p73"/>
            <p:cNvPicPr preferRelativeResize="0"/>
            <p:nvPr/>
          </p:nvPicPr>
          <p:blipFill>
            <a:blip r:embed="rId6">
              <a:alphaModFix/>
            </a:blip>
            <a:stretch>
              <a:fillRect/>
            </a:stretch>
          </p:blipFill>
          <p:spPr>
            <a:xfrm>
              <a:off x="2606100" y="2725429"/>
              <a:ext cx="396000" cy="419760"/>
            </a:xfrm>
            <a:prstGeom prst="rect">
              <a:avLst/>
            </a:prstGeom>
            <a:noFill/>
            <a:ln>
              <a:noFill/>
            </a:ln>
          </p:spPr>
        </p:pic>
        <p:pic>
          <p:nvPicPr>
            <p:cNvPr id="1050" name="Google Shape;1050;p73"/>
            <p:cNvPicPr preferRelativeResize="0"/>
            <p:nvPr/>
          </p:nvPicPr>
          <p:blipFill>
            <a:blip r:embed="rId5">
              <a:alphaModFix/>
            </a:blip>
            <a:stretch>
              <a:fillRect/>
            </a:stretch>
          </p:blipFill>
          <p:spPr>
            <a:xfrm>
              <a:off x="2572071" y="3587075"/>
              <a:ext cx="396000" cy="419100"/>
            </a:xfrm>
            <a:prstGeom prst="rect">
              <a:avLst/>
            </a:prstGeom>
            <a:noFill/>
            <a:ln>
              <a:noFill/>
            </a:ln>
          </p:spPr>
        </p:pic>
        <p:pic>
          <p:nvPicPr>
            <p:cNvPr id="1051" name="Google Shape;1051;p73"/>
            <p:cNvPicPr preferRelativeResize="0"/>
            <p:nvPr/>
          </p:nvPicPr>
          <p:blipFill>
            <a:blip r:embed="rId5">
              <a:alphaModFix/>
            </a:blip>
            <a:stretch>
              <a:fillRect/>
            </a:stretch>
          </p:blipFill>
          <p:spPr>
            <a:xfrm>
              <a:off x="4995921" y="2261225"/>
              <a:ext cx="396000" cy="419100"/>
            </a:xfrm>
            <a:prstGeom prst="rect">
              <a:avLst/>
            </a:prstGeom>
            <a:noFill/>
            <a:ln>
              <a:noFill/>
            </a:ln>
          </p:spPr>
        </p:pic>
        <p:pic>
          <p:nvPicPr>
            <p:cNvPr id="1052" name="Google Shape;1052;p73"/>
            <p:cNvPicPr preferRelativeResize="0"/>
            <p:nvPr/>
          </p:nvPicPr>
          <p:blipFill>
            <a:blip r:embed="rId6">
              <a:alphaModFix/>
            </a:blip>
            <a:stretch>
              <a:fillRect/>
            </a:stretch>
          </p:blipFill>
          <p:spPr>
            <a:xfrm>
              <a:off x="5175900" y="3178367"/>
              <a:ext cx="396000" cy="419760"/>
            </a:xfrm>
            <a:prstGeom prst="rect">
              <a:avLst/>
            </a:prstGeom>
            <a:noFill/>
            <a:ln>
              <a:noFill/>
            </a:ln>
          </p:spPr>
        </p:pic>
      </p:grpSp>
      <p:sp>
        <p:nvSpPr>
          <p:cNvPr id="1053" name="Google Shape;1053;p73"/>
          <p:cNvSpPr/>
          <p:nvPr/>
        </p:nvSpPr>
        <p:spPr>
          <a:xfrm>
            <a:off x="859850" y="3890800"/>
            <a:ext cx="18600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7" name="Shape 1057"/>
        <p:cNvGrpSpPr/>
        <p:nvPr/>
      </p:nvGrpSpPr>
      <p:grpSpPr>
        <a:xfrm>
          <a:off x="0" y="0"/>
          <a:ext cx="0" cy="0"/>
          <a:chOff x="0" y="0"/>
          <a:chExt cx="0" cy="0"/>
        </a:xfrm>
      </p:grpSpPr>
      <p:sp>
        <p:nvSpPr>
          <p:cNvPr id="1058" name="Google Shape;1058;p74"/>
          <p:cNvSpPr/>
          <p:nvPr/>
        </p:nvSpPr>
        <p:spPr>
          <a:xfrm flipH="1" rot="-7114392">
            <a:off x="8079086" y="2736494"/>
            <a:ext cx="957178" cy="957178"/>
          </a:xfrm>
          <a:prstGeom prst="arc">
            <a:avLst>
              <a:gd fmla="val 10771373" name="adj1"/>
              <a:gd fmla="val 14522387"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59" name="Google Shape;1059;p74"/>
          <p:cNvSpPr/>
          <p:nvPr/>
        </p:nvSpPr>
        <p:spPr>
          <a:xfrm rot="9085700">
            <a:off x="6407777" y="2680813"/>
            <a:ext cx="2015441" cy="1086588"/>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60" name="Google Shape;1060;p74"/>
          <p:cNvSpPr txBox="1"/>
          <p:nvPr/>
        </p:nvSpPr>
        <p:spPr>
          <a:xfrm>
            <a:off x="324000" y="610600"/>
            <a:ext cx="84960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Kee ayaa si sax ah u muujinaya xiriirka ka dhexeeya hypotenuse-ka iyo dhinaca ka soo horjeeda xagasha θ° ee saddexagalkaan (lagu soo wareejiyay tirada ugu dhow)?</a:t>
            </a:r>
            <a:r>
              <a:rPr i="1" lang="en-GB" sz="1400">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p:txBody>
      </p:sp>
      <p:sp>
        <p:nvSpPr>
          <p:cNvPr id="1061" name="Google Shape;1061;p7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Qaabaynta qaacidada sine (sine formula)</a:t>
            </a:r>
            <a:endParaRPr/>
          </a:p>
        </p:txBody>
      </p:sp>
      <p:sp>
        <p:nvSpPr>
          <p:cNvPr id="1062" name="Google Shape;1062;p74"/>
          <p:cNvSpPr/>
          <p:nvPr/>
        </p:nvSpPr>
        <p:spPr>
          <a:xfrm flipH="1" rot="-7112399">
            <a:off x="7904326" y="2300928"/>
            <a:ext cx="194654" cy="194654"/>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63" name="Google Shape;1063;p74"/>
          <p:cNvSpPr txBox="1"/>
          <p:nvPr/>
        </p:nvSpPr>
        <p:spPr>
          <a:xfrm flipH="1" rot="5127">
            <a:off x="6553369" y="2345474"/>
            <a:ext cx="804601" cy="212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89 cm</a:t>
            </a:r>
            <a:endParaRPr sz="1800">
              <a:latin typeface="Lexend"/>
              <a:ea typeface="Lexend"/>
              <a:cs typeface="Lexend"/>
              <a:sym typeface="Lexend"/>
            </a:endParaRPr>
          </a:p>
        </p:txBody>
      </p:sp>
      <p:cxnSp>
        <p:nvCxnSpPr>
          <p:cNvPr id="1064" name="Google Shape;1064;p74"/>
          <p:cNvCxnSpPr/>
          <p:nvPr/>
        </p:nvCxnSpPr>
        <p:spPr>
          <a:xfrm flipH="1" rot="-7114052">
            <a:off x="6841765" y="2319742"/>
            <a:ext cx="1086588" cy="2015441"/>
          </a:xfrm>
          <a:prstGeom prst="straightConnector1">
            <a:avLst/>
          </a:prstGeom>
          <a:noFill/>
          <a:ln cap="flat" cmpd="sng" w="28575">
            <a:solidFill>
              <a:srgbClr val="4F7BE8"/>
            </a:solidFill>
            <a:prstDash val="solid"/>
            <a:round/>
            <a:headEnd len="med" w="med" type="triangle"/>
            <a:tailEnd len="med" w="med" type="triangle"/>
          </a:ln>
        </p:spPr>
      </p:cxnSp>
      <p:cxnSp>
        <p:nvCxnSpPr>
          <p:cNvPr id="1065" name="Google Shape;1065;p74"/>
          <p:cNvCxnSpPr/>
          <p:nvPr/>
        </p:nvCxnSpPr>
        <p:spPr>
          <a:xfrm rot="3685948">
            <a:off x="7854273" y="2689194"/>
            <a:ext cx="1086588" cy="0"/>
          </a:xfrm>
          <a:prstGeom prst="straightConnector1">
            <a:avLst/>
          </a:prstGeom>
          <a:noFill/>
          <a:ln cap="flat" cmpd="sng" w="28575">
            <a:solidFill>
              <a:srgbClr val="4F7BE8"/>
            </a:solidFill>
            <a:prstDash val="solid"/>
            <a:round/>
            <a:headEnd len="med" w="med" type="triangle"/>
            <a:tailEnd len="med" w="med" type="triangle"/>
          </a:ln>
        </p:spPr>
      </p:cxnSp>
      <p:sp>
        <p:nvSpPr>
          <p:cNvPr id="1066" name="Google Shape;1066;p74"/>
          <p:cNvSpPr txBox="1"/>
          <p:nvPr/>
        </p:nvSpPr>
        <p:spPr>
          <a:xfrm flipH="1" rot="-11033">
            <a:off x="8065715" y="2993610"/>
            <a:ext cx="467402"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400">
                <a:latin typeface="Lexend"/>
                <a:ea typeface="Lexend"/>
                <a:cs typeface="Lexend"/>
                <a:sym typeface="Lexend"/>
              </a:rPr>
              <a:t>θ</a:t>
            </a:r>
            <a:r>
              <a:rPr lang="en-GB" sz="1400">
                <a:solidFill>
                  <a:srgbClr val="000000"/>
                </a:solidFill>
                <a:latin typeface="Lexend"/>
                <a:ea typeface="Lexend"/>
                <a:cs typeface="Lexend"/>
                <a:sym typeface="Lexend"/>
              </a:rPr>
              <a:t>°</a:t>
            </a:r>
            <a:endParaRPr sz="1800">
              <a:latin typeface="Lexend"/>
              <a:ea typeface="Lexend"/>
              <a:cs typeface="Lexend"/>
              <a:sym typeface="Lexend"/>
            </a:endParaRPr>
          </a:p>
        </p:txBody>
      </p:sp>
      <p:sp>
        <p:nvSpPr>
          <p:cNvPr id="1067" name="Google Shape;1067;p74"/>
          <p:cNvSpPr txBox="1"/>
          <p:nvPr/>
        </p:nvSpPr>
        <p:spPr>
          <a:xfrm flipH="1" rot="5425">
            <a:off x="6437398" y="3336769"/>
            <a:ext cx="1901102" cy="212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116 cm</a:t>
            </a:r>
            <a:endParaRPr sz="1800">
              <a:latin typeface="Lexend"/>
              <a:ea typeface="Lexend"/>
              <a:cs typeface="Lexend"/>
              <a:sym typeface="Lexend"/>
            </a:endParaRPr>
          </a:p>
        </p:txBody>
      </p:sp>
      <p:grpSp>
        <p:nvGrpSpPr>
          <p:cNvPr id="1068" name="Google Shape;1068;p74"/>
          <p:cNvGrpSpPr/>
          <p:nvPr/>
        </p:nvGrpSpPr>
        <p:grpSpPr>
          <a:xfrm>
            <a:off x="462355" y="2081158"/>
            <a:ext cx="243093" cy="243093"/>
            <a:chOff x="1020916" y="1442088"/>
            <a:chExt cx="457200" cy="457200"/>
          </a:xfrm>
        </p:grpSpPr>
        <p:pic>
          <p:nvPicPr>
            <p:cNvPr id="1069" name="Google Shape;1069;p7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70" name="Google Shape;1070;p74"/>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71" name="Google Shape;1071;p74"/>
          <p:cNvGrpSpPr/>
          <p:nvPr/>
        </p:nvGrpSpPr>
        <p:grpSpPr>
          <a:xfrm>
            <a:off x="462355" y="2973133"/>
            <a:ext cx="243093" cy="243093"/>
            <a:chOff x="1020916" y="1442088"/>
            <a:chExt cx="457200" cy="457200"/>
          </a:xfrm>
        </p:grpSpPr>
        <p:pic>
          <p:nvPicPr>
            <p:cNvPr id="1072" name="Google Shape;1072;p7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73" name="Google Shape;1073;p74"/>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074" name="Google Shape;1074;p74"/>
          <p:cNvGrpSpPr/>
          <p:nvPr/>
        </p:nvGrpSpPr>
        <p:grpSpPr>
          <a:xfrm>
            <a:off x="462355" y="3858708"/>
            <a:ext cx="243093" cy="243093"/>
            <a:chOff x="1020916" y="1442088"/>
            <a:chExt cx="457200" cy="457200"/>
          </a:xfrm>
        </p:grpSpPr>
        <p:pic>
          <p:nvPicPr>
            <p:cNvPr id="1075" name="Google Shape;1075;p7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76" name="Google Shape;1076;p74"/>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077" name="Google Shape;1077;p74"/>
          <p:cNvGrpSpPr/>
          <p:nvPr/>
        </p:nvGrpSpPr>
        <p:grpSpPr>
          <a:xfrm>
            <a:off x="2968805" y="2527145"/>
            <a:ext cx="243093" cy="243093"/>
            <a:chOff x="1020916" y="1442088"/>
            <a:chExt cx="457200" cy="457200"/>
          </a:xfrm>
        </p:grpSpPr>
        <p:pic>
          <p:nvPicPr>
            <p:cNvPr id="1078" name="Google Shape;1078;p7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79" name="Google Shape;1079;p74"/>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1080" name="Google Shape;1080;p74"/>
          <p:cNvGrpSpPr/>
          <p:nvPr/>
        </p:nvGrpSpPr>
        <p:grpSpPr>
          <a:xfrm>
            <a:off x="2968805" y="3419108"/>
            <a:ext cx="243093" cy="243093"/>
            <a:chOff x="1020916" y="1442088"/>
            <a:chExt cx="457200" cy="457200"/>
          </a:xfrm>
        </p:grpSpPr>
        <p:pic>
          <p:nvPicPr>
            <p:cNvPr id="1081" name="Google Shape;1081;p7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82" name="Google Shape;1082;p74"/>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nvGrpSpPr>
          <p:cNvPr id="1083" name="Google Shape;1083;p74"/>
          <p:cNvGrpSpPr/>
          <p:nvPr/>
        </p:nvGrpSpPr>
        <p:grpSpPr>
          <a:xfrm>
            <a:off x="2274888" y="1992817"/>
            <a:ext cx="3367046" cy="2149946"/>
            <a:chOff x="2122488" y="1992817"/>
            <a:chExt cx="3367046" cy="2149946"/>
          </a:xfrm>
        </p:grpSpPr>
        <p:pic>
          <p:nvPicPr>
            <p:cNvPr id="1084" name="Google Shape;1084;p74"/>
            <p:cNvPicPr preferRelativeResize="0"/>
            <p:nvPr/>
          </p:nvPicPr>
          <p:blipFill>
            <a:blip r:embed="rId4">
              <a:alphaModFix/>
            </a:blip>
            <a:stretch>
              <a:fillRect/>
            </a:stretch>
          </p:blipFill>
          <p:spPr>
            <a:xfrm>
              <a:off x="2125483" y="2858575"/>
              <a:ext cx="396000" cy="419100"/>
            </a:xfrm>
            <a:prstGeom prst="rect">
              <a:avLst/>
            </a:prstGeom>
            <a:noFill/>
            <a:ln>
              <a:noFill/>
            </a:ln>
          </p:spPr>
        </p:pic>
        <p:pic>
          <p:nvPicPr>
            <p:cNvPr id="1085" name="Google Shape;1085;p74"/>
            <p:cNvPicPr preferRelativeResize="0"/>
            <p:nvPr/>
          </p:nvPicPr>
          <p:blipFill>
            <a:blip r:embed="rId5">
              <a:alphaModFix/>
            </a:blip>
            <a:stretch>
              <a:fillRect/>
            </a:stretch>
          </p:blipFill>
          <p:spPr>
            <a:xfrm>
              <a:off x="2122488" y="1992817"/>
              <a:ext cx="396000" cy="419760"/>
            </a:xfrm>
            <a:prstGeom prst="rect">
              <a:avLst/>
            </a:prstGeom>
            <a:noFill/>
            <a:ln>
              <a:noFill/>
            </a:ln>
          </p:spPr>
        </p:pic>
        <p:pic>
          <p:nvPicPr>
            <p:cNvPr id="1086" name="Google Shape;1086;p74"/>
            <p:cNvPicPr preferRelativeResize="0"/>
            <p:nvPr/>
          </p:nvPicPr>
          <p:blipFill>
            <a:blip r:embed="rId4">
              <a:alphaModFix/>
            </a:blip>
            <a:stretch>
              <a:fillRect/>
            </a:stretch>
          </p:blipFill>
          <p:spPr>
            <a:xfrm>
              <a:off x="2122508" y="3723663"/>
              <a:ext cx="396000" cy="419100"/>
            </a:xfrm>
            <a:prstGeom prst="rect">
              <a:avLst/>
            </a:prstGeom>
            <a:noFill/>
            <a:ln>
              <a:noFill/>
            </a:ln>
          </p:spPr>
        </p:pic>
        <p:pic>
          <p:nvPicPr>
            <p:cNvPr id="1087" name="Google Shape;1087;p74"/>
            <p:cNvPicPr preferRelativeResize="0"/>
            <p:nvPr/>
          </p:nvPicPr>
          <p:blipFill>
            <a:blip r:embed="rId4">
              <a:alphaModFix/>
            </a:blip>
            <a:stretch>
              <a:fillRect/>
            </a:stretch>
          </p:blipFill>
          <p:spPr>
            <a:xfrm>
              <a:off x="5093533" y="3331100"/>
              <a:ext cx="396000" cy="419100"/>
            </a:xfrm>
            <a:prstGeom prst="rect">
              <a:avLst/>
            </a:prstGeom>
            <a:noFill/>
            <a:ln>
              <a:noFill/>
            </a:ln>
          </p:spPr>
        </p:pic>
        <p:pic>
          <p:nvPicPr>
            <p:cNvPr id="1088" name="Google Shape;1088;p74"/>
            <p:cNvPicPr preferRelativeResize="0"/>
            <p:nvPr/>
          </p:nvPicPr>
          <p:blipFill>
            <a:blip r:embed="rId5">
              <a:alphaModFix/>
            </a:blip>
            <a:stretch>
              <a:fillRect/>
            </a:stretch>
          </p:blipFill>
          <p:spPr>
            <a:xfrm>
              <a:off x="5093513" y="2438817"/>
              <a:ext cx="396000" cy="419760"/>
            </a:xfrm>
            <a:prstGeom prst="rect">
              <a:avLst/>
            </a:prstGeom>
            <a:noFill/>
            <a:ln>
              <a:noFill/>
            </a:ln>
          </p:spPr>
        </p:pic>
      </p:grpSp>
      <p:pic>
        <p:nvPicPr>
          <p:cNvPr descr="&lt;math xmlns=&quot;http://www.w3.org/1998/Math/MathML&quot; display=&quot;block&quot; data-is-equatio=&quot;1&quot; data-latex=&quot;\textcolor{#FFFFF}{\frac{89}{116}=\sin\left(\theta°\right)\ \ \ \ \ \frac{89}{\sin\left(\theta°\right)}=116\ \ \ \ \ 116\times\sin\left(\theta°\right)=89}\ \ \ \ \ \ 116\times\sin\left(89°\right)=\theta\ \ \ \ \ \ \ \ \ \frac{\sin\left(\theta°\right)}{89}=116&quot;&gt;&lt;mstyle mathcolor=&quot;#FFFFF&quot;&gt;&lt;mfrac&gt;&lt;mn&gt;89&lt;/mn&gt;&lt;mn&gt;116&lt;/mn&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n&gt;89&lt;/mn&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n&gt;116&lt;/mn&gt;&lt;mtext&gt;&lt;/mtext&gt;&lt;mtext&gt;&lt;/mtext&gt;&lt;mtext&gt;&lt;/mtext&gt;&lt;mtext&gt;&lt;/mtext&gt;&lt;mtext&gt;&lt;/mtext&gt;&lt;mn&gt;116&lt;/mn&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n&gt;89&lt;/mn&gt;&lt;/mstyle&gt;&lt;mtext&gt;&lt;/mtext&gt;&lt;mtext&gt;&lt;/mtext&gt;&lt;mtext&gt;&lt;/mtext&gt;&lt;mtext&gt;&lt;/mtext&gt;&lt;mtext&gt;&lt;/mtext&gt;&lt;mtext&gt;&lt;/mtext&gt;&lt;mn&gt;116&lt;/mn&gt;&lt;mo&gt;×&lt;/mo&gt;&lt;mi&gt;sin&lt;/mi&gt;&lt;mo data-mjx-texclass=&quot;NONE&quot;&gt;⁡&lt;/mo&gt;&lt;mrow data-mjx-texclass=&quot;INNER&quot;&gt;&lt;mo data-mjx-texclass=&quot;OPEN&quot;&gt;(&lt;/mo&gt;&lt;mn&gt;89&lt;/mn&gt;&lt;mrow data-mjx-texclass=&quot;ORD&quot;&gt;&lt;mo data-mjx-pseudoscript=&quot;true&quot;&gt;°&lt;/mo&gt;&lt;/mrow&gt;&lt;mo data-mjx-texclass=&quot;CLOSE&quot;&gt;)&lt;/mo&gt;&lt;/mrow&gt;&lt;mo&gt;=&lt;/mo&gt;&lt;mi&gt;θ&lt;/mi&gt;&lt;mtext&gt;&lt;/mtext&gt;&lt;mtext&gt;&lt;/mtext&gt;&lt;mtext&gt;&lt;/mtext&gt;&lt;mtext&gt;&lt;/mtext&gt;&lt;mtext&gt;&lt;/mtext&gt;&lt;mtext&gt;&lt;/mtext&gt;&lt;mtext&gt;&lt;/mtext&gt;&lt;mtext&gt;&lt;/mtext&gt;&lt;mtext&gt;&lt;/mtext&gt;&lt;mfrac&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n&gt;89&lt;/mn&gt;&lt;/mfrac&gt;&lt;mo&gt;=&lt;/mo&gt;&lt;mn&gt;116&lt;/mn&gt;&lt;/math&gt;" id="1089" name="Google Shape;1089;p74" title="89 over 116 equals sine theta degrees 89 over sine theta degrees equals 116 116 times sine theta degrees equals 89 116 times sine 89 degrees equals theta sine theta degrees over 89 equals 116"/>
          <p:cNvPicPr preferRelativeResize="0"/>
          <p:nvPr/>
        </p:nvPicPr>
        <p:blipFill rotWithShape="1">
          <a:blip r:embed="rId6">
            <a:alphaModFix/>
          </a:blip>
          <a:srcRect b="0" l="0" r="85010" t="0"/>
          <a:stretch/>
        </p:blipFill>
        <p:spPr>
          <a:xfrm>
            <a:off x="810325" y="3699450"/>
            <a:ext cx="1435274" cy="561600"/>
          </a:xfrm>
          <a:prstGeom prst="rect">
            <a:avLst/>
          </a:prstGeom>
          <a:noFill/>
          <a:ln>
            <a:noFill/>
          </a:ln>
        </p:spPr>
      </p:pic>
      <p:pic>
        <p:nvPicPr>
          <p:cNvPr descr="&lt;math xmlns=&quot;http://www.w3.org/1998/Math/MathML&quot; display=&quot;block&quot; data-is-equatio=&quot;1&quot; data-latex=&quot;\textcolor{#FFFFF}{\frac{89}{116}=\sin\left(\theta°\right)\ \ \ \ \ \frac{89}{\sin\left(\theta°\right)}=116\ \ \ \ \ 116\times\sin\left(\theta°\right)=89}\ \ \ \ \ \ 116\times\sin\left(89°\right)=\theta\ \ \ \ \ \ \ \ \ \frac{\sin\left(\theta°\right)}{89}=116&quot;&gt;&lt;mstyle mathcolor=&quot;#FFFFF&quot;&gt;&lt;mfrac&gt;&lt;mn&gt;89&lt;/mn&gt;&lt;mn&gt;116&lt;/mn&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n&gt;89&lt;/mn&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n&gt;116&lt;/mn&gt;&lt;mtext&gt;&lt;/mtext&gt;&lt;mtext&gt;&lt;/mtext&gt;&lt;mtext&gt;&lt;/mtext&gt;&lt;mtext&gt;&lt;/mtext&gt;&lt;mtext&gt;&lt;/mtext&gt;&lt;mn&gt;116&lt;/mn&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n&gt;89&lt;/mn&gt;&lt;/mstyle&gt;&lt;mtext&gt;&lt;/mtext&gt;&lt;mtext&gt;&lt;/mtext&gt;&lt;mtext&gt;&lt;/mtext&gt;&lt;mtext&gt;&lt;/mtext&gt;&lt;mtext&gt;&lt;/mtext&gt;&lt;mtext&gt;&lt;/mtext&gt;&lt;mn&gt;116&lt;/mn&gt;&lt;mo&gt;×&lt;/mo&gt;&lt;mi&gt;sin&lt;/mi&gt;&lt;mo data-mjx-texclass=&quot;NONE&quot;&gt;⁡&lt;/mo&gt;&lt;mrow data-mjx-texclass=&quot;INNER&quot;&gt;&lt;mo data-mjx-texclass=&quot;OPEN&quot;&gt;(&lt;/mo&gt;&lt;mn&gt;89&lt;/mn&gt;&lt;mrow data-mjx-texclass=&quot;ORD&quot;&gt;&lt;mo data-mjx-pseudoscript=&quot;true&quot;&gt;°&lt;/mo&gt;&lt;/mrow&gt;&lt;mo data-mjx-texclass=&quot;CLOSE&quot;&gt;)&lt;/mo&gt;&lt;/mrow&gt;&lt;mo&gt;=&lt;/mo&gt;&lt;mi&gt;θ&lt;/mi&gt;&lt;mtext&gt;&lt;/mtext&gt;&lt;mtext&gt;&lt;/mtext&gt;&lt;mtext&gt;&lt;/mtext&gt;&lt;mtext&gt;&lt;/mtext&gt;&lt;mtext&gt;&lt;/mtext&gt;&lt;mtext&gt;&lt;/mtext&gt;&lt;mtext&gt;&lt;/mtext&gt;&lt;mtext&gt;&lt;/mtext&gt;&lt;mtext&gt;&lt;/mtext&gt;&lt;mfrac&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n&gt;89&lt;/mn&gt;&lt;/mfrac&gt;&lt;mo&gt;=&lt;/mo&gt;&lt;mn&gt;116&lt;/mn&gt;&lt;/math&gt;" id="1090" name="Google Shape;1090;p74" title="89 over 116 equals sine theta degrees 89 over sine theta degrees equals 116 116 times sine theta degrees equals 89 116 times sine 89 degrees equals theta sine theta degrees over 89 equals 116"/>
          <p:cNvPicPr preferRelativeResize="0"/>
          <p:nvPr/>
        </p:nvPicPr>
        <p:blipFill rotWithShape="1">
          <a:blip r:embed="rId6">
            <a:alphaModFix/>
          </a:blip>
          <a:srcRect b="0" l="17925" r="66821" t="0"/>
          <a:stretch/>
        </p:blipFill>
        <p:spPr>
          <a:xfrm>
            <a:off x="814400" y="2802350"/>
            <a:ext cx="1460500" cy="561600"/>
          </a:xfrm>
          <a:prstGeom prst="rect">
            <a:avLst/>
          </a:prstGeom>
          <a:noFill/>
          <a:ln>
            <a:noFill/>
          </a:ln>
        </p:spPr>
      </p:pic>
      <p:pic>
        <p:nvPicPr>
          <p:cNvPr descr="&lt;math xmlns=&quot;http://www.w3.org/1998/Math/MathML&quot; display=&quot;block&quot; data-is-equatio=&quot;1&quot; data-latex=&quot;\textcolor{#FFFFF}{\frac{89}{116}=\sin\left(\theta°\right)\ \ \ \ \ \frac{89}{\sin\left(\theta°\right)}=116\ \ \ \ \ 116\times\sin\left(\theta°\right)=89}\ \ \ \ \ \ 116\times\sin\left(89°\right)=\theta\ \ \ \ \ \ \ \ \ \frac{\sin\left(\theta°\right)}{89}=116&quot;&gt;&lt;mstyle mathcolor=&quot;#FFFFF&quot;&gt;&lt;mfrac&gt;&lt;mn&gt;89&lt;/mn&gt;&lt;mn&gt;116&lt;/mn&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n&gt;89&lt;/mn&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n&gt;116&lt;/mn&gt;&lt;mtext&gt;&lt;/mtext&gt;&lt;mtext&gt;&lt;/mtext&gt;&lt;mtext&gt;&lt;/mtext&gt;&lt;mtext&gt;&lt;/mtext&gt;&lt;mtext&gt;&lt;/mtext&gt;&lt;mn&gt;116&lt;/mn&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n&gt;89&lt;/mn&gt;&lt;/mstyle&gt;&lt;mtext&gt;&lt;/mtext&gt;&lt;mtext&gt;&lt;/mtext&gt;&lt;mtext&gt;&lt;/mtext&gt;&lt;mtext&gt;&lt;/mtext&gt;&lt;mtext&gt;&lt;/mtext&gt;&lt;mtext&gt;&lt;/mtext&gt;&lt;mn&gt;116&lt;/mn&gt;&lt;mo&gt;×&lt;/mo&gt;&lt;mi&gt;sin&lt;/mi&gt;&lt;mo data-mjx-texclass=&quot;NONE&quot;&gt;⁡&lt;/mo&gt;&lt;mrow data-mjx-texclass=&quot;INNER&quot;&gt;&lt;mo data-mjx-texclass=&quot;OPEN&quot;&gt;(&lt;/mo&gt;&lt;mn&gt;89&lt;/mn&gt;&lt;mrow data-mjx-texclass=&quot;ORD&quot;&gt;&lt;mo data-mjx-pseudoscript=&quot;true&quot;&gt;°&lt;/mo&gt;&lt;/mrow&gt;&lt;mo data-mjx-texclass=&quot;CLOSE&quot;&gt;)&lt;/mo&gt;&lt;/mrow&gt;&lt;mo&gt;=&lt;/mo&gt;&lt;mi&gt;θ&lt;/mi&gt;&lt;mtext&gt;&lt;/mtext&gt;&lt;mtext&gt;&lt;/mtext&gt;&lt;mtext&gt;&lt;/mtext&gt;&lt;mtext&gt;&lt;/mtext&gt;&lt;mtext&gt;&lt;/mtext&gt;&lt;mtext&gt;&lt;/mtext&gt;&lt;mtext&gt;&lt;/mtext&gt;&lt;mtext&gt;&lt;/mtext&gt;&lt;mtext&gt;&lt;/mtext&gt;&lt;mfrac&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n&gt;89&lt;/mn&gt;&lt;/mfrac&gt;&lt;mo&gt;=&lt;/mo&gt;&lt;mn&gt;116&lt;/mn&gt;&lt;/math&gt;" id="1091" name="Google Shape;1091;p74" title="89 over 116 equals sine theta degrees 89 over sine theta degrees equals 116 116 times sine theta degrees equals 89 116 times sine 89 degrees equals theta sine theta degrees over 89 equals 116"/>
          <p:cNvPicPr preferRelativeResize="0"/>
          <p:nvPr/>
        </p:nvPicPr>
        <p:blipFill rotWithShape="1">
          <a:blip r:embed="rId6">
            <a:alphaModFix/>
          </a:blip>
          <a:srcRect b="0" l="36305" r="44178" t="0"/>
          <a:stretch/>
        </p:blipFill>
        <p:spPr>
          <a:xfrm>
            <a:off x="3294550" y="3259850"/>
            <a:ext cx="1868723" cy="561600"/>
          </a:xfrm>
          <a:prstGeom prst="rect">
            <a:avLst/>
          </a:prstGeom>
          <a:noFill/>
          <a:ln>
            <a:noFill/>
          </a:ln>
        </p:spPr>
      </p:pic>
      <p:pic>
        <p:nvPicPr>
          <p:cNvPr descr="&lt;math xmlns=&quot;http://www.w3.org/1998/Math/MathML&quot; display=&quot;block&quot; data-is-equatio=&quot;1&quot; data-latex=&quot;\textcolor{#FFFFF}{\frac{89}{116}=\sin\left(\theta°\right)\ \ \ \ \ \frac{89}{\sin\left(\theta°\right)}=116\ \ \ \ \ 116\times\sin\left(\theta°\right)=89}\ \ \ \ \ \ 116\times\sin\left(89°\right)=\theta\ \ \ \ \ \ \ \ \ \frac{\sin\left(\theta°\right)}{89}=116&quot;&gt;&lt;mstyle mathcolor=&quot;#FFFFF&quot;&gt;&lt;mfrac&gt;&lt;mn&gt;89&lt;/mn&gt;&lt;mn&gt;116&lt;/mn&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n&gt;89&lt;/mn&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n&gt;116&lt;/mn&gt;&lt;mtext&gt;&lt;/mtext&gt;&lt;mtext&gt;&lt;/mtext&gt;&lt;mtext&gt;&lt;/mtext&gt;&lt;mtext&gt;&lt;/mtext&gt;&lt;mtext&gt;&lt;/mtext&gt;&lt;mn&gt;116&lt;/mn&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n&gt;89&lt;/mn&gt;&lt;/mstyle&gt;&lt;mtext&gt;&lt;/mtext&gt;&lt;mtext&gt;&lt;/mtext&gt;&lt;mtext&gt;&lt;/mtext&gt;&lt;mtext&gt;&lt;/mtext&gt;&lt;mtext&gt;&lt;/mtext&gt;&lt;mtext&gt;&lt;/mtext&gt;&lt;mn&gt;116&lt;/mn&gt;&lt;mo&gt;×&lt;/mo&gt;&lt;mi&gt;sin&lt;/mi&gt;&lt;mo data-mjx-texclass=&quot;NONE&quot;&gt;⁡&lt;/mo&gt;&lt;mrow data-mjx-texclass=&quot;INNER&quot;&gt;&lt;mo data-mjx-texclass=&quot;OPEN&quot;&gt;(&lt;/mo&gt;&lt;mn&gt;89&lt;/mn&gt;&lt;mrow data-mjx-texclass=&quot;ORD&quot;&gt;&lt;mo data-mjx-pseudoscript=&quot;true&quot;&gt;°&lt;/mo&gt;&lt;/mrow&gt;&lt;mo data-mjx-texclass=&quot;CLOSE&quot;&gt;)&lt;/mo&gt;&lt;/mrow&gt;&lt;mo&gt;=&lt;/mo&gt;&lt;mi&gt;θ&lt;/mi&gt;&lt;mtext&gt;&lt;/mtext&gt;&lt;mtext&gt;&lt;/mtext&gt;&lt;mtext&gt;&lt;/mtext&gt;&lt;mtext&gt;&lt;/mtext&gt;&lt;mtext&gt;&lt;/mtext&gt;&lt;mtext&gt;&lt;/mtext&gt;&lt;mtext&gt;&lt;/mtext&gt;&lt;mtext&gt;&lt;/mtext&gt;&lt;mtext&gt;&lt;/mtext&gt;&lt;mfrac&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n&gt;89&lt;/mn&gt;&lt;/mfrac&gt;&lt;mo&gt;=&lt;/mo&gt;&lt;mn&gt;116&lt;/mn&gt;&lt;/math&gt;" id="1092" name="Google Shape;1092;p74" title="89 over 116 equals sine theta degrees 89 over sine theta degrees equals 116 116 times sine theta degrees equals 89 116 times sine 89 degrees equals theta sine theta degrees over 89 equals 116"/>
          <p:cNvPicPr preferRelativeResize="0"/>
          <p:nvPr/>
        </p:nvPicPr>
        <p:blipFill rotWithShape="1">
          <a:blip r:embed="rId6">
            <a:alphaModFix/>
          </a:blip>
          <a:srcRect b="0" l="59706" r="20588" t="0"/>
          <a:stretch/>
        </p:blipFill>
        <p:spPr>
          <a:xfrm>
            <a:off x="3285488" y="2367900"/>
            <a:ext cx="1886848" cy="561600"/>
          </a:xfrm>
          <a:prstGeom prst="rect">
            <a:avLst/>
          </a:prstGeom>
          <a:noFill/>
          <a:ln>
            <a:noFill/>
          </a:ln>
        </p:spPr>
      </p:pic>
      <p:pic>
        <p:nvPicPr>
          <p:cNvPr descr="&lt;math xmlns=&quot;http://www.w3.org/1998/Math/MathML&quot; display=&quot;block&quot; data-is-equatio=&quot;1&quot; data-latex=&quot;\textcolor{#FFFFF}{\frac{89}{116}=\sin\left(\theta°\right)\ \ \ \ \ \frac{89}{\sin\left(\theta°\right)}=116\ \ \ \ \ 116\times\sin\left(\theta°\right)=89}\ \ \ \ \ \ 116\times\sin\left(89°\right)=\theta\ \ \ \ \ \ \ \ \ \frac{\sin\left(\theta°\right)}{89}=116&quot;&gt;&lt;mstyle mathcolor=&quot;#FFFFF&quot;&gt;&lt;mfrac&gt;&lt;mn&gt;89&lt;/mn&gt;&lt;mn&gt;116&lt;/mn&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n&gt;89&lt;/mn&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n&gt;116&lt;/mn&gt;&lt;mtext&gt;&lt;/mtext&gt;&lt;mtext&gt;&lt;/mtext&gt;&lt;mtext&gt;&lt;/mtext&gt;&lt;mtext&gt;&lt;/mtext&gt;&lt;mtext&gt;&lt;/mtext&gt;&lt;mn&gt;116&lt;/mn&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n&gt;89&lt;/mn&gt;&lt;/mstyle&gt;&lt;mtext&gt;&lt;/mtext&gt;&lt;mtext&gt;&lt;/mtext&gt;&lt;mtext&gt;&lt;/mtext&gt;&lt;mtext&gt;&lt;/mtext&gt;&lt;mtext&gt;&lt;/mtext&gt;&lt;mtext&gt;&lt;/mtext&gt;&lt;mn&gt;116&lt;/mn&gt;&lt;mo&gt;×&lt;/mo&gt;&lt;mi&gt;sin&lt;/mi&gt;&lt;mo data-mjx-texclass=&quot;NONE&quot;&gt;⁡&lt;/mo&gt;&lt;mrow data-mjx-texclass=&quot;INNER&quot;&gt;&lt;mo data-mjx-texclass=&quot;OPEN&quot;&gt;(&lt;/mo&gt;&lt;mn&gt;89&lt;/mn&gt;&lt;mrow data-mjx-texclass=&quot;ORD&quot;&gt;&lt;mo data-mjx-pseudoscript=&quot;true&quot;&gt;°&lt;/mo&gt;&lt;/mrow&gt;&lt;mo data-mjx-texclass=&quot;CLOSE&quot;&gt;)&lt;/mo&gt;&lt;/mrow&gt;&lt;mo&gt;=&lt;/mo&gt;&lt;mi&gt;θ&lt;/mi&gt;&lt;mtext&gt;&lt;/mtext&gt;&lt;mtext&gt;&lt;/mtext&gt;&lt;mtext&gt;&lt;/mtext&gt;&lt;mtext&gt;&lt;/mtext&gt;&lt;mtext&gt;&lt;/mtext&gt;&lt;mtext&gt;&lt;/mtext&gt;&lt;mtext&gt;&lt;/mtext&gt;&lt;mtext&gt;&lt;/mtext&gt;&lt;mtext&gt;&lt;/mtext&gt;&lt;mfrac&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n&gt;89&lt;/mn&gt;&lt;/mfrac&gt;&lt;mo&gt;=&lt;/mo&gt;&lt;mn&gt;116&lt;/mn&gt;&lt;/math&gt;" id="1093" name="Google Shape;1093;p74" title="89 over 116 equals sine theta degrees 89 over sine theta degrees equals 116 116 times sine theta degrees equals 89 116 times sine 89 degrees equals theta sine theta degrees over 89 equals 116"/>
          <p:cNvPicPr preferRelativeResize="0"/>
          <p:nvPr/>
        </p:nvPicPr>
        <p:blipFill rotWithShape="1">
          <a:blip r:embed="rId6">
            <a:alphaModFix/>
          </a:blip>
          <a:srcRect b="0" l="85095" r="0" t="0"/>
          <a:stretch/>
        </p:blipFill>
        <p:spPr>
          <a:xfrm>
            <a:off x="814400" y="1921900"/>
            <a:ext cx="1427123" cy="561600"/>
          </a:xfrm>
          <a:prstGeom prst="rect">
            <a:avLst/>
          </a:prstGeom>
          <a:noFill/>
          <a:ln>
            <a:noFill/>
          </a:ln>
        </p:spPr>
      </p:pic>
      <p:sp>
        <p:nvSpPr>
          <p:cNvPr id="1094" name="Google Shape;1094;p74"/>
          <p:cNvSpPr/>
          <p:nvPr/>
        </p:nvSpPr>
        <p:spPr>
          <a:xfrm>
            <a:off x="3266200" y="3372100"/>
            <a:ext cx="19392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pic>
        <p:nvPicPr>
          <p:cNvPr id="1095" name="Google Shape;1095;p74"/>
          <p:cNvPicPr preferRelativeResize="0"/>
          <p:nvPr/>
        </p:nvPicPr>
        <p:blipFill>
          <a:blip r:embed="rId7">
            <a:alphaModFix/>
          </a:blip>
          <a:stretch>
            <a:fillRect/>
          </a:stretch>
        </p:blipFill>
        <p:spPr>
          <a:xfrm>
            <a:off x="6126525" y="2046794"/>
            <a:ext cx="2007125" cy="116440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9" name="Shape 1099"/>
        <p:cNvGrpSpPr/>
        <p:nvPr/>
      </p:nvGrpSpPr>
      <p:grpSpPr>
        <a:xfrm>
          <a:off x="0" y="0"/>
          <a:ext cx="0" cy="0"/>
          <a:chOff x="0" y="0"/>
          <a:chExt cx="0" cy="0"/>
        </a:xfrm>
      </p:grpSpPr>
      <p:pic>
        <p:nvPicPr>
          <p:cNvPr descr="&lt;math xmlns=&quot;http://www.w3.org/1998/Math/MathML&quot; display=&quot;block&quot; data-is-equatio=&quot;1&quot; data-latex=&quot;\frac{\text{opp}}{h}=\sin\left(\theta°\right)\ \ \ \ \ \frac{\text{opp}}{\sin\left(\theta°\right)}=h\ \ \ \ \ h\times\sin\left(\theta°\right)=\text{opp}&quot;&gt;&lt;mfrac&gt;&lt;mtext&gt;opp&lt;/mtext&gt;&lt;mi&gt;h&lt;/mi&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1100" name="Google Shape;1100;p75" title="opp over h equals sine theta degrees opp over sine theta degrees equals h h times sine theta degrees equals opp"/>
          <p:cNvPicPr preferRelativeResize="0"/>
          <p:nvPr/>
        </p:nvPicPr>
        <p:blipFill rotWithShape="1">
          <a:blip r:embed="rId3">
            <a:alphaModFix/>
          </a:blip>
          <a:srcRect b="0" l="35040" r="40862" t="0"/>
          <a:stretch/>
        </p:blipFill>
        <p:spPr>
          <a:xfrm>
            <a:off x="5006524" y="2920689"/>
            <a:ext cx="1347850" cy="582525"/>
          </a:xfrm>
          <a:prstGeom prst="rect">
            <a:avLst/>
          </a:prstGeom>
          <a:noFill/>
          <a:ln>
            <a:noFill/>
          </a:ln>
        </p:spPr>
      </p:pic>
      <p:pic>
        <p:nvPicPr>
          <p:cNvPr descr="&lt;math xmlns=&quot;http://www.w3.org/1998/Math/MathML&quot; display=&quot;block&quot; data-is-equatio=&quot;1&quot; data-latex=&quot;\frac{\text{opp}}{h}=\sin\left(\theta°\right)\ \ \ \ \ \frac{\text{opp}}{\sin\left(\theta°\right)}=h\ \ \ \ \ h\times\sin\left(\theta°\right)=\text{opp}&quot;&gt;&lt;mfrac&gt;&lt;mtext&gt;opp&lt;/mtext&gt;&lt;mi&gt;h&lt;/mi&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1101" name="Google Shape;1101;p75" title="opp over h equals sine theta degrees opp over sine theta degrees equals h h times sine theta degrees equals opp"/>
          <p:cNvPicPr preferRelativeResize="0"/>
          <p:nvPr/>
        </p:nvPicPr>
        <p:blipFill rotWithShape="1">
          <a:blip r:embed="rId3">
            <a:alphaModFix/>
          </a:blip>
          <a:srcRect b="0" l="63802" r="0" t="0"/>
          <a:stretch/>
        </p:blipFill>
        <p:spPr>
          <a:xfrm>
            <a:off x="5015975" y="1748275"/>
            <a:ext cx="2024627" cy="582525"/>
          </a:xfrm>
          <a:prstGeom prst="rect">
            <a:avLst/>
          </a:prstGeom>
          <a:noFill/>
          <a:ln>
            <a:noFill/>
          </a:ln>
        </p:spPr>
      </p:pic>
      <p:pic>
        <p:nvPicPr>
          <p:cNvPr descr="&lt;math xmlns=&quot;http://www.w3.org/1998/Math/MathML&quot; display=&quot;block&quot; data-is-equatio=&quot;1&quot; data-latex=&quot;\frac{\text{opp}}{h}=\sin\left(\theta°\right)\ \ \ \ \ \frac{\text{opp}}{\sin\left(\theta°\right)}=h\ \ \ \ \ h\times\sin\left(\theta°\right)=\text{opp}&quot;&gt;&lt;mfrac&gt;&lt;mtext&gt;opp&lt;/mtext&gt;&lt;mi&gt;h&lt;/mi&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1102" name="Google Shape;1102;p75" title="opp over h equals sine theta degrees opp over sine theta degrees equals h h times sine theta degrees equals opp"/>
          <p:cNvPicPr preferRelativeResize="0"/>
          <p:nvPr/>
        </p:nvPicPr>
        <p:blipFill rotWithShape="1">
          <a:blip r:embed="rId3">
            <a:alphaModFix/>
          </a:blip>
          <a:srcRect b="0" l="35040" r="40862" t="0"/>
          <a:stretch/>
        </p:blipFill>
        <p:spPr>
          <a:xfrm>
            <a:off x="625772" y="2914416"/>
            <a:ext cx="1347850" cy="582525"/>
          </a:xfrm>
          <a:prstGeom prst="rect">
            <a:avLst/>
          </a:prstGeom>
          <a:noFill/>
          <a:ln>
            <a:noFill/>
          </a:ln>
        </p:spPr>
      </p:pic>
      <p:pic>
        <p:nvPicPr>
          <p:cNvPr descr="&lt;math xmlns=&quot;http://www.w3.org/1998/Math/MathML&quot; display=&quot;block&quot; data-is-equatio=&quot;1&quot; data-latex=&quot;\frac{\text{opp}}{h}=\sin\left(\theta°\right)\ \ \ \ \ \frac{\text{opp}}{\sin\left(\theta°\right)}=h\ \ \ \ \ h\times\sin\left(\theta°\right)=\text{opp}&quot;&gt;&lt;mfrac&gt;&lt;mtext&gt;opp&lt;/mtext&gt;&lt;mi&gt;h&lt;/mi&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1103" name="Google Shape;1103;p75" title="opp over h equals sine theta degrees opp over sine theta degrees equals h h times sine theta degrees equals opp"/>
          <p:cNvPicPr preferRelativeResize="0"/>
          <p:nvPr/>
        </p:nvPicPr>
        <p:blipFill rotWithShape="1">
          <a:blip r:embed="rId3">
            <a:alphaModFix/>
          </a:blip>
          <a:srcRect b="0" l="64792" r="0" t="0"/>
          <a:stretch/>
        </p:blipFill>
        <p:spPr>
          <a:xfrm>
            <a:off x="690625" y="1742000"/>
            <a:ext cx="1969225" cy="582525"/>
          </a:xfrm>
          <a:prstGeom prst="rect">
            <a:avLst/>
          </a:prstGeom>
          <a:noFill/>
          <a:ln>
            <a:noFill/>
          </a:ln>
        </p:spPr>
      </p:pic>
      <p:sp>
        <p:nvSpPr>
          <p:cNvPr id="1104" name="Google Shape;1104;p75"/>
          <p:cNvSpPr/>
          <p:nvPr/>
        </p:nvSpPr>
        <p:spPr>
          <a:xfrm>
            <a:off x="6555275" y="2563400"/>
            <a:ext cx="1178400" cy="1178700"/>
          </a:xfrm>
          <a:prstGeom prst="arc">
            <a:avLst>
              <a:gd fmla="val 21431706" name="adj1"/>
              <a:gd fmla="val 2341765"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05" name="Google Shape;1105;p75"/>
          <p:cNvSpPr txBox="1"/>
          <p:nvPr/>
        </p:nvSpPr>
        <p:spPr>
          <a:xfrm>
            <a:off x="604099" y="3926425"/>
            <a:ext cx="1111800" cy="269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sin(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106" name="Google Shape;1106;p75"/>
          <p:cNvSpPr/>
          <p:nvPr/>
        </p:nvSpPr>
        <p:spPr>
          <a:xfrm>
            <a:off x="1005950" y="3940178"/>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107" name="Google Shape;1107;p75"/>
          <p:cNvSpPr txBox="1"/>
          <p:nvPr/>
        </p:nvSpPr>
        <p:spPr>
          <a:xfrm>
            <a:off x="324000" y="610600"/>
            <a:ext cx="84960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1) Ku beddel dhinacyada la calaamadeeyay iyo xagasha saddexagal kasta labadan nooc ee qaacidada sine (sine formula).</a:t>
            </a:r>
            <a:endParaRPr sz="1800">
              <a:latin typeface="Lexend"/>
              <a:ea typeface="Lexend"/>
              <a:cs typeface="Lexend"/>
              <a:sym typeface="Lexend"/>
            </a:endParaRPr>
          </a:p>
          <a:p>
            <a:pPr indent="0" lvl="0" marL="0" rtl="0" algn="l">
              <a:spcBef>
                <a:spcPts val="0"/>
              </a:spcBef>
              <a:spcAft>
                <a:spcPts val="0"/>
              </a:spcAft>
              <a:buNone/>
            </a:pPr>
            <a:r>
              <a:rPr lang="en-GB" sz="1800">
                <a:latin typeface="Lexend"/>
                <a:ea typeface="Lexend"/>
                <a:cs typeface="Lexend"/>
                <a:sym typeface="Lexend"/>
              </a:rPr>
              <a:t>Saddexagal kasta, dooro nooca ugu habboon ee qaacidada sine (sine formula) si aad u hesho dhererka dhinaca maqan.</a:t>
            </a:r>
            <a:endParaRPr sz="1800">
              <a:latin typeface="Lexend"/>
              <a:ea typeface="Lexend"/>
              <a:cs typeface="Lexend"/>
              <a:sym typeface="Lexend"/>
            </a:endParaRPr>
          </a:p>
        </p:txBody>
      </p:sp>
      <p:sp>
        <p:nvSpPr>
          <p:cNvPr id="1108" name="Google Shape;1108;p7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Qaabaynta qaacidada sine (sine formula)</a:t>
            </a:r>
            <a:endParaRPr/>
          </a:p>
        </p:txBody>
      </p:sp>
      <p:cxnSp>
        <p:nvCxnSpPr>
          <p:cNvPr id="1109" name="Google Shape;1109;p75"/>
          <p:cNvCxnSpPr/>
          <p:nvPr/>
        </p:nvCxnSpPr>
        <p:spPr>
          <a:xfrm>
            <a:off x="4572000" y="1567800"/>
            <a:ext cx="0" cy="3259200"/>
          </a:xfrm>
          <a:prstGeom prst="straightConnector1">
            <a:avLst/>
          </a:prstGeom>
          <a:noFill/>
          <a:ln cap="flat" cmpd="sng" w="38100">
            <a:solidFill>
              <a:schemeClr val="accent4"/>
            </a:solidFill>
            <a:prstDash val="solid"/>
            <a:round/>
            <a:headEnd len="med" w="med" type="none"/>
            <a:tailEnd len="med" w="med" type="none"/>
          </a:ln>
        </p:spPr>
      </p:cxnSp>
      <p:sp>
        <p:nvSpPr>
          <p:cNvPr id="1110" name="Google Shape;1110;p75"/>
          <p:cNvSpPr/>
          <p:nvPr/>
        </p:nvSpPr>
        <p:spPr>
          <a:xfrm>
            <a:off x="453075" y="2254553"/>
            <a:ext cx="5559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111" name="Google Shape;1111;p75"/>
          <p:cNvSpPr txBox="1"/>
          <p:nvPr/>
        </p:nvSpPr>
        <p:spPr>
          <a:xfrm>
            <a:off x="680299" y="2258403"/>
            <a:ext cx="2187000" cy="269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 sin( ) =</a:t>
            </a:r>
            <a:r>
              <a:rPr lang="en-GB" sz="1800">
                <a:solidFill>
                  <a:schemeClr val="dk1"/>
                </a:solidFill>
                <a:latin typeface="Lexend"/>
                <a:ea typeface="Lexend"/>
                <a:cs typeface="Lexend"/>
                <a:sym typeface="Lexend"/>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112" name="Google Shape;1112;p75"/>
          <p:cNvSpPr/>
          <p:nvPr/>
        </p:nvSpPr>
        <p:spPr>
          <a:xfrm>
            <a:off x="1684800" y="2254553"/>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113" name="Google Shape;1113;p75"/>
          <p:cNvSpPr/>
          <p:nvPr/>
        </p:nvSpPr>
        <p:spPr>
          <a:xfrm>
            <a:off x="2662467" y="2254553"/>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114" name="Google Shape;1114;p75"/>
          <p:cNvSpPr txBox="1"/>
          <p:nvPr/>
        </p:nvSpPr>
        <p:spPr>
          <a:xfrm>
            <a:off x="1777831" y="3750925"/>
            <a:ext cx="510300" cy="269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  </a:t>
            </a:r>
            <a:endParaRPr i="1" sz="2200">
              <a:latin typeface="Times New Roman"/>
              <a:ea typeface="Times New Roman"/>
              <a:cs typeface="Times New Roman"/>
              <a:sym typeface="Times New Roman"/>
            </a:endParaRPr>
          </a:p>
        </p:txBody>
      </p:sp>
      <p:cxnSp>
        <p:nvCxnSpPr>
          <p:cNvPr id="1115" name="Google Shape;1115;p75"/>
          <p:cNvCxnSpPr/>
          <p:nvPr/>
        </p:nvCxnSpPr>
        <p:spPr>
          <a:xfrm>
            <a:off x="619725" y="3926428"/>
            <a:ext cx="1055700" cy="0"/>
          </a:xfrm>
          <a:prstGeom prst="straightConnector1">
            <a:avLst/>
          </a:prstGeom>
          <a:noFill/>
          <a:ln cap="flat" cmpd="sng" w="19050">
            <a:solidFill>
              <a:schemeClr val="dk1"/>
            </a:solidFill>
            <a:prstDash val="solid"/>
            <a:round/>
            <a:headEnd len="med" w="med" type="none"/>
            <a:tailEnd len="med" w="med" type="none"/>
          </a:ln>
        </p:spPr>
      </p:cxnSp>
      <p:sp>
        <p:nvSpPr>
          <p:cNvPr id="1116" name="Google Shape;1116;p75"/>
          <p:cNvSpPr/>
          <p:nvPr/>
        </p:nvSpPr>
        <p:spPr>
          <a:xfrm>
            <a:off x="632150" y="3565125"/>
            <a:ext cx="10557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117" name="Google Shape;1117;p75"/>
          <p:cNvSpPr/>
          <p:nvPr/>
        </p:nvSpPr>
        <p:spPr>
          <a:xfrm>
            <a:off x="1958120" y="3746421"/>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118" name="Google Shape;1118;p75"/>
          <p:cNvSpPr/>
          <p:nvPr/>
        </p:nvSpPr>
        <p:spPr>
          <a:xfrm>
            <a:off x="5389770" y="3940178"/>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119" name="Google Shape;1119;p75"/>
          <p:cNvSpPr txBox="1"/>
          <p:nvPr/>
        </p:nvSpPr>
        <p:spPr>
          <a:xfrm>
            <a:off x="4987919" y="3926425"/>
            <a:ext cx="1111800" cy="269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sin(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120" name="Google Shape;1120;p75"/>
          <p:cNvSpPr/>
          <p:nvPr/>
        </p:nvSpPr>
        <p:spPr>
          <a:xfrm>
            <a:off x="4836895" y="2254553"/>
            <a:ext cx="5559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121" name="Google Shape;1121;p75"/>
          <p:cNvSpPr txBox="1"/>
          <p:nvPr/>
        </p:nvSpPr>
        <p:spPr>
          <a:xfrm>
            <a:off x="5064118" y="2258403"/>
            <a:ext cx="2187000" cy="269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 sin( ) =</a:t>
            </a:r>
            <a:r>
              <a:rPr lang="en-GB" sz="1800">
                <a:solidFill>
                  <a:schemeClr val="dk1"/>
                </a:solidFill>
                <a:latin typeface="Lexend"/>
                <a:ea typeface="Lexend"/>
                <a:cs typeface="Lexend"/>
                <a:sym typeface="Lexend"/>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122" name="Google Shape;1122;p75"/>
          <p:cNvSpPr/>
          <p:nvPr/>
        </p:nvSpPr>
        <p:spPr>
          <a:xfrm>
            <a:off x="6068620" y="2254553"/>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123" name="Google Shape;1123;p75"/>
          <p:cNvSpPr/>
          <p:nvPr/>
        </p:nvSpPr>
        <p:spPr>
          <a:xfrm>
            <a:off x="7046287" y="2254553"/>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124" name="Google Shape;1124;p75"/>
          <p:cNvSpPr txBox="1"/>
          <p:nvPr/>
        </p:nvSpPr>
        <p:spPr>
          <a:xfrm>
            <a:off x="6161650" y="3750925"/>
            <a:ext cx="510300" cy="269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  </a:t>
            </a:r>
            <a:endParaRPr i="1" sz="2200">
              <a:latin typeface="Times New Roman"/>
              <a:ea typeface="Times New Roman"/>
              <a:cs typeface="Times New Roman"/>
              <a:sym typeface="Times New Roman"/>
            </a:endParaRPr>
          </a:p>
        </p:txBody>
      </p:sp>
      <p:cxnSp>
        <p:nvCxnSpPr>
          <p:cNvPr id="1125" name="Google Shape;1125;p75"/>
          <p:cNvCxnSpPr/>
          <p:nvPr/>
        </p:nvCxnSpPr>
        <p:spPr>
          <a:xfrm>
            <a:off x="5003545" y="3926428"/>
            <a:ext cx="1055700" cy="0"/>
          </a:xfrm>
          <a:prstGeom prst="straightConnector1">
            <a:avLst/>
          </a:prstGeom>
          <a:noFill/>
          <a:ln cap="flat" cmpd="sng" w="19050">
            <a:solidFill>
              <a:schemeClr val="dk1"/>
            </a:solidFill>
            <a:prstDash val="solid"/>
            <a:round/>
            <a:headEnd len="med" w="med" type="none"/>
            <a:tailEnd len="med" w="med" type="none"/>
          </a:ln>
        </p:spPr>
      </p:cxnSp>
      <p:sp>
        <p:nvSpPr>
          <p:cNvPr id="1126" name="Google Shape;1126;p75"/>
          <p:cNvSpPr/>
          <p:nvPr/>
        </p:nvSpPr>
        <p:spPr>
          <a:xfrm>
            <a:off x="5015970" y="3565125"/>
            <a:ext cx="10557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127" name="Google Shape;1127;p75"/>
          <p:cNvSpPr/>
          <p:nvPr/>
        </p:nvSpPr>
        <p:spPr>
          <a:xfrm>
            <a:off x="6341939" y="3746421"/>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128" name="Google Shape;1128;p75"/>
          <p:cNvSpPr/>
          <p:nvPr/>
        </p:nvSpPr>
        <p:spPr>
          <a:xfrm rot="2367420">
            <a:off x="7907425" y="3668520"/>
            <a:ext cx="151534" cy="151534"/>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29" name="Google Shape;1129;p75"/>
          <p:cNvSpPr txBox="1"/>
          <p:nvPr/>
        </p:nvSpPr>
        <p:spPr>
          <a:xfrm>
            <a:off x="8279566" y="3602683"/>
            <a:ext cx="639600" cy="195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800">
                <a:latin typeface="Lexend"/>
                <a:ea typeface="Lexend"/>
                <a:cs typeface="Lexend"/>
                <a:sym typeface="Lexend"/>
              </a:rPr>
              <a:t>2 cm</a:t>
            </a:r>
            <a:endParaRPr sz="1800">
              <a:latin typeface="Lexend"/>
              <a:ea typeface="Lexend"/>
              <a:cs typeface="Lexend"/>
              <a:sym typeface="Lexend"/>
            </a:endParaRPr>
          </a:p>
        </p:txBody>
      </p:sp>
      <p:sp>
        <p:nvSpPr>
          <p:cNvPr id="1130" name="Google Shape;1130;p75"/>
          <p:cNvSpPr txBox="1"/>
          <p:nvPr/>
        </p:nvSpPr>
        <p:spPr>
          <a:xfrm flipH="1">
            <a:off x="7293405" y="3149550"/>
            <a:ext cx="455700" cy="195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49°</a:t>
            </a:r>
            <a:endParaRPr sz="1800">
              <a:latin typeface="Lexend"/>
              <a:ea typeface="Lexend"/>
              <a:cs typeface="Lexend"/>
              <a:sym typeface="Lexend"/>
            </a:endParaRPr>
          </a:p>
        </p:txBody>
      </p:sp>
      <p:sp>
        <p:nvSpPr>
          <p:cNvPr id="1131" name="Google Shape;1131;p75"/>
          <p:cNvSpPr txBox="1"/>
          <p:nvPr/>
        </p:nvSpPr>
        <p:spPr>
          <a:xfrm>
            <a:off x="7566562" y="2798121"/>
            <a:ext cx="639600" cy="195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latin typeface="Lexend"/>
                <a:ea typeface="Times New Roman"/>
                <a:cs typeface="Times New Roman"/>
                <a:sym typeface="Times New Roman"/>
              </a:rPr>
              <a:t>b cm</a:t>
            </a:r>
            <a:r>
              <a:rPr lang="en-GB" sz="1800">
                <a:latin typeface="Lexend"/>
                <a:ea typeface="Lexend"/>
                <a:cs typeface="Lexend"/>
                <a:sym typeface="Lexend"/>
              </a:rPr>
              <a:t/>
            </a:r>
            <a:endParaRPr sz="1800">
              <a:latin typeface="Lexend"/>
              <a:ea typeface="Lexend"/>
              <a:cs typeface="Lexend"/>
              <a:sym typeface="Lexend"/>
            </a:endParaRPr>
          </a:p>
        </p:txBody>
      </p:sp>
      <p:sp>
        <p:nvSpPr>
          <p:cNvPr id="1132" name="Google Shape;1132;p75"/>
          <p:cNvSpPr/>
          <p:nvPr/>
        </p:nvSpPr>
        <p:spPr>
          <a:xfrm flipH="1" rot="8960960">
            <a:off x="3406863" y="2313370"/>
            <a:ext cx="1139265" cy="1139265"/>
          </a:xfrm>
          <a:prstGeom prst="arc">
            <a:avLst>
              <a:gd fmla="val 12682129" name="adj1"/>
              <a:gd fmla="val 14324974"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33" name="Google Shape;1133;p75"/>
          <p:cNvSpPr/>
          <p:nvPr/>
        </p:nvSpPr>
        <p:spPr>
          <a:xfrm flipH="1">
            <a:off x="3819338" y="4362821"/>
            <a:ext cx="159900" cy="1599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34" name="Google Shape;1134;p75"/>
          <p:cNvSpPr txBox="1"/>
          <p:nvPr/>
        </p:nvSpPr>
        <p:spPr>
          <a:xfrm flipH="1">
            <a:off x="3201199" y="4629053"/>
            <a:ext cx="6630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solidFill>
                  <a:schemeClr val="dk1"/>
                </a:solidFill>
                <a:latin typeface="Lexend"/>
                <a:ea typeface="Times New Roman"/>
                <a:cs typeface="Times New Roman"/>
                <a:sym typeface="Times New Roman"/>
              </a:rPr>
              <a:t>a cm</a:t>
            </a:r>
            <a:r>
              <a:rPr lang="en-GB" sz="1800">
                <a:latin typeface="Lexend"/>
                <a:ea typeface="Lexend"/>
                <a:cs typeface="Lexend"/>
                <a:sym typeface="Lexend"/>
              </a:rPr>
              <a:t/>
            </a:r>
            <a:endParaRPr sz="1800">
              <a:latin typeface="Lexend"/>
              <a:ea typeface="Lexend"/>
              <a:cs typeface="Lexend"/>
              <a:sym typeface="Lexend"/>
            </a:endParaRPr>
          </a:p>
        </p:txBody>
      </p:sp>
      <p:cxnSp>
        <p:nvCxnSpPr>
          <p:cNvPr id="1135" name="Google Shape;1135;p75"/>
          <p:cNvCxnSpPr/>
          <p:nvPr/>
        </p:nvCxnSpPr>
        <p:spPr>
          <a:xfrm flipH="1">
            <a:off x="3021934" y="2800367"/>
            <a:ext cx="895271" cy="1660292"/>
          </a:xfrm>
          <a:prstGeom prst="straightConnector1">
            <a:avLst/>
          </a:prstGeom>
          <a:noFill/>
          <a:ln cap="flat" cmpd="sng" w="28575">
            <a:solidFill>
              <a:srgbClr val="4F7BE8"/>
            </a:solidFill>
            <a:prstDash val="solid"/>
            <a:round/>
            <a:headEnd len="med" w="med" type="triangle"/>
            <a:tailEnd len="med" w="med" type="triangle"/>
          </a:ln>
        </p:spPr>
      </p:cxnSp>
      <p:cxnSp>
        <p:nvCxnSpPr>
          <p:cNvPr id="1136" name="Google Shape;1136;p75"/>
          <p:cNvCxnSpPr/>
          <p:nvPr/>
        </p:nvCxnSpPr>
        <p:spPr>
          <a:xfrm rot="10800000">
            <a:off x="3084717" y="4614551"/>
            <a:ext cx="895271" cy="0"/>
          </a:xfrm>
          <a:prstGeom prst="straightConnector1">
            <a:avLst/>
          </a:prstGeom>
          <a:noFill/>
          <a:ln cap="flat" cmpd="sng" w="28575">
            <a:solidFill>
              <a:srgbClr val="4F7BE8"/>
            </a:solidFill>
            <a:prstDash val="solid"/>
            <a:round/>
            <a:headEnd len="med" w="med" type="triangle"/>
            <a:tailEnd len="med" w="med" type="triangle"/>
          </a:ln>
        </p:spPr>
      </p:cxnSp>
      <p:sp>
        <p:nvSpPr>
          <p:cNvPr id="1137" name="Google Shape;1137;p75"/>
          <p:cNvSpPr txBox="1"/>
          <p:nvPr/>
        </p:nvSpPr>
        <p:spPr>
          <a:xfrm flipH="1">
            <a:off x="3568828" y="3576274"/>
            <a:ext cx="385500" cy="147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solidFill>
                  <a:srgbClr val="000000"/>
                </a:solidFill>
                <a:latin typeface="Lexend"/>
                <a:ea typeface="Lexend"/>
                <a:cs typeface="Lexend"/>
                <a:sym typeface="Lexend"/>
              </a:rPr>
              <a:t>8</a:t>
            </a:r>
            <a:r>
              <a:rPr lang="en-GB" sz="1800">
                <a:latin typeface="Lexend"/>
                <a:ea typeface="Lexend"/>
                <a:cs typeface="Lexend"/>
                <a:sym typeface="Lexend"/>
              </a:rPr>
              <a:t>1</a:t>
            </a:r>
            <a:r>
              <a:rPr lang="en-GB" sz="1800">
                <a:solidFill>
                  <a:srgbClr val="000000"/>
                </a:solidFill>
                <a:latin typeface="Lexend"/>
                <a:ea typeface="Lexend"/>
                <a:cs typeface="Lexend"/>
                <a:sym typeface="Lexend"/>
              </a:rPr>
              <a:t>°</a:t>
            </a:r>
            <a:endParaRPr sz="1800">
              <a:latin typeface="Lexend"/>
              <a:ea typeface="Lexend"/>
              <a:cs typeface="Lexend"/>
              <a:sym typeface="Lexend"/>
            </a:endParaRPr>
          </a:p>
        </p:txBody>
      </p:sp>
      <p:sp>
        <p:nvSpPr>
          <p:cNvPr id="1138" name="Google Shape;1138;p75"/>
          <p:cNvSpPr txBox="1"/>
          <p:nvPr/>
        </p:nvSpPr>
        <p:spPr>
          <a:xfrm flipH="1" rot="-3694335">
            <a:off x="2551335" y="3473206"/>
            <a:ext cx="1576724" cy="174638"/>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119 cm</a:t>
            </a:r>
            <a:endParaRPr sz="1800">
              <a:latin typeface="Lexend"/>
              <a:ea typeface="Lexend"/>
              <a:cs typeface="Lexend"/>
              <a:sym typeface="Lexend"/>
            </a:endParaRPr>
          </a:p>
        </p:txBody>
      </p:sp>
      <p:sp>
        <p:nvSpPr>
          <p:cNvPr id="1139" name="Google Shape;1139;p75"/>
          <p:cNvSpPr txBox="1"/>
          <p:nvPr/>
        </p:nvSpPr>
        <p:spPr>
          <a:xfrm flipH="1">
            <a:off x="453000" y="2322225"/>
            <a:ext cx="5559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119</a:t>
            </a:r>
            <a:endParaRPr sz="1800">
              <a:latin typeface="Lexend"/>
              <a:ea typeface="Lexend"/>
              <a:cs typeface="Lexend"/>
              <a:sym typeface="Lexend"/>
            </a:endParaRPr>
          </a:p>
        </p:txBody>
      </p:sp>
      <p:sp>
        <p:nvSpPr>
          <p:cNvPr id="1140" name="Google Shape;1140;p75"/>
          <p:cNvSpPr/>
          <p:nvPr/>
        </p:nvSpPr>
        <p:spPr>
          <a:xfrm rot="-3032992">
            <a:off x="7384907" y="2561829"/>
            <a:ext cx="991675" cy="1108219"/>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41" name="Google Shape;1141;p75"/>
          <p:cNvSpPr/>
          <p:nvPr/>
        </p:nvSpPr>
        <p:spPr>
          <a:xfrm rot="-5400000">
            <a:off x="2702217" y="3245741"/>
            <a:ext cx="1660200" cy="8952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1142" name="Google Shape;1142;p75"/>
          <p:cNvPicPr preferRelativeResize="0"/>
          <p:nvPr/>
        </p:nvPicPr>
        <p:blipFill>
          <a:blip r:embed="rId4">
            <a:alphaModFix/>
          </a:blip>
          <a:stretch>
            <a:fillRect/>
          </a:stretch>
        </p:blipFill>
        <p:spPr>
          <a:xfrm rot="-163030">
            <a:off x="7062580" y="2963671"/>
            <a:ext cx="1705766" cy="104163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6" name="Shape 1146"/>
        <p:cNvGrpSpPr/>
        <p:nvPr/>
      </p:nvGrpSpPr>
      <p:grpSpPr>
        <a:xfrm>
          <a:off x="0" y="0"/>
          <a:ext cx="0" cy="0"/>
          <a:chOff x="0" y="0"/>
          <a:chExt cx="0" cy="0"/>
        </a:xfrm>
      </p:grpSpPr>
      <p:sp>
        <p:nvSpPr>
          <p:cNvPr id="1147" name="Google Shape;1147;p76"/>
          <p:cNvSpPr/>
          <p:nvPr/>
        </p:nvSpPr>
        <p:spPr>
          <a:xfrm flipH="1">
            <a:off x="3459574" y="1468475"/>
            <a:ext cx="1013100" cy="1013700"/>
          </a:xfrm>
          <a:prstGeom prst="arc">
            <a:avLst>
              <a:gd fmla="val 5344843" name="adj1"/>
              <a:gd fmla="val 8988316"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148" name="Google Shape;1148;p76"/>
          <p:cNvGrpSpPr/>
          <p:nvPr/>
        </p:nvGrpSpPr>
        <p:grpSpPr>
          <a:xfrm rot="5400000">
            <a:off x="4250941" y="1596810"/>
            <a:ext cx="1155118" cy="1744500"/>
            <a:chOff x="-2098225" y="1379675"/>
            <a:chExt cx="1155118" cy="1744500"/>
          </a:xfrm>
        </p:grpSpPr>
        <p:sp>
          <p:nvSpPr>
            <p:cNvPr id="1149" name="Google Shape;1149;p76"/>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50" name="Google Shape;1150;p76"/>
            <p:cNvCxnSpPr/>
            <p:nvPr/>
          </p:nvCxnSpPr>
          <p:spPr>
            <a:xfrm rot="5400000">
              <a:off x="-2451925" y="1733375"/>
              <a:ext cx="1668300" cy="960900"/>
            </a:xfrm>
            <a:prstGeom prst="straightConnector1">
              <a:avLst/>
            </a:prstGeom>
            <a:noFill/>
            <a:ln cap="flat" cmpd="sng" w="28575">
              <a:solidFill>
                <a:srgbClr val="4F7BE8"/>
              </a:solidFill>
              <a:prstDash val="solid"/>
              <a:round/>
              <a:headEnd len="med" w="med" type="triangle"/>
              <a:tailEnd len="med" w="med" type="triangle"/>
            </a:ln>
          </p:spPr>
        </p:cxnSp>
        <p:cxnSp>
          <p:nvCxnSpPr>
            <p:cNvPr id="1151" name="Google Shape;1151;p76"/>
            <p:cNvCxnSpPr/>
            <p:nvPr/>
          </p:nvCxnSpPr>
          <p:spPr>
            <a:xfrm rot="-5400000">
              <a:off x="-1777257" y="2290025"/>
              <a:ext cx="1668300" cy="0"/>
            </a:xfrm>
            <a:prstGeom prst="straightConnector1">
              <a:avLst/>
            </a:prstGeom>
            <a:noFill/>
            <a:ln cap="flat" cmpd="sng" w="28575">
              <a:solidFill>
                <a:srgbClr val="4F7BE8"/>
              </a:solidFill>
              <a:prstDash val="solid"/>
              <a:round/>
              <a:headEnd len="med" w="med" type="triangle"/>
              <a:tailEnd len="med" w="med" type="triangle"/>
            </a:ln>
          </p:spPr>
        </p:cxnSp>
      </p:grpSp>
      <p:sp>
        <p:nvSpPr>
          <p:cNvPr id="1152" name="Google Shape;1152;p76"/>
          <p:cNvSpPr/>
          <p:nvPr/>
        </p:nvSpPr>
        <p:spPr>
          <a:xfrm flipH="1">
            <a:off x="2058075" y="2215650"/>
            <a:ext cx="1406100" cy="1406700"/>
          </a:xfrm>
          <a:prstGeom prst="arc">
            <a:avLst>
              <a:gd fmla="val 19809554" name="adj1"/>
              <a:gd fmla="val 57629"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53" name="Google Shape;1153;p76"/>
          <p:cNvSpPr txBox="1"/>
          <p:nvPr/>
        </p:nvSpPr>
        <p:spPr>
          <a:xfrm>
            <a:off x="324000" y="610600"/>
            <a:ext cx="7233000" cy="1169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2) Isku dhig saddexagalka iyo isla'egta muujinaysa xiriirka ka dhexeeya hypotenuse-kiisa iyo dhinaca ka soo horjeeda.</a:t>
            </a:r>
            <a:endParaRPr sz="1800">
              <a:latin typeface="Lexend"/>
              <a:ea typeface="Lexend"/>
              <a:cs typeface="Lexend"/>
              <a:sym typeface="Lexend"/>
            </a:endParaRPr>
          </a:p>
          <a:p>
            <a:pPr indent="0" lvl="0" marL="0" rtl="0" algn="l">
              <a:spcBef>
                <a:spcPts val="0"/>
              </a:spcBef>
              <a:spcAft>
                <a:spcPts val="0"/>
              </a:spcAft>
              <a:buNone/>
            </a:pPr>
            <a:r>
              <a:rPr lang="en-GB" sz="1800">
                <a:latin typeface="Lexend"/>
                <a:ea typeface="Lexend"/>
                <a:cs typeface="Lexend"/>
                <a:sym typeface="Lexend"/>
              </a:rPr>
              <a:t>U isticmaal isla'egta si aad u hesho dhererka dhinaca maqan ee lagu calaamadeeyay x ee saddexagal kasta (2 d.p.)</a:t>
            </a:r>
            <a:r>
              <a:rPr i="1" lang="en-GB" sz="1800">
                <a:solidFill>
                  <a:schemeClr val="dk1"/>
                </a:solidFill>
                <a:latin typeface="Lexend"/>
                <a:ea typeface="Times New Roman"/>
                <a:cs typeface="Times New Roman"/>
                <a:sym typeface="Times New Roman"/>
              </a:rPr>
              <a:t/>
            </a:r>
            <a:r>
              <a:rPr lang="en-GB" sz="1800">
                <a:latin typeface="Lexend"/>
                <a:ea typeface="Lexend"/>
                <a:cs typeface="Lexend"/>
                <a:sym typeface="Lexend"/>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154" name="Google Shape;1154;p7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Qaabaynta qaacidada sine (sine formula)</a:t>
            </a:r>
            <a:endParaRPr/>
          </a:p>
        </p:txBody>
      </p:sp>
      <p:sp>
        <p:nvSpPr>
          <p:cNvPr id="1155" name="Google Shape;1155;p76"/>
          <p:cNvSpPr/>
          <p:nvPr/>
        </p:nvSpPr>
        <p:spPr>
          <a:xfrm rot="5400000">
            <a:off x="1119300" y="2734500"/>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156" name="Google Shape;1156;p76"/>
          <p:cNvGrpSpPr/>
          <p:nvPr/>
        </p:nvGrpSpPr>
        <p:grpSpPr>
          <a:xfrm rot="5400000">
            <a:off x="1473000" y="1537800"/>
            <a:ext cx="1037100" cy="1744500"/>
            <a:chOff x="-2098225" y="1379675"/>
            <a:chExt cx="1037100" cy="1744500"/>
          </a:xfrm>
        </p:grpSpPr>
        <p:sp>
          <p:nvSpPr>
            <p:cNvPr id="1157" name="Google Shape;1157;p76"/>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58" name="Google Shape;1158;p76"/>
            <p:cNvCxnSpPr/>
            <p:nvPr/>
          </p:nvCxnSpPr>
          <p:spPr>
            <a:xfrm rot="5400000">
              <a:off x="-2451925" y="1733375"/>
              <a:ext cx="1668300" cy="960900"/>
            </a:xfrm>
            <a:prstGeom prst="straightConnector1">
              <a:avLst/>
            </a:prstGeom>
            <a:noFill/>
            <a:ln cap="flat" cmpd="sng" w="28575">
              <a:solidFill>
                <a:srgbClr val="4F7BE8"/>
              </a:solidFill>
              <a:prstDash val="solid"/>
              <a:round/>
              <a:headEnd len="med" w="med" type="triangle"/>
              <a:tailEnd len="med" w="med" type="triangle"/>
            </a:ln>
          </p:spPr>
        </p:cxnSp>
      </p:grpSp>
      <p:sp>
        <p:nvSpPr>
          <p:cNvPr id="1159" name="Google Shape;1159;p76"/>
          <p:cNvSpPr txBox="1"/>
          <p:nvPr/>
        </p:nvSpPr>
        <p:spPr>
          <a:xfrm>
            <a:off x="2033600" y="2677525"/>
            <a:ext cx="4905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32°</a:t>
            </a:r>
            <a:endParaRPr sz="1800">
              <a:latin typeface="Lexend"/>
              <a:ea typeface="Lexend"/>
              <a:cs typeface="Lexend"/>
              <a:sym typeface="Lexend"/>
            </a:endParaRPr>
          </a:p>
        </p:txBody>
      </p:sp>
      <p:sp>
        <p:nvSpPr>
          <p:cNvPr id="1160" name="Google Shape;1160;p76"/>
          <p:cNvSpPr txBox="1"/>
          <p:nvPr/>
        </p:nvSpPr>
        <p:spPr>
          <a:xfrm>
            <a:off x="344558" y="2330450"/>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latin typeface="Lexend"/>
                <a:ea typeface="Times New Roman"/>
                <a:cs typeface="Times New Roman"/>
                <a:sym typeface="Times New Roman"/>
              </a:rPr>
              <a:t>x cm</a:t>
            </a:r>
            <a:r>
              <a:rPr lang="en-GB" sz="1800">
                <a:latin typeface="Lexend"/>
                <a:ea typeface="Lexend"/>
                <a:cs typeface="Lexend"/>
                <a:sym typeface="Lexend"/>
              </a:rPr>
              <a:t/>
            </a:r>
            <a:endParaRPr sz="1800">
              <a:latin typeface="Lexend"/>
              <a:ea typeface="Lexend"/>
              <a:cs typeface="Lexend"/>
              <a:sym typeface="Lexend"/>
            </a:endParaRPr>
          </a:p>
        </p:txBody>
      </p:sp>
      <p:sp>
        <p:nvSpPr>
          <p:cNvPr id="1161" name="Google Shape;1161;p76"/>
          <p:cNvSpPr txBox="1"/>
          <p:nvPr/>
        </p:nvSpPr>
        <p:spPr>
          <a:xfrm>
            <a:off x="1929990" y="2055758"/>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50 cm</a:t>
            </a:r>
            <a:endParaRPr sz="1800">
              <a:latin typeface="Lexend"/>
              <a:ea typeface="Lexend"/>
              <a:cs typeface="Lexend"/>
              <a:sym typeface="Lexend"/>
            </a:endParaRPr>
          </a:p>
        </p:txBody>
      </p:sp>
      <p:sp>
        <p:nvSpPr>
          <p:cNvPr id="1162" name="Google Shape;1162;p76"/>
          <p:cNvSpPr/>
          <p:nvPr/>
        </p:nvSpPr>
        <p:spPr>
          <a:xfrm rot="5400000">
            <a:off x="3956250" y="2734500"/>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63" name="Google Shape;1163;p76"/>
          <p:cNvSpPr txBox="1"/>
          <p:nvPr/>
        </p:nvSpPr>
        <p:spPr>
          <a:xfrm>
            <a:off x="4430795" y="3046625"/>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latin typeface="Lexend"/>
                <a:ea typeface="Times New Roman"/>
                <a:cs typeface="Times New Roman"/>
                <a:sym typeface="Times New Roman"/>
              </a:rPr>
              <a:t>x cm</a:t>
            </a:r>
            <a:r>
              <a:rPr lang="en-GB" sz="1800">
                <a:latin typeface="Lexend"/>
                <a:ea typeface="Lexend"/>
                <a:cs typeface="Lexend"/>
                <a:sym typeface="Lexend"/>
              </a:rPr>
              <a:t/>
            </a:r>
            <a:endParaRPr sz="1800">
              <a:latin typeface="Lexend"/>
              <a:ea typeface="Lexend"/>
              <a:cs typeface="Lexend"/>
              <a:sym typeface="Lexend"/>
            </a:endParaRPr>
          </a:p>
        </p:txBody>
      </p:sp>
      <p:sp>
        <p:nvSpPr>
          <p:cNvPr id="1164" name="Google Shape;1164;p76"/>
          <p:cNvSpPr txBox="1"/>
          <p:nvPr/>
        </p:nvSpPr>
        <p:spPr>
          <a:xfrm>
            <a:off x="4766940" y="2055758"/>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32 cm</a:t>
            </a:r>
            <a:endParaRPr sz="1800">
              <a:latin typeface="Lexend"/>
              <a:ea typeface="Lexend"/>
              <a:cs typeface="Lexend"/>
              <a:sym typeface="Lexend"/>
            </a:endParaRPr>
          </a:p>
        </p:txBody>
      </p:sp>
      <p:sp>
        <p:nvSpPr>
          <p:cNvPr id="1165" name="Google Shape;1165;p76"/>
          <p:cNvSpPr txBox="1"/>
          <p:nvPr/>
        </p:nvSpPr>
        <p:spPr>
          <a:xfrm>
            <a:off x="3918056" y="2136244"/>
            <a:ext cx="4905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50°</a:t>
            </a:r>
            <a:endParaRPr sz="1800">
              <a:latin typeface="Lexend"/>
              <a:ea typeface="Lexend"/>
              <a:cs typeface="Lexend"/>
              <a:sym typeface="Lexend"/>
            </a:endParaRPr>
          </a:p>
        </p:txBody>
      </p:sp>
      <p:sp>
        <p:nvSpPr>
          <p:cNvPr id="1166" name="Google Shape;1166;p76"/>
          <p:cNvSpPr/>
          <p:nvPr/>
        </p:nvSpPr>
        <p:spPr>
          <a:xfrm flipH="1" rot="-5400000">
            <a:off x="7245924" y="553024"/>
            <a:ext cx="1877400" cy="1878300"/>
          </a:xfrm>
          <a:prstGeom prst="arc">
            <a:avLst>
              <a:gd fmla="val 19809554" name="adj1"/>
              <a:gd fmla="val 57629"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67" name="Google Shape;1167;p76"/>
          <p:cNvSpPr/>
          <p:nvPr/>
        </p:nvSpPr>
        <p:spPr>
          <a:xfrm>
            <a:off x="8000141" y="2939967"/>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68" name="Google Shape;1168;p76"/>
          <p:cNvSpPr txBox="1"/>
          <p:nvPr/>
        </p:nvSpPr>
        <p:spPr>
          <a:xfrm>
            <a:off x="7757421" y="2084783"/>
            <a:ext cx="4905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32°</a:t>
            </a:r>
            <a:endParaRPr sz="1800">
              <a:latin typeface="Lexend"/>
              <a:ea typeface="Lexend"/>
              <a:cs typeface="Lexend"/>
              <a:sym typeface="Lexend"/>
            </a:endParaRPr>
          </a:p>
        </p:txBody>
      </p:sp>
      <p:sp>
        <p:nvSpPr>
          <p:cNvPr id="1169" name="Google Shape;1169;p76"/>
          <p:cNvSpPr txBox="1"/>
          <p:nvPr/>
        </p:nvSpPr>
        <p:spPr>
          <a:xfrm>
            <a:off x="7010717" y="1977287"/>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solidFill>
                  <a:schemeClr val="dk1"/>
                </a:solidFill>
                <a:latin typeface="Lexend"/>
                <a:ea typeface="Times New Roman"/>
                <a:cs typeface="Times New Roman"/>
                <a:sym typeface="Times New Roman"/>
              </a:rPr>
              <a:t>x cm</a:t>
            </a:r>
            <a:r>
              <a:rPr lang="en-GB" sz="1800">
                <a:solidFill>
                  <a:schemeClr val="dk1"/>
                </a:solidFill>
                <a:latin typeface="Lexend"/>
                <a:ea typeface="Lexend"/>
                <a:cs typeface="Lexend"/>
                <a:sym typeface="Lexend"/>
              </a:rPr>
              <a:t/>
            </a:r>
            <a:r>
              <a:rPr lang="en-GB" sz="1800">
                <a:latin typeface="Lexend"/>
                <a:ea typeface="Lexend"/>
                <a:cs typeface="Lexend"/>
                <a:sym typeface="Lexend"/>
              </a:rPr>
              <a:t/>
            </a:r>
            <a:endParaRPr sz="1800">
              <a:latin typeface="Lexend"/>
              <a:ea typeface="Lexend"/>
              <a:cs typeface="Lexend"/>
              <a:sym typeface="Lexend"/>
            </a:endParaRPr>
          </a:p>
        </p:txBody>
      </p:sp>
      <p:sp>
        <p:nvSpPr>
          <p:cNvPr id="1170" name="Google Shape;1170;p76"/>
          <p:cNvSpPr txBox="1"/>
          <p:nvPr/>
        </p:nvSpPr>
        <p:spPr>
          <a:xfrm>
            <a:off x="7395991" y="3258480"/>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50 cm</a:t>
            </a:r>
            <a:endParaRPr sz="1800">
              <a:latin typeface="Lexend"/>
              <a:ea typeface="Lexend"/>
              <a:cs typeface="Lexend"/>
              <a:sym typeface="Lexend"/>
            </a:endParaRPr>
          </a:p>
        </p:txBody>
      </p:sp>
      <p:grpSp>
        <p:nvGrpSpPr>
          <p:cNvPr id="1171" name="Google Shape;1171;p76"/>
          <p:cNvGrpSpPr/>
          <p:nvPr/>
        </p:nvGrpSpPr>
        <p:grpSpPr>
          <a:xfrm>
            <a:off x="7157141" y="1389566"/>
            <a:ext cx="1155118" cy="1744500"/>
            <a:chOff x="-2098225" y="1379675"/>
            <a:chExt cx="1155118" cy="1744500"/>
          </a:xfrm>
        </p:grpSpPr>
        <p:sp>
          <p:nvSpPr>
            <p:cNvPr id="1172" name="Google Shape;1172;p76"/>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73" name="Google Shape;1173;p76"/>
            <p:cNvCxnSpPr/>
            <p:nvPr/>
          </p:nvCxnSpPr>
          <p:spPr>
            <a:xfrm rot="5400000">
              <a:off x="-2451925" y="1733375"/>
              <a:ext cx="1668300" cy="960900"/>
            </a:xfrm>
            <a:prstGeom prst="straightConnector1">
              <a:avLst/>
            </a:prstGeom>
            <a:noFill/>
            <a:ln cap="flat" cmpd="sng" w="28575">
              <a:solidFill>
                <a:srgbClr val="4F7BE8"/>
              </a:solidFill>
              <a:prstDash val="solid"/>
              <a:round/>
              <a:headEnd len="med" w="med" type="triangle"/>
              <a:tailEnd len="med" w="med" type="triangle"/>
            </a:ln>
          </p:spPr>
        </p:cxnSp>
        <p:cxnSp>
          <p:nvCxnSpPr>
            <p:cNvPr id="1174" name="Google Shape;1174;p76"/>
            <p:cNvCxnSpPr/>
            <p:nvPr/>
          </p:nvCxnSpPr>
          <p:spPr>
            <a:xfrm rot="-5400000">
              <a:off x="-1777257" y="2290025"/>
              <a:ext cx="1668300" cy="0"/>
            </a:xfrm>
            <a:prstGeom prst="straightConnector1">
              <a:avLst/>
            </a:prstGeom>
            <a:noFill/>
            <a:ln cap="flat" cmpd="sng" w="28575">
              <a:solidFill>
                <a:srgbClr val="4F7BE8"/>
              </a:solidFill>
              <a:prstDash val="solid"/>
              <a:round/>
              <a:headEnd len="med" w="med" type="triangle"/>
              <a:tailEnd len="med" w="med" type="triangle"/>
            </a:ln>
          </p:spPr>
        </p:cxnSp>
      </p:grpSp>
      <p:grpSp>
        <p:nvGrpSpPr>
          <p:cNvPr id="1175" name="Google Shape;1175;p76"/>
          <p:cNvGrpSpPr/>
          <p:nvPr/>
        </p:nvGrpSpPr>
        <p:grpSpPr>
          <a:xfrm>
            <a:off x="6358500" y="3934925"/>
            <a:ext cx="2461500" cy="419400"/>
            <a:chOff x="3369600" y="3706325"/>
            <a:chExt cx="2461500" cy="419400"/>
          </a:xfrm>
        </p:grpSpPr>
        <p:sp>
          <p:nvSpPr>
            <p:cNvPr id="1176" name="Google Shape;1176;p76"/>
            <p:cNvSpPr/>
            <p:nvPr/>
          </p:nvSpPr>
          <p:spPr>
            <a:xfrm>
              <a:off x="3369600" y="3706325"/>
              <a:ext cx="2461500" cy="419400"/>
            </a:xfrm>
            <a:prstGeom prst="roundRect">
              <a:avLst>
                <a:gd fmla="val 50000" name="adj"/>
              </a:avLst>
            </a:prstGeom>
            <a:noFill/>
            <a:ln cap="flat" cmpd="sng" w="28575">
              <a:solidFill>
                <a:schemeClr val="dk1"/>
              </a:solidFill>
              <a:prstDash val="solid"/>
              <a:round/>
              <a:headEnd len="sm" w="sm" type="none"/>
              <a:tailEnd len="sm" w="sm" type="none"/>
            </a:ln>
          </p:spPr>
          <p:txBody>
            <a:bodyPr anchorCtr="0" anchor="ctr" bIns="0" lIns="468000" spcFirstLastPara="1" rIns="0" wrap="square" tIns="0">
              <a:noAutofit/>
            </a:bodyPr>
            <a:lstStyle/>
            <a:p>
              <a:pPr indent="0" lvl="0" marL="0" rtl="0" algn="l">
                <a:spcBef>
                  <a:spcPts val="0"/>
                </a:spcBef>
                <a:spcAft>
                  <a:spcPts val="0"/>
                </a:spcAft>
                <a:buNone/>
              </a:pPr>
              <a:r>
                <a:rPr lang="en-GB" sz="2000">
                  <a:latin typeface="Times New Roman"/>
                  <a:ea typeface="Times New Roman"/>
                  <a:cs typeface="Times New Roman"/>
                  <a:sym typeface="Times New Roman"/>
                </a:rPr>
                <a:t>32 × sin(50°) = x</a:t>
              </a:r>
              <a:r>
                <a:rPr i="1" lang="en-GB" sz="2000">
                  <a:latin typeface="Times New Roman"/>
                  <a:ea typeface="Times New Roman"/>
                  <a:cs typeface="Times New Roman"/>
                  <a:sym typeface="Times New Roman"/>
                </a:rPr>
                <a:t/>
              </a:r>
              <a:endParaRPr i="1" sz="2000">
                <a:latin typeface="Times New Roman"/>
                <a:ea typeface="Times New Roman"/>
                <a:cs typeface="Times New Roman"/>
                <a:sym typeface="Times New Roman"/>
              </a:endParaRPr>
            </a:p>
          </p:txBody>
        </p:sp>
        <p:sp>
          <p:nvSpPr>
            <p:cNvPr id="1177" name="Google Shape;1177;p76"/>
            <p:cNvSpPr/>
            <p:nvPr/>
          </p:nvSpPr>
          <p:spPr>
            <a:xfrm>
              <a:off x="3369600" y="3706325"/>
              <a:ext cx="419400" cy="419400"/>
            </a:xfrm>
            <a:prstGeom prst="ellipse">
              <a:avLst/>
            </a:prstGeom>
            <a:solidFill>
              <a:schemeClr val="accent4"/>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2000">
                  <a:solidFill>
                    <a:schemeClr val="lt1"/>
                  </a:solidFill>
                  <a:latin typeface="Lexend"/>
                  <a:ea typeface="Lexend"/>
                  <a:cs typeface="Lexend"/>
                  <a:sym typeface="Lexend"/>
                </a:rPr>
                <a:t>f</a:t>
              </a:r>
              <a:endParaRPr sz="2000">
                <a:solidFill>
                  <a:schemeClr val="lt1"/>
                </a:solidFill>
                <a:latin typeface="Lexend"/>
                <a:ea typeface="Lexend"/>
                <a:cs typeface="Lexend"/>
                <a:sym typeface="Lexend"/>
              </a:endParaRPr>
            </a:p>
          </p:txBody>
        </p:sp>
      </p:grpSp>
      <p:grpSp>
        <p:nvGrpSpPr>
          <p:cNvPr id="1178" name="Google Shape;1178;p76"/>
          <p:cNvGrpSpPr/>
          <p:nvPr/>
        </p:nvGrpSpPr>
        <p:grpSpPr>
          <a:xfrm>
            <a:off x="324000" y="3934925"/>
            <a:ext cx="2461500" cy="419400"/>
            <a:chOff x="6358500" y="3706325"/>
            <a:chExt cx="2461500" cy="419400"/>
          </a:xfrm>
        </p:grpSpPr>
        <p:sp>
          <p:nvSpPr>
            <p:cNvPr id="1179" name="Google Shape;1179;p76"/>
            <p:cNvSpPr/>
            <p:nvPr/>
          </p:nvSpPr>
          <p:spPr>
            <a:xfrm>
              <a:off x="6358500" y="3706325"/>
              <a:ext cx="2461500" cy="419400"/>
            </a:xfrm>
            <a:prstGeom prst="roundRect">
              <a:avLst>
                <a:gd fmla="val 50000" name="adj"/>
              </a:avLst>
            </a:prstGeom>
            <a:noFill/>
            <a:ln cap="flat" cmpd="sng" w="28575">
              <a:solidFill>
                <a:schemeClr val="dk1"/>
              </a:solidFill>
              <a:prstDash val="solid"/>
              <a:round/>
              <a:headEnd len="sm" w="sm" type="none"/>
              <a:tailEnd len="sm" w="sm" type="none"/>
            </a:ln>
          </p:spPr>
          <p:txBody>
            <a:bodyPr anchorCtr="0" anchor="ctr" bIns="0" lIns="468000" spcFirstLastPara="1" rIns="0" wrap="square" tIns="0">
              <a:noAutofit/>
            </a:bodyPr>
            <a:lstStyle/>
            <a:p>
              <a:pPr indent="0" lvl="0" marL="0" rtl="0" algn="l">
                <a:spcBef>
                  <a:spcPts val="0"/>
                </a:spcBef>
                <a:spcAft>
                  <a:spcPts val="0"/>
                </a:spcAft>
                <a:buNone/>
              </a:pPr>
              <a:r>
                <a:rPr i="1" lang="en-GB" sz="2000">
                  <a:solidFill>
                    <a:schemeClr val="dk1"/>
                  </a:solidFill>
                  <a:latin typeface="Times New Roman"/>
                  <a:ea typeface="Times New Roman"/>
                  <a:cs typeface="Times New Roman"/>
                  <a:sym typeface="Times New Roman"/>
                </a:rPr>
                <a:t>x × sin(32°) = 50</a:t>
              </a:r>
              <a:r>
                <a:rPr lang="en-GB" sz="2000">
                  <a:latin typeface="Times New Roman"/>
                  <a:ea typeface="Times New Roman"/>
                  <a:cs typeface="Times New Roman"/>
                  <a:sym typeface="Times New Roman"/>
                </a:rPr>
                <a:t/>
              </a:r>
              <a:r>
                <a:rPr lang="en-GB" sz="2000">
                  <a:solidFill>
                    <a:schemeClr val="dk1"/>
                  </a:solidFill>
                  <a:latin typeface="Times New Roman"/>
                  <a:ea typeface="Times New Roman"/>
                  <a:cs typeface="Times New Roman"/>
                  <a:sym typeface="Times New Roman"/>
                </a:rPr>
                <a:t/>
              </a:r>
              <a:endParaRPr i="1" sz="2000">
                <a:latin typeface="Times New Roman"/>
                <a:ea typeface="Times New Roman"/>
                <a:cs typeface="Times New Roman"/>
                <a:sym typeface="Times New Roman"/>
              </a:endParaRPr>
            </a:p>
          </p:txBody>
        </p:sp>
        <p:sp>
          <p:nvSpPr>
            <p:cNvPr id="1180" name="Google Shape;1180;p76"/>
            <p:cNvSpPr/>
            <p:nvPr/>
          </p:nvSpPr>
          <p:spPr>
            <a:xfrm>
              <a:off x="6358500" y="3706325"/>
              <a:ext cx="419400" cy="419400"/>
            </a:xfrm>
            <a:prstGeom prst="ellipse">
              <a:avLst/>
            </a:prstGeom>
            <a:solidFill>
              <a:schemeClr val="accent4"/>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2000">
                  <a:solidFill>
                    <a:schemeClr val="lt1"/>
                  </a:solidFill>
                  <a:latin typeface="Lexend"/>
                  <a:ea typeface="Lexend"/>
                  <a:cs typeface="Lexend"/>
                  <a:sym typeface="Lexend"/>
                </a:rPr>
                <a:t>d</a:t>
              </a:r>
              <a:endParaRPr sz="2000">
                <a:solidFill>
                  <a:schemeClr val="lt1"/>
                </a:solidFill>
                <a:latin typeface="Lexend"/>
                <a:ea typeface="Lexend"/>
                <a:cs typeface="Lexend"/>
                <a:sym typeface="Lexend"/>
              </a:endParaRPr>
            </a:p>
          </p:txBody>
        </p:sp>
      </p:grpSp>
      <p:grpSp>
        <p:nvGrpSpPr>
          <p:cNvPr id="1181" name="Google Shape;1181;p76"/>
          <p:cNvGrpSpPr/>
          <p:nvPr/>
        </p:nvGrpSpPr>
        <p:grpSpPr>
          <a:xfrm>
            <a:off x="3341250" y="3934925"/>
            <a:ext cx="2461500" cy="419400"/>
            <a:chOff x="324000" y="3706325"/>
            <a:chExt cx="2461500" cy="419400"/>
          </a:xfrm>
        </p:grpSpPr>
        <p:sp>
          <p:nvSpPr>
            <p:cNvPr id="1182" name="Google Shape;1182;p76"/>
            <p:cNvSpPr/>
            <p:nvPr/>
          </p:nvSpPr>
          <p:spPr>
            <a:xfrm>
              <a:off x="324000" y="3706325"/>
              <a:ext cx="2461500" cy="419400"/>
            </a:xfrm>
            <a:prstGeom prst="roundRect">
              <a:avLst>
                <a:gd fmla="val 50000" name="adj"/>
              </a:avLst>
            </a:prstGeom>
            <a:noFill/>
            <a:ln cap="flat" cmpd="sng" w="28575">
              <a:solidFill>
                <a:schemeClr val="dk1"/>
              </a:solidFill>
              <a:prstDash val="solid"/>
              <a:round/>
              <a:headEnd len="sm" w="sm" type="none"/>
              <a:tailEnd len="sm" w="sm" type="none"/>
            </a:ln>
          </p:spPr>
          <p:txBody>
            <a:bodyPr anchorCtr="0" anchor="ctr" bIns="0" lIns="468000" spcFirstLastPara="1" rIns="0" wrap="square" tIns="0">
              <a:noAutofit/>
            </a:bodyPr>
            <a:lstStyle/>
            <a:p>
              <a:pPr indent="0" lvl="0" marL="0" rtl="0" algn="l">
                <a:spcBef>
                  <a:spcPts val="0"/>
                </a:spcBef>
                <a:spcAft>
                  <a:spcPts val="0"/>
                </a:spcAft>
                <a:buNone/>
              </a:pPr>
              <a:r>
                <a:rPr lang="en-GB" sz="2000">
                  <a:latin typeface="Times New Roman"/>
                  <a:ea typeface="Times New Roman"/>
                  <a:cs typeface="Times New Roman"/>
                  <a:sym typeface="Times New Roman"/>
                </a:rPr>
                <a:t>50 × sin(32°) = x</a:t>
              </a:r>
              <a:r>
                <a:rPr i="1" lang="en-GB" sz="2000">
                  <a:latin typeface="Times New Roman"/>
                  <a:ea typeface="Times New Roman"/>
                  <a:cs typeface="Times New Roman"/>
                  <a:sym typeface="Times New Roman"/>
                </a:rPr>
                <a:t/>
              </a:r>
              <a:endParaRPr i="1" sz="2000">
                <a:latin typeface="Times New Roman"/>
                <a:ea typeface="Times New Roman"/>
                <a:cs typeface="Times New Roman"/>
                <a:sym typeface="Times New Roman"/>
              </a:endParaRPr>
            </a:p>
          </p:txBody>
        </p:sp>
        <p:sp>
          <p:nvSpPr>
            <p:cNvPr id="1183" name="Google Shape;1183;p76"/>
            <p:cNvSpPr/>
            <p:nvPr/>
          </p:nvSpPr>
          <p:spPr>
            <a:xfrm>
              <a:off x="324000" y="3706325"/>
              <a:ext cx="419400" cy="419400"/>
            </a:xfrm>
            <a:prstGeom prst="ellipse">
              <a:avLst/>
            </a:prstGeom>
            <a:solidFill>
              <a:schemeClr val="accent4"/>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2000">
                  <a:solidFill>
                    <a:schemeClr val="lt1"/>
                  </a:solidFill>
                  <a:latin typeface="Lexend"/>
                  <a:ea typeface="Lexend"/>
                  <a:cs typeface="Lexend"/>
                  <a:sym typeface="Lexend"/>
                </a:rPr>
                <a:t>e</a:t>
              </a:r>
              <a:endParaRPr sz="2000">
                <a:solidFill>
                  <a:schemeClr val="lt1"/>
                </a:solidFill>
                <a:latin typeface="Lexend"/>
                <a:ea typeface="Lexend"/>
                <a:cs typeface="Lexend"/>
                <a:sym typeface="Lexend"/>
              </a:endParaRPr>
            </a:p>
          </p:txBody>
        </p:sp>
      </p:grpSp>
      <p:sp>
        <p:nvSpPr>
          <p:cNvPr id="1184" name="Google Shape;1184;p76"/>
          <p:cNvSpPr txBox="1"/>
          <p:nvPr/>
        </p:nvSpPr>
        <p:spPr>
          <a:xfrm>
            <a:off x="496950" y="1836725"/>
            <a:ext cx="311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a)</a:t>
            </a:r>
            <a:endParaRPr sz="1800">
              <a:latin typeface="Lexend"/>
              <a:ea typeface="Lexend"/>
              <a:cs typeface="Lexend"/>
              <a:sym typeface="Lexend"/>
            </a:endParaRPr>
          </a:p>
        </p:txBody>
      </p:sp>
      <p:sp>
        <p:nvSpPr>
          <p:cNvPr id="1185" name="Google Shape;1185;p76"/>
          <p:cNvSpPr txBox="1"/>
          <p:nvPr/>
        </p:nvSpPr>
        <p:spPr>
          <a:xfrm>
            <a:off x="3606350" y="1836725"/>
            <a:ext cx="311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b)</a:t>
            </a:r>
            <a:endParaRPr sz="1800">
              <a:latin typeface="Lexend"/>
              <a:ea typeface="Lexend"/>
              <a:cs typeface="Lexend"/>
              <a:sym typeface="Lexend"/>
            </a:endParaRPr>
          </a:p>
        </p:txBody>
      </p:sp>
      <p:sp>
        <p:nvSpPr>
          <p:cNvPr id="1186" name="Google Shape;1186;p76"/>
          <p:cNvSpPr txBox="1"/>
          <p:nvPr/>
        </p:nvSpPr>
        <p:spPr>
          <a:xfrm>
            <a:off x="6715750" y="1780300"/>
            <a:ext cx="311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c)</a:t>
            </a:r>
            <a:endParaRPr sz="1800">
              <a:latin typeface="Lexend"/>
              <a:ea typeface="Lexend"/>
              <a:cs typeface="Lexend"/>
              <a:sym typeface="Lexend"/>
            </a:endParaRPr>
          </a:p>
        </p:txBody>
      </p:sp>
      <p:pic>
        <p:nvPicPr>
          <p:cNvPr id="1187" name="Google Shape;1187;p76"/>
          <p:cNvPicPr preferRelativeResize="0"/>
          <p:nvPr/>
        </p:nvPicPr>
        <p:blipFill>
          <a:blip r:embed="rId3">
            <a:alphaModFix/>
          </a:blip>
          <a:stretch>
            <a:fillRect/>
          </a:stretch>
        </p:blipFill>
        <p:spPr>
          <a:xfrm>
            <a:off x="7192325" y="3134071"/>
            <a:ext cx="1155100" cy="188464"/>
          </a:xfrm>
          <a:prstGeom prst="rect">
            <a:avLst/>
          </a:prstGeom>
          <a:noFill/>
          <a:ln>
            <a:noFill/>
          </a:ln>
        </p:spPr>
      </p:pic>
      <p:pic>
        <p:nvPicPr>
          <p:cNvPr id="1188" name="Google Shape;1188;p76"/>
          <p:cNvPicPr preferRelativeResize="0"/>
          <p:nvPr/>
        </p:nvPicPr>
        <p:blipFill>
          <a:blip r:embed="rId4">
            <a:alphaModFix/>
          </a:blip>
          <a:stretch>
            <a:fillRect/>
          </a:stretch>
        </p:blipFill>
        <p:spPr>
          <a:xfrm>
            <a:off x="883725" y="1891494"/>
            <a:ext cx="194100" cy="114640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2" name="Shape 1192"/>
        <p:cNvGrpSpPr/>
        <p:nvPr/>
      </p:nvGrpSpPr>
      <p:grpSpPr>
        <a:xfrm>
          <a:off x="0" y="0"/>
          <a:ext cx="0" cy="0"/>
          <a:chOff x="0" y="0"/>
          <a:chExt cx="0" cy="0"/>
        </a:xfrm>
      </p:grpSpPr>
      <p:sp>
        <p:nvSpPr>
          <p:cNvPr id="1193" name="Google Shape;1193;p77"/>
          <p:cNvSpPr txBox="1"/>
          <p:nvPr/>
        </p:nvSpPr>
        <p:spPr>
          <a:xfrm>
            <a:off x="324000" y="610600"/>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3) Adigoo isticmaalaya qaacidada sine (sine formula), hel dhererka dhinaca maqan ee ku calaamaysan xaraf saddexagal kasta (2 d.p.)</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194" name="Google Shape;1194;p7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Qaabaynta qaacidada sine (sine formula)</a:t>
            </a:r>
            <a:endParaRPr/>
          </a:p>
        </p:txBody>
      </p:sp>
      <p:sp>
        <p:nvSpPr>
          <p:cNvPr id="1195" name="Google Shape;1195;p77"/>
          <p:cNvSpPr/>
          <p:nvPr/>
        </p:nvSpPr>
        <p:spPr>
          <a:xfrm flipH="1">
            <a:off x="-202674" y="1711825"/>
            <a:ext cx="1431300" cy="1431300"/>
          </a:xfrm>
          <a:prstGeom prst="arc">
            <a:avLst>
              <a:gd fmla="val 10771373" name="adj1"/>
              <a:gd fmla="val 1305063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6" name="Google Shape;1196;p77"/>
          <p:cNvSpPr/>
          <p:nvPr/>
        </p:nvSpPr>
        <p:spPr>
          <a:xfrm rot="-5400000">
            <a:off x="665399" y="1238800"/>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197" name="Google Shape;1197;p77"/>
          <p:cNvCxnSpPr/>
          <p:nvPr/>
        </p:nvCxnSpPr>
        <p:spPr>
          <a:xfrm>
            <a:off x="5988039" y="1137525"/>
            <a:ext cx="0" cy="3682800"/>
          </a:xfrm>
          <a:prstGeom prst="straightConnector1">
            <a:avLst/>
          </a:prstGeom>
          <a:noFill/>
          <a:ln cap="flat" cmpd="sng" w="38100">
            <a:solidFill>
              <a:schemeClr val="accent4"/>
            </a:solidFill>
            <a:prstDash val="solid"/>
            <a:round/>
            <a:headEnd len="med" w="med" type="none"/>
            <a:tailEnd len="med" w="med" type="none"/>
          </a:ln>
        </p:spPr>
      </p:cxnSp>
      <p:cxnSp>
        <p:nvCxnSpPr>
          <p:cNvPr id="1198" name="Google Shape;1198;p77"/>
          <p:cNvCxnSpPr/>
          <p:nvPr/>
        </p:nvCxnSpPr>
        <p:spPr>
          <a:xfrm>
            <a:off x="3156072" y="1137525"/>
            <a:ext cx="0" cy="3682800"/>
          </a:xfrm>
          <a:prstGeom prst="straightConnector1">
            <a:avLst/>
          </a:prstGeom>
          <a:noFill/>
          <a:ln cap="flat" cmpd="sng" w="38100">
            <a:solidFill>
              <a:schemeClr val="accent4"/>
            </a:solidFill>
            <a:prstDash val="solid"/>
            <a:round/>
            <a:headEnd len="med" w="med" type="none"/>
            <a:tailEnd len="med" w="med" type="none"/>
          </a:ln>
        </p:spPr>
      </p:cxnSp>
      <p:sp>
        <p:nvSpPr>
          <p:cNvPr id="1199" name="Google Shape;1199;p77"/>
          <p:cNvSpPr/>
          <p:nvPr/>
        </p:nvSpPr>
        <p:spPr>
          <a:xfrm>
            <a:off x="1659443" y="22329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00" name="Google Shape;1200;p77"/>
          <p:cNvCxnSpPr/>
          <p:nvPr/>
        </p:nvCxnSpPr>
        <p:spPr>
          <a:xfrm flipH="1">
            <a:off x="417449" y="1334350"/>
            <a:ext cx="1359900" cy="1016400"/>
          </a:xfrm>
          <a:prstGeom prst="straightConnector1">
            <a:avLst/>
          </a:prstGeom>
          <a:noFill/>
          <a:ln cap="flat" cmpd="sng" w="28575">
            <a:solidFill>
              <a:srgbClr val="4F7BE8"/>
            </a:solidFill>
            <a:prstDash val="solid"/>
            <a:round/>
            <a:headEnd len="med" w="med" type="triangle"/>
            <a:tailEnd len="med" w="med" type="triangle"/>
          </a:ln>
        </p:spPr>
      </p:cxnSp>
      <p:sp>
        <p:nvSpPr>
          <p:cNvPr id="1201" name="Google Shape;1201;p77"/>
          <p:cNvSpPr txBox="1"/>
          <p:nvPr/>
        </p:nvSpPr>
        <p:spPr>
          <a:xfrm>
            <a:off x="553117" y="1531211"/>
            <a:ext cx="6327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1 cm</a:t>
            </a:r>
            <a:endParaRPr sz="1800">
              <a:latin typeface="Lexend"/>
              <a:ea typeface="Lexend"/>
              <a:cs typeface="Lexend"/>
              <a:sym typeface="Lexend"/>
            </a:endParaRPr>
          </a:p>
        </p:txBody>
      </p:sp>
      <p:cxnSp>
        <p:nvCxnSpPr>
          <p:cNvPr id="1202" name="Google Shape;1202;p77"/>
          <p:cNvCxnSpPr/>
          <p:nvPr/>
        </p:nvCxnSpPr>
        <p:spPr>
          <a:xfrm rot="10800000">
            <a:off x="1950014" y="1410561"/>
            <a:ext cx="0" cy="1016400"/>
          </a:xfrm>
          <a:prstGeom prst="straightConnector1">
            <a:avLst/>
          </a:prstGeom>
          <a:noFill/>
          <a:ln cap="flat" cmpd="sng" w="28575">
            <a:solidFill>
              <a:srgbClr val="4F7BE8"/>
            </a:solidFill>
            <a:prstDash val="solid"/>
            <a:round/>
            <a:headEnd len="med" w="med" type="triangle"/>
            <a:tailEnd len="med" w="med" type="triangle"/>
          </a:ln>
        </p:spPr>
      </p:cxnSp>
      <p:sp>
        <p:nvSpPr>
          <p:cNvPr id="1203" name="Google Shape;1203;p77"/>
          <p:cNvSpPr/>
          <p:nvPr/>
        </p:nvSpPr>
        <p:spPr>
          <a:xfrm flipH="1">
            <a:off x="2690019" y="1711825"/>
            <a:ext cx="1431300" cy="1431300"/>
          </a:xfrm>
          <a:prstGeom prst="arc">
            <a:avLst>
              <a:gd fmla="val 10771373" name="adj1"/>
              <a:gd fmla="val 1305063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04" name="Google Shape;1204;p77"/>
          <p:cNvSpPr/>
          <p:nvPr/>
        </p:nvSpPr>
        <p:spPr>
          <a:xfrm rot="-5400000">
            <a:off x="3558092" y="1238800"/>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05" name="Google Shape;1205;p77"/>
          <p:cNvSpPr/>
          <p:nvPr/>
        </p:nvSpPr>
        <p:spPr>
          <a:xfrm>
            <a:off x="4552136" y="22329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06" name="Google Shape;1206;p77"/>
          <p:cNvCxnSpPr/>
          <p:nvPr/>
        </p:nvCxnSpPr>
        <p:spPr>
          <a:xfrm flipH="1">
            <a:off x="3310142" y="1334350"/>
            <a:ext cx="1359900" cy="1016400"/>
          </a:xfrm>
          <a:prstGeom prst="straightConnector1">
            <a:avLst/>
          </a:prstGeom>
          <a:noFill/>
          <a:ln cap="flat" cmpd="sng" w="28575">
            <a:solidFill>
              <a:srgbClr val="4F7BE8"/>
            </a:solidFill>
            <a:prstDash val="solid"/>
            <a:round/>
            <a:headEnd len="med" w="med" type="triangle"/>
            <a:tailEnd len="med" w="med" type="triangle"/>
          </a:ln>
        </p:spPr>
      </p:cxnSp>
      <p:sp>
        <p:nvSpPr>
          <p:cNvPr id="1207" name="Google Shape;1207;p77"/>
          <p:cNvSpPr txBox="1"/>
          <p:nvPr/>
        </p:nvSpPr>
        <p:spPr>
          <a:xfrm flipH="1">
            <a:off x="3609239" y="2156955"/>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39°</a:t>
            </a:r>
            <a:endParaRPr sz="1800">
              <a:latin typeface="Lexend"/>
              <a:ea typeface="Lexend"/>
              <a:cs typeface="Lexend"/>
              <a:sym typeface="Lexend"/>
            </a:endParaRPr>
          </a:p>
        </p:txBody>
      </p:sp>
      <p:cxnSp>
        <p:nvCxnSpPr>
          <p:cNvPr id="1208" name="Google Shape;1208;p77"/>
          <p:cNvCxnSpPr/>
          <p:nvPr/>
        </p:nvCxnSpPr>
        <p:spPr>
          <a:xfrm rot="10800000">
            <a:off x="4842708" y="1410561"/>
            <a:ext cx="0" cy="1016400"/>
          </a:xfrm>
          <a:prstGeom prst="straightConnector1">
            <a:avLst/>
          </a:prstGeom>
          <a:noFill/>
          <a:ln cap="flat" cmpd="sng" w="28575">
            <a:solidFill>
              <a:srgbClr val="4F7BE8"/>
            </a:solidFill>
            <a:prstDash val="solid"/>
            <a:round/>
            <a:headEnd len="med" w="med" type="triangle"/>
            <a:tailEnd len="med" w="med" type="triangle"/>
          </a:ln>
        </p:spPr>
      </p:cxnSp>
      <p:sp>
        <p:nvSpPr>
          <p:cNvPr id="1209" name="Google Shape;1209;p77"/>
          <p:cNvSpPr/>
          <p:nvPr/>
        </p:nvSpPr>
        <p:spPr>
          <a:xfrm flipH="1">
            <a:off x="-154406" y="3514675"/>
            <a:ext cx="1431300" cy="1431300"/>
          </a:xfrm>
          <a:prstGeom prst="arc">
            <a:avLst>
              <a:gd fmla="val 10771373" name="adj1"/>
              <a:gd fmla="val 1305063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10" name="Google Shape;1210;p77"/>
          <p:cNvSpPr/>
          <p:nvPr/>
        </p:nvSpPr>
        <p:spPr>
          <a:xfrm rot="-5400000">
            <a:off x="713667" y="3041650"/>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11" name="Google Shape;1211;p77"/>
          <p:cNvSpPr/>
          <p:nvPr/>
        </p:nvSpPr>
        <p:spPr>
          <a:xfrm>
            <a:off x="1707711" y="403577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12" name="Google Shape;1212;p77"/>
          <p:cNvCxnSpPr/>
          <p:nvPr/>
        </p:nvCxnSpPr>
        <p:spPr>
          <a:xfrm flipH="1">
            <a:off x="465717" y="3137200"/>
            <a:ext cx="1359900" cy="1016400"/>
          </a:xfrm>
          <a:prstGeom prst="straightConnector1">
            <a:avLst/>
          </a:prstGeom>
          <a:noFill/>
          <a:ln cap="flat" cmpd="sng" w="28575">
            <a:solidFill>
              <a:srgbClr val="4F7BE8"/>
            </a:solidFill>
            <a:prstDash val="solid"/>
            <a:round/>
            <a:headEnd len="med" w="med" type="triangle"/>
            <a:tailEnd len="med" w="med" type="triangle"/>
          </a:ln>
        </p:spPr>
      </p:cxnSp>
      <p:sp>
        <p:nvSpPr>
          <p:cNvPr id="1213" name="Google Shape;1213;p77"/>
          <p:cNvSpPr txBox="1"/>
          <p:nvPr/>
        </p:nvSpPr>
        <p:spPr>
          <a:xfrm>
            <a:off x="2063350" y="3600400"/>
            <a:ext cx="855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14.9 cm</a:t>
            </a:r>
            <a:endParaRPr sz="1800">
              <a:latin typeface="Lexend"/>
              <a:ea typeface="Lexend"/>
              <a:cs typeface="Lexend"/>
              <a:sym typeface="Lexend"/>
            </a:endParaRPr>
          </a:p>
        </p:txBody>
      </p:sp>
      <p:cxnSp>
        <p:nvCxnSpPr>
          <p:cNvPr id="1214" name="Google Shape;1214;p77"/>
          <p:cNvCxnSpPr/>
          <p:nvPr/>
        </p:nvCxnSpPr>
        <p:spPr>
          <a:xfrm rot="10800000">
            <a:off x="1998283" y="3213411"/>
            <a:ext cx="0" cy="1016400"/>
          </a:xfrm>
          <a:prstGeom prst="straightConnector1">
            <a:avLst/>
          </a:prstGeom>
          <a:noFill/>
          <a:ln cap="flat" cmpd="sng" w="28575">
            <a:solidFill>
              <a:srgbClr val="4F7BE8"/>
            </a:solidFill>
            <a:prstDash val="solid"/>
            <a:round/>
            <a:headEnd len="med" w="med" type="triangle"/>
            <a:tailEnd len="med" w="med" type="triangle"/>
          </a:ln>
        </p:spPr>
      </p:cxnSp>
      <p:sp>
        <p:nvSpPr>
          <p:cNvPr id="1215" name="Google Shape;1215;p77"/>
          <p:cNvSpPr/>
          <p:nvPr/>
        </p:nvSpPr>
        <p:spPr>
          <a:xfrm>
            <a:off x="7535000" y="3080425"/>
            <a:ext cx="2291100" cy="2291100"/>
          </a:xfrm>
          <a:prstGeom prst="arc">
            <a:avLst>
              <a:gd fmla="val 10771373" name="adj1"/>
              <a:gd fmla="val 1206867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16" name="Google Shape;1216;p77"/>
          <p:cNvSpPr/>
          <p:nvPr/>
        </p:nvSpPr>
        <p:spPr>
          <a:xfrm flipH="1">
            <a:off x="6721708" y="403577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17" name="Google Shape;1217;p77"/>
          <p:cNvCxnSpPr/>
          <p:nvPr/>
        </p:nvCxnSpPr>
        <p:spPr>
          <a:xfrm rot="10800000">
            <a:off x="6618513" y="3493900"/>
            <a:ext cx="0" cy="744000"/>
          </a:xfrm>
          <a:prstGeom prst="straightConnector1">
            <a:avLst/>
          </a:prstGeom>
          <a:noFill/>
          <a:ln cap="flat" cmpd="sng" w="28575">
            <a:solidFill>
              <a:srgbClr val="4F7BE8"/>
            </a:solidFill>
            <a:prstDash val="solid"/>
            <a:round/>
            <a:headEnd len="med" w="med" type="triangle"/>
            <a:tailEnd len="med" w="med" type="triangle"/>
          </a:ln>
        </p:spPr>
      </p:cxnSp>
      <p:sp>
        <p:nvSpPr>
          <p:cNvPr id="1218" name="Google Shape;1218;p77"/>
          <p:cNvSpPr txBox="1"/>
          <p:nvPr/>
        </p:nvSpPr>
        <p:spPr>
          <a:xfrm>
            <a:off x="6008524" y="3744700"/>
            <a:ext cx="6327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49 cm</a:t>
            </a:r>
            <a:endParaRPr sz="1800">
              <a:latin typeface="Lexend"/>
              <a:ea typeface="Lexend"/>
              <a:cs typeface="Lexend"/>
              <a:sym typeface="Lexend"/>
            </a:endParaRPr>
          </a:p>
        </p:txBody>
      </p:sp>
      <p:cxnSp>
        <p:nvCxnSpPr>
          <p:cNvPr id="1219" name="Google Shape;1219;p77"/>
          <p:cNvCxnSpPr/>
          <p:nvPr/>
        </p:nvCxnSpPr>
        <p:spPr>
          <a:xfrm rot="10800000">
            <a:off x="6763525" y="3397071"/>
            <a:ext cx="1991100" cy="735900"/>
          </a:xfrm>
          <a:prstGeom prst="straightConnector1">
            <a:avLst/>
          </a:prstGeom>
          <a:noFill/>
          <a:ln cap="flat" cmpd="sng" w="28575">
            <a:solidFill>
              <a:srgbClr val="4F7BE8"/>
            </a:solidFill>
            <a:prstDash val="solid"/>
            <a:round/>
            <a:headEnd len="med" w="med" type="triangle"/>
            <a:tailEnd len="med" w="med" type="triangle"/>
          </a:ln>
        </p:spPr>
      </p:cxnSp>
      <p:sp>
        <p:nvSpPr>
          <p:cNvPr id="1220" name="Google Shape;1220;p77"/>
          <p:cNvSpPr/>
          <p:nvPr/>
        </p:nvSpPr>
        <p:spPr>
          <a:xfrm flipH="1">
            <a:off x="5723394" y="1711825"/>
            <a:ext cx="1431300" cy="1431300"/>
          </a:xfrm>
          <a:prstGeom prst="arc">
            <a:avLst>
              <a:gd fmla="val 10771373" name="adj1"/>
              <a:gd fmla="val 1305063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21" name="Google Shape;1221;p77"/>
          <p:cNvSpPr/>
          <p:nvPr/>
        </p:nvSpPr>
        <p:spPr>
          <a:xfrm rot="-5400000">
            <a:off x="6591467" y="1238800"/>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22" name="Google Shape;1222;p77"/>
          <p:cNvSpPr/>
          <p:nvPr/>
        </p:nvSpPr>
        <p:spPr>
          <a:xfrm>
            <a:off x="7585511" y="22329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23" name="Google Shape;1223;p77"/>
          <p:cNvCxnSpPr/>
          <p:nvPr/>
        </p:nvCxnSpPr>
        <p:spPr>
          <a:xfrm flipH="1">
            <a:off x="6343517" y="1334350"/>
            <a:ext cx="1359900" cy="1016400"/>
          </a:xfrm>
          <a:prstGeom prst="straightConnector1">
            <a:avLst/>
          </a:prstGeom>
          <a:noFill/>
          <a:ln cap="flat" cmpd="sng" w="28575">
            <a:solidFill>
              <a:srgbClr val="4F7BE8"/>
            </a:solidFill>
            <a:prstDash val="solid"/>
            <a:round/>
            <a:headEnd len="med" w="med" type="triangle"/>
            <a:tailEnd len="med" w="med" type="triangle"/>
          </a:ln>
        </p:spPr>
      </p:cxnSp>
      <p:sp>
        <p:nvSpPr>
          <p:cNvPr id="1224" name="Google Shape;1224;p77"/>
          <p:cNvSpPr txBox="1"/>
          <p:nvPr/>
        </p:nvSpPr>
        <p:spPr>
          <a:xfrm>
            <a:off x="6256800" y="1531200"/>
            <a:ext cx="855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14.9 cm</a:t>
            </a:r>
            <a:endParaRPr sz="1800">
              <a:latin typeface="Lexend"/>
              <a:ea typeface="Lexend"/>
              <a:cs typeface="Lexend"/>
              <a:sym typeface="Lexend"/>
            </a:endParaRPr>
          </a:p>
        </p:txBody>
      </p:sp>
      <p:sp>
        <p:nvSpPr>
          <p:cNvPr id="1225" name="Google Shape;1225;p77"/>
          <p:cNvSpPr txBox="1"/>
          <p:nvPr/>
        </p:nvSpPr>
        <p:spPr>
          <a:xfrm flipH="1">
            <a:off x="6642614" y="2156955"/>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49°</a:t>
            </a:r>
            <a:endParaRPr sz="1800">
              <a:latin typeface="Lexend"/>
              <a:ea typeface="Lexend"/>
              <a:cs typeface="Lexend"/>
              <a:sym typeface="Lexend"/>
            </a:endParaRPr>
          </a:p>
        </p:txBody>
      </p:sp>
      <p:cxnSp>
        <p:nvCxnSpPr>
          <p:cNvPr id="1226" name="Google Shape;1226;p77"/>
          <p:cNvCxnSpPr/>
          <p:nvPr/>
        </p:nvCxnSpPr>
        <p:spPr>
          <a:xfrm rot="10800000">
            <a:off x="7876083" y="1410561"/>
            <a:ext cx="0" cy="1016400"/>
          </a:xfrm>
          <a:prstGeom prst="straightConnector1">
            <a:avLst/>
          </a:prstGeom>
          <a:noFill/>
          <a:ln cap="flat" cmpd="sng" w="28575">
            <a:solidFill>
              <a:srgbClr val="4F7BE8"/>
            </a:solidFill>
            <a:prstDash val="solid"/>
            <a:round/>
            <a:headEnd len="med" w="med" type="triangle"/>
            <a:tailEnd len="med" w="med" type="triangle"/>
          </a:ln>
        </p:spPr>
      </p:cxnSp>
      <p:sp>
        <p:nvSpPr>
          <p:cNvPr id="1227" name="Google Shape;1227;p77"/>
          <p:cNvSpPr txBox="1"/>
          <p:nvPr/>
        </p:nvSpPr>
        <p:spPr>
          <a:xfrm flipH="1">
            <a:off x="764814" y="3959805"/>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49°</a:t>
            </a:r>
            <a:endParaRPr sz="1800">
              <a:latin typeface="Lexend"/>
              <a:ea typeface="Lexend"/>
              <a:cs typeface="Lexend"/>
              <a:sym typeface="Lexend"/>
            </a:endParaRPr>
          </a:p>
        </p:txBody>
      </p:sp>
      <p:sp>
        <p:nvSpPr>
          <p:cNvPr id="1228" name="Google Shape;1228;p77"/>
          <p:cNvSpPr/>
          <p:nvPr/>
        </p:nvSpPr>
        <p:spPr>
          <a:xfrm flipH="1">
            <a:off x="2826444" y="3445912"/>
            <a:ext cx="1431300" cy="1431300"/>
          </a:xfrm>
          <a:prstGeom prst="arc">
            <a:avLst>
              <a:gd fmla="val 10771373" name="adj1"/>
              <a:gd fmla="val 1305063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29" name="Google Shape;1229;p77"/>
          <p:cNvSpPr/>
          <p:nvPr/>
        </p:nvSpPr>
        <p:spPr>
          <a:xfrm>
            <a:off x="4688561" y="3967012"/>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30" name="Google Shape;1230;p77"/>
          <p:cNvCxnSpPr/>
          <p:nvPr/>
        </p:nvCxnSpPr>
        <p:spPr>
          <a:xfrm flipH="1">
            <a:off x="3446567" y="3068437"/>
            <a:ext cx="1359900" cy="1016400"/>
          </a:xfrm>
          <a:prstGeom prst="straightConnector1">
            <a:avLst/>
          </a:prstGeom>
          <a:noFill/>
          <a:ln cap="flat" cmpd="sng" w="28575">
            <a:solidFill>
              <a:srgbClr val="4F7BE8"/>
            </a:solidFill>
            <a:prstDash val="solid"/>
            <a:round/>
            <a:headEnd len="med" w="med" type="triangle"/>
            <a:tailEnd len="med" w="med" type="triangle"/>
          </a:ln>
        </p:spPr>
      </p:cxnSp>
      <p:cxnSp>
        <p:nvCxnSpPr>
          <p:cNvPr id="1231" name="Google Shape;1231;p77"/>
          <p:cNvCxnSpPr/>
          <p:nvPr/>
        </p:nvCxnSpPr>
        <p:spPr>
          <a:xfrm rot="10800000">
            <a:off x="3522767" y="4257503"/>
            <a:ext cx="1359900" cy="0"/>
          </a:xfrm>
          <a:prstGeom prst="straightConnector1">
            <a:avLst/>
          </a:prstGeom>
          <a:noFill/>
          <a:ln cap="flat" cmpd="sng" w="28575">
            <a:solidFill>
              <a:srgbClr val="4F7BE8"/>
            </a:solidFill>
            <a:prstDash val="solid"/>
            <a:round/>
            <a:headEnd len="med" w="med" type="triangle"/>
            <a:tailEnd len="med" w="med" type="triangle"/>
          </a:ln>
        </p:spPr>
      </p:cxnSp>
      <p:sp>
        <p:nvSpPr>
          <p:cNvPr id="1232" name="Google Shape;1232;p77"/>
          <p:cNvSpPr txBox="1"/>
          <p:nvPr/>
        </p:nvSpPr>
        <p:spPr>
          <a:xfrm>
            <a:off x="3749874" y="4303937"/>
            <a:ext cx="9057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14.9 cm</a:t>
            </a:r>
            <a:endParaRPr sz="1800">
              <a:latin typeface="Lexend"/>
              <a:ea typeface="Lexend"/>
              <a:cs typeface="Lexend"/>
              <a:sym typeface="Lexend"/>
            </a:endParaRPr>
          </a:p>
        </p:txBody>
      </p:sp>
      <p:sp>
        <p:nvSpPr>
          <p:cNvPr id="1233" name="Google Shape;1233;p77"/>
          <p:cNvSpPr txBox="1"/>
          <p:nvPr/>
        </p:nvSpPr>
        <p:spPr>
          <a:xfrm flipH="1">
            <a:off x="3745664" y="3891042"/>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49°</a:t>
            </a:r>
            <a:endParaRPr sz="1800">
              <a:latin typeface="Lexend"/>
              <a:ea typeface="Lexend"/>
              <a:cs typeface="Lexend"/>
              <a:sym typeface="Lexend"/>
            </a:endParaRPr>
          </a:p>
        </p:txBody>
      </p:sp>
      <p:sp>
        <p:nvSpPr>
          <p:cNvPr id="1234" name="Google Shape;1234;p77"/>
          <p:cNvSpPr txBox="1"/>
          <p:nvPr/>
        </p:nvSpPr>
        <p:spPr>
          <a:xfrm flipH="1">
            <a:off x="716545" y="2156955"/>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39°</a:t>
            </a:r>
            <a:endParaRPr sz="1800">
              <a:latin typeface="Lexend"/>
              <a:ea typeface="Lexend"/>
              <a:cs typeface="Lexend"/>
              <a:sym typeface="Lexend"/>
            </a:endParaRPr>
          </a:p>
        </p:txBody>
      </p:sp>
      <p:sp>
        <p:nvSpPr>
          <p:cNvPr id="1235" name="Google Shape;1235;p77"/>
          <p:cNvSpPr txBox="1"/>
          <p:nvPr/>
        </p:nvSpPr>
        <p:spPr>
          <a:xfrm>
            <a:off x="3251566" y="1531200"/>
            <a:ext cx="855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14.9 cm</a:t>
            </a:r>
            <a:endParaRPr sz="1800">
              <a:latin typeface="Lexend"/>
              <a:ea typeface="Lexend"/>
              <a:cs typeface="Lexend"/>
              <a:sym typeface="Lexend"/>
            </a:endParaRPr>
          </a:p>
        </p:txBody>
      </p:sp>
      <p:sp>
        <p:nvSpPr>
          <p:cNvPr id="1236" name="Google Shape;1236;p77"/>
          <p:cNvSpPr/>
          <p:nvPr/>
        </p:nvSpPr>
        <p:spPr>
          <a:xfrm flipH="1">
            <a:off x="4296675" y="2577512"/>
            <a:ext cx="1155900" cy="1155900"/>
          </a:xfrm>
          <a:prstGeom prst="arc">
            <a:avLst>
              <a:gd fmla="val 2216544" name="adj1"/>
              <a:gd fmla="val 5415087"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37" name="Google Shape;1237;p77"/>
          <p:cNvSpPr txBox="1"/>
          <p:nvPr/>
        </p:nvSpPr>
        <p:spPr>
          <a:xfrm flipH="1">
            <a:off x="4418026" y="3384998"/>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41°</a:t>
            </a:r>
            <a:endParaRPr sz="1800">
              <a:latin typeface="Lexend"/>
              <a:ea typeface="Lexend"/>
              <a:cs typeface="Lexend"/>
              <a:sym typeface="Lexend"/>
            </a:endParaRPr>
          </a:p>
        </p:txBody>
      </p:sp>
      <p:sp>
        <p:nvSpPr>
          <p:cNvPr id="1238" name="Google Shape;1238;p77"/>
          <p:cNvSpPr txBox="1"/>
          <p:nvPr/>
        </p:nvSpPr>
        <p:spPr>
          <a:xfrm>
            <a:off x="7489725" y="3979075"/>
            <a:ext cx="7398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14.9°</a:t>
            </a:r>
            <a:endParaRPr sz="1800">
              <a:latin typeface="Lexend"/>
              <a:ea typeface="Lexend"/>
              <a:cs typeface="Lexend"/>
              <a:sym typeface="Lexend"/>
            </a:endParaRPr>
          </a:p>
        </p:txBody>
      </p:sp>
      <p:sp>
        <p:nvSpPr>
          <p:cNvPr id="1239" name="Google Shape;1239;p77"/>
          <p:cNvSpPr/>
          <p:nvPr/>
        </p:nvSpPr>
        <p:spPr>
          <a:xfrm flipH="1" rot="5400000">
            <a:off x="7349307" y="2866300"/>
            <a:ext cx="735900" cy="1991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40" name="Google Shape;1240;p77"/>
          <p:cNvSpPr txBox="1"/>
          <p:nvPr/>
        </p:nvSpPr>
        <p:spPr>
          <a:xfrm>
            <a:off x="1972000" y="1786450"/>
            <a:ext cx="9057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a cm</a:t>
            </a:r>
            <a:r>
              <a:rPr lang="en-GB" sz="1800">
                <a:latin typeface="Lexend"/>
                <a:ea typeface="Lexend"/>
                <a:cs typeface="Lexend"/>
                <a:sym typeface="Lexend"/>
              </a:rPr>
              <a:t/>
            </a:r>
            <a:endParaRPr sz="1800">
              <a:latin typeface="Lexend"/>
              <a:ea typeface="Lexend"/>
              <a:cs typeface="Lexend"/>
              <a:sym typeface="Lexend"/>
            </a:endParaRPr>
          </a:p>
        </p:txBody>
      </p:sp>
      <p:sp>
        <p:nvSpPr>
          <p:cNvPr id="1241" name="Google Shape;1241;p77"/>
          <p:cNvSpPr txBox="1"/>
          <p:nvPr/>
        </p:nvSpPr>
        <p:spPr>
          <a:xfrm>
            <a:off x="4870205" y="1786450"/>
            <a:ext cx="9057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b cm</a:t>
            </a:r>
            <a:r>
              <a:rPr lang="en-GB" sz="1800">
                <a:latin typeface="Lexend"/>
                <a:ea typeface="Lexend"/>
                <a:cs typeface="Lexend"/>
                <a:sym typeface="Lexend"/>
              </a:rPr>
              <a:t/>
            </a:r>
            <a:endParaRPr sz="1800">
              <a:latin typeface="Lexend"/>
              <a:ea typeface="Lexend"/>
              <a:cs typeface="Lexend"/>
              <a:sym typeface="Lexend"/>
            </a:endParaRPr>
          </a:p>
        </p:txBody>
      </p:sp>
      <p:sp>
        <p:nvSpPr>
          <p:cNvPr id="1242" name="Google Shape;1242;p77"/>
          <p:cNvSpPr txBox="1"/>
          <p:nvPr/>
        </p:nvSpPr>
        <p:spPr>
          <a:xfrm>
            <a:off x="7908055" y="1786450"/>
            <a:ext cx="9057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c cm</a:t>
            </a:r>
            <a:r>
              <a:rPr lang="en-GB" sz="1800">
                <a:latin typeface="Lexend"/>
                <a:ea typeface="Lexend"/>
                <a:cs typeface="Lexend"/>
                <a:sym typeface="Lexend"/>
              </a:rPr>
              <a:t/>
            </a:r>
            <a:endParaRPr sz="1800">
              <a:latin typeface="Lexend"/>
              <a:ea typeface="Lexend"/>
              <a:cs typeface="Lexend"/>
              <a:sym typeface="Lexend"/>
            </a:endParaRPr>
          </a:p>
        </p:txBody>
      </p:sp>
      <p:sp>
        <p:nvSpPr>
          <p:cNvPr id="1243" name="Google Shape;1243;p77"/>
          <p:cNvSpPr txBox="1"/>
          <p:nvPr/>
        </p:nvSpPr>
        <p:spPr>
          <a:xfrm>
            <a:off x="577570" y="3411450"/>
            <a:ext cx="5601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d cm</a:t>
            </a:r>
            <a:r>
              <a:rPr lang="en-GB" sz="1800">
                <a:latin typeface="Lexend"/>
                <a:ea typeface="Lexend"/>
                <a:cs typeface="Lexend"/>
                <a:sym typeface="Lexend"/>
              </a:rPr>
              <a:t/>
            </a:r>
            <a:endParaRPr sz="1800">
              <a:latin typeface="Lexend"/>
              <a:ea typeface="Lexend"/>
              <a:cs typeface="Lexend"/>
              <a:sym typeface="Lexend"/>
            </a:endParaRPr>
          </a:p>
        </p:txBody>
      </p:sp>
      <p:sp>
        <p:nvSpPr>
          <p:cNvPr id="1244" name="Google Shape;1244;p77"/>
          <p:cNvSpPr txBox="1"/>
          <p:nvPr/>
        </p:nvSpPr>
        <p:spPr>
          <a:xfrm>
            <a:off x="3592483" y="3324343"/>
            <a:ext cx="5601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e cm</a:t>
            </a:r>
            <a:r>
              <a:rPr lang="en-GB" sz="1800">
                <a:latin typeface="Lexend"/>
                <a:ea typeface="Lexend"/>
                <a:cs typeface="Lexend"/>
                <a:sym typeface="Lexend"/>
              </a:rPr>
              <a:t/>
            </a:r>
            <a:endParaRPr sz="1800">
              <a:latin typeface="Lexend"/>
              <a:ea typeface="Lexend"/>
              <a:cs typeface="Lexend"/>
              <a:sym typeface="Lexend"/>
            </a:endParaRPr>
          </a:p>
        </p:txBody>
      </p:sp>
      <p:sp>
        <p:nvSpPr>
          <p:cNvPr id="1245" name="Google Shape;1245;p77"/>
          <p:cNvSpPr txBox="1"/>
          <p:nvPr/>
        </p:nvSpPr>
        <p:spPr>
          <a:xfrm>
            <a:off x="7649190" y="3391646"/>
            <a:ext cx="5601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f cm</a:t>
            </a:r>
            <a:r>
              <a:rPr lang="en-GB" sz="1800">
                <a:latin typeface="Lexend"/>
                <a:ea typeface="Lexend"/>
                <a:cs typeface="Lexend"/>
                <a:sym typeface="Lexend"/>
              </a:rPr>
              <a:t/>
            </a:r>
            <a:endParaRPr sz="1800">
              <a:latin typeface="Lexend"/>
              <a:ea typeface="Lexend"/>
              <a:cs typeface="Lexend"/>
              <a:sym typeface="Lexend"/>
            </a:endParaRPr>
          </a:p>
        </p:txBody>
      </p:sp>
      <p:sp>
        <p:nvSpPr>
          <p:cNvPr id="1246" name="Google Shape;1246;p77"/>
          <p:cNvSpPr/>
          <p:nvPr/>
        </p:nvSpPr>
        <p:spPr>
          <a:xfrm rot="-5400000">
            <a:off x="3694517" y="2972887"/>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47" name="Google Shape;1247;p77"/>
          <p:cNvSpPr txBox="1"/>
          <p:nvPr/>
        </p:nvSpPr>
        <p:spPr>
          <a:xfrm>
            <a:off x="313925" y="11331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a)</a:t>
            </a:r>
            <a:endParaRPr sz="1800">
              <a:latin typeface="Lexend"/>
              <a:ea typeface="Lexend"/>
              <a:cs typeface="Lexend"/>
              <a:sym typeface="Lexend"/>
            </a:endParaRPr>
          </a:p>
        </p:txBody>
      </p:sp>
      <p:sp>
        <p:nvSpPr>
          <p:cNvPr id="1248" name="Google Shape;1248;p77"/>
          <p:cNvSpPr txBox="1"/>
          <p:nvPr/>
        </p:nvSpPr>
        <p:spPr>
          <a:xfrm>
            <a:off x="3206625" y="11331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b</a:t>
            </a:r>
            <a:r>
              <a:rPr lang="en-GB" sz="1800">
                <a:latin typeface="Lexend"/>
                <a:ea typeface="Lexend"/>
                <a:cs typeface="Lexend"/>
                <a:sym typeface="Lexend"/>
              </a:rPr>
              <a:t>)</a:t>
            </a:r>
            <a:endParaRPr sz="1800">
              <a:latin typeface="Lexend"/>
              <a:ea typeface="Lexend"/>
              <a:cs typeface="Lexend"/>
              <a:sym typeface="Lexend"/>
            </a:endParaRPr>
          </a:p>
        </p:txBody>
      </p:sp>
      <p:sp>
        <p:nvSpPr>
          <p:cNvPr id="1249" name="Google Shape;1249;p77"/>
          <p:cNvSpPr txBox="1"/>
          <p:nvPr/>
        </p:nvSpPr>
        <p:spPr>
          <a:xfrm>
            <a:off x="6099325" y="11331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c</a:t>
            </a:r>
            <a:r>
              <a:rPr lang="en-GB" sz="1800">
                <a:latin typeface="Lexend"/>
                <a:ea typeface="Lexend"/>
                <a:cs typeface="Lexend"/>
                <a:sym typeface="Lexend"/>
              </a:rPr>
              <a:t>)</a:t>
            </a:r>
            <a:endParaRPr sz="1800">
              <a:latin typeface="Lexend"/>
              <a:ea typeface="Lexend"/>
              <a:cs typeface="Lexend"/>
              <a:sym typeface="Lexend"/>
            </a:endParaRPr>
          </a:p>
        </p:txBody>
      </p:sp>
      <p:sp>
        <p:nvSpPr>
          <p:cNvPr id="1250" name="Google Shape;1250;p77"/>
          <p:cNvSpPr txBox="1"/>
          <p:nvPr/>
        </p:nvSpPr>
        <p:spPr>
          <a:xfrm>
            <a:off x="313925" y="30130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d</a:t>
            </a:r>
            <a:r>
              <a:rPr lang="en-GB" sz="1800">
                <a:latin typeface="Lexend"/>
                <a:ea typeface="Lexend"/>
                <a:cs typeface="Lexend"/>
                <a:sym typeface="Lexend"/>
              </a:rPr>
              <a:t>)</a:t>
            </a:r>
            <a:endParaRPr sz="1800">
              <a:latin typeface="Lexend"/>
              <a:ea typeface="Lexend"/>
              <a:cs typeface="Lexend"/>
              <a:sym typeface="Lexend"/>
            </a:endParaRPr>
          </a:p>
        </p:txBody>
      </p:sp>
      <p:sp>
        <p:nvSpPr>
          <p:cNvPr id="1251" name="Google Shape;1251;p77"/>
          <p:cNvSpPr txBox="1"/>
          <p:nvPr/>
        </p:nvSpPr>
        <p:spPr>
          <a:xfrm>
            <a:off x="3206625" y="30130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e</a:t>
            </a:r>
            <a:r>
              <a:rPr lang="en-GB" sz="1800">
                <a:latin typeface="Lexend"/>
                <a:ea typeface="Lexend"/>
                <a:cs typeface="Lexend"/>
                <a:sym typeface="Lexend"/>
              </a:rPr>
              <a:t>)</a:t>
            </a:r>
            <a:endParaRPr sz="1800">
              <a:latin typeface="Lexend"/>
              <a:ea typeface="Lexend"/>
              <a:cs typeface="Lexend"/>
              <a:sym typeface="Lexend"/>
            </a:endParaRPr>
          </a:p>
        </p:txBody>
      </p:sp>
      <p:sp>
        <p:nvSpPr>
          <p:cNvPr id="1252" name="Google Shape;1252;p77"/>
          <p:cNvSpPr txBox="1"/>
          <p:nvPr/>
        </p:nvSpPr>
        <p:spPr>
          <a:xfrm>
            <a:off x="6099325" y="30130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f</a:t>
            </a:r>
            <a:r>
              <a:rPr lang="en-GB" sz="1800">
                <a:latin typeface="Lexend"/>
                <a:ea typeface="Lexend"/>
                <a:cs typeface="Lexend"/>
                <a:sym typeface="Lexend"/>
              </a:rPr>
              <a:t>)</a:t>
            </a:r>
            <a:endParaRPr sz="1800">
              <a:latin typeface="Lexend"/>
              <a:ea typeface="Lexend"/>
              <a:cs typeface="Lexend"/>
              <a:sym typeface="Lexend"/>
            </a:endParaRPr>
          </a:p>
        </p:txBody>
      </p:sp>
      <p:pic>
        <p:nvPicPr>
          <p:cNvPr id="1253" name="Google Shape;1253;p77"/>
          <p:cNvPicPr preferRelativeResize="0"/>
          <p:nvPr/>
        </p:nvPicPr>
        <p:blipFill>
          <a:blip r:embed="rId3">
            <a:alphaModFix/>
          </a:blip>
          <a:stretch>
            <a:fillRect/>
          </a:stretch>
        </p:blipFill>
        <p:spPr>
          <a:xfrm>
            <a:off x="324000" y="2766203"/>
            <a:ext cx="8495999" cy="396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7" name="Shape 1257"/>
        <p:cNvGrpSpPr/>
        <p:nvPr/>
      </p:nvGrpSpPr>
      <p:grpSpPr>
        <a:xfrm>
          <a:off x="0" y="0"/>
          <a:ext cx="0" cy="0"/>
          <a:chOff x="0" y="0"/>
          <a:chExt cx="0" cy="0"/>
        </a:xfrm>
      </p:grpSpPr>
      <p:sp>
        <p:nvSpPr>
          <p:cNvPr id="1258" name="Google Shape;1258;p78"/>
          <p:cNvSpPr/>
          <p:nvPr/>
        </p:nvSpPr>
        <p:spPr>
          <a:xfrm rot="-5400000">
            <a:off x="2109817" y="350555"/>
            <a:ext cx="2439000" cy="55017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59" name="Google Shape;1259;p78"/>
          <p:cNvSpPr/>
          <p:nvPr/>
        </p:nvSpPr>
        <p:spPr>
          <a:xfrm rot="-5400000">
            <a:off x="1894876" y="906899"/>
            <a:ext cx="2097600" cy="47304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60" name="Google Shape;1260;p78"/>
          <p:cNvSpPr/>
          <p:nvPr/>
        </p:nvSpPr>
        <p:spPr>
          <a:xfrm rot="-5400000">
            <a:off x="1609277" y="1647599"/>
            <a:ext cx="1642500" cy="3704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61" name="Google Shape;1261;p78"/>
          <p:cNvSpPr txBox="1"/>
          <p:nvPr/>
        </p:nvSpPr>
        <p:spPr>
          <a:xfrm>
            <a:off x="324000" y="610600"/>
            <a:ext cx="84960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4) Hel dhererka masaafada a, b, c, iyo d (oo lagu soo wareejiyay tirada ugu dhow).</a:t>
            </a:r>
            <a:r>
              <a:rPr i="1" lang="en-GB" sz="1400">
                <a:latin typeface="Lexend"/>
                <a:ea typeface="Times New Roman"/>
                <a:cs typeface="Times New Roman"/>
                <a:sym typeface="Times New Roman"/>
              </a:rPr>
              <a:t/>
            </a:r>
            <a:r>
              <a:rPr lang="en-GB" sz="1400">
                <a:latin typeface="Lexend"/>
                <a:ea typeface="Lexend"/>
                <a:cs typeface="Lexend"/>
                <a:sym typeface="Lexend"/>
              </a:rPr>
              <a:t/>
            </a:r>
            <a:r>
              <a:rPr i="1" lang="en-GB" sz="1400">
                <a:latin typeface="Lexend"/>
                <a:ea typeface="Times New Roman"/>
                <a:cs typeface="Times New Roman"/>
                <a:sym typeface="Times New Roman"/>
              </a:rPr>
              <a:t/>
            </a:r>
            <a:r>
              <a:rPr lang="en-GB" sz="1400">
                <a:latin typeface="Lexend"/>
                <a:ea typeface="Lexend"/>
                <a:cs typeface="Lexend"/>
                <a:sym typeface="Lexend"/>
              </a:rPr>
              <a:t/>
            </a:r>
            <a:r>
              <a:rPr i="1" lang="en-GB" sz="1400">
                <a:latin typeface="Lexend"/>
                <a:ea typeface="Times New Roman"/>
                <a:cs typeface="Times New Roman"/>
                <a:sym typeface="Times New Roman"/>
              </a:rPr>
              <a:t/>
            </a:r>
            <a:r>
              <a:rPr lang="en-GB" sz="1400">
                <a:latin typeface="Lexend"/>
                <a:ea typeface="Lexend"/>
                <a:cs typeface="Lexend"/>
                <a:sym typeface="Lexend"/>
              </a:rPr>
              <a:t/>
            </a:r>
            <a:r>
              <a:rPr i="1" lang="en-GB" sz="1400">
                <a:latin typeface="Lexend"/>
                <a:ea typeface="Times New Roman"/>
                <a:cs typeface="Times New Roman"/>
                <a:sym typeface="Times New Roman"/>
              </a:rPr>
              <a:t/>
            </a:r>
            <a:r>
              <a:rPr lang="en-GB" sz="1400">
                <a:latin typeface="Lexend"/>
                <a:ea typeface="Lexend"/>
                <a:cs typeface="Lexend"/>
                <a:sym typeface="Lexend"/>
              </a:rPr>
              <a:t/>
            </a:r>
            <a:endParaRPr sz="1800">
              <a:latin typeface="Lexend"/>
              <a:ea typeface="Lexend"/>
              <a:cs typeface="Lexend"/>
              <a:sym typeface="Lexend"/>
            </a:endParaRPr>
          </a:p>
        </p:txBody>
      </p:sp>
      <p:sp>
        <p:nvSpPr>
          <p:cNvPr id="1262" name="Google Shape;1262;p7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Qaabaynta qaacidada sine (sine formula)</a:t>
            </a:r>
            <a:endParaRPr/>
          </a:p>
        </p:txBody>
      </p:sp>
      <p:sp>
        <p:nvSpPr>
          <p:cNvPr id="1263" name="Google Shape;1263;p78"/>
          <p:cNvSpPr/>
          <p:nvPr/>
        </p:nvSpPr>
        <p:spPr>
          <a:xfrm flipH="1">
            <a:off x="-434632" y="3285770"/>
            <a:ext cx="2071800" cy="2071800"/>
          </a:xfrm>
          <a:prstGeom prst="arc">
            <a:avLst>
              <a:gd fmla="val 10771373" name="adj1"/>
              <a:gd fmla="val 12273905"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64" name="Google Shape;1264;p78"/>
          <p:cNvSpPr/>
          <p:nvPr/>
        </p:nvSpPr>
        <p:spPr>
          <a:xfrm rot="-5400000">
            <a:off x="1364028" y="2284048"/>
            <a:ext cx="1251300" cy="28224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65" name="Google Shape;1265;p78"/>
          <p:cNvSpPr/>
          <p:nvPr/>
        </p:nvSpPr>
        <p:spPr>
          <a:xfrm>
            <a:off x="3170484" y="4090488"/>
            <a:ext cx="230400" cy="230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66" name="Google Shape;1266;p78"/>
          <p:cNvSpPr txBox="1"/>
          <p:nvPr/>
        </p:nvSpPr>
        <p:spPr>
          <a:xfrm>
            <a:off x="1532525" y="3028485"/>
            <a:ext cx="8271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50 cm</a:t>
            </a:r>
            <a:endParaRPr sz="1800">
              <a:latin typeface="Lexend"/>
              <a:ea typeface="Lexend"/>
              <a:cs typeface="Lexend"/>
              <a:sym typeface="Lexend"/>
            </a:endParaRPr>
          </a:p>
        </p:txBody>
      </p:sp>
      <p:cxnSp>
        <p:nvCxnSpPr>
          <p:cNvPr id="1267" name="Google Shape;1267;p78"/>
          <p:cNvCxnSpPr/>
          <p:nvPr/>
        </p:nvCxnSpPr>
        <p:spPr>
          <a:xfrm rot="10800000">
            <a:off x="3483825" y="3054250"/>
            <a:ext cx="0" cy="1249500"/>
          </a:xfrm>
          <a:prstGeom prst="straightConnector1">
            <a:avLst/>
          </a:prstGeom>
          <a:noFill/>
          <a:ln cap="flat" cmpd="sng" w="28575">
            <a:solidFill>
              <a:srgbClr val="4F7BE8"/>
            </a:solidFill>
            <a:prstDash val="solid"/>
            <a:round/>
            <a:headEnd len="med" w="med" type="triangle"/>
            <a:tailEnd len="med" w="med" type="triangle"/>
          </a:ln>
        </p:spPr>
      </p:cxnSp>
      <p:sp>
        <p:nvSpPr>
          <p:cNvPr id="1268" name="Google Shape;1268;p78"/>
          <p:cNvSpPr txBox="1"/>
          <p:nvPr/>
        </p:nvSpPr>
        <p:spPr>
          <a:xfrm flipH="1">
            <a:off x="1030040" y="4031237"/>
            <a:ext cx="629700" cy="314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27°</a:t>
            </a:r>
            <a:endParaRPr sz="1800">
              <a:latin typeface="Lexend"/>
              <a:ea typeface="Lexend"/>
              <a:cs typeface="Lexend"/>
              <a:sym typeface="Lexend"/>
            </a:endParaRPr>
          </a:p>
        </p:txBody>
      </p:sp>
      <p:sp>
        <p:nvSpPr>
          <p:cNvPr id="1269" name="Google Shape;1269;p78"/>
          <p:cNvSpPr txBox="1"/>
          <p:nvPr/>
        </p:nvSpPr>
        <p:spPr>
          <a:xfrm>
            <a:off x="3504383" y="3532995"/>
            <a:ext cx="6327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a cm</a:t>
            </a:r>
            <a:r>
              <a:rPr lang="en-GB" sz="1800">
                <a:latin typeface="Lexend"/>
                <a:ea typeface="Lexend"/>
                <a:cs typeface="Lexend"/>
                <a:sym typeface="Lexend"/>
              </a:rPr>
              <a:t/>
            </a:r>
            <a:endParaRPr sz="1800">
              <a:latin typeface="Lexend"/>
              <a:ea typeface="Lexend"/>
              <a:cs typeface="Lexend"/>
              <a:sym typeface="Lexend"/>
            </a:endParaRPr>
          </a:p>
        </p:txBody>
      </p:sp>
      <p:sp>
        <p:nvSpPr>
          <p:cNvPr id="1270" name="Google Shape;1270;p78"/>
          <p:cNvSpPr/>
          <p:nvPr/>
        </p:nvSpPr>
        <p:spPr>
          <a:xfrm>
            <a:off x="4052165" y="4090488"/>
            <a:ext cx="230400" cy="230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71" name="Google Shape;1271;p78"/>
          <p:cNvSpPr/>
          <p:nvPr/>
        </p:nvSpPr>
        <p:spPr>
          <a:xfrm>
            <a:off x="5078474" y="4090488"/>
            <a:ext cx="230400" cy="230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72" name="Google Shape;1272;p78"/>
          <p:cNvSpPr/>
          <p:nvPr/>
        </p:nvSpPr>
        <p:spPr>
          <a:xfrm>
            <a:off x="5849461" y="4090488"/>
            <a:ext cx="230400" cy="230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73" name="Google Shape;1273;p78"/>
          <p:cNvCxnSpPr/>
          <p:nvPr/>
        </p:nvCxnSpPr>
        <p:spPr>
          <a:xfrm flipH="1">
            <a:off x="578478" y="2764798"/>
            <a:ext cx="2822400" cy="1251300"/>
          </a:xfrm>
          <a:prstGeom prst="straightConnector1">
            <a:avLst/>
          </a:prstGeom>
          <a:noFill/>
          <a:ln cap="flat" cmpd="sng" w="28575">
            <a:solidFill>
              <a:srgbClr val="4F7BE8"/>
            </a:solidFill>
            <a:prstDash val="solid"/>
            <a:round/>
            <a:headEnd len="med" w="med" type="triangle"/>
            <a:tailEnd len="med" w="med" type="triangle"/>
          </a:ln>
        </p:spPr>
      </p:cxnSp>
      <p:cxnSp>
        <p:nvCxnSpPr>
          <p:cNvPr id="1274" name="Google Shape;1274;p78"/>
          <p:cNvCxnSpPr/>
          <p:nvPr/>
        </p:nvCxnSpPr>
        <p:spPr>
          <a:xfrm flipH="1" rot="10800000">
            <a:off x="3400878" y="2373598"/>
            <a:ext cx="881700" cy="391200"/>
          </a:xfrm>
          <a:prstGeom prst="straightConnector1">
            <a:avLst/>
          </a:prstGeom>
          <a:noFill/>
          <a:ln cap="flat" cmpd="sng" w="28575">
            <a:solidFill>
              <a:srgbClr val="4F7BE8"/>
            </a:solidFill>
            <a:prstDash val="solid"/>
            <a:round/>
            <a:headEnd len="med" w="med" type="triangle"/>
            <a:tailEnd len="med" w="med" type="triangle"/>
          </a:ln>
        </p:spPr>
      </p:cxnSp>
      <p:cxnSp>
        <p:nvCxnSpPr>
          <p:cNvPr id="1275" name="Google Shape;1275;p78"/>
          <p:cNvCxnSpPr/>
          <p:nvPr/>
        </p:nvCxnSpPr>
        <p:spPr>
          <a:xfrm flipH="1">
            <a:off x="4282576" y="1918499"/>
            <a:ext cx="1026300" cy="455100"/>
          </a:xfrm>
          <a:prstGeom prst="straightConnector1">
            <a:avLst/>
          </a:prstGeom>
          <a:noFill/>
          <a:ln cap="flat" cmpd="sng" w="28575">
            <a:solidFill>
              <a:srgbClr val="4F7BE8"/>
            </a:solidFill>
            <a:prstDash val="solid"/>
            <a:round/>
            <a:headEnd len="med" w="med" type="triangle"/>
            <a:tailEnd len="med" w="med" type="triangle"/>
          </a:ln>
        </p:spPr>
      </p:cxnSp>
      <p:cxnSp>
        <p:nvCxnSpPr>
          <p:cNvPr id="1276" name="Google Shape;1276;p78"/>
          <p:cNvCxnSpPr/>
          <p:nvPr/>
        </p:nvCxnSpPr>
        <p:spPr>
          <a:xfrm flipH="1" rot="10800000">
            <a:off x="5308876" y="1577099"/>
            <a:ext cx="771300" cy="341400"/>
          </a:xfrm>
          <a:prstGeom prst="straightConnector1">
            <a:avLst/>
          </a:prstGeom>
          <a:noFill/>
          <a:ln cap="flat" cmpd="sng" w="28575">
            <a:solidFill>
              <a:srgbClr val="4F7BE8"/>
            </a:solidFill>
            <a:prstDash val="solid"/>
            <a:round/>
            <a:headEnd len="med" w="med" type="triangle"/>
            <a:tailEnd len="med" w="med" type="triangle"/>
          </a:ln>
        </p:spPr>
      </p:cxnSp>
      <p:sp>
        <p:nvSpPr>
          <p:cNvPr id="1277" name="Google Shape;1277;p78"/>
          <p:cNvSpPr txBox="1"/>
          <p:nvPr/>
        </p:nvSpPr>
        <p:spPr>
          <a:xfrm>
            <a:off x="3417575" y="2256295"/>
            <a:ext cx="6327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b cm</a:t>
            </a:r>
            <a:r>
              <a:rPr lang="en-GB" sz="1800">
                <a:latin typeface="Lexend"/>
                <a:ea typeface="Lexend"/>
                <a:cs typeface="Lexend"/>
                <a:sym typeface="Lexend"/>
              </a:rPr>
              <a:t/>
            </a:r>
            <a:endParaRPr sz="1800">
              <a:latin typeface="Lexend"/>
              <a:ea typeface="Lexend"/>
              <a:cs typeface="Lexend"/>
              <a:sym typeface="Lexend"/>
            </a:endParaRPr>
          </a:p>
        </p:txBody>
      </p:sp>
      <p:cxnSp>
        <p:nvCxnSpPr>
          <p:cNvPr id="1278" name="Google Shape;1278;p78"/>
          <p:cNvCxnSpPr/>
          <p:nvPr/>
        </p:nvCxnSpPr>
        <p:spPr>
          <a:xfrm rot="10800000">
            <a:off x="4369325" y="2659150"/>
            <a:ext cx="0" cy="1644600"/>
          </a:xfrm>
          <a:prstGeom prst="straightConnector1">
            <a:avLst/>
          </a:prstGeom>
          <a:noFill/>
          <a:ln cap="flat" cmpd="sng" w="28575">
            <a:solidFill>
              <a:srgbClr val="4F7BE8"/>
            </a:solidFill>
            <a:prstDash val="solid"/>
            <a:round/>
            <a:headEnd len="med" w="med" type="triangle"/>
            <a:tailEnd len="med" w="med" type="triangle"/>
          </a:ln>
        </p:spPr>
      </p:cxnSp>
      <p:sp>
        <p:nvSpPr>
          <p:cNvPr id="1279" name="Google Shape;1279;p78"/>
          <p:cNvSpPr txBox="1"/>
          <p:nvPr/>
        </p:nvSpPr>
        <p:spPr>
          <a:xfrm>
            <a:off x="4403635" y="3289324"/>
            <a:ext cx="632700" cy="348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39.5 cm</a:t>
            </a:r>
            <a:endParaRPr sz="1800">
              <a:latin typeface="Lexend"/>
              <a:ea typeface="Lexend"/>
              <a:cs typeface="Lexend"/>
              <a:sym typeface="Lexend"/>
            </a:endParaRPr>
          </a:p>
        </p:txBody>
      </p:sp>
      <p:sp>
        <p:nvSpPr>
          <p:cNvPr id="1280" name="Google Shape;1280;p78"/>
          <p:cNvSpPr txBox="1"/>
          <p:nvPr/>
        </p:nvSpPr>
        <p:spPr>
          <a:xfrm>
            <a:off x="4358770" y="1826326"/>
            <a:ext cx="6990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10 cm</a:t>
            </a:r>
            <a:endParaRPr sz="1800">
              <a:latin typeface="Lexend"/>
              <a:ea typeface="Lexend"/>
              <a:cs typeface="Lexend"/>
              <a:sym typeface="Lexend"/>
            </a:endParaRPr>
          </a:p>
        </p:txBody>
      </p:sp>
      <p:cxnSp>
        <p:nvCxnSpPr>
          <p:cNvPr id="1281" name="Google Shape;1281;p78"/>
          <p:cNvCxnSpPr/>
          <p:nvPr/>
        </p:nvCxnSpPr>
        <p:spPr>
          <a:xfrm rot="10800000">
            <a:off x="5393650" y="2202850"/>
            <a:ext cx="0" cy="2100900"/>
          </a:xfrm>
          <a:prstGeom prst="straightConnector1">
            <a:avLst/>
          </a:prstGeom>
          <a:noFill/>
          <a:ln cap="flat" cmpd="sng" w="28575">
            <a:solidFill>
              <a:srgbClr val="4F7BE8"/>
            </a:solidFill>
            <a:prstDash val="solid"/>
            <a:round/>
            <a:headEnd len="med" w="med" type="triangle"/>
            <a:tailEnd len="med" w="med" type="triangle"/>
          </a:ln>
        </p:spPr>
      </p:cxnSp>
      <p:sp>
        <p:nvSpPr>
          <p:cNvPr id="1282" name="Google Shape;1282;p78"/>
          <p:cNvSpPr txBox="1"/>
          <p:nvPr/>
        </p:nvSpPr>
        <p:spPr>
          <a:xfrm>
            <a:off x="5414207" y="3007794"/>
            <a:ext cx="632700" cy="444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c cm</a:t>
            </a:r>
            <a:r>
              <a:rPr lang="en-GB" sz="1800">
                <a:latin typeface="Lexend"/>
                <a:ea typeface="Lexend"/>
                <a:cs typeface="Lexend"/>
                <a:sym typeface="Lexend"/>
              </a:rPr>
              <a:t/>
            </a:r>
            <a:endParaRPr sz="1800">
              <a:latin typeface="Lexend"/>
              <a:ea typeface="Lexend"/>
              <a:cs typeface="Lexend"/>
              <a:sym typeface="Lexend"/>
            </a:endParaRPr>
          </a:p>
        </p:txBody>
      </p:sp>
      <p:cxnSp>
        <p:nvCxnSpPr>
          <p:cNvPr id="1283" name="Google Shape;1283;p78"/>
          <p:cNvCxnSpPr/>
          <p:nvPr/>
        </p:nvCxnSpPr>
        <p:spPr>
          <a:xfrm rot="10800000">
            <a:off x="6166625" y="1864750"/>
            <a:ext cx="0" cy="2439000"/>
          </a:xfrm>
          <a:prstGeom prst="straightConnector1">
            <a:avLst/>
          </a:prstGeom>
          <a:noFill/>
          <a:ln cap="flat" cmpd="sng" w="28575">
            <a:solidFill>
              <a:srgbClr val="4F7BE8"/>
            </a:solidFill>
            <a:prstDash val="solid"/>
            <a:round/>
            <a:headEnd len="med" w="med" type="triangle"/>
            <a:tailEnd len="med" w="med" type="triangle"/>
          </a:ln>
        </p:spPr>
      </p:cxnSp>
      <p:sp>
        <p:nvSpPr>
          <p:cNvPr id="1284" name="Google Shape;1284;p78"/>
          <p:cNvSpPr txBox="1"/>
          <p:nvPr/>
        </p:nvSpPr>
        <p:spPr>
          <a:xfrm>
            <a:off x="6187173" y="2799225"/>
            <a:ext cx="881700" cy="516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64 cm</a:t>
            </a:r>
            <a:endParaRPr sz="1800">
              <a:latin typeface="Lexend"/>
              <a:ea typeface="Lexend"/>
              <a:cs typeface="Lexend"/>
              <a:sym typeface="Lexend"/>
            </a:endParaRPr>
          </a:p>
        </p:txBody>
      </p:sp>
      <p:sp>
        <p:nvSpPr>
          <p:cNvPr id="1285" name="Google Shape;1285;p78"/>
          <p:cNvSpPr txBox="1"/>
          <p:nvPr/>
        </p:nvSpPr>
        <p:spPr>
          <a:xfrm>
            <a:off x="5223627" y="1473942"/>
            <a:ext cx="6327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d cm</a:t>
            </a:r>
            <a:r>
              <a:rPr lang="en-GB" sz="1800">
                <a:latin typeface="Lexend"/>
                <a:ea typeface="Lexend"/>
                <a:cs typeface="Lexend"/>
                <a:sym typeface="Lexend"/>
              </a:rPr>
              <a:t/>
            </a:r>
            <a:endParaRPr sz="1800">
              <a:latin typeface="Lexend"/>
              <a:ea typeface="Lexend"/>
              <a:cs typeface="Lexend"/>
              <a:sym typeface="Lexen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9" name="Shape 1289"/>
        <p:cNvGrpSpPr/>
        <p:nvPr/>
      </p:nvGrpSpPr>
      <p:grpSpPr>
        <a:xfrm>
          <a:off x="0" y="0"/>
          <a:ext cx="0" cy="0"/>
          <a:chOff x="0" y="0"/>
          <a:chExt cx="0" cy="0"/>
        </a:xfrm>
      </p:grpSpPr>
      <p:sp>
        <p:nvSpPr>
          <p:cNvPr id="1290" name="Google Shape;1290;p79"/>
          <p:cNvSpPr/>
          <p:nvPr/>
        </p:nvSpPr>
        <p:spPr>
          <a:xfrm>
            <a:off x="6555275" y="2563400"/>
            <a:ext cx="1178400" cy="1178700"/>
          </a:xfrm>
          <a:prstGeom prst="arc">
            <a:avLst>
              <a:gd fmla="val 21431706" name="adj1"/>
              <a:gd fmla="val 2341765"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91" name="Google Shape;1291;p79"/>
          <p:cNvSpPr txBox="1"/>
          <p:nvPr/>
        </p:nvSpPr>
        <p:spPr>
          <a:xfrm>
            <a:off x="604099" y="3926425"/>
            <a:ext cx="1111800" cy="269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sin(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292" name="Google Shape;1292;p79"/>
          <p:cNvSpPr/>
          <p:nvPr/>
        </p:nvSpPr>
        <p:spPr>
          <a:xfrm>
            <a:off x="1005950" y="3940178"/>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293" name="Google Shape;1293;p79"/>
          <p:cNvSpPr txBox="1"/>
          <p:nvPr/>
        </p:nvSpPr>
        <p:spPr>
          <a:xfrm>
            <a:off x="324000" y="610600"/>
            <a:ext cx="84960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1) Ku beddel dhinacyada iyo xagasha la calaamadeeyay ee saddexagal kasta labadan nooc ee qaacidada sine (sine formula).</a:t>
            </a:r>
            <a:endParaRPr sz="1800">
              <a:latin typeface="Lexend"/>
              <a:ea typeface="Lexend"/>
              <a:cs typeface="Lexend"/>
              <a:sym typeface="Lexend"/>
            </a:endParaRPr>
          </a:p>
          <a:p>
            <a:pPr indent="0" lvl="0" marL="0" rtl="0" algn="l">
              <a:spcBef>
                <a:spcPts val="0"/>
              </a:spcBef>
              <a:spcAft>
                <a:spcPts val="0"/>
              </a:spcAft>
              <a:buNone/>
            </a:pPr>
            <a:r>
              <a:rPr lang="en-GB" sz="1800">
                <a:latin typeface="Lexend"/>
                <a:ea typeface="Lexend"/>
                <a:cs typeface="Lexend"/>
                <a:sym typeface="Lexend"/>
              </a:rPr>
              <a:t>Saddexagal kasta, dooro nooca ugu habboon ee qaacidada sine (sine formula) si aad u hesho dhererka dhinaca maqan.</a:t>
            </a:r>
            <a:endParaRPr sz="1800">
              <a:latin typeface="Lexend"/>
              <a:ea typeface="Lexend"/>
              <a:cs typeface="Lexend"/>
              <a:sym typeface="Lexend"/>
            </a:endParaRPr>
          </a:p>
        </p:txBody>
      </p:sp>
      <p:sp>
        <p:nvSpPr>
          <p:cNvPr id="1294" name="Google Shape;1294;p7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Qaabaynta qaacidada sine (sine formula)</a:t>
            </a:r>
            <a:endParaRPr/>
          </a:p>
        </p:txBody>
      </p:sp>
      <p:cxnSp>
        <p:nvCxnSpPr>
          <p:cNvPr id="1295" name="Google Shape;1295;p79"/>
          <p:cNvCxnSpPr/>
          <p:nvPr/>
        </p:nvCxnSpPr>
        <p:spPr>
          <a:xfrm>
            <a:off x="4572000" y="1567800"/>
            <a:ext cx="0" cy="3259200"/>
          </a:xfrm>
          <a:prstGeom prst="straightConnector1">
            <a:avLst/>
          </a:prstGeom>
          <a:noFill/>
          <a:ln cap="flat" cmpd="sng" w="38100">
            <a:solidFill>
              <a:schemeClr val="accent4"/>
            </a:solidFill>
            <a:prstDash val="solid"/>
            <a:round/>
            <a:headEnd len="med" w="med" type="none"/>
            <a:tailEnd len="med" w="med" type="none"/>
          </a:ln>
        </p:spPr>
      </p:cxnSp>
      <p:sp>
        <p:nvSpPr>
          <p:cNvPr id="1296" name="Google Shape;1296;p79"/>
          <p:cNvSpPr/>
          <p:nvPr/>
        </p:nvSpPr>
        <p:spPr>
          <a:xfrm>
            <a:off x="453075" y="2254553"/>
            <a:ext cx="5559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297" name="Google Shape;1297;p79"/>
          <p:cNvSpPr txBox="1"/>
          <p:nvPr/>
        </p:nvSpPr>
        <p:spPr>
          <a:xfrm>
            <a:off x="680299" y="2258403"/>
            <a:ext cx="2187000" cy="269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 sin( ) =</a:t>
            </a:r>
            <a:r>
              <a:rPr lang="en-GB" sz="1800">
                <a:solidFill>
                  <a:schemeClr val="dk1"/>
                </a:solidFill>
                <a:latin typeface="Lexend"/>
                <a:ea typeface="Lexend"/>
                <a:cs typeface="Lexend"/>
                <a:sym typeface="Lexend"/>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298" name="Google Shape;1298;p79"/>
          <p:cNvSpPr/>
          <p:nvPr/>
        </p:nvSpPr>
        <p:spPr>
          <a:xfrm>
            <a:off x="1684800" y="2254553"/>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299" name="Google Shape;1299;p79"/>
          <p:cNvSpPr/>
          <p:nvPr/>
        </p:nvSpPr>
        <p:spPr>
          <a:xfrm>
            <a:off x="2662467" y="2254553"/>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300" name="Google Shape;1300;p79"/>
          <p:cNvSpPr txBox="1"/>
          <p:nvPr/>
        </p:nvSpPr>
        <p:spPr>
          <a:xfrm>
            <a:off x="1777831" y="3750925"/>
            <a:ext cx="510300" cy="269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  </a:t>
            </a:r>
            <a:endParaRPr i="1" sz="2200">
              <a:latin typeface="Times New Roman"/>
              <a:ea typeface="Times New Roman"/>
              <a:cs typeface="Times New Roman"/>
              <a:sym typeface="Times New Roman"/>
            </a:endParaRPr>
          </a:p>
        </p:txBody>
      </p:sp>
      <p:cxnSp>
        <p:nvCxnSpPr>
          <p:cNvPr id="1301" name="Google Shape;1301;p79"/>
          <p:cNvCxnSpPr/>
          <p:nvPr/>
        </p:nvCxnSpPr>
        <p:spPr>
          <a:xfrm>
            <a:off x="619725" y="3926428"/>
            <a:ext cx="1055700" cy="0"/>
          </a:xfrm>
          <a:prstGeom prst="straightConnector1">
            <a:avLst/>
          </a:prstGeom>
          <a:noFill/>
          <a:ln cap="flat" cmpd="sng" w="19050">
            <a:solidFill>
              <a:schemeClr val="dk1"/>
            </a:solidFill>
            <a:prstDash val="solid"/>
            <a:round/>
            <a:headEnd len="med" w="med" type="none"/>
            <a:tailEnd len="med" w="med" type="none"/>
          </a:ln>
        </p:spPr>
      </p:cxnSp>
      <p:sp>
        <p:nvSpPr>
          <p:cNvPr id="1302" name="Google Shape;1302;p79"/>
          <p:cNvSpPr/>
          <p:nvPr/>
        </p:nvSpPr>
        <p:spPr>
          <a:xfrm>
            <a:off x="632150" y="3565125"/>
            <a:ext cx="10557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303" name="Google Shape;1303;p79"/>
          <p:cNvSpPr/>
          <p:nvPr/>
        </p:nvSpPr>
        <p:spPr>
          <a:xfrm>
            <a:off x="1958120" y="3746421"/>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304" name="Google Shape;1304;p79"/>
          <p:cNvSpPr/>
          <p:nvPr/>
        </p:nvSpPr>
        <p:spPr>
          <a:xfrm>
            <a:off x="5389770" y="3940178"/>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305" name="Google Shape;1305;p79"/>
          <p:cNvSpPr txBox="1"/>
          <p:nvPr/>
        </p:nvSpPr>
        <p:spPr>
          <a:xfrm>
            <a:off x="4987919" y="3926425"/>
            <a:ext cx="1111800" cy="269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sin(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306" name="Google Shape;1306;p79"/>
          <p:cNvSpPr/>
          <p:nvPr/>
        </p:nvSpPr>
        <p:spPr>
          <a:xfrm>
            <a:off x="4836895" y="2254553"/>
            <a:ext cx="5559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307" name="Google Shape;1307;p79"/>
          <p:cNvSpPr txBox="1"/>
          <p:nvPr/>
        </p:nvSpPr>
        <p:spPr>
          <a:xfrm>
            <a:off x="5064118" y="2258403"/>
            <a:ext cx="2187000" cy="269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 sin( ) =</a:t>
            </a:r>
            <a:r>
              <a:rPr lang="en-GB" sz="1800">
                <a:solidFill>
                  <a:schemeClr val="dk1"/>
                </a:solidFill>
                <a:latin typeface="Lexend"/>
                <a:ea typeface="Lexend"/>
                <a:cs typeface="Lexend"/>
                <a:sym typeface="Lexend"/>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308" name="Google Shape;1308;p79"/>
          <p:cNvSpPr/>
          <p:nvPr/>
        </p:nvSpPr>
        <p:spPr>
          <a:xfrm>
            <a:off x="6068620" y="2254553"/>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309" name="Google Shape;1309;p79"/>
          <p:cNvSpPr/>
          <p:nvPr/>
        </p:nvSpPr>
        <p:spPr>
          <a:xfrm>
            <a:off x="7046287" y="2254553"/>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310" name="Google Shape;1310;p79"/>
          <p:cNvSpPr txBox="1"/>
          <p:nvPr/>
        </p:nvSpPr>
        <p:spPr>
          <a:xfrm>
            <a:off x="6161650" y="3750925"/>
            <a:ext cx="510300" cy="269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  </a:t>
            </a:r>
            <a:endParaRPr i="1" sz="2200">
              <a:latin typeface="Times New Roman"/>
              <a:ea typeface="Times New Roman"/>
              <a:cs typeface="Times New Roman"/>
              <a:sym typeface="Times New Roman"/>
            </a:endParaRPr>
          </a:p>
        </p:txBody>
      </p:sp>
      <p:cxnSp>
        <p:nvCxnSpPr>
          <p:cNvPr id="1311" name="Google Shape;1311;p79"/>
          <p:cNvCxnSpPr/>
          <p:nvPr/>
        </p:nvCxnSpPr>
        <p:spPr>
          <a:xfrm>
            <a:off x="5003545" y="3926428"/>
            <a:ext cx="1055700" cy="0"/>
          </a:xfrm>
          <a:prstGeom prst="straightConnector1">
            <a:avLst/>
          </a:prstGeom>
          <a:noFill/>
          <a:ln cap="flat" cmpd="sng" w="19050">
            <a:solidFill>
              <a:schemeClr val="dk1"/>
            </a:solidFill>
            <a:prstDash val="solid"/>
            <a:round/>
            <a:headEnd len="med" w="med" type="none"/>
            <a:tailEnd len="med" w="med" type="none"/>
          </a:ln>
        </p:spPr>
      </p:cxnSp>
      <p:sp>
        <p:nvSpPr>
          <p:cNvPr id="1312" name="Google Shape;1312;p79"/>
          <p:cNvSpPr/>
          <p:nvPr/>
        </p:nvSpPr>
        <p:spPr>
          <a:xfrm>
            <a:off x="5015970" y="3565125"/>
            <a:ext cx="10557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313" name="Google Shape;1313;p79"/>
          <p:cNvSpPr/>
          <p:nvPr/>
        </p:nvSpPr>
        <p:spPr>
          <a:xfrm>
            <a:off x="6341939" y="3746421"/>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314" name="Google Shape;1314;p79"/>
          <p:cNvSpPr/>
          <p:nvPr/>
        </p:nvSpPr>
        <p:spPr>
          <a:xfrm rot="2367420">
            <a:off x="7907425" y="3668520"/>
            <a:ext cx="151534" cy="151534"/>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15" name="Google Shape;1315;p79"/>
          <p:cNvSpPr txBox="1"/>
          <p:nvPr/>
        </p:nvSpPr>
        <p:spPr>
          <a:xfrm>
            <a:off x="8279566" y="3602683"/>
            <a:ext cx="639600" cy="195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800">
                <a:latin typeface="Lexend"/>
                <a:ea typeface="Lexend"/>
                <a:cs typeface="Lexend"/>
                <a:sym typeface="Lexend"/>
              </a:rPr>
              <a:t>2 cm</a:t>
            </a:r>
            <a:endParaRPr sz="1800">
              <a:latin typeface="Lexend"/>
              <a:ea typeface="Lexend"/>
              <a:cs typeface="Lexend"/>
              <a:sym typeface="Lexend"/>
            </a:endParaRPr>
          </a:p>
        </p:txBody>
      </p:sp>
      <p:sp>
        <p:nvSpPr>
          <p:cNvPr id="1316" name="Google Shape;1316;p79"/>
          <p:cNvSpPr txBox="1"/>
          <p:nvPr/>
        </p:nvSpPr>
        <p:spPr>
          <a:xfrm flipH="1">
            <a:off x="7293405" y="3149550"/>
            <a:ext cx="455700" cy="195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49°</a:t>
            </a:r>
            <a:endParaRPr sz="1800">
              <a:latin typeface="Lexend"/>
              <a:ea typeface="Lexend"/>
              <a:cs typeface="Lexend"/>
              <a:sym typeface="Lexend"/>
            </a:endParaRPr>
          </a:p>
        </p:txBody>
      </p:sp>
      <p:sp>
        <p:nvSpPr>
          <p:cNvPr id="1317" name="Google Shape;1317;p79"/>
          <p:cNvSpPr txBox="1"/>
          <p:nvPr/>
        </p:nvSpPr>
        <p:spPr>
          <a:xfrm>
            <a:off x="7566562" y="2798121"/>
            <a:ext cx="639600" cy="195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latin typeface="Lexend"/>
                <a:ea typeface="Times New Roman"/>
                <a:cs typeface="Times New Roman"/>
                <a:sym typeface="Times New Roman"/>
              </a:rPr>
              <a:t>b cm</a:t>
            </a:r>
            <a:r>
              <a:rPr lang="en-GB" sz="1800">
                <a:latin typeface="Lexend"/>
                <a:ea typeface="Lexend"/>
                <a:cs typeface="Lexend"/>
                <a:sym typeface="Lexend"/>
              </a:rPr>
              <a:t/>
            </a:r>
            <a:endParaRPr sz="1800">
              <a:latin typeface="Lexend"/>
              <a:ea typeface="Lexend"/>
              <a:cs typeface="Lexend"/>
              <a:sym typeface="Lexend"/>
            </a:endParaRPr>
          </a:p>
        </p:txBody>
      </p:sp>
      <p:sp>
        <p:nvSpPr>
          <p:cNvPr id="1318" name="Google Shape;1318;p79"/>
          <p:cNvSpPr txBox="1"/>
          <p:nvPr/>
        </p:nvSpPr>
        <p:spPr>
          <a:xfrm flipH="1">
            <a:off x="453000" y="2322225"/>
            <a:ext cx="5559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119</a:t>
            </a:r>
            <a:endParaRPr sz="1800">
              <a:latin typeface="Lexend"/>
              <a:ea typeface="Lexend"/>
              <a:cs typeface="Lexend"/>
              <a:sym typeface="Lexend"/>
            </a:endParaRPr>
          </a:p>
        </p:txBody>
      </p:sp>
      <p:sp>
        <p:nvSpPr>
          <p:cNvPr id="1319" name="Google Shape;1319;p79"/>
          <p:cNvSpPr/>
          <p:nvPr/>
        </p:nvSpPr>
        <p:spPr>
          <a:xfrm rot="-3032992">
            <a:off x="7384907" y="2561829"/>
            <a:ext cx="991675" cy="1108219"/>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20" name="Google Shape;1320;p79"/>
          <p:cNvSpPr txBox="1"/>
          <p:nvPr/>
        </p:nvSpPr>
        <p:spPr>
          <a:xfrm flipH="1">
            <a:off x="1694550" y="2322225"/>
            <a:ext cx="5559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81°</a:t>
            </a:r>
            <a:endParaRPr sz="2000">
              <a:latin typeface="Kalam"/>
              <a:ea typeface="Kalam"/>
              <a:cs typeface="Kalam"/>
              <a:sym typeface="Kalam"/>
            </a:endParaRPr>
          </a:p>
        </p:txBody>
      </p:sp>
      <p:sp>
        <p:nvSpPr>
          <p:cNvPr id="1321" name="Google Shape;1321;p79"/>
          <p:cNvSpPr txBox="1"/>
          <p:nvPr/>
        </p:nvSpPr>
        <p:spPr>
          <a:xfrm flipH="1">
            <a:off x="2672225" y="2322225"/>
            <a:ext cx="5559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a</a:t>
            </a:r>
            <a:endParaRPr sz="2000">
              <a:latin typeface="Kalam"/>
              <a:ea typeface="Kalam"/>
              <a:cs typeface="Kalam"/>
              <a:sym typeface="Kalam"/>
            </a:endParaRPr>
          </a:p>
        </p:txBody>
      </p:sp>
      <p:sp>
        <p:nvSpPr>
          <p:cNvPr id="1322" name="Google Shape;1322;p79"/>
          <p:cNvSpPr txBox="1"/>
          <p:nvPr/>
        </p:nvSpPr>
        <p:spPr>
          <a:xfrm flipH="1">
            <a:off x="629100" y="3565125"/>
            <a:ext cx="1055700" cy="309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a</a:t>
            </a:r>
            <a:endParaRPr sz="2000">
              <a:latin typeface="Kalam"/>
              <a:ea typeface="Kalam"/>
              <a:cs typeface="Kalam"/>
              <a:sym typeface="Kalam"/>
            </a:endParaRPr>
          </a:p>
        </p:txBody>
      </p:sp>
      <p:sp>
        <p:nvSpPr>
          <p:cNvPr id="1323" name="Google Shape;1323;p79"/>
          <p:cNvSpPr txBox="1"/>
          <p:nvPr/>
        </p:nvSpPr>
        <p:spPr>
          <a:xfrm flipH="1">
            <a:off x="1015700" y="4007675"/>
            <a:ext cx="5559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81°</a:t>
            </a:r>
            <a:endParaRPr sz="2000">
              <a:latin typeface="Kalam"/>
              <a:ea typeface="Kalam"/>
              <a:cs typeface="Kalam"/>
              <a:sym typeface="Kalam"/>
            </a:endParaRPr>
          </a:p>
        </p:txBody>
      </p:sp>
      <p:sp>
        <p:nvSpPr>
          <p:cNvPr id="1324" name="Google Shape;1324;p79"/>
          <p:cNvSpPr txBox="1"/>
          <p:nvPr/>
        </p:nvSpPr>
        <p:spPr>
          <a:xfrm flipH="1">
            <a:off x="1959600" y="3746425"/>
            <a:ext cx="575400" cy="309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119</a:t>
            </a:r>
            <a:endParaRPr sz="2000">
              <a:latin typeface="Kalam"/>
              <a:ea typeface="Kalam"/>
              <a:cs typeface="Kalam"/>
              <a:sym typeface="Kalam"/>
            </a:endParaRPr>
          </a:p>
        </p:txBody>
      </p:sp>
      <p:sp>
        <p:nvSpPr>
          <p:cNvPr id="1325" name="Google Shape;1325;p79"/>
          <p:cNvSpPr txBox="1"/>
          <p:nvPr/>
        </p:nvSpPr>
        <p:spPr>
          <a:xfrm flipH="1">
            <a:off x="4836713" y="2322225"/>
            <a:ext cx="5559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b</a:t>
            </a:r>
            <a:endParaRPr sz="1800">
              <a:latin typeface="Lexend"/>
              <a:ea typeface="Lexend"/>
              <a:cs typeface="Lexend"/>
              <a:sym typeface="Lexend"/>
            </a:endParaRPr>
          </a:p>
        </p:txBody>
      </p:sp>
      <p:sp>
        <p:nvSpPr>
          <p:cNvPr id="1326" name="Google Shape;1326;p79"/>
          <p:cNvSpPr txBox="1"/>
          <p:nvPr/>
        </p:nvSpPr>
        <p:spPr>
          <a:xfrm flipH="1">
            <a:off x="7055938" y="2322225"/>
            <a:ext cx="5559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2</a:t>
            </a:r>
            <a:endParaRPr sz="2000">
              <a:latin typeface="Kalam"/>
              <a:ea typeface="Kalam"/>
              <a:cs typeface="Kalam"/>
              <a:sym typeface="Kalam"/>
            </a:endParaRPr>
          </a:p>
        </p:txBody>
      </p:sp>
      <p:sp>
        <p:nvSpPr>
          <p:cNvPr id="1327" name="Google Shape;1327;p79"/>
          <p:cNvSpPr txBox="1"/>
          <p:nvPr/>
        </p:nvSpPr>
        <p:spPr>
          <a:xfrm flipH="1">
            <a:off x="5012813" y="3565125"/>
            <a:ext cx="1055700" cy="309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2</a:t>
            </a:r>
            <a:endParaRPr sz="2000">
              <a:latin typeface="Kalam"/>
              <a:ea typeface="Kalam"/>
              <a:cs typeface="Kalam"/>
              <a:sym typeface="Kalam"/>
            </a:endParaRPr>
          </a:p>
        </p:txBody>
      </p:sp>
      <p:sp>
        <p:nvSpPr>
          <p:cNvPr id="1328" name="Google Shape;1328;p79"/>
          <p:cNvSpPr txBox="1"/>
          <p:nvPr/>
        </p:nvSpPr>
        <p:spPr>
          <a:xfrm flipH="1">
            <a:off x="5399413" y="4007675"/>
            <a:ext cx="5559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49°</a:t>
            </a:r>
            <a:endParaRPr sz="2000">
              <a:latin typeface="Kalam"/>
              <a:ea typeface="Kalam"/>
              <a:cs typeface="Kalam"/>
              <a:sym typeface="Kalam"/>
            </a:endParaRPr>
          </a:p>
        </p:txBody>
      </p:sp>
      <p:sp>
        <p:nvSpPr>
          <p:cNvPr id="1329" name="Google Shape;1329;p79"/>
          <p:cNvSpPr txBox="1"/>
          <p:nvPr/>
        </p:nvSpPr>
        <p:spPr>
          <a:xfrm flipH="1">
            <a:off x="6343313" y="3746425"/>
            <a:ext cx="575400" cy="309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b</a:t>
            </a:r>
            <a:endParaRPr sz="2000">
              <a:latin typeface="Kalam"/>
              <a:ea typeface="Kalam"/>
              <a:cs typeface="Kalam"/>
              <a:sym typeface="Kalam"/>
            </a:endParaRPr>
          </a:p>
        </p:txBody>
      </p:sp>
      <p:sp>
        <p:nvSpPr>
          <p:cNvPr id="1330" name="Google Shape;1330;p79"/>
          <p:cNvSpPr txBox="1"/>
          <p:nvPr/>
        </p:nvSpPr>
        <p:spPr>
          <a:xfrm flipH="1">
            <a:off x="753500" y="4522725"/>
            <a:ext cx="21138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a cm = 117.53 cm</a:t>
            </a:r>
            <a:endParaRPr sz="2000">
              <a:latin typeface="Kalam"/>
              <a:ea typeface="Kalam"/>
              <a:cs typeface="Kalam"/>
              <a:sym typeface="Kalam"/>
            </a:endParaRPr>
          </a:p>
        </p:txBody>
      </p:sp>
      <p:sp>
        <p:nvSpPr>
          <p:cNvPr id="1331" name="Google Shape;1331;p79"/>
          <p:cNvSpPr txBox="1"/>
          <p:nvPr/>
        </p:nvSpPr>
        <p:spPr>
          <a:xfrm flipH="1">
            <a:off x="6078263" y="2322225"/>
            <a:ext cx="5559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49°</a:t>
            </a:r>
            <a:endParaRPr sz="2000">
              <a:latin typeface="Kalam"/>
              <a:ea typeface="Kalam"/>
              <a:cs typeface="Kalam"/>
              <a:sym typeface="Kalam"/>
            </a:endParaRPr>
          </a:p>
        </p:txBody>
      </p:sp>
      <p:sp>
        <p:nvSpPr>
          <p:cNvPr id="1332" name="Google Shape;1332;p79"/>
          <p:cNvSpPr txBox="1"/>
          <p:nvPr/>
        </p:nvSpPr>
        <p:spPr>
          <a:xfrm flipH="1">
            <a:off x="5635300" y="4522725"/>
            <a:ext cx="21138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b cm = 2.65 cm</a:t>
            </a:r>
            <a:endParaRPr sz="2000">
              <a:latin typeface="Kalam"/>
              <a:ea typeface="Kalam"/>
              <a:cs typeface="Kalam"/>
              <a:sym typeface="Kalam"/>
            </a:endParaRPr>
          </a:p>
        </p:txBody>
      </p:sp>
      <p:pic>
        <p:nvPicPr>
          <p:cNvPr descr="&lt;math xmlns=&quot;http://www.w3.org/1998/Math/MathML&quot; display=&quot;block&quot; data-is-equatio=&quot;1&quot; data-latex=&quot;\frac{\text{opp}}{h}=\sin\left(\theta°\right)\ \ \ \ \ \frac{\text{opp}}{\sin\left(\theta°\right)}=h\ \ \ \ \ h\times\sin\left(\theta°\right)=\text{opp}&quot;&gt;&lt;mfrac&gt;&lt;mtext&gt;opp&lt;/mtext&gt;&lt;mi&gt;h&lt;/mi&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1333" name="Google Shape;1333;p79" title="opp over h equals sine theta degrees opp over sine theta degrees equals h h times sine theta degrees equals opp"/>
          <p:cNvPicPr preferRelativeResize="0"/>
          <p:nvPr/>
        </p:nvPicPr>
        <p:blipFill rotWithShape="1">
          <a:blip r:embed="rId3">
            <a:alphaModFix/>
          </a:blip>
          <a:srcRect b="0" l="35040" r="40862" t="0"/>
          <a:stretch/>
        </p:blipFill>
        <p:spPr>
          <a:xfrm>
            <a:off x="5006524" y="2920689"/>
            <a:ext cx="1347850" cy="582525"/>
          </a:xfrm>
          <a:prstGeom prst="rect">
            <a:avLst/>
          </a:prstGeom>
          <a:noFill/>
          <a:ln>
            <a:noFill/>
          </a:ln>
        </p:spPr>
      </p:pic>
      <p:pic>
        <p:nvPicPr>
          <p:cNvPr descr="&lt;math xmlns=&quot;http://www.w3.org/1998/Math/MathML&quot; display=&quot;block&quot; data-is-equatio=&quot;1&quot; data-latex=&quot;\frac{\text{opp}}{h}=\sin\left(\theta°\right)\ \ \ \ \ \frac{\text{opp}}{\sin\left(\theta°\right)}=h\ \ \ \ \ h\times\sin\left(\theta°\right)=\text{opp}&quot;&gt;&lt;mfrac&gt;&lt;mtext&gt;opp&lt;/mtext&gt;&lt;mi&gt;h&lt;/mi&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1334" name="Google Shape;1334;p79" title="opp over h equals sine theta degrees opp over sine theta degrees equals h h times sine theta degrees equals opp"/>
          <p:cNvPicPr preferRelativeResize="0"/>
          <p:nvPr/>
        </p:nvPicPr>
        <p:blipFill rotWithShape="1">
          <a:blip r:embed="rId3">
            <a:alphaModFix/>
          </a:blip>
          <a:srcRect b="0" l="65393" r="0" t="0"/>
          <a:stretch/>
        </p:blipFill>
        <p:spPr>
          <a:xfrm>
            <a:off x="5104943" y="1748282"/>
            <a:ext cx="1935649" cy="582525"/>
          </a:xfrm>
          <a:prstGeom prst="rect">
            <a:avLst/>
          </a:prstGeom>
          <a:noFill/>
          <a:ln>
            <a:noFill/>
          </a:ln>
        </p:spPr>
      </p:pic>
      <p:pic>
        <p:nvPicPr>
          <p:cNvPr descr="&lt;math xmlns=&quot;http://www.w3.org/1998/Math/MathML&quot; display=&quot;block&quot; data-is-equatio=&quot;1&quot; data-latex=&quot;\frac{\text{opp}}{h}=\sin\left(\theta°\right)\ \ \ \ \ \frac{\text{opp}}{\sin\left(\theta°\right)}=h\ \ \ \ \ h\times\sin\left(\theta°\right)=\text{opp}&quot;&gt;&lt;mfrac&gt;&lt;mtext&gt;opp&lt;/mtext&gt;&lt;mi&gt;h&lt;/mi&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1335" name="Google Shape;1335;p79" title="opp over h equals sine theta degrees opp over sine theta degrees equals h h times sine theta degrees equals opp"/>
          <p:cNvPicPr preferRelativeResize="0"/>
          <p:nvPr/>
        </p:nvPicPr>
        <p:blipFill rotWithShape="1">
          <a:blip r:embed="rId3">
            <a:alphaModFix/>
          </a:blip>
          <a:srcRect b="0" l="35040" r="40862" t="0"/>
          <a:stretch/>
        </p:blipFill>
        <p:spPr>
          <a:xfrm>
            <a:off x="625772" y="2914416"/>
            <a:ext cx="1347850" cy="582525"/>
          </a:xfrm>
          <a:prstGeom prst="rect">
            <a:avLst/>
          </a:prstGeom>
          <a:noFill/>
          <a:ln>
            <a:noFill/>
          </a:ln>
        </p:spPr>
      </p:pic>
      <p:pic>
        <p:nvPicPr>
          <p:cNvPr descr="&lt;math xmlns=&quot;http://www.w3.org/1998/Math/MathML&quot; display=&quot;block&quot; data-is-equatio=&quot;1&quot; data-latex=&quot;\frac{\text{opp}}{h}=\sin\left(\theta°\right)\ \ \ \ \ \frac{\text{opp}}{\sin\left(\theta°\right)}=h\ \ \ \ \ h\times\sin\left(\theta°\right)=\text{opp}&quot;&gt;&lt;mfrac&gt;&lt;mtext&gt;opp&lt;/mtext&gt;&lt;mi&gt;h&lt;/mi&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1336" name="Google Shape;1336;p79" title="opp over h equals sine theta degrees opp over sine theta degrees equals h h times sine theta degrees equals opp"/>
          <p:cNvPicPr preferRelativeResize="0"/>
          <p:nvPr/>
        </p:nvPicPr>
        <p:blipFill rotWithShape="1">
          <a:blip r:embed="rId3">
            <a:alphaModFix/>
          </a:blip>
          <a:srcRect b="0" l="65393" r="0" t="0"/>
          <a:stretch/>
        </p:blipFill>
        <p:spPr>
          <a:xfrm>
            <a:off x="724191" y="1742009"/>
            <a:ext cx="1935649" cy="582525"/>
          </a:xfrm>
          <a:prstGeom prst="rect">
            <a:avLst/>
          </a:prstGeom>
          <a:noFill/>
          <a:ln>
            <a:noFill/>
          </a:ln>
        </p:spPr>
      </p:pic>
      <p:sp>
        <p:nvSpPr>
          <p:cNvPr id="1337" name="Google Shape;1337;p79"/>
          <p:cNvSpPr/>
          <p:nvPr/>
        </p:nvSpPr>
        <p:spPr>
          <a:xfrm flipH="1" rot="8960960">
            <a:off x="3406863" y="2313370"/>
            <a:ext cx="1139265" cy="1139265"/>
          </a:xfrm>
          <a:prstGeom prst="arc">
            <a:avLst>
              <a:gd fmla="val 12682129" name="adj1"/>
              <a:gd fmla="val 14324974"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38" name="Google Shape;1338;p79"/>
          <p:cNvSpPr/>
          <p:nvPr/>
        </p:nvSpPr>
        <p:spPr>
          <a:xfrm flipH="1">
            <a:off x="3819338" y="4362821"/>
            <a:ext cx="159900" cy="1599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39" name="Google Shape;1339;p79"/>
          <p:cNvSpPr txBox="1"/>
          <p:nvPr/>
        </p:nvSpPr>
        <p:spPr>
          <a:xfrm flipH="1">
            <a:off x="3201199" y="4629053"/>
            <a:ext cx="6630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solidFill>
                  <a:schemeClr val="dk1"/>
                </a:solidFill>
                <a:latin typeface="Lexend"/>
                <a:ea typeface="Times New Roman"/>
                <a:cs typeface="Times New Roman"/>
                <a:sym typeface="Times New Roman"/>
              </a:rPr>
              <a:t>a cm</a:t>
            </a:r>
            <a:r>
              <a:rPr lang="en-GB" sz="1800">
                <a:latin typeface="Lexend"/>
                <a:ea typeface="Lexend"/>
                <a:cs typeface="Lexend"/>
                <a:sym typeface="Lexend"/>
              </a:rPr>
              <a:t/>
            </a:r>
            <a:endParaRPr sz="1800">
              <a:latin typeface="Lexend"/>
              <a:ea typeface="Lexend"/>
              <a:cs typeface="Lexend"/>
              <a:sym typeface="Lexend"/>
            </a:endParaRPr>
          </a:p>
        </p:txBody>
      </p:sp>
      <p:cxnSp>
        <p:nvCxnSpPr>
          <p:cNvPr id="1340" name="Google Shape;1340;p79"/>
          <p:cNvCxnSpPr/>
          <p:nvPr/>
        </p:nvCxnSpPr>
        <p:spPr>
          <a:xfrm flipH="1">
            <a:off x="3022004" y="2800367"/>
            <a:ext cx="895200" cy="1660200"/>
          </a:xfrm>
          <a:prstGeom prst="straightConnector1">
            <a:avLst/>
          </a:prstGeom>
          <a:noFill/>
          <a:ln cap="flat" cmpd="sng" w="28575">
            <a:solidFill>
              <a:srgbClr val="4F7BE8"/>
            </a:solidFill>
            <a:prstDash val="solid"/>
            <a:round/>
            <a:headEnd len="med" w="med" type="triangle"/>
            <a:tailEnd len="med" w="med" type="triangle"/>
          </a:ln>
        </p:spPr>
      </p:cxnSp>
      <p:cxnSp>
        <p:nvCxnSpPr>
          <p:cNvPr id="1341" name="Google Shape;1341;p79"/>
          <p:cNvCxnSpPr/>
          <p:nvPr/>
        </p:nvCxnSpPr>
        <p:spPr>
          <a:xfrm rot="10800000">
            <a:off x="3084788" y="4614551"/>
            <a:ext cx="895200" cy="0"/>
          </a:xfrm>
          <a:prstGeom prst="straightConnector1">
            <a:avLst/>
          </a:prstGeom>
          <a:noFill/>
          <a:ln cap="flat" cmpd="sng" w="28575">
            <a:solidFill>
              <a:srgbClr val="4F7BE8"/>
            </a:solidFill>
            <a:prstDash val="solid"/>
            <a:round/>
            <a:headEnd len="med" w="med" type="triangle"/>
            <a:tailEnd len="med" w="med" type="triangle"/>
          </a:ln>
        </p:spPr>
      </p:cxnSp>
      <p:sp>
        <p:nvSpPr>
          <p:cNvPr id="1342" name="Google Shape;1342;p79"/>
          <p:cNvSpPr txBox="1"/>
          <p:nvPr/>
        </p:nvSpPr>
        <p:spPr>
          <a:xfrm flipH="1">
            <a:off x="3568828" y="3576274"/>
            <a:ext cx="385500" cy="147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solidFill>
                  <a:srgbClr val="000000"/>
                </a:solidFill>
                <a:latin typeface="Lexend"/>
                <a:ea typeface="Lexend"/>
                <a:cs typeface="Lexend"/>
                <a:sym typeface="Lexend"/>
              </a:rPr>
              <a:t>8</a:t>
            </a:r>
            <a:r>
              <a:rPr lang="en-GB" sz="1800">
                <a:latin typeface="Lexend"/>
                <a:ea typeface="Lexend"/>
                <a:cs typeface="Lexend"/>
                <a:sym typeface="Lexend"/>
              </a:rPr>
              <a:t>1</a:t>
            </a:r>
            <a:r>
              <a:rPr lang="en-GB" sz="1800">
                <a:solidFill>
                  <a:srgbClr val="000000"/>
                </a:solidFill>
                <a:latin typeface="Lexend"/>
                <a:ea typeface="Lexend"/>
                <a:cs typeface="Lexend"/>
                <a:sym typeface="Lexend"/>
              </a:rPr>
              <a:t>°</a:t>
            </a:r>
            <a:endParaRPr sz="1800">
              <a:latin typeface="Lexend"/>
              <a:ea typeface="Lexend"/>
              <a:cs typeface="Lexend"/>
              <a:sym typeface="Lexend"/>
            </a:endParaRPr>
          </a:p>
        </p:txBody>
      </p:sp>
      <p:sp>
        <p:nvSpPr>
          <p:cNvPr id="1343" name="Google Shape;1343;p79"/>
          <p:cNvSpPr txBox="1"/>
          <p:nvPr/>
        </p:nvSpPr>
        <p:spPr>
          <a:xfrm flipH="1" rot="-3694335">
            <a:off x="2551335" y="3473206"/>
            <a:ext cx="1576724" cy="174638"/>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119 cm</a:t>
            </a:r>
            <a:endParaRPr sz="1800">
              <a:latin typeface="Lexend"/>
              <a:ea typeface="Lexend"/>
              <a:cs typeface="Lexend"/>
              <a:sym typeface="Lexend"/>
            </a:endParaRPr>
          </a:p>
        </p:txBody>
      </p:sp>
      <p:sp>
        <p:nvSpPr>
          <p:cNvPr id="1344" name="Google Shape;1344;p79"/>
          <p:cNvSpPr/>
          <p:nvPr/>
        </p:nvSpPr>
        <p:spPr>
          <a:xfrm rot="-5400000">
            <a:off x="2702217" y="3245741"/>
            <a:ext cx="1660200" cy="8952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1345" name="Google Shape;1345;p79"/>
          <p:cNvPicPr preferRelativeResize="0"/>
          <p:nvPr/>
        </p:nvPicPr>
        <p:blipFill>
          <a:blip r:embed="rId4">
            <a:alphaModFix/>
          </a:blip>
          <a:stretch>
            <a:fillRect/>
          </a:stretch>
        </p:blipFill>
        <p:spPr>
          <a:xfrm rot="-163030">
            <a:off x="7062580" y="2963671"/>
            <a:ext cx="1705766" cy="104163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9" name="Shape 1349"/>
        <p:cNvGrpSpPr/>
        <p:nvPr/>
      </p:nvGrpSpPr>
      <p:grpSpPr>
        <a:xfrm>
          <a:off x="0" y="0"/>
          <a:ext cx="0" cy="0"/>
          <a:chOff x="0" y="0"/>
          <a:chExt cx="0" cy="0"/>
        </a:xfrm>
      </p:grpSpPr>
      <p:sp>
        <p:nvSpPr>
          <p:cNvPr id="1350" name="Google Shape;1350;p80"/>
          <p:cNvSpPr txBox="1"/>
          <p:nvPr/>
        </p:nvSpPr>
        <p:spPr>
          <a:xfrm>
            <a:off x="6358502" y="3691434"/>
            <a:ext cx="2079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latin typeface="Lexend"/>
                <a:ea typeface="Times New Roman"/>
                <a:cs typeface="Times New Roman"/>
                <a:sym typeface="Times New Roman"/>
              </a:rPr>
              <a:t>x</a:t>
            </a:r>
            <a:r>
              <a:rPr lang="en-GB" sz="1800">
                <a:latin typeface="Lexend"/>
                <a:ea typeface="Lexend"/>
                <a:cs typeface="Lexend"/>
                <a:sym typeface="Lexend"/>
              </a:rPr>
              <a:t> </a:t>
            </a:r>
            <a:r>
              <a:rPr lang="en-GB" sz="1100">
                <a:latin typeface="Kalam"/>
                <a:ea typeface="Kalam"/>
                <a:cs typeface="Kalam"/>
                <a:sym typeface="Kalam"/>
              </a:rPr>
              <a:t>= 94.35</a:t>
            </a:r>
            <a:endParaRPr sz="2000">
              <a:latin typeface="Kalam"/>
              <a:ea typeface="Kalam"/>
              <a:cs typeface="Kalam"/>
              <a:sym typeface="Kalam"/>
            </a:endParaRPr>
          </a:p>
        </p:txBody>
      </p:sp>
      <p:sp>
        <p:nvSpPr>
          <p:cNvPr id="1351" name="Google Shape;1351;p80"/>
          <p:cNvSpPr/>
          <p:nvPr/>
        </p:nvSpPr>
        <p:spPr>
          <a:xfrm flipH="1">
            <a:off x="3459574" y="1468475"/>
            <a:ext cx="1013100" cy="1013700"/>
          </a:xfrm>
          <a:prstGeom prst="arc">
            <a:avLst>
              <a:gd fmla="val 5344843" name="adj1"/>
              <a:gd fmla="val 8988316"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352" name="Google Shape;1352;p80"/>
          <p:cNvGrpSpPr/>
          <p:nvPr/>
        </p:nvGrpSpPr>
        <p:grpSpPr>
          <a:xfrm rot="5400000">
            <a:off x="4250941" y="1596810"/>
            <a:ext cx="1155118" cy="1744500"/>
            <a:chOff x="-2098225" y="1379675"/>
            <a:chExt cx="1155118" cy="1744500"/>
          </a:xfrm>
        </p:grpSpPr>
        <p:sp>
          <p:nvSpPr>
            <p:cNvPr id="1353" name="Google Shape;1353;p80"/>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54" name="Google Shape;1354;p80"/>
            <p:cNvCxnSpPr/>
            <p:nvPr/>
          </p:nvCxnSpPr>
          <p:spPr>
            <a:xfrm rot="5400000">
              <a:off x="-2451925" y="1733375"/>
              <a:ext cx="1668300" cy="960900"/>
            </a:xfrm>
            <a:prstGeom prst="straightConnector1">
              <a:avLst/>
            </a:prstGeom>
            <a:noFill/>
            <a:ln cap="flat" cmpd="sng" w="28575">
              <a:solidFill>
                <a:srgbClr val="4F7BE8"/>
              </a:solidFill>
              <a:prstDash val="solid"/>
              <a:round/>
              <a:headEnd len="med" w="med" type="triangle"/>
              <a:tailEnd len="med" w="med" type="triangle"/>
            </a:ln>
          </p:spPr>
        </p:cxnSp>
        <p:cxnSp>
          <p:nvCxnSpPr>
            <p:cNvPr id="1355" name="Google Shape;1355;p80"/>
            <p:cNvCxnSpPr/>
            <p:nvPr/>
          </p:nvCxnSpPr>
          <p:spPr>
            <a:xfrm rot="-5400000">
              <a:off x="-1777257" y="2290025"/>
              <a:ext cx="1668300" cy="0"/>
            </a:xfrm>
            <a:prstGeom prst="straightConnector1">
              <a:avLst/>
            </a:prstGeom>
            <a:noFill/>
            <a:ln cap="flat" cmpd="sng" w="28575">
              <a:solidFill>
                <a:srgbClr val="4F7BE8"/>
              </a:solidFill>
              <a:prstDash val="solid"/>
              <a:round/>
              <a:headEnd len="med" w="med" type="triangle"/>
              <a:tailEnd len="med" w="med" type="triangle"/>
            </a:ln>
          </p:spPr>
        </p:cxnSp>
      </p:grpSp>
      <p:sp>
        <p:nvSpPr>
          <p:cNvPr id="1356" name="Google Shape;1356;p80"/>
          <p:cNvSpPr/>
          <p:nvPr/>
        </p:nvSpPr>
        <p:spPr>
          <a:xfrm flipH="1">
            <a:off x="2058075" y="2215650"/>
            <a:ext cx="1406100" cy="1406700"/>
          </a:xfrm>
          <a:prstGeom prst="arc">
            <a:avLst>
              <a:gd fmla="val 19809554" name="adj1"/>
              <a:gd fmla="val 57629"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57" name="Google Shape;1357;p80"/>
          <p:cNvSpPr txBox="1"/>
          <p:nvPr/>
        </p:nvSpPr>
        <p:spPr>
          <a:xfrm>
            <a:off x="324000" y="610600"/>
            <a:ext cx="7233000" cy="1169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2) Isku dhig saddexagalka iyo isla'egta muujinaysa xiriirka ka dhexeeya hypotenuse-kiisa iyo dhinaca ka soo horjeeda.</a:t>
            </a:r>
            <a:endParaRPr sz="1800">
              <a:latin typeface="Lexend"/>
              <a:ea typeface="Lexend"/>
              <a:cs typeface="Lexend"/>
              <a:sym typeface="Lexend"/>
            </a:endParaRPr>
          </a:p>
          <a:p>
            <a:pPr indent="0" lvl="0" marL="0" rtl="0" algn="l">
              <a:spcBef>
                <a:spcPts val="0"/>
              </a:spcBef>
              <a:spcAft>
                <a:spcPts val="0"/>
              </a:spcAft>
              <a:buNone/>
            </a:pPr>
            <a:r>
              <a:rPr lang="en-GB" sz="1800">
                <a:latin typeface="Lexend"/>
                <a:ea typeface="Lexend"/>
                <a:cs typeface="Lexend"/>
                <a:sym typeface="Lexend"/>
              </a:rPr>
              <a:t>Isticmaal isla'egta si aad u hesho dhererka dhinaca maqan ee lagu calaamadeeyay x ee saddexagal kasta (2 d.p.)</a:t>
            </a:r>
            <a:r>
              <a:rPr i="1" lang="en-GB" sz="1800">
                <a:solidFill>
                  <a:schemeClr val="dk1"/>
                </a:solidFill>
                <a:latin typeface="Lexend"/>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p:txBody>
      </p:sp>
      <p:sp>
        <p:nvSpPr>
          <p:cNvPr id="1358" name="Google Shape;1358;p8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Qaabaynta qaacidada sine (sine formula)</a:t>
            </a:r>
            <a:endParaRPr/>
          </a:p>
        </p:txBody>
      </p:sp>
      <p:sp>
        <p:nvSpPr>
          <p:cNvPr id="1359" name="Google Shape;1359;p80"/>
          <p:cNvSpPr/>
          <p:nvPr/>
        </p:nvSpPr>
        <p:spPr>
          <a:xfrm rot="5400000">
            <a:off x="1119300" y="2734500"/>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360" name="Google Shape;1360;p80"/>
          <p:cNvGrpSpPr/>
          <p:nvPr/>
        </p:nvGrpSpPr>
        <p:grpSpPr>
          <a:xfrm rot="5400000">
            <a:off x="1473000" y="1537800"/>
            <a:ext cx="1037100" cy="1744500"/>
            <a:chOff x="-2098225" y="1379675"/>
            <a:chExt cx="1037100" cy="1744500"/>
          </a:xfrm>
        </p:grpSpPr>
        <p:sp>
          <p:nvSpPr>
            <p:cNvPr id="1361" name="Google Shape;1361;p80"/>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62" name="Google Shape;1362;p80"/>
            <p:cNvCxnSpPr/>
            <p:nvPr/>
          </p:nvCxnSpPr>
          <p:spPr>
            <a:xfrm rot="5400000">
              <a:off x="-2451925" y="1733375"/>
              <a:ext cx="1668300" cy="960900"/>
            </a:xfrm>
            <a:prstGeom prst="straightConnector1">
              <a:avLst/>
            </a:prstGeom>
            <a:noFill/>
            <a:ln cap="flat" cmpd="sng" w="28575">
              <a:solidFill>
                <a:srgbClr val="4F7BE8"/>
              </a:solidFill>
              <a:prstDash val="solid"/>
              <a:round/>
              <a:headEnd len="med" w="med" type="triangle"/>
              <a:tailEnd len="med" w="med" type="triangle"/>
            </a:ln>
          </p:spPr>
        </p:cxnSp>
      </p:grpSp>
      <p:sp>
        <p:nvSpPr>
          <p:cNvPr id="1363" name="Google Shape;1363;p80"/>
          <p:cNvSpPr txBox="1"/>
          <p:nvPr/>
        </p:nvSpPr>
        <p:spPr>
          <a:xfrm>
            <a:off x="2033600" y="2677525"/>
            <a:ext cx="4905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32°</a:t>
            </a:r>
            <a:endParaRPr sz="1800">
              <a:latin typeface="Lexend"/>
              <a:ea typeface="Lexend"/>
              <a:cs typeface="Lexend"/>
              <a:sym typeface="Lexend"/>
            </a:endParaRPr>
          </a:p>
        </p:txBody>
      </p:sp>
      <p:sp>
        <p:nvSpPr>
          <p:cNvPr id="1364" name="Google Shape;1364;p80"/>
          <p:cNvSpPr txBox="1"/>
          <p:nvPr/>
        </p:nvSpPr>
        <p:spPr>
          <a:xfrm>
            <a:off x="344558" y="2330450"/>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latin typeface="Lexend"/>
                <a:ea typeface="Times New Roman"/>
                <a:cs typeface="Times New Roman"/>
                <a:sym typeface="Times New Roman"/>
              </a:rPr>
              <a:t>x cm</a:t>
            </a:r>
            <a:r>
              <a:rPr lang="en-GB" sz="1800">
                <a:latin typeface="Lexend"/>
                <a:ea typeface="Lexend"/>
                <a:cs typeface="Lexend"/>
                <a:sym typeface="Lexend"/>
              </a:rPr>
              <a:t/>
            </a:r>
            <a:endParaRPr sz="1800">
              <a:latin typeface="Lexend"/>
              <a:ea typeface="Lexend"/>
              <a:cs typeface="Lexend"/>
              <a:sym typeface="Lexend"/>
            </a:endParaRPr>
          </a:p>
        </p:txBody>
      </p:sp>
      <p:sp>
        <p:nvSpPr>
          <p:cNvPr id="1365" name="Google Shape;1365;p80"/>
          <p:cNvSpPr txBox="1"/>
          <p:nvPr/>
        </p:nvSpPr>
        <p:spPr>
          <a:xfrm>
            <a:off x="1929990" y="2055758"/>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50 cm</a:t>
            </a:r>
            <a:endParaRPr sz="1800">
              <a:latin typeface="Lexend"/>
              <a:ea typeface="Lexend"/>
              <a:cs typeface="Lexend"/>
              <a:sym typeface="Lexend"/>
            </a:endParaRPr>
          </a:p>
        </p:txBody>
      </p:sp>
      <p:sp>
        <p:nvSpPr>
          <p:cNvPr id="1366" name="Google Shape;1366;p80"/>
          <p:cNvSpPr/>
          <p:nvPr/>
        </p:nvSpPr>
        <p:spPr>
          <a:xfrm rot="5400000">
            <a:off x="3956250" y="2734500"/>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67" name="Google Shape;1367;p80"/>
          <p:cNvSpPr txBox="1"/>
          <p:nvPr/>
        </p:nvSpPr>
        <p:spPr>
          <a:xfrm>
            <a:off x="4430795" y="3046625"/>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latin typeface="Lexend"/>
                <a:ea typeface="Times New Roman"/>
                <a:cs typeface="Times New Roman"/>
                <a:sym typeface="Times New Roman"/>
              </a:rPr>
              <a:t>x cm</a:t>
            </a:r>
            <a:r>
              <a:rPr lang="en-GB" sz="1800">
                <a:latin typeface="Lexend"/>
                <a:ea typeface="Lexend"/>
                <a:cs typeface="Lexend"/>
                <a:sym typeface="Lexend"/>
              </a:rPr>
              <a:t/>
            </a:r>
            <a:endParaRPr sz="1800">
              <a:latin typeface="Lexend"/>
              <a:ea typeface="Lexend"/>
              <a:cs typeface="Lexend"/>
              <a:sym typeface="Lexend"/>
            </a:endParaRPr>
          </a:p>
        </p:txBody>
      </p:sp>
      <p:sp>
        <p:nvSpPr>
          <p:cNvPr id="1368" name="Google Shape;1368;p80"/>
          <p:cNvSpPr txBox="1"/>
          <p:nvPr/>
        </p:nvSpPr>
        <p:spPr>
          <a:xfrm>
            <a:off x="4766940" y="2055758"/>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32 cm</a:t>
            </a:r>
            <a:endParaRPr sz="1800">
              <a:latin typeface="Lexend"/>
              <a:ea typeface="Lexend"/>
              <a:cs typeface="Lexend"/>
              <a:sym typeface="Lexend"/>
            </a:endParaRPr>
          </a:p>
        </p:txBody>
      </p:sp>
      <p:sp>
        <p:nvSpPr>
          <p:cNvPr id="1369" name="Google Shape;1369;p80"/>
          <p:cNvSpPr txBox="1"/>
          <p:nvPr/>
        </p:nvSpPr>
        <p:spPr>
          <a:xfrm>
            <a:off x="3918056" y="2136244"/>
            <a:ext cx="4905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50°</a:t>
            </a:r>
            <a:endParaRPr sz="1800">
              <a:latin typeface="Lexend"/>
              <a:ea typeface="Lexend"/>
              <a:cs typeface="Lexend"/>
              <a:sym typeface="Lexend"/>
            </a:endParaRPr>
          </a:p>
        </p:txBody>
      </p:sp>
      <p:sp>
        <p:nvSpPr>
          <p:cNvPr id="1370" name="Google Shape;1370;p80"/>
          <p:cNvSpPr/>
          <p:nvPr/>
        </p:nvSpPr>
        <p:spPr>
          <a:xfrm flipH="1" rot="-5400000">
            <a:off x="7245924" y="172024"/>
            <a:ext cx="1877400" cy="1878300"/>
          </a:xfrm>
          <a:prstGeom prst="arc">
            <a:avLst>
              <a:gd fmla="val 19809554" name="adj1"/>
              <a:gd fmla="val 57629"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71" name="Google Shape;1371;p80"/>
          <p:cNvSpPr/>
          <p:nvPr/>
        </p:nvSpPr>
        <p:spPr>
          <a:xfrm>
            <a:off x="8000141" y="2558967"/>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72" name="Google Shape;1372;p80"/>
          <p:cNvSpPr txBox="1"/>
          <p:nvPr/>
        </p:nvSpPr>
        <p:spPr>
          <a:xfrm>
            <a:off x="7757421" y="1703783"/>
            <a:ext cx="4905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32°</a:t>
            </a:r>
            <a:endParaRPr sz="1800">
              <a:latin typeface="Lexend"/>
              <a:ea typeface="Lexend"/>
              <a:cs typeface="Lexend"/>
              <a:sym typeface="Lexend"/>
            </a:endParaRPr>
          </a:p>
        </p:txBody>
      </p:sp>
      <p:sp>
        <p:nvSpPr>
          <p:cNvPr id="1373" name="Google Shape;1373;p80"/>
          <p:cNvSpPr txBox="1"/>
          <p:nvPr/>
        </p:nvSpPr>
        <p:spPr>
          <a:xfrm>
            <a:off x="7010717" y="1596287"/>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solidFill>
                  <a:schemeClr val="dk1"/>
                </a:solidFill>
                <a:latin typeface="Lexend"/>
                <a:ea typeface="Times New Roman"/>
                <a:cs typeface="Times New Roman"/>
                <a:sym typeface="Times New Roman"/>
              </a:rPr>
              <a:t>x cm</a:t>
            </a:r>
            <a:r>
              <a:rPr lang="en-GB" sz="1800">
                <a:solidFill>
                  <a:schemeClr val="dk1"/>
                </a:solidFill>
                <a:latin typeface="Lexend"/>
                <a:ea typeface="Lexend"/>
                <a:cs typeface="Lexend"/>
                <a:sym typeface="Lexend"/>
              </a:rPr>
              <a:t/>
            </a:r>
            <a:r>
              <a:rPr lang="en-GB" sz="1800">
                <a:latin typeface="Lexend"/>
                <a:ea typeface="Lexend"/>
                <a:cs typeface="Lexend"/>
                <a:sym typeface="Lexend"/>
              </a:rPr>
              <a:t/>
            </a:r>
            <a:endParaRPr sz="1800">
              <a:latin typeface="Lexend"/>
              <a:ea typeface="Lexend"/>
              <a:cs typeface="Lexend"/>
              <a:sym typeface="Lexend"/>
            </a:endParaRPr>
          </a:p>
        </p:txBody>
      </p:sp>
      <p:sp>
        <p:nvSpPr>
          <p:cNvPr id="1374" name="Google Shape;1374;p80"/>
          <p:cNvSpPr txBox="1"/>
          <p:nvPr/>
        </p:nvSpPr>
        <p:spPr>
          <a:xfrm>
            <a:off x="7395991" y="2877480"/>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50 cm</a:t>
            </a:r>
            <a:endParaRPr sz="1800">
              <a:latin typeface="Lexend"/>
              <a:ea typeface="Lexend"/>
              <a:cs typeface="Lexend"/>
              <a:sym typeface="Lexend"/>
            </a:endParaRPr>
          </a:p>
        </p:txBody>
      </p:sp>
      <p:grpSp>
        <p:nvGrpSpPr>
          <p:cNvPr id="1375" name="Google Shape;1375;p80"/>
          <p:cNvGrpSpPr/>
          <p:nvPr/>
        </p:nvGrpSpPr>
        <p:grpSpPr>
          <a:xfrm>
            <a:off x="7157141" y="1008566"/>
            <a:ext cx="1155118" cy="1744500"/>
            <a:chOff x="-2098225" y="1379675"/>
            <a:chExt cx="1155118" cy="1744500"/>
          </a:xfrm>
        </p:grpSpPr>
        <p:sp>
          <p:nvSpPr>
            <p:cNvPr id="1376" name="Google Shape;1376;p80"/>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77" name="Google Shape;1377;p80"/>
            <p:cNvCxnSpPr/>
            <p:nvPr/>
          </p:nvCxnSpPr>
          <p:spPr>
            <a:xfrm rot="5400000">
              <a:off x="-2451925" y="1733375"/>
              <a:ext cx="1668300" cy="960900"/>
            </a:xfrm>
            <a:prstGeom prst="straightConnector1">
              <a:avLst/>
            </a:prstGeom>
            <a:noFill/>
            <a:ln cap="flat" cmpd="sng" w="28575">
              <a:solidFill>
                <a:srgbClr val="4F7BE8"/>
              </a:solidFill>
              <a:prstDash val="solid"/>
              <a:round/>
              <a:headEnd len="med" w="med" type="triangle"/>
              <a:tailEnd len="med" w="med" type="triangle"/>
            </a:ln>
          </p:spPr>
        </p:cxnSp>
        <p:cxnSp>
          <p:nvCxnSpPr>
            <p:cNvPr id="1378" name="Google Shape;1378;p80"/>
            <p:cNvCxnSpPr/>
            <p:nvPr/>
          </p:nvCxnSpPr>
          <p:spPr>
            <a:xfrm rot="-5400000">
              <a:off x="-1777257" y="2290025"/>
              <a:ext cx="1668300" cy="0"/>
            </a:xfrm>
            <a:prstGeom prst="straightConnector1">
              <a:avLst/>
            </a:prstGeom>
            <a:noFill/>
            <a:ln cap="flat" cmpd="sng" w="28575">
              <a:solidFill>
                <a:srgbClr val="4F7BE8"/>
              </a:solidFill>
              <a:prstDash val="solid"/>
              <a:round/>
              <a:headEnd len="med" w="med" type="triangle"/>
              <a:tailEnd len="med" w="med" type="triangle"/>
            </a:ln>
          </p:spPr>
        </p:cxnSp>
      </p:grpSp>
      <p:grpSp>
        <p:nvGrpSpPr>
          <p:cNvPr id="1379" name="Google Shape;1379;p80"/>
          <p:cNvGrpSpPr/>
          <p:nvPr/>
        </p:nvGrpSpPr>
        <p:grpSpPr>
          <a:xfrm>
            <a:off x="3538750" y="3432950"/>
            <a:ext cx="2461500" cy="419400"/>
            <a:chOff x="3369600" y="3706325"/>
            <a:chExt cx="2461500" cy="419400"/>
          </a:xfrm>
        </p:grpSpPr>
        <p:sp>
          <p:nvSpPr>
            <p:cNvPr id="1380" name="Google Shape;1380;p80"/>
            <p:cNvSpPr/>
            <p:nvPr/>
          </p:nvSpPr>
          <p:spPr>
            <a:xfrm>
              <a:off x="3369600" y="3706325"/>
              <a:ext cx="2461500" cy="419400"/>
            </a:xfrm>
            <a:prstGeom prst="roundRect">
              <a:avLst>
                <a:gd fmla="val 50000" name="adj"/>
              </a:avLst>
            </a:prstGeom>
            <a:noFill/>
            <a:ln cap="flat" cmpd="sng" w="28575">
              <a:solidFill>
                <a:schemeClr val="dk1"/>
              </a:solidFill>
              <a:prstDash val="solid"/>
              <a:round/>
              <a:headEnd len="sm" w="sm" type="none"/>
              <a:tailEnd len="sm" w="sm" type="none"/>
            </a:ln>
          </p:spPr>
          <p:txBody>
            <a:bodyPr anchorCtr="0" anchor="ctr" bIns="0" lIns="468000" spcFirstLastPara="1" rIns="0" wrap="square" tIns="0">
              <a:noAutofit/>
            </a:bodyPr>
            <a:lstStyle/>
            <a:p>
              <a:pPr indent="0" lvl="0" marL="0" rtl="0" algn="l">
                <a:spcBef>
                  <a:spcPts val="0"/>
                </a:spcBef>
                <a:spcAft>
                  <a:spcPts val="0"/>
                </a:spcAft>
                <a:buNone/>
              </a:pPr>
              <a:r>
                <a:rPr lang="en-GB" sz="1500">
                  <a:latin typeface="Times New Roman"/>
                  <a:ea typeface="Times New Roman"/>
                  <a:cs typeface="Times New Roman"/>
                  <a:sym typeface="Times New Roman"/>
                </a:rPr>
                <a:t>32 × sin(50°) = x</a:t>
              </a:r>
              <a:r>
                <a:rPr i="1" lang="en-GB" sz="1500">
                  <a:latin typeface="Times New Roman"/>
                  <a:ea typeface="Times New Roman"/>
                  <a:cs typeface="Times New Roman"/>
                  <a:sym typeface="Times New Roman"/>
                </a:rPr>
                <a:t/>
              </a:r>
              <a:endParaRPr i="1" sz="2000">
                <a:latin typeface="Times New Roman"/>
                <a:ea typeface="Times New Roman"/>
                <a:cs typeface="Times New Roman"/>
                <a:sym typeface="Times New Roman"/>
              </a:endParaRPr>
            </a:p>
          </p:txBody>
        </p:sp>
        <p:sp>
          <p:nvSpPr>
            <p:cNvPr id="1381" name="Google Shape;1381;p80"/>
            <p:cNvSpPr/>
            <p:nvPr/>
          </p:nvSpPr>
          <p:spPr>
            <a:xfrm>
              <a:off x="3369600" y="3706325"/>
              <a:ext cx="419400" cy="419400"/>
            </a:xfrm>
            <a:prstGeom prst="ellipse">
              <a:avLst/>
            </a:prstGeom>
            <a:solidFill>
              <a:schemeClr val="accent4"/>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500">
                  <a:solidFill>
                    <a:schemeClr val="lt1"/>
                  </a:solidFill>
                  <a:latin typeface="Lexend"/>
                  <a:ea typeface="Lexend"/>
                  <a:cs typeface="Lexend"/>
                  <a:sym typeface="Lexend"/>
                </a:rPr>
                <a:t>f</a:t>
              </a:r>
              <a:endParaRPr sz="2000">
                <a:solidFill>
                  <a:schemeClr val="lt1"/>
                </a:solidFill>
                <a:latin typeface="Lexend"/>
                <a:ea typeface="Lexend"/>
                <a:cs typeface="Lexend"/>
                <a:sym typeface="Lexend"/>
              </a:endParaRPr>
            </a:p>
          </p:txBody>
        </p:sp>
      </p:grpSp>
      <p:grpSp>
        <p:nvGrpSpPr>
          <p:cNvPr id="1382" name="Google Shape;1382;p80"/>
          <p:cNvGrpSpPr/>
          <p:nvPr/>
        </p:nvGrpSpPr>
        <p:grpSpPr>
          <a:xfrm>
            <a:off x="6358500" y="3241350"/>
            <a:ext cx="2461500" cy="419400"/>
            <a:chOff x="6358500" y="3706325"/>
            <a:chExt cx="2461500" cy="419400"/>
          </a:xfrm>
        </p:grpSpPr>
        <p:sp>
          <p:nvSpPr>
            <p:cNvPr id="1383" name="Google Shape;1383;p80"/>
            <p:cNvSpPr/>
            <p:nvPr/>
          </p:nvSpPr>
          <p:spPr>
            <a:xfrm>
              <a:off x="6358500" y="3706325"/>
              <a:ext cx="2461500" cy="419400"/>
            </a:xfrm>
            <a:prstGeom prst="roundRect">
              <a:avLst>
                <a:gd fmla="val 50000" name="adj"/>
              </a:avLst>
            </a:prstGeom>
            <a:noFill/>
            <a:ln cap="flat" cmpd="sng" w="28575">
              <a:solidFill>
                <a:schemeClr val="dk1"/>
              </a:solidFill>
              <a:prstDash val="solid"/>
              <a:round/>
              <a:headEnd len="sm" w="sm" type="none"/>
              <a:tailEnd len="sm" w="sm" type="none"/>
            </a:ln>
          </p:spPr>
          <p:txBody>
            <a:bodyPr anchorCtr="0" anchor="ctr" bIns="0" lIns="468000" spcFirstLastPara="1" rIns="0" wrap="square" tIns="0">
              <a:noAutofit/>
            </a:bodyPr>
            <a:lstStyle/>
            <a:p>
              <a:pPr indent="0" lvl="0" marL="0" rtl="0" algn="l">
                <a:spcBef>
                  <a:spcPts val="0"/>
                </a:spcBef>
                <a:spcAft>
                  <a:spcPts val="0"/>
                </a:spcAft>
                <a:buNone/>
              </a:pPr>
              <a:r>
                <a:rPr i="1" lang="en-GB" sz="1500">
                  <a:solidFill>
                    <a:schemeClr val="dk1"/>
                  </a:solidFill>
                  <a:latin typeface="Times New Roman"/>
                  <a:ea typeface="Times New Roman"/>
                  <a:cs typeface="Times New Roman"/>
                  <a:sym typeface="Times New Roman"/>
                </a:rPr>
                <a:t>x × sin(32°) = 50</a:t>
              </a:r>
              <a:r>
                <a:rPr lang="en-GB" sz="1500">
                  <a:latin typeface="Times New Roman"/>
                  <a:ea typeface="Times New Roman"/>
                  <a:cs typeface="Times New Roman"/>
                  <a:sym typeface="Times New Roman"/>
                </a:rPr>
                <a:t/>
              </a:r>
              <a:r>
                <a:rPr lang="en-GB" sz="1500">
                  <a:solidFill>
                    <a:schemeClr val="dk1"/>
                  </a:solidFill>
                  <a:latin typeface="Times New Roman"/>
                  <a:ea typeface="Times New Roman"/>
                  <a:cs typeface="Times New Roman"/>
                  <a:sym typeface="Times New Roman"/>
                </a:rPr>
                <a:t/>
              </a:r>
              <a:endParaRPr i="1" sz="2000">
                <a:latin typeface="Times New Roman"/>
                <a:ea typeface="Times New Roman"/>
                <a:cs typeface="Times New Roman"/>
                <a:sym typeface="Times New Roman"/>
              </a:endParaRPr>
            </a:p>
          </p:txBody>
        </p:sp>
        <p:sp>
          <p:nvSpPr>
            <p:cNvPr id="1384" name="Google Shape;1384;p80"/>
            <p:cNvSpPr/>
            <p:nvPr/>
          </p:nvSpPr>
          <p:spPr>
            <a:xfrm>
              <a:off x="6358500" y="3706325"/>
              <a:ext cx="419400" cy="419400"/>
            </a:xfrm>
            <a:prstGeom prst="ellipse">
              <a:avLst/>
            </a:prstGeom>
            <a:solidFill>
              <a:schemeClr val="accent4"/>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500">
                  <a:solidFill>
                    <a:schemeClr val="lt1"/>
                  </a:solidFill>
                  <a:latin typeface="Lexend"/>
                  <a:ea typeface="Lexend"/>
                  <a:cs typeface="Lexend"/>
                  <a:sym typeface="Lexend"/>
                </a:rPr>
                <a:t>d</a:t>
              </a:r>
              <a:endParaRPr sz="2000">
                <a:solidFill>
                  <a:schemeClr val="lt1"/>
                </a:solidFill>
                <a:latin typeface="Lexend"/>
                <a:ea typeface="Lexend"/>
                <a:cs typeface="Lexend"/>
                <a:sym typeface="Lexend"/>
              </a:endParaRPr>
            </a:p>
          </p:txBody>
        </p:sp>
      </p:grpSp>
      <p:grpSp>
        <p:nvGrpSpPr>
          <p:cNvPr id="1385" name="Google Shape;1385;p80"/>
          <p:cNvGrpSpPr/>
          <p:nvPr/>
        </p:nvGrpSpPr>
        <p:grpSpPr>
          <a:xfrm>
            <a:off x="324000" y="3116275"/>
            <a:ext cx="2461500" cy="419400"/>
            <a:chOff x="324000" y="3706325"/>
            <a:chExt cx="2461500" cy="419400"/>
          </a:xfrm>
        </p:grpSpPr>
        <p:sp>
          <p:nvSpPr>
            <p:cNvPr id="1386" name="Google Shape;1386;p80"/>
            <p:cNvSpPr/>
            <p:nvPr/>
          </p:nvSpPr>
          <p:spPr>
            <a:xfrm>
              <a:off x="324000" y="3706325"/>
              <a:ext cx="2461500" cy="419400"/>
            </a:xfrm>
            <a:prstGeom prst="roundRect">
              <a:avLst>
                <a:gd fmla="val 50000" name="adj"/>
              </a:avLst>
            </a:prstGeom>
            <a:noFill/>
            <a:ln cap="flat" cmpd="sng" w="28575">
              <a:solidFill>
                <a:schemeClr val="dk1"/>
              </a:solidFill>
              <a:prstDash val="solid"/>
              <a:round/>
              <a:headEnd len="sm" w="sm" type="none"/>
              <a:tailEnd len="sm" w="sm" type="none"/>
            </a:ln>
          </p:spPr>
          <p:txBody>
            <a:bodyPr anchorCtr="0" anchor="ctr" bIns="0" lIns="468000" spcFirstLastPara="1" rIns="0" wrap="square" tIns="0">
              <a:noAutofit/>
            </a:bodyPr>
            <a:lstStyle/>
            <a:p>
              <a:pPr indent="0" lvl="0" marL="0" rtl="0" algn="l">
                <a:spcBef>
                  <a:spcPts val="0"/>
                </a:spcBef>
                <a:spcAft>
                  <a:spcPts val="0"/>
                </a:spcAft>
                <a:buNone/>
              </a:pPr>
              <a:r>
                <a:rPr lang="en-GB" sz="1500">
                  <a:latin typeface="Times New Roman"/>
                  <a:ea typeface="Times New Roman"/>
                  <a:cs typeface="Times New Roman"/>
                  <a:sym typeface="Times New Roman"/>
                </a:rPr>
                <a:t>50 × sin(32°) = x</a:t>
              </a:r>
              <a:r>
                <a:rPr i="1" lang="en-GB" sz="1500">
                  <a:latin typeface="Times New Roman"/>
                  <a:ea typeface="Times New Roman"/>
                  <a:cs typeface="Times New Roman"/>
                  <a:sym typeface="Times New Roman"/>
                </a:rPr>
                <a:t/>
              </a:r>
              <a:endParaRPr i="1" sz="2000">
                <a:latin typeface="Times New Roman"/>
                <a:ea typeface="Times New Roman"/>
                <a:cs typeface="Times New Roman"/>
                <a:sym typeface="Times New Roman"/>
              </a:endParaRPr>
            </a:p>
          </p:txBody>
        </p:sp>
        <p:sp>
          <p:nvSpPr>
            <p:cNvPr id="1387" name="Google Shape;1387;p80"/>
            <p:cNvSpPr/>
            <p:nvPr/>
          </p:nvSpPr>
          <p:spPr>
            <a:xfrm>
              <a:off x="324000" y="3706325"/>
              <a:ext cx="419400" cy="419400"/>
            </a:xfrm>
            <a:prstGeom prst="ellipse">
              <a:avLst/>
            </a:prstGeom>
            <a:solidFill>
              <a:schemeClr val="accent4"/>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500">
                  <a:solidFill>
                    <a:schemeClr val="lt1"/>
                  </a:solidFill>
                  <a:latin typeface="Lexend"/>
                  <a:ea typeface="Lexend"/>
                  <a:cs typeface="Lexend"/>
                  <a:sym typeface="Lexend"/>
                </a:rPr>
                <a:t>e</a:t>
              </a:r>
              <a:endParaRPr sz="2000">
                <a:solidFill>
                  <a:schemeClr val="lt1"/>
                </a:solidFill>
                <a:latin typeface="Lexend"/>
                <a:ea typeface="Lexend"/>
                <a:cs typeface="Lexend"/>
                <a:sym typeface="Lexend"/>
              </a:endParaRPr>
            </a:p>
          </p:txBody>
        </p:sp>
      </p:grpSp>
      <p:sp>
        <p:nvSpPr>
          <p:cNvPr id="1388" name="Google Shape;1388;p80"/>
          <p:cNvSpPr txBox="1"/>
          <p:nvPr/>
        </p:nvSpPr>
        <p:spPr>
          <a:xfrm>
            <a:off x="324025" y="4001500"/>
            <a:ext cx="28734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Dhinaca ka soo horjeeda 32° wuxuu leeyahay dherer 26.50 cm</a:t>
            </a:r>
            <a:endParaRPr sz="2000">
              <a:latin typeface="Kalam"/>
              <a:ea typeface="Kalam"/>
              <a:cs typeface="Kalam"/>
              <a:sym typeface="Kalam"/>
            </a:endParaRPr>
          </a:p>
        </p:txBody>
      </p:sp>
      <p:sp>
        <p:nvSpPr>
          <p:cNvPr id="1389" name="Google Shape;1389;p80"/>
          <p:cNvSpPr txBox="1"/>
          <p:nvPr/>
        </p:nvSpPr>
        <p:spPr>
          <a:xfrm>
            <a:off x="324023" y="3575150"/>
            <a:ext cx="24615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latin typeface="Lexend"/>
                <a:ea typeface="Times New Roman"/>
                <a:cs typeface="Times New Roman"/>
                <a:sym typeface="Times New Roman"/>
              </a:rPr>
              <a:t>x</a:t>
            </a:r>
            <a:r>
              <a:rPr lang="en-GB" sz="1800">
                <a:latin typeface="Lexend"/>
                <a:ea typeface="Lexend"/>
                <a:cs typeface="Lexend"/>
                <a:sym typeface="Lexend"/>
              </a:rPr>
              <a:t> </a:t>
            </a:r>
            <a:r>
              <a:rPr lang="en-GB" sz="1100">
                <a:latin typeface="Kalam"/>
                <a:ea typeface="Kalam"/>
                <a:cs typeface="Kalam"/>
                <a:sym typeface="Kalam"/>
              </a:rPr>
              <a:t>= 26.50</a:t>
            </a:r>
            <a:endParaRPr sz="2000">
              <a:latin typeface="Kalam"/>
              <a:ea typeface="Kalam"/>
              <a:cs typeface="Kalam"/>
              <a:sym typeface="Kalam"/>
            </a:endParaRPr>
          </a:p>
        </p:txBody>
      </p:sp>
      <p:sp>
        <p:nvSpPr>
          <p:cNvPr id="1390" name="Google Shape;1390;p80"/>
          <p:cNvSpPr txBox="1"/>
          <p:nvPr/>
        </p:nvSpPr>
        <p:spPr>
          <a:xfrm>
            <a:off x="3394687" y="4360320"/>
            <a:ext cx="28734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Dhinaca ka soo horjeeda 50° wuxuu leeyahay dherer 24.51 cm</a:t>
            </a:r>
            <a:r>
              <a:rPr lang="en-GB" sz="1100">
                <a:solidFill>
                  <a:schemeClr val="dk1"/>
                </a:solidFill>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
        <p:nvSpPr>
          <p:cNvPr id="1391" name="Google Shape;1391;p80"/>
          <p:cNvSpPr txBox="1"/>
          <p:nvPr/>
        </p:nvSpPr>
        <p:spPr>
          <a:xfrm>
            <a:off x="3394685" y="3933970"/>
            <a:ext cx="24615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latin typeface="Lexend"/>
                <a:ea typeface="Times New Roman"/>
                <a:cs typeface="Times New Roman"/>
                <a:sym typeface="Times New Roman"/>
              </a:rPr>
              <a:t>x</a:t>
            </a:r>
            <a:r>
              <a:rPr lang="en-GB" sz="1800">
                <a:latin typeface="Lexend"/>
                <a:ea typeface="Lexend"/>
                <a:cs typeface="Lexend"/>
                <a:sym typeface="Lexend"/>
              </a:rPr>
              <a:t> </a:t>
            </a:r>
            <a:r>
              <a:rPr lang="en-GB" sz="1100">
                <a:latin typeface="Kalam"/>
                <a:ea typeface="Kalam"/>
                <a:cs typeface="Kalam"/>
                <a:sym typeface="Kalam"/>
              </a:rPr>
              <a:t>= 24.51</a:t>
            </a:r>
            <a:endParaRPr sz="2000">
              <a:latin typeface="Kalam"/>
              <a:ea typeface="Kalam"/>
              <a:cs typeface="Kalam"/>
              <a:sym typeface="Kalam"/>
            </a:endParaRPr>
          </a:p>
        </p:txBody>
      </p:sp>
      <p:sp>
        <p:nvSpPr>
          <p:cNvPr id="1392" name="Google Shape;1392;p80"/>
          <p:cNvSpPr txBox="1"/>
          <p:nvPr/>
        </p:nvSpPr>
        <p:spPr>
          <a:xfrm>
            <a:off x="6358504" y="4117784"/>
            <a:ext cx="24276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Hypotenuse-ku wuxuu leeyahay dherer 94.35 cm</a:t>
            </a:r>
            <a:r>
              <a:rPr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
        <p:nvSpPr>
          <p:cNvPr id="1393" name="Google Shape;1393;p80"/>
          <p:cNvSpPr txBox="1"/>
          <p:nvPr/>
        </p:nvSpPr>
        <p:spPr>
          <a:xfrm>
            <a:off x="496950" y="1836725"/>
            <a:ext cx="311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a)</a:t>
            </a:r>
            <a:endParaRPr sz="1800">
              <a:latin typeface="Lexend"/>
              <a:ea typeface="Lexend"/>
              <a:cs typeface="Lexend"/>
              <a:sym typeface="Lexend"/>
            </a:endParaRPr>
          </a:p>
        </p:txBody>
      </p:sp>
      <p:sp>
        <p:nvSpPr>
          <p:cNvPr id="1394" name="Google Shape;1394;p80"/>
          <p:cNvSpPr txBox="1"/>
          <p:nvPr/>
        </p:nvSpPr>
        <p:spPr>
          <a:xfrm>
            <a:off x="3606350" y="1836725"/>
            <a:ext cx="311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b)</a:t>
            </a:r>
            <a:endParaRPr sz="1800">
              <a:latin typeface="Lexend"/>
              <a:ea typeface="Lexend"/>
              <a:cs typeface="Lexend"/>
              <a:sym typeface="Lexend"/>
            </a:endParaRPr>
          </a:p>
        </p:txBody>
      </p:sp>
      <p:sp>
        <p:nvSpPr>
          <p:cNvPr id="1395" name="Google Shape;1395;p80"/>
          <p:cNvSpPr txBox="1"/>
          <p:nvPr/>
        </p:nvSpPr>
        <p:spPr>
          <a:xfrm>
            <a:off x="6629725" y="1596275"/>
            <a:ext cx="311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c)</a:t>
            </a:r>
            <a:endParaRPr sz="1800">
              <a:latin typeface="Lexend"/>
              <a:ea typeface="Lexend"/>
              <a:cs typeface="Lexend"/>
              <a:sym typeface="Lexend"/>
            </a:endParaRPr>
          </a:p>
        </p:txBody>
      </p:sp>
      <p:pic>
        <p:nvPicPr>
          <p:cNvPr id="1396" name="Google Shape;1396;p80"/>
          <p:cNvPicPr preferRelativeResize="0"/>
          <p:nvPr/>
        </p:nvPicPr>
        <p:blipFill>
          <a:blip r:embed="rId3">
            <a:alphaModFix/>
          </a:blip>
          <a:stretch>
            <a:fillRect/>
          </a:stretch>
        </p:blipFill>
        <p:spPr>
          <a:xfrm>
            <a:off x="7157150" y="2776421"/>
            <a:ext cx="1155100" cy="188464"/>
          </a:xfrm>
          <a:prstGeom prst="rect">
            <a:avLst/>
          </a:prstGeom>
          <a:noFill/>
          <a:ln>
            <a:noFill/>
          </a:ln>
        </p:spPr>
      </p:pic>
      <p:pic>
        <p:nvPicPr>
          <p:cNvPr id="1397" name="Google Shape;1397;p80"/>
          <p:cNvPicPr preferRelativeResize="0"/>
          <p:nvPr/>
        </p:nvPicPr>
        <p:blipFill>
          <a:blip r:embed="rId4">
            <a:alphaModFix/>
          </a:blip>
          <a:stretch>
            <a:fillRect/>
          </a:stretch>
        </p:blipFill>
        <p:spPr>
          <a:xfrm>
            <a:off x="883725" y="1891494"/>
            <a:ext cx="194100" cy="114640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1" name="Shape 1401"/>
        <p:cNvGrpSpPr/>
        <p:nvPr/>
      </p:nvGrpSpPr>
      <p:grpSpPr>
        <a:xfrm>
          <a:off x="0" y="0"/>
          <a:ext cx="0" cy="0"/>
          <a:chOff x="0" y="0"/>
          <a:chExt cx="0" cy="0"/>
        </a:xfrm>
      </p:grpSpPr>
      <p:sp>
        <p:nvSpPr>
          <p:cNvPr id="1402" name="Google Shape;1402;p81"/>
          <p:cNvSpPr txBox="1"/>
          <p:nvPr/>
        </p:nvSpPr>
        <p:spPr>
          <a:xfrm>
            <a:off x="3156075" y="4524419"/>
            <a:ext cx="28320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e = 22.71</a:t>
            </a:r>
            <a:endParaRPr sz="2000">
              <a:latin typeface="Kalam"/>
              <a:ea typeface="Kalam"/>
              <a:cs typeface="Kalam"/>
              <a:sym typeface="Kalam"/>
            </a:endParaRPr>
          </a:p>
        </p:txBody>
      </p:sp>
      <p:sp>
        <p:nvSpPr>
          <p:cNvPr id="1403" name="Google Shape;1403;p81"/>
          <p:cNvSpPr txBox="1"/>
          <p:nvPr/>
        </p:nvSpPr>
        <p:spPr>
          <a:xfrm>
            <a:off x="5988050" y="2625300"/>
            <a:ext cx="28320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c = 11.25</a:t>
            </a:r>
            <a:endParaRPr sz="2000">
              <a:latin typeface="Kalam"/>
              <a:ea typeface="Kalam"/>
              <a:cs typeface="Kalam"/>
              <a:sym typeface="Kalam"/>
            </a:endParaRPr>
          </a:p>
        </p:txBody>
      </p:sp>
      <p:sp>
        <p:nvSpPr>
          <p:cNvPr id="1404" name="Google Shape;1404;p81"/>
          <p:cNvSpPr txBox="1"/>
          <p:nvPr/>
        </p:nvSpPr>
        <p:spPr>
          <a:xfrm>
            <a:off x="324075" y="4524419"/>
            <a:ext cx="28320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d = 19.74</a:t>
            </a:r>
            <a:endParaRPr sz="2000">
              <a:latin typeface="Kalam"/>
              <a:ea typeface="Kalam"/>
              <a:cs typeface="Kalam"/>
              <a:sym typeface="Kalam"/>
            </a:endParaRPr>
          </a:p>
        </p:txBody>
      </p:sp>
      <p:sp>
        <p:nvSpPr>
          <p:cNvPr id="1405" name="Google Shape;1405;p81"/>
          <p:cNvSpPr txBox="1"/>
          <p:nvPr/>
        </p:nvSpPr>
        <p:spPr>
          <a:xfrm>
            <a:off x="324000" y="610600"/>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3) Adigoo isticmaalaya qaacidada sine (sine formula), raadi dhererka dhinaca maqan ee ku calaamaysan xaraf saddexagal kasta (2 d.p.)</a:t>
            </a:r>
            <a:endParaRPr sz="1800">
              <a:latin typeface="Lexend"/>
              <a:ea typeface="Lexend"/>
              <a:cs typeface="Lexend"/>
              <a:sym typeface="Lexend"/>
            </a:endParaRPr>
          </a:p>
        </p:txBody>
      </p:sp>
      <p:sp>
        <p:nvSpPr>
          <p:cNvPr id="1406" name="Google Shape;1406;p8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Qaabaynta qaacidada sine (sine formula)</a:t>
            </a:r>
            <a:endParaRPr/>
          </a:p>
        </p:txBody>
      </p:sp>
      <p:sp>
        <p:nvSpPr>
          <p:cNvPr id="1407" name="Google Shape;1407;p81"/>
          <p:cNvSpPr/>
          <p:nvPr/>
        </p:nvSpPr>
        <p:spPr>
          <a:xfrm flipH="1">
            <a:off x="-202674" y="1711825"/>
            <a:ext cx="1431300" cy="1431300"/>
          </a:xfrm>
          <a:prstGeom prst="arc">
            <a:avLst>
              <a:gd fmla="val 10771373" name="adj1"/>
              <a:gd fmla="val 1305063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08" name="Google Shape;1408;p81"/>
          <p:cNvSpPr/>
          <p:nvPr/>
        </p:nvSpPr>
        <p:spPr>
          <a:xfrm rot="-5400000">
            <a:off x="665399" y="1238800"/>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409" name="Google Shape;1409;p81"/>
          <p:cNvCxnSpPr/>
          <p:nvPr/>
        </p:nvCxnSpPr>
        <p:spPr>
          <a:xfrm>
            <a:off x="5988039" y="1137525"/>
            <a:ext cx="0" cy="3682800"/>
          </a:xfrm>
          <a:prstGeom prst="straightConnector1">
            <a:avLst/>
          </a:prstGeom>
          <a:noFill/>
          <a:ln cap="flat" cmpd="sng" w="38100">
            <a:solidFill>
              <a:schemeClr val="accent4"/>
            </a:solidFill>
            <a:prstDash val="solid"/>
            <a:round/>
            <a:headEnd len="med" w="med" type="none"/>
            <a:tailEnd len="med" w="med" type="none"/>
          </a:ln>
        </p:spPr>
      </p:cxnSp>
      <p:cxnSp>
        <p:nvCxnSpPr>
          <p:cNvPr id="1410" name="Google Shape;1410;p81"/>
          <p:cNvCxnSpPr/>
          <p:nvPr/>
        </p:nvCxnSpPr>
        <p:spPr>
          <a:xfrm>
            <a:off x="3156072" y="1137525"/>
            <a:ext cx="0" cy="3682800"/>
          </a:xfrm>
          <a:prstGeom prst="straightConnector1">
            <a:avLst/>
          </a:prstGeom>
          <a:noFill/>
          <a:ln cap="flat" cmpd="sng" w="38100">
            <a:solidFill>
              <a:schemeClr val="accent4"/>
            </a:solidFill>
            <a:prstDash val="solid"/>
            <a:round/>
            <a:headEnd len="med" w="med" type="none"/>
            <a:tailEnd len="med" w="med" type="none"/>
          </a:ln>
        </p:spPr>
      </p:cxnSp>
      <p:sp>
        <p:nvSpPr>
          <p:cNvPr id="1411" name="Google Shape;1411;p81"/>
          <p:cNvSpPr/>
          <p:nvPr/>
        </p:nvSpPr>
        <p:spPr>
          <a:xfrm>
            <a:off x="1659443" y="22329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412" name="Google Shape;1412;p81"/>
          <p:cNvCxnSpPr/>
          <p:nvPr/>
        </p:nvCxnSpPr>
        <p:spPr>
          <a:xfrm flipH="1">
            <a:off x="417449" y="1334350"/>
            <a:ext cx="1359900" cy="1016400"/>
          </a:xfrm>
          <a:prstGeom prst="straightConnector1">
            <a:avLst/>
          </a:prstGeom>
          <a:noFill/>
          <a:ln cap="flat" cmpd="sng" w="28575">
            <a:solidFill>
              <a:srgbClr val="4F7BE8"/>
            </a:solidFill>
            <a:prstDash val="solid"/>
            <a:round/>
            <a:headEnd len="med" w="med" type="triangle"/>
            <a:tailEnd len="med" w="med" type="triangle"/>
          </a:ln>
        </p:spPr>
      </p:cxnSp>
      <p:sp>
        <p:nvSpPr>
          <p:cNvPr id="1413" name="Google Shape;1413;p81"/>
          <p:cNvSpPr txBox="1"/>
          <p:nvPr/>
        </p:nvSpPr>
        <p:spPr>
          <a:xfrm>
            <a:off x="553117" y="1531211"/>
            <a:ext cx="6327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1 cm</a:t>
            </a:r>
            <a:endParaRPr sz="1800">
              <a:latin typeface="Lexend"/>
              <a:ea typeface="Lexend"/>
              <a:cs typeface="Lexend"/>
              <a:sym typeface="Lexend"/>
            </a:endParaRPr>
          </a:p>
        </p:txBody>
      </p:sp>
      <p:cxnSp>
        <p:nvCxnSpPr>
          <p:cNvPr id="1414" name="Google Shape;1414;p81"/>
          <p:cNvCxnSpPr/>
          <p:nvPr/>
        </p:nvCxnSpPr>
        <p:spPr>
          <a:xfrm rot="10800000">
            <a:off x="1950014" y="1410561"/>
            <a:ext cx="0" cy="1016400"/>
          </a:xfrm>
          <a:prstGeom prst="straightConnector1">
            <a:avLst/>
          </a:prstGeom>
          <a:noFill/>
          <a:ln cap="flat" cmpd="sng" w="28575">
            <a:solidFill>
              <a:srgbClr val="4F7BE8"/>
            </a:solidFill>
            <a:prstDash val="solid"/>
            <a:round/>
            <a:headEnd len="med" w="med" type="triangle"/>
            <a:tailEnd len="med" w="med" type="triangle"/>
          </a:ln>
        </p:spPr>
      </p:cxnSp>
      <p:sp>
        <p:nvSpPr>
          <p:cNvPr id="1415" name="Google Shape;1415;p81"/>
          <p:cNvSpPr/>
          <p:nvPr/>
        </p:nvSpPr>
        <p:spPr>
          <a:xfrm flipH="1">
            <a:off x="2690019" y="1711825"/>
            <a:ext cx="1431300" cy="1431300"/>
          </a:xfrm>
          <a:prstGeom prst="arc">
            <a:avLst>
              <a:gd fmla="val 10771373" name="adj1"/>
              <a:gd fmla="val 1305063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16" name="Google Shape;1416;p81"/>
          <p:cNvSpPr/>
          <p:nvPr/>
        </p:nvSpPr>
        <p:spPr>
          <a:xfrm rot="-5400000">
            <a:off x="3558092" y="1238800"/>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17" name="Google Shape;1417;p81"/>
          <p:cNvSpPr/>
          <p:nvPr/>
        </p:nvSpPr>
        <p:spPr>
          <a:xfrm>
            <a:off x="4552136" y="22329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418" name="Google Shape;1418;p81"/>
          <p:cNvCxnSpPr/>
          <p:nvPr/>
        </p:nvCxnSpPr>
        <p:spPr>
          <a:xfrm flipH="1">
            <a:off x="3310142" y="1334350"/>
            <a:ext cx="1359900" cy="1016400"/>
          </a:xfrm>
          <a:prstGeom prst="straightConnector1">
            <a:avLst/>
          </a:prstGeom>
          <a:noFill/>
          <a:ln cap="flat" cmpd="sng" w="28575">
            <a:solidFill>
              <a:srgbClr val="4F7BE8"/>
            </a:solidFill>
            <a:prstDash val="solid"/>
            <a:round/>
            <a:headEnd len="med" w="med" type="triangle"/>
            <a:tailEnd len="med" w="med" type="triangle"/>
          </a:ln>
        </p:spPr>
      </p:cxnSp>
      <p:sp>
        <p:nvSpPr>
          <p:cNvPr id="1419" name="Google Shape;1419;p81"/>
          <p:cNvSpPr txBox="1"/>
          <p:nvPr/>
        </p:nvSpPr>
        <p:spPr>
          <a:xfrm flipH="1">
            <a:off x="3609239" y="2156955"/>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39°</a:t>
            </a:r>
            <a:endParaRPr sz="1800">
              <a:latin typeface="Lexend"/>
              <a:ea typeface="Lexend"/>
              <a:cs typeface="Lexend"/>
              <a:sym typeface="Lexend"/>
            </a:endParaRPr>
          </a:p>
        </p:txBody>
      </p:sp>
      <p:cxnSp>
        <p:nvCxnSpPr>
          <p:cNvPr id="1420" name="Google Shape;1420;p81"/>
          <p:cNvCxnSpPr/>
          <p:nvPr/>
        </p:nvCxnSpPr>
        <p:spPr>
          <a:xfrm rot="10800000">
            <a:off x="4842708" y="1410561"/>
            <a:ext cx="0" cy="1016400"/>
          </a:xfrm>
          <a:prstGeom prst="straightConnector1">
            <a:avLst/>
          </a:prstGeom>
          <a:noFill/>
          <a:ln cap="flat" cmpd="sng" w="28575">
            <a:solidFill>
              <a:srgbClr val="4F7BE8"/>
            </a:solidFill>
            <a:prstDash val="solid"/>
            <a:round/>
            <a:headEnd len="med" w="med" type="triangle"/>
            <a:tailEnd len="med" w="med" type="triangle"/>
          </a:ln>
        </p:spPr>
      </p:cxnSp>
      <p:sp>
        <p:nvSpPr>
          <p:cNvPr id="1421" name="Google Shape;1421;p81"/>
          <p:cNvSpPr/>
          <p:nvPr/>
        </p:nvSpPr>
        <p:spPr>
          <a:xfrm flipH="1">
            <a:off x="-154406" y="3514675"/>
            <a:ext cx="1431300" cy="1431300"/>
          </a:xfrm>
          <a:prstGeom prst="arc">
            <a:avLst>
              <a:gd fmla="val 10771373" name="adj1"/>
              <a:gd fmla="val 1305063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22" name="Google Shape;1422;p81"/>
          <p:cNvSpPr/>
          <p:nvPr/>
        </p:nvSpPr>
        <p:spPr>
          <a:xfrm rot="-5400000">
            <a:off x="713667" y="3041650"/>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23" name="Google Shape;1423;p81"/>
          <p:cNvSpPr/>
          <p:nvPr/>
        </p:nvSpPr>
        <p:spPr>
          <a:xfrm>
            <a:off x="1707711" y="403577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424" name="Google Shape;1424;p81"/>
          <p:cNvCxnSpPr/>
          <p:nvPr/>
        </p:nvCxnSpPr>
        <p:spPr>
          <a:xfrm flipH="1">
            <a:off x="465717" y="3137200"/>
            <a:ext cx="1359900" cy="1016400"/>
          </a:xfrm>
          <a:prstGeom prst="straightConnector1">
            <a:avLst/>
          </a:prstGeom>
          <a:noFill/>
          <a:ln cap="flat" cmpd="sng" w="28575">
            <a:solidFill>
              <a:srgbClr val="4F7BE8"/>
            </a:solidFill>
            <a:prstDash val="solid"/>
            <a:round/>
            <a:headEnd len="med" w="med" type="triangle"/>
            <a:tailEnd len="med" w="med" type="triangle"/>
          </a:ln>
        </p:spPr>
      </p:cxnSp>
      <p:sp>
        <p:nvSpPr>
          <p:cNvPr id="1425" name="Google Shape;1425;p81"/>
          <p:cNvSpPr txBox="1"/>
          <p:nvPr/>
        </p:nvSpPr>
        <p:spPr>
          <a:xfrm>
            <a:off x="2063350" y="3600400"/>
            <a:ext cx="855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14.9 cm</a:t>
            </a:r>
            <a:endParaRPr sz="1800">
              <a:latin typeface="Lexend"/>
              <a:ea typeface="Lexend"/>
              <a:cs typeface="Lexend"/>
              <a:sym typeface="Lexend"/>
            </a:endParaRPr>
          </a:p>
        </p:txBody>
      </p:sp>
      <p:cxnSp>
        <p:nvCxnSpPr>
          <p:cNvPr id="1426" name="Google Shape;1426;p81"/>
          <p:cNvCxnSpPr/>
          <p:nvPr/>
        </p:nvCxnSpPr>
        <p:spPr>
          <a:xfrm rot="10800000">
            <a:off x="1998283" y="3213411"/>
            <a:ext cx="0" cy="1016400"/>
          </a:xfrm>
          <a:prstGeom prst="straightConnector1">
            <a:avLst/>
          </a:prstGeom>
          <a:noFill/>
          <a:ln cap="flat" cmpd="sng" w="28575">
            <a:solidFill>
              <a:srgbClr val="4F7BE8"/>
            </a:solidFill>
            <a:prstDash val="solid"/>
            <a:round/>
            <a:headEnd len="med" w="med" type="triangle"/>
            <a:tailEnd len="med" w="med" type="triangle"/>
          </a:ln>
        </p:spPr>
      </p:cxnSp>
      <p:sp>
        <p:nvSpPr>
          <p:cNvPr id="1427" name="Google Shape;1427;p81"/>
          <p:cNvSpPr/>
          <p:nvPr/>
        </p:nvSpPr>
        <p:spPr>
          <a:xfrm>
            <a:off x="7535000" y="3080425"/>
            <a:ext cx="2291100" cy="2291100"/>
          </a:xfrm>
          <a:prstGeom prst="arc">
            <a:avLst>
              <a:gd fmla="val 10771373" name="adj1"/>
              <a:gd fmla="val 1206867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28" name="Google Shape;1428;p81"/>
          <p:cNvSpPr/>
          <p:nvPr/>
        </p:nvSpPr>
        <p:spPr>
          <a:xfrm flipH="1">
            <a:off x="6721708" y="403577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429" name="Google Shape;1429;p81"/>
          <p:cNvCxnSpPr/>
          <p:nvPr/>
        </p:nvCxnSpPr>
        <p:spPr>
          <a:xfrm rot="10800000">
            <a:off x="6618513" y="3493900"/>
            <a:ext cx="0" cy="744000"/>
          </a:xfrm>
          <a:prstGeom prst="straightConnector1">
            <a:avLst/>
          </a:prstGeom>
          <a:noFill/>
          <a:ln cap="flat" cmpd="sng" w="28575">
            <a:solidFill>
              <a:srgbClr val="4F7BE8"/>
            </a:solidFill>
            <a:prstDash val="solid"/>
            <a:round/>
            <a:headEnd len="med" w="med" type="triangle"/>
            <a:tailEnd len="med" w="med" type="triangle"/>
          </a:ln>
        </p:spPr>
      </p:cxnSp>
      <p:sp>
        <p:nvSpPr>
          <p:cNvPr id="1430" name="Google Shape;1430;p81"/>
          <p:cNvSpPr txBox="1"/>
          <p:nvPr/>
        </p:nvSpPr>
        <p:spPr>
          <a:xfrm>
            <a:off x="6008524" y="3744700"/>
            <a:ext cx="6327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49 cm</a:t>
            </a:r>
            <a:endParaRPr sz="1800">
              <a:latin typeface="Lexend"/>
              <a:ea typeface="Lexend"/>
              <a:cs typeface="Lexend"/>
              <a:sym typeface="Lexend"/>
            </a:endParaRPr>
          </a:p>
        </p:txBody>
      </p:sp>
      <p:cxnSp>
        <p:nvCxnSpPr>
          <p:cNvPr id="1431" name="Google Shape;1431;p81"/>
          <p:cNvCxnSpPr/>
          <p:nvPr/>
        </p:nvCxnSpPr>
        <p:spPr>
          <a:xfrm rot="10800000">
            <a:off x="6763525" y="3397071"/>
            <a:ext cx="1991100" cy="735900"/>
          </a:xfrm>
          <a:prstGeom prst="straightConnector1">
            <a:avLst/>
          </a:prstGeom>
          <a:noFill/>
          <a:ln cap="flat" cmpd="sng" w="28575">
            <a:solidFill>
              <a:srgbClr val="4F7BE8"/>
            </a:solidFill>
            <a:prstDash val="solid"/>
            <a:round/>
            <a:headEnd len="med" w="med" type="triangle"/>
            <a:tailEnd len="med" w="med" type="triangle"/>
          </a:ln>
        </p:spPr>
      </p:cxnSp>
      <p:sp>
        <p:nvSpPr>
          <p:cNvPr id="1432" name="Google Shape;1432;p81"/>
          <p:cNvSpPr/>
          <p:nvPr/>
        </p:nvSpPr>
        <p:spPr>
          <a:xfrm flipH="1">
            <a:off x="5723394" y="1711825"/>
            <a:ext cx="1431300" cy="1431300"/>
          </a:xfrm>
          <a:prstGeom prst="arc">
            <a:avLst>
              <a:gd fmla="val 10771373" name="adj1"/>
              <a:gd fmla="val 1305063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33" name="Google Shape;1433;p81"/>
          <p:cNvSpPr/>
          <p:nvPr/>
        </p:nvSpPr>
        <p:spPr>
          <a:xfrm rot="-5400000">
            <a:off x="6591467" y="1238800"/>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34" name="Google Shape;1434;p81"/>
          <p:cNvSpPr/>
          <p:nvPr/>
        </p:nvSpPr>
        <p:spPr>
          <a:xfrm>
            <a:off x="7585511" y="22329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435" name="Google Shape;1435;p81"/>
          <p:cNvCxnSpPr/>
          <p:nvPr/>
        </p:nvCxnSpPr>
        <p:spPr>
          <a:xfrm flipH="1">
            <a:off x="6343517" y="1334350"/>
            <a:ext cx="1359900" cy="1016400"/>
          </a:xfrm>
          <a:prstGeom prst="straightConnector1">
            <a:avLst/>
          </a:prstGeom>
          <a:noFill/>
          <a:ln cap="flat" cmpd="sng" w="28575">
            <a:solidFill>
              <a:srgbClr val="4F7BE8"/>
            </a:solidFill>
            <a:prstDash val="solid"/>
            <a:round/>
            <a:headEnd len="med" w="med" type="triangle"/>
            <a:tailEnd len="med" w="med" type="triangle"/>
          </a:ln>
        </p:spPr>
      </p:cxnSp>
      <p:sp>
        <p:nvSpPr>
          <p:cNvPr id="1436" name="Google Shape;1436;p81"/>
          <p:cNvSpPr txBox="1"/>
          <p:nvPr/>
        </p:nvSpPr>
        <p:spPr>
          <a:xfrm>
            <a:off x="6256800" y="1531200"/>
            <a:ext cx="855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14.9 cm</a:t>
            </a:r>
            <a:endParaRPr sz="1800">
              <a:latin typeface="Lexend"/>
              <a:ea typeface="Lexend"/>
              <a:cs typeface="Lexend"/>
              <a:sym typeface="Lexend"/>
            </a:endParaRPr>
          </a:p>
        </p:txBody>
      </p:sp>
      <p:sp>
        <p:nvSpPr>
          <p:cNvPr id="1437" name="Google Shape;1437;p81"/>
          <p:cNvSpPr txBox="1"/>
          <p:nvPr/>
        </p:nvSpPr>
        <p:spPr>
          <a:xfrm flipH="1">
            <a:off x="6642614" y="2156955"/>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49°</a:t>
            </a:r>
            <a:endParaRPr sz="1800">
              <a:latin typeface="Lexend"/>
              <a:ea typeface="Lexend"/>
              <a:cs typeface="Lexend"/>
              <a:sym typeface="Lexend"/>
            </a:endParaRPr>
          </a:p>
        </p:txBody>
      </p:sp>
      <p:cxnSp>
        <p:nvCxnSpPr>
          <p:cNvPr id="1438" name="Google Shape;1438;p81"/>
          <p:cNvCxnSpPr/>
          <p:nvPr/>
        </p:nvCxnSpPr>
        <p:spPr>
          <a:xfrm rot="10800000">
            <a:off x="7876083" y="1410561"/>
            <a:ext cx="0" cy="1016400"/>
          </a:xfrm>
          <a:prstGeom prst="straightConnector1">
            <a:avLst/>
          </a:prstGeom>
          <a:noFill/>
          <a:ln cap="flat" cmpd="sng" w="28575">
            <a:solidFill>
              <a:srgbClr val="4F7BE8"/>
            </a:solidFill>
            <a:prstDash val="solid"/>
            <a:round/>
            <a:headEnd len="med" w="med" type="triangle"/>
            <a:tailEnd len="med" w="med" type="triangle"/>
          </a:ln>
        </p:spPr>
      </p:cxnSp>
      <p:sp>
        <p:nvSpPr>
          <p:cNvPr id="1439" name="Google Shape;1439;p81"/>
          <p:cNvSpPr txBox="1"/>
          <p:nvPr/>
        </p:nvSpPr>
        <p:spPr>
          <a:xfrm flipH="1">
            <a:off x="764814" y="3959805"/>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49°</a:t>
            </a:r>
            <a:endParaRPr sz="1800">
              <a:latin typeface="Lexend"/>
              <a:ea typeface="Lexend"/>
              <a:cs typeface="Lexend"/>
              <a:sym typeface="Lexend"/>
            </a:endParaRPr>
          </a:p>
        </p:txBody>
      </p:sp>
      <p:sp>
        <p:nvSpPr>
          <p:cNvPr id="1440" name="Google Shape;1440;p81"/>
          <p:cNvSpPr/>
          <p:nvPr/>
        </p:nvSpPr>
        <p:spPr>
          <a:xfrm flipH="1">
            <a:off x="2826444" y="3445912"/>
            <a:ext cx="1431300" cy="1431300"/>
          </a:xfrm>
          <a:prstGeom prst="arc">
            <a:avLst>
              <a:gd fmla="val 10771373" name="adj1"/>
              <a:gd fmla="val 1305063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41" name="Google Shape;1441;p81"/>
          <p:cNvSpPr/>
          <p:nvPr/>
        </p:nvSpPr>
        <p:spPr>
          <a:xfrm>
            <a:off x="4688561" y="3967012"/>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442" name="Google Shape;1442;p81"/>
          <p:cNvCxnSpPr/>
          <p:nvPr/>
        </p:nvCxnSpPr>
        <p:spPr>
          <a:xfrm flipH="1">
            <a:off x="3446567" y="3068437"/>
            <a:ext cx="1359900" cy="1016400"/>
          </a:xfrm>
          <a:prstGeom prst="straightConnector1">
            <a:avLst/>
          </a:prstGeom>
          <a:noFill/>
          <a:ln cap="flat" cmpd="sng" w="28575">
            <a:solidFill>
              <a:srgbClr val="4F7BE8"/>
            </a:solidFill>
            <a:prstDash val="solid"/>
            <a:round/>
            <a:headEnd len="med" w="med" type="triangle"/>
            <a:tailEnd len="med" w="med" type="triangle"/>
          </a:ln>
        </p:spPr>
      </p:cxnSp>
      <p:cxnSp>
        <p:nvCxnSpPr>
          <p:cNvPr id="1443" name="Google Shape;1443;p81"/>
          <p:cNvCxnSpPr/>
          <p:nvPr/>
        </p:nvCxnSpPr>
        <p:spPr>
          <a:xfrm rot="10800000">
            <a:off x="3522767" y="4257503"/>
            <a:ext cx="1359900" cy="0"/>
          </a:xfrm>
          <a:prstGeom prst="straightConnector1">
            <a:avLst/>
          </a:prstGeom>
          <a:noFill/>
          <a:ln cap="flat" cmpd="sng" w="28575">
            <a:solidFill>
              <a:srgbClr val="4F7BE8"/>
            </a:solidFill>
            <a:prstDash val="solid"/>
            <a:round/>
            <a:headEnd len="med" w="med" type="triangle"/>
            <a:tailEnd len="med" w="med" type="triangle"/>
          </a:ln>
        </p:spPr>
      </p:cxnSp>
      <p:sp>
        <p:nvSpPr>
          <p:cNvPr id="1444" name="Google Shape;1444;p81"/>
          <p:cNvSpPr txBox="1"/>
          <p:nvPr/>
        </p:nvSpPr>
        <p:spPr>
          <a:xfrm>
            <a:off x="3749874" y="4303937"/>
            <a:ext cx="9057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14.9 cm</a:t>
            </a:r>
            <a:endParaRPr sz="1800">
              <a:latin typeface="Lexend"/>
              <a:ea typeface="Lexend"/>
              <a:cs typeface="Lexend"/>
              <a:sym typeface="Lexend"/>
            </a:endParaRPr>
          </a:p>
        </p:txBody>
      </p:sp>
      <p:sp>
        <p:nvSpPr>
          <p:cNvPr id="1445" name="Google Shape;1445;p81"/>
          <p:cNvSpPr txBox="1"/>
          <p:nvPr/>
        </p:nvSpPr>
        <p:spPr>
          <a:xfrm flipH="1">
            <a:off x="3745664" y="3891042"/>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49°</a:t>
            </a:r>
            <a:endParaRPr sz="1800">
              <a:latin typeface="Lexend"/>
              <a:ea typeface="Lexend"/>
              <a:cs typeface="Lexend"/>
              <a:sym typeface="Lexend"/>
            </a:endParaRPr>
          </a:p>
        </p:txBody>
      </p:sp>
      <p:sp>
        <p:nvSpPr>
          <p:cNvPr id="1446" name="Google Shape;1446;p81"/>
          <p:cNvSpPr txBox="1"/>
          <p:nvPr/>
        </p:nvSpPr>
        <p:spPr>
          <a:xfrm flipH="1">
            <a:off x="716545" y="2156955"/>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39°</a:t>
            </a:r>
            <a:endParaRPr sz="1800">
              <a:latin typeface="Lexend"/>
              <a:ea typeface="Lexend"/>
              <a:cs typeface="Lexend"/>
              <a:sym typeface="Lexend"/>
            </a:endParaRPr>
          </a:p>
        </p:txBody>
      </p:sp>
      <p:sp>
        <p:nvSpPr>
          <p:cNvPr id="1447" name="Google Shape;1447;p81"/>
          <p:cNvSpPr txBox="1"/>
          <p:nvPr/>
        </p:nvSpPr>
        <p:spPr>
          <a:xfrm>
            <a:off x="3251566" y="1531200"/>
            <a:ext cx="855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14.9 cm</a:t>
            </a:r>
            <a:endParaRPr sz="1800">
              <a:latin typeface="Lexend"/>
              <a:ea typeface="Lexend"/>
              <a:cs typeface="Lexend"/>
              <a:sym typeface="Lexend"/>
            </a:endParaRPr>
          </a:p>
        </p:txBody>
      </p:sp>
      <p:sp>
        <p:nvSpPr>
          <p:cNvPr id="1448" name="Google Shape;1448;p81"/>
          <p:cNvSpPr/>
          <p:nvPr/>
        </p:nvSpPr>
        <p:spPr>
          <a:xfrm flipH="1">
            <a:off x="4296675" y="2577512"/>
            <a:ext cx="1155900" cy="1155900"/>
          </a:xfrm>
          <a:prstGeom prst="arc">
            <a:avLst>
              <a:gd fmla="val 2216544" name="adj1"/>
              <a:gd fmla="val 5415087"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49" name="Google Shape;1449;p81"/>
          <p:cNvSpPr txBox="1"/>
          <p:nvPr/>
        </p:nvSpPr>
        <p:spPr>
          <a:xfrm flipH="1">
            <a:off x="4418026" y="3384998"/>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41°</a:t>
            </a:r>
            <a:endParaRPr sz="1800">
              <a:latin typeface="Lexend"/>
              <a:ea typeface="Lexend"/>
              <a:cs typeface="Lexend"/>
              <a:sym typeface="Lexend"/>
            </a:endParaRPr>
          </a:p>
        </p:txBody>
      </p:sp>
      <p:sp>
        <p:nvSpPr>
          <p:cNvPr id="1450" name="Google Shape;1450;p81"/>
          <p:cNvSpPr txBox="1"/>
          <p:nvPr/>
        </p:nvSpPr>
        <p:spPr>
          <a:xfrm>
            <a:off x="7489725" y="3979075"/>
            <a:ext cx="7398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14.9°</a:t>
            </a:r>
            <a:endParaRPr sz="1800">
              <a:latin typeface="Lexend"/>
              <a:ea typeface="Lexend"/>
              <a:cs typeface="Lexend"/>
              <a:sym typeface="Lexend"/>
            </a:endParaRPr>
          </a:p>
        </p:txBody>
      </p:sp>
      <p:sp>
        <p:nvSpPr>
          <p:cNvPr id="1451" name="Google Shape;1451;p81"/>
          <p:cNvSpPr/>
          <p:nvPr/>
        </p:nvSpPr>
        <p:spPr>
          <a:xfrm flipH="1" rot="5400000">
            <a:off x="7349307" y="2866300"/>
            <a:ext cx="735900" cy="1991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52" name="Google Shape;1452;p81"/>
          <p:cNvSpPr txBox="1"/>
          <p:nvPr/>
        </p:nvSpPr>
        <p:spPr>
          <a:xfrm>
            <a:off x="1972000" y="1786450"/>
            <a:ext cx="9057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a cm</a:t>
            </a:r>
            <a:r>
              <a:rPr lang="en-GB" sz="1800">
                <a:latin typeface="Lexend"/>
                <a:ea typeface="Lexend"/>
                <a:cs typeface="Lexend"/>
                <a:sym typeface="Lexend"/>
              </a:rPr>
              <a:t/>
            </a:r>
            <a:endParaRPr sz="1800">
              <a:latin typeface="Lexend"/>
              <a:ea typeface="Lexend"/>
              <a:cs typeface="Lexend"/>
              <a:sym typeface="Lexend"/>
            </a:endParaRPr>
          </a:p>
        </p:txBody>
      </p:sp>
      <p:sp>
        <p:nvSpPr>
          <p:cNvPr id="1453" name="Google Shape;1453;p81"/>
          <p:cNvSpPr txBox="1"/>
          <p:nvPr/>
        </p:nvSpPr>
        <p:spPr>
          <a:xfrm>
            <a:off x="4870205" y="1786450"/>
            <a:ext cx="9057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b cm</a:t>
            </a:r>
            <a:r>
              <a:rPr lang="en-GB" sz="1800">
                <a:latin typeface="Lexend"/>
                <a:ea typeface="Lexend"/>
                <a:cs typeface="Lexend"/>
                <a:sym typeface="Lexend"/>
              </a:rPr>
              <a:t/>
            </a:r>
            <a:endParaRPr sz="1800">
              <a:latin typeface="Lexend"/>
              <a:ea typeface="Lexend"/>
              <a:cs typeface="Lexend"/>
              <a:sym typeface="Lexend"/>
            </a:endParaRPr>
          </a:p>
        </p:txBody>
      </p:sp>
      <p:sp>
        <p:nvSpPr>
          <p:cNvPr id="1454" name="Google Shape;1454;p81"/>
          <p:cNvSpPr txBox="1"/>
          <p:nvPr/>
        </p:nvSpPr>
        <p:spPr>
          <a:xfrm>
            <a:off x="7908055" y="1786450"/>
            <a:ext cx="9057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c cm</a:t>
            </a:r>
            <a:r>
              <a:rPr lang="en-GB" sz="1800">
                <a:latin typeface="Lexend"/>
                <a:ea typeface="Lexend"/>
                <a:cs typeface="Lexend"/>
                <a:sym typeface="Lexend"/>
              </a:rPr>
              <a:t/>
            </a:r>
            <a:endParaRPr sz="1800">
              <a:latin typeface="Lexend"/>
              <a:ea typeface="Lexend"/>
              <a:cs typeface="Lexend"/>
              <a:sym typeface="Lexend"/>
            </a:endParaRPr>
          </a:p>
        </p:txBody>
      </p:sp>
      <p:sp>
        <p:nvSpPr>
          <p:cNvPr id="1455" name="Google Shape;1455;p81"/>
          <p:cNvSpPr txBox="1"/>
          <p:nvPr/>
        </p:nvSpPr>
        <p:spPr>
          <a:xfrm>
            <a:off x="577570" y="3411450"/>
            <a:ext cx="5601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d cm</a:t>
            </a:r>
            <a:r>
              <a:rPr lang="en-GB" sz="1800">
                <a:latin typeface="Lexend"/>
                <a:ea typeface="Lexend"/>
                <a:cs typeface="Lexend"/>
                <a:sym typeface="Lexend"/>
              </a:rPr>
              <a:t/>
            </a:r>
            <a:endParaRPr sz="1800">
              <a:latin typeface="Lexend"/>
              <a:ea typeface="Lexend"/>
              <a:cs typeface="Lexend"/>
              <a:sym typeface="Lexend"/>
            </a:endParaRPr>
          </a:p>
        </p:txBody>
      </p:sp>
      <p:sp>
        <p:nvSpPr>
          <p:cNvPr id="1456" name="Google Shape;1456;p81"/>
          <p:cNvSpPr txBox="1"/>
          <p:nvPr/>
        </p:nvSpPr>
        <p:spPr>
          <a:xfrm>
            <a:off x="3592483" y="3324343"/>
            <a:ext cx="5601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e cm</a:t>
            </a:r>
            <a:r>
              <a:rPr lang="en-GB" sz="1800">
                <a:latin typeface="Lexend"/>
                <a:ea typeface="Lexend"/>
                <a:cs typeface="Lexend"/>
                <a:sym typeface="Lexend"/>
              </a:rPr>
              <a:t/>
            </a:r>
            <a:endParaRPr sz="1800">
              <a:latin typeface="Lexend"/>
              <a:ea typeface="Lexend"/>
              <a:cs typeface="Lexend"/>
              <a:sym typeface="Lexend"/>
            </a:endParaRPr>
          </a:p>
        </p:txBody>
      </p:sp>
      <p:sp>
        <p:nvSpPr>
          <p:cNvPr id="1457" name="Google Shape;1457;p81"/>
          <p:cNvSpPr txBox="1"/>
          <p:nvPr/>
        </p:nvSpPr>
        <p:spPr>
          <a:xfrm>
            <a:off x="7649190" y="3391646"/>
            <a:ext cx="5601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f cm</a:t>
            </a:r>
            <a:r>
              <a:rPr lang="en-GB" sz="1800">
                <a:latin typeface="Lexend"/>
                <a:ea typeface="Lexend"/>
                <a:cs typeface="Lexend"/>
                <a:sym typeface="Lexend"/>
              </a:rPr>
              <a:t/>
            </a:r>
            <a:endParaRPr sz="1800">
              <a:latin typeface="Lexend"/>
              <a:ea typeface="Lexend"/>
              <a:cs typeface="Lexend"/>
              <a:sym typeface="Lexend"/>
            </a:endParaRPr>
          </a:p>
        </p:txBody>
      </p:sp>
      <p:sp>
        <p:nvSpPr>
          <p:cNvPr id="1458" name="Google Shape;1458;p81"/>
          <p:cNvSpPr txBox="1"/>
          <p:nvPr/>
        </p:nvSpPr>
        <p:spPr>
          <a:xfrm>
            <a:off x="3156075" y="2625300"/>
            <a:ext cx="28320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b = 9.38</a:t>
            </a:r>
            <a:endParaRPr sz="2000">
              <a:latin typeface="Kalam"/>
              <a:ea typeface="Kalam"/>
              <a:cs typeface="Kalam"/>
              <a:sym typeface="Kalam"/>
            </a:endParaRPr>
          </a:p>
        </p:txBody>
      </p:sp>
      <p:sp>
        <p:nvSpPr>
          <p:cNvPr id="1459" name="Google Shape;1459;p81"/>
          <p:cNvSpPr txBox="1"/>
          <p:nvPr/>
        </p:nvSpPr>
        <p:spPr>
          <a:xfrm>
            <a:off x="324075" y="2625300"/>
            <a:ext cx="28320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a = 0.63</a:t>
            </a:r>
            <a:endParaRPr sz="2000">
              <a:latin typeface="Kalam"/>
              <a:ea typeface="Kalam"/>
              <a:cs typeface="Kalam"/>
              <a:sym typeface="Kalam"/>
            </a:endParaRPr>
          </a:p>
        </p:txBody>
      </p:sp>
      <p:sp>
        <p:nvSpPr>
          <p:cNvPr id="1460" name="Google Shape;1460;p81"/>
          <p:cNvSpPr txBox="1"/>
          <p:nvPr/>
        </p:nvSpPr>
        <p:spPr>
          <a:xfrm>
            <a:off x="5988050" y="4524419"/>
            <a:ext cx="28320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f = 190.56</a:t>
            </a:r>
            <a:endParaRPr sz="2000">
              <a:latin typeface="Kalam"/>
              <a:ea typeface="Kalam"/>
              <a:cs typeface="Kalam"/>
              <a:sym typeface="Kalam"/>
            </a:endParaRPr>
          </a:p>
        </p:txBody>
      </p:sp>
      <p:sp>
        <p:nvSpPr>
          <p:cNvPr id="1461" name="Google Shape;1461;p81"/>
          <p:cNvSpPr/>
          <p:nvPr/>
        </p:nvSpPr>
        <p:spPr>
          <a:xfrm rot="-5400000">
            <a:off x="3694517" y="2972887"/>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62" name="Google Shape;1462;p81"/>
          <p:cNvSpPr txBox="1"/>
          <p:nvPr/>
        </p:nvSpPr>
        <p:spPr>
          <a:xfrm>
            <a:off x="313925" y="11331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a)</a:t>
            </a:r>
            <a:endParaRPr sz="1800">
              <a:latin typeface="Lexend"/>
              <a:ea typeface="Lexend"/>
              <a:cs typeface="Lexend"/>
              <a:sym typeface="Lexend"/>
            </a:endParaRPr>
          </a:p>
        </p:txBody>
      </p:sp>
      <p:sp>
        <p:nvSpPr>
          <p:cNvPr id="1463" name="Google Shape;1463;p81"/>
          <p:cNvSpPr txBox="1"/>
          <p:nvPr/>
        </p:nvSpPr>
        <p:spPr>
          <a:xfrm>
            <a:off x="3206625" y="11331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b)</a:t>
            </a:r>
            <a:endParaRPr sz="1800">
              <a:latin typeface="Lexend"/>
              <a:ea typeface="Lexend"/>
              <a:cs typeface="Lexend"/>
              <a:sym typeface="Lexend"/>
            </a:endParaRPr>
          </a:p>
        </p:txBody>
      </p:sp>
      <p:sp>
        <p:nvSpPr>
          <p:cNvPr id="1464" name="Google Shape;1464;p81"/>
          <p:cNvSpPr txBox="1"/>
          <p:nvPr/>
        </p:nvSpPr>
        <p:spPr>
          <a:xfrm>
            <a:off x="6099325" y="11331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c)</a:t>
            </a:r>
            <a:endParaRPr sz="1800">
              <a:latin typeface="Lexend"/>
              <a:ea typeface="Lexend"/>
              <a:cs typeface="Lexend"/>
              <a:sym typeface="Lexend"/>
            </a:endParaRPr>
          </a:p>
        </p:txBody>
      </p:sp>
      <p:sp>
        <p:nvSpPr>
          <p:cNvPr id="1465" name="Google Shape;1465;p81"/>
          <p:cNvSpPr txBox="1"/>
          <p:nvPr/>
        </p:nvSpPr>
        <p:spPr>
          <a:xfrm>
            <a:off x="313925" y="30130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d)</a:t>
            </a:r>
            <a:endParaRPr sz="1800">
              <a:latin typeface="Lexend"/>
              <a:ea typeface="Lexend"/>
              <a:cs typeface="Lexend"/>
              <a:sym typeface="Lexend"/>
            </a:endParaRPr>
          </a:p>
        </p:txBody>
      </p:sp>
      <p:sp>
        <p:nvSpPr>
          <p:cNvPr id="1466" name="Google Shape;1466;p81"/>
          <p:cNvSpPr txBox="1"/>
          <p:nvPr/>
        </p:nvSpPr>
        <p:spPr>
          <a:xfrm>
            <a:off x="3206625" y="30130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e)</a:t>
            </a:r>
            <a:endParaRPr sz="1800">
              <a:latin typeface="Lexend"/>
              <a:ea typeface="Lexend"/>
              <a:cs typeface="Lexend"/>
              <a:sym typeface="Lexend"/>
            </a:endParaRPr>
          </a:p>
        </p:txBody>
      </p:sp>
      <p:sp>
        <p:nvSpPr>
          <p:cNvPr id="1467" name="Google Shape;1467;p81"/>
          <p:cNvSpPr txBox="1"/>
          <p:nvPr/>
        </p:nvSpPr>
        <p:spPr>
          <a:xfrm>
            <a:off x="6099325" y="30130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f)</a:t>
            </a:r>
            <a:endParaRPr sz="1800">
              <a:latin typeface="Lexend"/>
              <a:ea typeface="Lexend"/>
              <a:cs typeface="Lexend"/>
              <a:sym typeface="Lexend"/>
            </a:endParaRPr>
          </a:p>
        </p:txBody>
      </p:sp>
      <p:pic>
        <p:nvPicPr>
          <p:cNvPr id="1468" name="Google Shape;1468;p81"/>
          <p:cNvPicPr preferRelativeResize="0"/>
          <p:nvPr/>
        </p:nvPicPr>
        <p:blipFill>
          <a:blip r:embed="rId3">
            <a:alphaModFix/>
          </a:blip>
          <a:stretch>
            <a:fillRect/>
          </a:stretch>
        </p:blipFill>
        <p:spPr>
          <a:xfrm>
            <a:off x="324000" y="2953265"/>
            <a:ext cx="8495999" cy="396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2" name="Shape 1472"/>
        <p:cNvGrpSpPr/>
        <p:nvPr/>
      </p:nvGrpSpPr>
      <p:grpSpPr>
        <a:xfrm>
          <a:off x="0" y="0"/>
          <a:ext cx="0" cy="0"/>
          <a:chOff x="0" y="0"/>
          <a:chExt cx="0" cy="0"/>
        </a:xfrm>
      </p:grpSpPr>
      <p:sp>
        <p:nvSpPr>
          <p:cNvPr id="1473" name="Google Shape;1473;p82"/>
          <p:cNvSpPr/>
          <p:nvPr/>
        </p:nvSpPr>
        <p:spPr>
          <a:xfrm rot="-5400000">
            <a:off x="2109817" y="350555"/>
            <a:ext cx="2439000" cy="55017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74" name="Google Shape;1474;p82"/>
          <p:cNvSpPr/>
          <p:nvPr/>
        </p:nvSpPr>
        <p:spPr>
          <a:xfrm rot="-5400000">
            <a:off x="1894876" y="906899"/>
            <a:ext cx="2097600" cy="47304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75" name="Google Shape;1475;p82"/>
          <p:cNvSpPr/>
          <p:nvPr/>
        </p:nvSpPr>
        <p:spPr>
          <a:xfrm rot="-5400000">
            <a:off x="1609277" y="1647599"/>
            <a:ext cx="1642500" cy="3704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76" name="Google Shape;1476;p82"/>
          <p:cNvSpPr txBox="1"/>
          <p:nvPr/>
        </p:nvSpPr>
        <p:spPr>
          <a:xfrm>
            <a:off x="324000" y="610600"/>
            <a:ext cx="84960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4) Soo hel dhererrada masaafada a, b, c, iyo d (ku soo koob tirada ugu dhow).</a:t>
            </a:r>
            <a:r>
              <a:rPr i="1" lang="en-GB" sz="1800">
                <a:latin typeface="Lexend"/>
                <a:ea typeface="Times New Roman"/>
                <a:cs typeface="Times New Roman"/>
                <a:sym typeface="Times New Roman"/>
              </a:rPr>
              <a:t/>
            </a:r>
            <a:r>
              <a:rPr lang="en-GB" sz="1800">
                <a:latin typeface="Lexend"/>
                <a:ea typeface="Lexend"/>
                <a:cs typeface="Lexend"/>
                <a:sym typeface="Lexend"/>
              </a:rPr>
              <a:t/>
            </a:r>
            <a:r>
              <a:rPr i="1" lang="en-GB" sz="1800">
                <a:latin typeface="Lexend"/>
                <a:ea typeface="Times New Roman"/>
                <a:cs typeface="Times New Roman"/>
                <a:sym typeface="Times New Roman"/>
              </a:rPr>
              <a:t/>
            </a:r>
            <a:r>
              <a:rPr lang="en-GB" sz="1800">
                <a:latin typeface="Lexend"/>
                <a:ea typeface="Lexend"/>
                <a:cs typeface="Lexend"/>
                <a:sym typeface="Lexend"/>
              </a:rPr>
              <a:t/>
            </a:r>
            <a:r>
              <a:rPr i="1" lang="en-GB" sz="1800">
                <a:latin typeface="Lexend"/>
                <a:ea typeface="Times New Roman"/>
                <a:cs typeface="Times New Roman"/>
                <a:sym typeface="Times New Roman"/>
              </a:rPr>
              <a:t/>
            </a:r>
            <a:r>
              <a:rPr lang="en-GB" sz="1800">
                <a:latin typeface="Lexend"/>
                <a:ea typeface="Lexend"/>
                <a:cs typeface="Lexend"/>
                <a:sym typeface="Lexend"/>
              </a:rPr>
              <a:t/>
            </a:r>
            <a:r>
              <a:rPr i="1" lang="en-GB" sz="1800">
                <a:latin typeface="Lexend"/>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p:txBody>
      </p:sp>
      <p:sp>
        <p:nvSpPr>
          <p:cNvPr id="1477" name="Google Shape;1477;p8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Qaabaynta qaacidada sine (sine formula)</a:t>
            </a:r>
            <a:endParaRPr/>
          </a:p>
        </p:txBody>
      </p:sp>
      <p:sp>
        <p:nvSpPr>
          <p:cNvPr id="1478" name="Google Shape;1478;p82"/>
          <p:cNvSpPr/>
          <p:nvPr/>
        </p:nvSpPr>
        <p:spPr>
          <a:xfrm flipH="1">
            <a:off x="-434632" y="3285770"/>
            <a:ext cx="2071800" cy="2071800"/>
          </a:xfrm>
          <a:prstGeom prst="arc">
            <a:avLst>
              <a:gd fmla="val 10771373" name="adj1"/>
              <a:gd fmla="val 12273905"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79" name="Google Shape;1479;p82"/>
          <p:cNvSpPr/>
          <p:nvPr/>
        </p:nvSpPr>
        <p:spPr>
          <a:xfrm rot="-5400000">
            <a:off x="1364028" y="2284048"/>
            <a:ext cx="1251300" cy="28224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80" name="Google Shape;1480;p82"/>
          <p:cNvSpPr/>
          <p:nvPr/>
        </p:nvSpPr>
        <p:spPr>
          <a:xfrm>
            <a:off x="3170484" y="4090488"/>
            <a:ext cx="230400" cy="230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81" name="Google Shape;1481;p82"/>
          <p:cNvSpPr txBox="1"/>
          <p:nvPr/>
        </p:nvSpPr>
        <p:spPr>
          <a:xfrm>
            <a:off x="1532525" y="3028485"/>
            <a:ext cx="8271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50 cm</a:t>
            </a:r>
            <a:endParaRPr sz="1800">
              <a:latin typeface="Lexend"/>
              <a:ea typeface="Lexend"/>
              <a:cs typeface="Lexend"/>
              <a:sym typeface="Lexend"/>
            </a:endParaRPr>
          </a:p>
        </p:txBody>
      </p:sp>
      <p:cxnSp>
        <p:nvCxnSpPr>
          <p:cNvPr id="1482" name="Google Shape;1482;p82"/>
          <p:cNvCxnSpPr/>
          <p:nvPr/>
        </p:nvCxnSpPr>
        <p:spPr>
          <a:xfrm rot="10800000">
            <a:off x="3483825" y="3054250"/>
            <a:ext cx="0" cy="1249500"/>
          </a:xfrm>
          <a:prstGeom prst="straightConnector1">
            <a:avLst/>
          </a:prstGeom>
          <a:noFill/>
          <a:ln cap="flat" cmpd="sng" w="28575">
            <a:solidFill>
              <a:srgbClr val="4F7BE8"/>
            </a:solidFill>
            <a:prstDash val="solid"/>
            <a:round/>
            <a:headEnd len="med" w="med" type="triangle"/>
            <a:tailEnd len="med" w="med" type="triangle"/>
          </a:ln>
        </p:spPr>
      </p:cxnSp>
      <p:sp>
        <p:nvSpPr>
          <p:cNvPr id="1483" name="Google Shape;1483;p82"/>
          <p:cNvSpPr txBox="1"/>
          <p:nvPr/>
        </p:nvSpPr>
        <p:spPr>
          <a:xfrm flipH="1">
            <a:off x="1030040" y="4031237"/>
            <a:ext cx="629700" cy="314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27°</a:t>
            </a:r>
            <a:endParaRPr sz="1800">
              <a:latin typeface="Lexend"/>
              <a:ea typeface="Lexend"/>
              <a:cs typeface="Lexend"/>
              <a:sym typeface="Lexend"/>
            </a:endParaRPr>
          </a:p>
        </p:txBody>
      </p:sp>
      <p:sp>
        <p:nvSpPr>
          <p:cNvPr id="1484" name="Google Shape;1484;p82"/>
          <p:cNvSpPr txBox="1"/>
          <p:nvPr/>
        </p:nvSpPr>
        <p:spPr>
          <a:xfrm>
            <a:off x="3504383" y="3532995"/>
            <a:ext cx="6327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a cm</a:t>
            </a:r>
            <a:r>
              <a:rPr lang="en-GB" sz="1800">
                <a:latin typeface="Lexend"/>
                <a:ea typeface="Lexend"/>
                <a:cs typeface="Lexend"/>
                <a:sym typeface="Lexend"/>
              </a:rPr>
              <a:t/>
            </a:r>
            <a:endParaRPr sz="1800">
              <a:latin typeface="Lexend"/>
              <a:ea typeface="Lexend"/>
              <a:cs typeface="Lexend"/>
              <a:sym typeface="Lexend"/>
            </a:endParaRPr>
          </a:p>
        </p:txBody>
      </p:sp>
      <p:sp>
        <p:nvSpPr>
          <p:cNvPr id="1485" name="Google Shape;1485;p82"/>
          <p:cNvSpPr/>
          <p:nvPr/>
        </p:nvSpPr>
        <p:spPr>
          <a:xfrm>
            <a:off x="4052165" y="4090488"/>
            <a:ext cx="230400" cy="230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86" name="Google Shape;1486;p82"/>
          <p:cNvSpPr/>
          <p:nvPr/>
        </p:nvSpPr>
        <p:spPr>
          <a:xfrm>
            <a:off x="5078474" y="4090488"/>
            <a:ext cx="230400" cy="230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87" name="Google Shape;1487;p82"/>
          <p:cNvSpPr/>
          <p:nvPr/>
        </p:nvSpPr>
        <p:spPr>
          <a:xfrm>
            <a:off x="5849461" y="4090488"/>
            <a:ext cx="230400" cy="230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488" name="Google Shape;1488;p82"/>
          <p:cNvCxnSpPr/>
          <p:nvPr/>
        </p:nvCxnSpPr>
        <p:spPr>
          <a:xfrm flipH="1">
            <a:off x="578478" y="2764798"/>
            <a:ext cx="2822400" cy="1251300"/>
          </a:xfrm>
          <a:prstGeom prst="straightConnector1">
            <a:avLst/>
          </a:prstGeom>
          <a:noFill/>
          <a:ln cap="flat" cmpd="sng" w="28575">
            <a:solidFill>
              <a:srgbClr val="4F7BE8"/>
            </a:solidFill>
            <a:prstDash val="solid"/>
            <a:round/>
            <a:headEnd len="med" w="med" type="triangle"/>
            <a:tailEnd len="med" w="med" type="triangle"/>
          </a:ln>
        </p:spPr>
      </p:cxnSp>
      <p:cxnSp>
        <p:nvCxnSpPr>
          <p:cNvPr id="1489" name="Google Shape;1489;p82"/>
          <p:cNvCxnSpPr/>
          <p:nvPr/>
        </p:nvCxnSpPr>
        <p:spPr>
          <a:xfrm flipH="1" rot="10800000">
            <a:off x="3400878" y="2373598"/>
            <a:ext cx="881700" cy="391200"/>
          </a:xfrm>
          <a:prstGeom prst="straightConnector1">
            <a:avLst/>
          </a:prstGeom>
          <a:noFill/>
          <a:ln cap="flat" cmpd="sng" w="28575">
            <a:solidFill>
              <a:srgbClr val="4F7BE8"/>
            </a:solidFill>
            <a:prstDash val="solid"/>
            <a:round/>
            <a:headEnd len="med" w="med" type="triangle"/>
            <a:tailEnd len="med" w="med" type="triangle"/>
          </a:ln>
        </p:spPr>
      </p:cxnSp>
      <p:cxnSp>
        <p:nvCxnSpPr>
          <p:cNvPr id="1490" name="Google Shape;1490;p82"/>
          <p:cNvCxnSpPr/>
          <p:nvPr/>
        </p:nvCxnSpPr>
        <p:spPr>
          <a:xfrm flipH="1">
            <a:off x="4282576" y="1918499"/>
            <a:ext cx="1026300" cy="455100"/>
          </a:xfrm>
          <a:prstGeom prst="straightConnector1">
            <a:avLst/>
          </a:prstGeom>
          <a:noFill/>
          <a:ln cap="flat" cmpd="sng" w="28575">
            <a:solidFill>
              <a:srgbClr val="4F7BE8"/>
            </a:solidFill>
            <a:prstDash val="solid"/>
            <a:round/>
            <a:headEnd len="med" w="med" type="triangle"/>
            <a:tailEnd len="med" w="med" type="triangle"/>
          </a:ln>
        </p:spPr>
      </p:cxnSp>
      <p:cxnSp>
        <p:nvCxnSpPr>
          <p:cNvPr id="1491" name="Google Shape;1491;p82"/>
          <p:cNvCxnSpPr/>
          <p:nvPr/>
        </p:nvCxnSpPr>
        <p:spPr>
          <a:xfrm flipH="1" rot="10800000">
            <a:off x="5308876" y="1577099"/>
            <a:ext cx="771300" cy="341400"/>
          </a:xfrm>
          <a:prstGeom prst="straightConnector1">
            <a:avLst/>
          </a:prstGeom>
          <a:noFill/>
          <a:ln cap="flat" cmpd="sng" w="28575">
            <a:solidFill>
              <a:srgbClr val="4F7BE8"/>
            </a:solidFill>
            <a:prstDash val="solid"/>
            <a:round/>
            <a:headEnd len="med" w="med" type="triangle"/>
            <a:tailEnd len="med" w="med" type="triangle"/>
          </a:ln>
        </p:spPr>
      </p:cxnSp>
      <p:sp>
        <p:nvSpPr>
          <p:cNvPr id="1492" name="Google Shape;1492;p82"/>
          <p:cNvSpPr txBox="1"/>
          <p:nvPr/>
        </p:nvSpPr>
        <p:spPr>
          <a:xfrm>
            <a:off x="3417575" y="2256295"/>
            <a:ext cx="6327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b cm</a:t>
            </a:r>
            <a:r>
              <a:rPr lang="en-GB" sz="1800">
                <a:latin typeface="Lexend"/>
                <a:ea typeface="Lexend"/>
                <a:cs typeface="Lexend"/>
                <a:sym typeface="Lexend"/>
              </a:rPr>
              <a:t/>
            </a:r>
            <a:endParaRPr sz="1800">
              <a:latin typeface="Lexend"/>
              <a:ea typeface="Lexend"/>
              <a:cs typeface="Lexend"/>
              <a:sym typeface="Lexend"/>
            </a:endParaRPr>
          </a:p>
        </p:txBody>
      </p:sp>
      <p:cxnSp>
        <p:nvCxnSpPr>
          <p:cNvPr id="1493" name="Google Shape;1493;p82"/>
          <p:cNvCxnSpPr/>
          <p:nvPr/>
        </p:nvCxnSpPr>
        <p:spPr>
          <a:xfrm rot="10800000">
            <a:off x="4369325" y="2659150"/>
            <a:ext cx="0" cy="1644600"/>
          </a:xfrm>
          <a:prstGeom prst="straightConnector1">
            <a:avLst/>
          </a:prstGeom>
          <a:noFill/>
          <a:ln cap="flat" cmpd="sng" w="28575">
            <a:solidFill>
              <a:srgbClr val="4F7BE8"/>
            </a:solidFill>
            <a:prstDash val="solid"/>
            <a:round/>
            <a:headEnd len="med" w="med" type="triangle"/>
            <a:tailEnd len="med" w="med" type="triangle"/>
          </a:ln>
        </p:spPr>
      </p:cxnSp>
      <p:sp>
        <p:nvSpPr>
          <p:cNvPr id="1494" name="Google Shape;1494;p82"/>
          <p:cNvSpPr txBox="1"/>
          <p:nvPr/>
        </p:nvSpPr>
        <p:spPr>
          <a:xfrm>
            <a:off x="4403635" y="3289324"/>
            <a:ext cx="632700" cy="348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39.5 cm</a:t>
            </a:r>
            <a:endParaRPr sz="1800">
              <a:latin typeface="Lexend"/>
              <a:ea typeface="Lexend"/>
              <a:cs typeface="Lexend"/>
              <a:sym typeface="Lexend"/>
            </a:endParaRPr>
          </a:p>
        </p:txBody>
      </p:sp>
      <p:sp>
        <p:nvSpPr>
          <p:cNvPr id="1495" name="Google Shape;1495;p82"/>
          <p:cNvSpPr txBox="1"/>
          <p:nvPr/>
        </p:nvSpPr>
        <p:spPr>
          <a:xfrm>
            <a:off x="4358770" y="1826326"/>
            <a:ext cx="6990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10 cm</a:t>
            </a:r>
            <a:endParaRPr sz="1800">
              <a:latin typeface="Lexend"/>
              <a:ea typeface="Lexend"/>
              <a:cs typeface="Lexend"/>
              <a:sym typeface="Lexend"/>
            </a:endParaRPr>
          </a:p>
        </p:txBody>
      </p:sp>
      <p:cxnSp>
        <p:nvCxnSpPr>
          <p:cNvPr id="1496" name="Google Shape;1496;p82"/>
          <p:cNvCxnSpPr/>
          <p:nvPr/>
        </p:nvCxnSpPr>
        <p:spPr>
          <a:xfrm rot="10800000">
            <a:off x="5393650" y="2202850"/>
            <a:ext cx="0" cy="2100900"/>
          </a:xfrm>
          <a:prstGeom prst="straightConnector1">
            <a:avLst/>
          </a:prstGeom>
          <a:noFill/>
          <a:ln cap="flat" cmpd="sng" w="28575">
            <a:solidFill>
              <a:srgbClr val="4F7BE8"/>
            </a:solidFill>
            <a:prstDash val="solid"/>
            <a:round/>
            <a:headEnd len="med" w="med" type="triangle"/>
            <a:tailEnd len="med" w="med" type="triangle"/>
          </a:ln>
        </p:spPr>
      </p:cxnSp>
      <p:sp>
        <p:nvSpPr>
          <p:cNvPr id="1497" name="Google Shape;1497;p82"/>
          <p:cNvSpPr txBox="1"/>
          <p:nvPr/>
        </p:nvSpPr>
        <p:spPr>
          <a:xfrm>
            <a:off x="5414207" y="3007794"/>
            <a:ext cx="632700" cy="444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c cm</a:t>
            </a:r>
            <a:r>
              <a:rPr lang="en-GB" sz="1800">
                <a:latin typeface="Lexend"/>
                <a:ea typeface="Lexend"/>
                <a:cs typeface="Lexend"/>
                <a:sym typeface="Lexend"/>
              </a:rPr>
              <a:t/>
            </a:r>
            <a:endParaRPr sz="1800">
              <a:latin typeface="Lexend"/>
              <a:ea typeface="Lexend"/>
              <a:cs typeface="Lexend"/>
              <a:sym typeface="Lexend"/>
            </a:endParaRPr>
          </a:p>
        </p:txBody>
      </p:sp>
      <p:cxnSp>
        <p:nvCxnSpPr>
          <p:cNvPr id="1498" name="Google Shape;1498;p82"/>
          <p:cNvCxnSpPr/>
          <p:nvPr/>
        </p:nvCxnSpPr>
        <p:spPr>
          <a:xfrm rot="10800000">
            <a:off x="6166625" y="1864750"/>
            <a:ext cx="0" cy="2439000"/>
          </a:xfrm>
          <a:prstGeom prst="straightConnector1">
            <a:avLst/>
          </a:prstGeom>
          <a:noFill/>
          <a:ln cap="flat" cmpd="sng" w="28575">
            <a:solidFill>
              <a:srgbClr val="4F7BE8"/>
            </a:solidFill>
            <a:prstDash val="solid"/>
            <a:round/>
            <a:headEnd len="med" w="med" type="triangle"/>
            <a:tailEnd len="med" w="med" type="triangle"/>
          </a:ln>
        </p:spPr>
      </p:cxnSp>
      <p:sp>
        <p:nvSpPr>
          <p:cNvPr id="1499" name="Google Shape;1499;p82"/>
          <p:cNvSpPr txBox="1"/>
          <p:nvPr/>
        </p:nvSpPr>
        <p:spPr>
          <a:xfrm>
            <a:off x="6187173" y="2799225"/>
            <a:ext cx="881700" cy="516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64 cm</a:t>
            </a:r>
            <a:endParaRPr sz="1800">
              <a:latin typeface="Lexend"/>
              <a:ea typeface="Lexend"/>
              <a:cs typeface="Lexend"/>
              <a:sym typeface="Lexend"/>
            </a:endParaRPr>
          </a:p>
        </p:txBody>
      </p:sp>
      <p:sp>
        <p:nvSpPr>
          <p:cNvPr id="1500" name="Google Shape;1500;p82"/>
          <p:cNvSpPr txBox="1"/>
          <p:nvPr/>
        </p:nvSpPr>
        <p:spPr>
          <a:xfrm>
            <a:off x="5223627" y="1473942"/>
            <a:ext cx="6327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d cm</a:t>
            </a:r>
            <a:r>
              <a:rPr lang="en-GB" sz="1800">
                <a:latin typeface="Lexend"/>
                <a:ea typeface="Lexend"/>
                <a:cs typeface="Lexend"/>
                <a:sym typeface="Lexend"/>
              </a:rPr>
              <a:t/>
            </a:r>
            <a:endParaRPr sz="1800">
              <a:latin typeface="Lexend"/>
              <a:ea typeface="Lexend"/>
              <a:cs typeface="Lexend"/>
              <a:sym typeface="Lexend"/>
            </a:endParaRPr>
          </a:p>
        </p:txBody>
      </p:sp>
      <p:sp>
        <p:nvSpPr>
          <p:cNvPr id="1501" name="Google Shape;1501;p82"/>
          <p:cNvSpPr txBox="1"/>
          <p:nvPr/>
        </p:nvSpPr>
        <p:spPr>
          <a:xfrm>
            <a:off x="3444250" y="3780000"/>
            <a:ext cx="8817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23 cm</a:t>
            </a:r>
            <a:endParaRPr sz="2000">
              <a:latin typeface="Kalam"/>
              <a:ea typeface="Kalam"/>
              <a:cs typeface="Kalam"/>
              <a:sym typeface="Kalam"/>
            </a:endParaRPr>
          </a:p>
        </p:txBody>
      </p:sp>
      <p:sp>
        <p:nvSpPr>
          <p:cNvPr id="1502" name="Google Shape;1502;p82"/>
          <p:cNvSpPr txBox="1"/>
          <p:nvPr/>
        </p:nvSpPr>
        <p:spPr>
          <a:xfrm>
            <a:off x="3293075" y="2006100"/>
            <a:ext cx="8817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37 cm</a:t>
            </a:r>
            <a:endParaRPr sz="2000">
              <a:latin typeface="Kalam"/>
              <a:ea typeface="Kalam"/>
              <a:cs typeface="Kalam"/>
              <a:sym typeface="Kalam"/>
            </a:endParaRPr>
          </a:p>
        </p:txBody>
      </p:sp>
      <p:sp>
        <p:nvSpPr>
          <p:cNvPr id="1503" name="Google Shape;1503;p82"/>
          <p:cNvSpPr txBox="1"/>
          <p:nvPr/>
        </p:nvSpPr>
        <p:spPr>
          <a:xfrm>
            <a:off x="5394450" y="3470645"/>
            <a:ext cx="546300" cy="492600"/>
          </a:xfrm>
          <a:prstGeom prst="rect">
            <a:avLst/>
          </a:prstGeom>
          <a:noFill/>
          <a:ln>
            <a:noFill/>
          </a:ln>
        </p:spPr>
        <p:txBody>
          <a:bodyPr anchorCtr="0" anchor="t" bIns="0" lIns="0" spcFirstLastPara="1" rIns="0" wrap="square" tIns="0">
            <a:normAutofit/>
          </a:bodyPr>
          <a:lstStyle/>
          <a:p>
            <a:pPr indent="0" lvl="0" marL="0" rtl="0" algn="ctr">
              <a:lnSpc>
                <a:spcPct val="80000"/>
              </a:lnSpc>
              <a:spcBef>
                <a:spcPts val="0"/>
              </a:spcBef>
              <a:spcAft>
                <a:spcPts val="0"/>
              </a:spcAft>
              <a:buNone/>
            </a:pPr>
            <a:r>
              <a:rPr lang="en-GB" sz="1100">
                <a:latin typeface="Kalam"/>
                <a:ea typeface="Kalam"/>
                <a:cs typeface="Kalam"/>
                <a:sym typeface="Kalam"/>
              </a:rPr>
              <a:t>44</a:t>
            </a:r>
            <a:endParaRPr sz="2000">
              <a:latin typeface="Kalam"/>
              <a:ea typeface="Kalam"/>
              <a:cs typeface="Kalam"/>
              <a:sym typeface="Kalam"/>
            </a:endParaRPr>
          </a:p>
          <a:p>
            <a:pPr indent="0" lvl="0" marL="0" rtl="0" algn="ctr">
              <a:lnSpc>
                <a:spcPct val="80000"/>
              </a:lnSpc>
              <a:spcBef>
                <a:spcPts val="0"/>
              </a:spcBef>
              <a:spcAft>
                <a:spcPts val="0"/>
              </a:spcAft>
              <a:buNone/>
            </a:pPr>
            <a:r>
              <a:rPr lang="en-GB" sz="1100">
                <a:latin typeface="Kalam"/>
                <a:ea typeface="Kalam"/>
                <a:cs typeface="Kalam"/>
                <a:sym typeface="Kalam"/>
              </a:rPr>
              <a:t>cm</a:t>
            </a:r>
            <a:endParaRPr sz="2000">
              <a:latin typeface="Kalam"/>
              <a:ea typeface="Kalam"/>
              <a:cs typeface="Kalam"/>
              <a:sym typeface="Kalam"/>
            </a:endParaRPr>
          </a:p>
        </p:txBody>
      </p:sp>
      <p:sp>
        <p:nvSpPr>
          <p:cNvPr id="1504" name="Google Shape;1504;p82"/>
          <p:cNvSpPr txBox="1"/>
          <p:nvPr/>
        </p:nvSpPr>
        <p:spPr>
          <a:xfrm>
            <a:off x="5099125" y="1226200"/>
            <a:ext cx="8817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44 cm</a:t>
            </a:r>
            <a:endParaRPr sz="2000">
              <a:latin typeface="Kalam"/>
              <a:ea typeface="Kalam"/>
              <a:cs typeface="Kalam"/>
              <a:sym typeface="Kalam"/>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8" name="Shape 1508"/>
        <p:cNvGrpSpPr/>
        <p:nvPr/>
      </p:nvGrpSpPr>
      <p:grpSpPr>
        <a:xfrm>
          <a:off x="0" y="0"/>
          <a:ext cx="0" cy="0"/>
          <a:chOff x="0" y="0"/>
          <a:chExt cx="0" cy="0"/>
        </a:xfrm>
      </p:grpSpPr>
      <p:sp>
        <p:nvSpPr>
          <p:cNvPr id="1509" name="Google Shape;1509;p83"/>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Qaabaynta qaacidada sine (sine formula)</a:t>
            </a:r>
            <a:endParaRPr/>
          </a:p>
        </p:txBody>
      </p:sp>
      <p:sp>
        <p:nvSpPr>
          <p:cNvPr id="1510" name="Google Shape;1510;p83"/>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Xisaabinta xaglaha iyadoo la isticmaalayo qaacidada sine (sine formula)</a:t>
            </a:r>
            <a:endParaRPr/>
          </a:p>
        </p:txBody>
      </p:sp>
      <p:sp>
        <p:nvSpPr>
          <p:cNvPr id="1511" name="Google Shape;1511;p83"/>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Isticmaalka saamiga sine (sine ratio)</a:t>
            </a:r>
            <a:endParaRPr/>
          </a:p>
        </p:txBody>
      </p:sp>
      <p:pic>
        <p:nvPicPr>
          <p:cNvPr id="1512" name="Google Shape;1512;p83"/>
          <p:cNvPicPr preferRelativeResize="0"/>
          <p:nvPr/>
        </p:nvPicPr>
        <p:blipFill>
          <a:blip r:embed="rId3">
            <a:alphaModFix/>
          </a:blip>
          <a:stretch>
            <a:fillRect/>
          </a:stretch>
        </p:blipFill>
        <p:spPr>
          <a:xfrm>
            <a:off x="415477" y="2988373"/>
            <a:ext cx="450575" cy="4467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6" name="Shape 1516"/>
        <p:cNvGrpSpPr/>
        <p:nvPr/>
      </p:nvGrpSpPr>
      <p:grpSpPr>
        <a:xfrm>
          <a:off x="0" y="0"/>
          <a:ext cx="0" cy="0"/>
          <a:chOff x="0" y="0"/>
          <a:chExt cx="0" cy="0"/>
        </a:xfrm>
      </p:grpSpPr>
      <p:sp>
        <p:nvSpPr>
          <p:cNvPr id="1517" name="Google Shape;1517;p8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Xisaabinta xaglaha iyadoo la adeegsanayo qaacidada sine (sine formula)</a:t>
            </a:r>
            <a:endParaRPr/>
          </a:p>
        </p:txBody>
      </p:sp>
      <p:graphicFrame>
        <p:nvGraphicFramePr>
          <p:cNvPr id="1518" name="Google Shape;1518;p84"/>
          <p:cNvGraphicFramePr/>
          <p:nvPr/>
        </p:nvGraphicFramePr>
        <p:xfrm>
          <a:off x="324000" y="629400"/>
          <a:ext cx="3000000" cy="3000000"/>
        </p:xfrm>
        <a:graphic>
          <a:graphicData uri="http://schemas.openxmlformats.org/drawingml/2006/table">
            <a:tbl>
              <a:tblPr>
                <a:noFill/>
                <a:tableStyleId>{A9BE48FB-78EB-4247-964A-A29AEC6ECE5A}</a:tableStyleId>
              </a:tblPr>
              <a:tblGrid>
                <a:gridCol w="615550"/>
                <a:gridCol w="615550"/>
                <a:gridCol w="615550"/>
                <a:gridCol w="615550"/>
              </a:tblGrid>
              <a:tr h="200525">
                <a:tc>
                  <a:txBody>
                    <a:bodyPr/>
                    <a:lstStyle/>
                    <a:p>
                      <a:pPr indent="0" lvl="0" marL="0" rtl="0" algn="ctr">
                        <a:lnSpc>
                          <a:spcPct val="115000"/>
                        </a:lnSpc>
                        <a:spcBef>
                          <a:spcPts val="0"/>
                        </a:spcBef>
                        <a:spcAft>
                          <a:spcPts val="0"/>
                        </a:spcAft>
                        <a:buNone/>
                      </a:pPr>
                      <a:r>
                        <a:rPr lang="en-GB" sz="1200">
                          <a:solidFill>
                            <a:srgbClr val="FFFFFF"/>
                          </a:solidFill>
                          <a:latin typeface="Lexend"/>
                          <a:ea typeface="Lexend"/>
                          <a:cs typeface="Lexend"/>
                          <a:sym typeface="Lexend"/>
                        </a:rPr>
                        <a:t>xagal (angle)</a:t>
                      </a:r>
                      <a:endParaRPr sz="1200">
                        <a:solidFill>
                          <a:srgbClr val="FFFFFF"/>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5"/>
                    </a:solidFill>
                  </a:tcPr>
                </a:tc>
                <a:tc>
                  <a:txBody>
                    <a:bodyPr/>
                    <a:lstStyle/>
                    <a:p>
                      <a:pPr indent="0" lvl="0" marL="0" rtl="0" algn="ctr">
                        <a:lnSpc>
                          <a:spcPct val="115000"/>
                        </a:lnSpc>
                        <a:spcBef>
                          <a:spcPts val="0"/>
                        </a:spcBef>
                        <a:spcAft>
                          <a:spcPts val="0"/>
                        </a:spcAft>
                        <a:buNone/>
                      </a:pPr>
                      <a:r>
                        <a:rPr lang="en-GB" sz="1200">
                          <a:solidFill>
                            <a:srgbClr val="FFFFFF"/>
                          </a:solidFill>
                          <a:latin typeface="Lexend"/>
                          <a:ea typeface="Lexend"/>
                          <a:cs typeface="Lexend"/>
                          <a:sym typeface="Lexend"/>
                        </a:rPr>
                        <a:t>sine (sine)</a:t>
                      </a:r>
                      <a:endParaRPr sz="1200">
                        <a:solidFill>
                          <a:srgbClr val="FFFFFF"/>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5"/>
                    </a:solidFill>
                  </a:tcPr>
                </a:tc>
                <a:tc>
                  <a:txBody>
                    <a:bodyPr/>
                    <a:lstStyle/>
                    <a:p>
                      <a:pPr indent="0" lvl="0" marL="0" rtl="0" algn="ctr">
                        <a:lnSpc>
                          <a:spcPct val="115000"/>
                        </a:lnSpc>
                        <a:spcBef>
                          <a:spcPts val="0"/>
                        </a:spcBef>
                        <a:spcAft>
                          <a:spcPts val="0"/>
                        </a:spcAft>
                        <a:buNone/>
                      </a:pPr>
                      <a:r>
                        <a:rPr lang="en-GB" sz="1200">
                          <a:solidFill>
                            <a:srgbClr val="FFFFFF"/>
                          </a:solidFill>
                          <a:latin typeface="Lexend"/>
                          <a:ea typeface="Lexend"/>
                          <a:cs typeface="Lexend"/>
                          <a:sym typeface="Lexend"/>
                        </a:rPr>
                        <a:t>cosine (cosine)</a:t>
                      </a:r>
                      <a:endParaRPr sz="1200">
                        <a:solidFill>
                          <a:srgbClr val="FFFFFF"/>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5"/>
                    </a:solidFill>
                  </a:tcPr>
                </a:tc>
                <a:tc>
                  <a:txBody>
                    <a:bodyPr/>
                    <a:lstStyle/>
                    <a:p>
                      <a:pPr indent="0" lvl="0" marL="0" rtl="0" algn="ctr">
                        <a:lnSpc>
                          <a:spcPct val="115000"/>
                        </a:lnSpc>
                        <a:spcBef>
                          <a:spcPts val="0"/>
                        </a:spcBef>
                        <a:spcAft>
                          <a:spcPts val="0"/>
                        </a:spcAft>
                        <a:buNone/>
                      </a:pPr>
                      <a:r>
                        <a:rPr lang="en-GB" sz="1200">
                          <a:solidFill>
                            <a:srgbClr val="FFFFFF"/>
                          </a:solidFill>
                          <a:latin typeface="Lexend"/>
                          <a:ea typeface="Lexend"/>
                          <a:cs typeface="Lexend"/>
                          <a:sym typeface="Lexend"/>
                        </a:rPr>
                        <a:t>tangent (tangent)</a:t>
                      </a:r>
                      <a:endParaRPr sz="1200">
                        <a:solidFill>
                          <a:srgbClr val="FFFFFF"/>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5"/>
                    </a:solidFill>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0.996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0.174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0.985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0.176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0.259</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0.268</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20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0.342</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0.364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25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0.423</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0.906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0.466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30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0.866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0.577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35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0.574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0.819</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40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0.643</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0.766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0.839</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45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0.707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0.707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50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0.766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0.643</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1.192</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55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0.819</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0.574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1.428</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60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0.866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1.732</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65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0.906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0.423</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2.145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70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0.342</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2.747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75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0.259</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3.732</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80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0.985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0.174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5.671</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85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0.996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11.43</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90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pSp>
        <p:nvGrpSpPr>
          <p:cNvPr id="1519" name="Google Shape;1519;p84"/>
          <p:cNvGrpSpPr/>
          <p:nvPr/>
        </p:nvGrpSpPr>
        <p:grpSpPr>
          <a:xfrm>
            <a:off x="5091962" y="704232"/>
            <a:ext cx="3191125" cy="1405105"/>
            <a:chOff x="4950696" y="682200"/>
            <a:chExt cx="3320975" cy="1767651"/>
          </a:xfrm>
        </p:grpSpPr>
        <p:pic>
          <p:nvPicPr>
            <p:cNvPr id="1520" name="Google Shape;1520;p84"/>
            <p:cNvPicPr preferRelativeResize="0"/>
            <p:nvPr/>
          </p:nvPicPr>
          <p:blipFill rotWithShape="1">
            <a:blip r:embed="rId3">
              <a:alphaModFix/>
            </a:blip>
            <a:srcRect b="43690" l="0" r="57905" t="0"/>
            <a:stretch/>
          </p:blipFill>
          <p:spPr>
            <a:xfrm>
              <a:off x="4950696" y="682200"/>
              <a:ext cx="3320975" cy="1767651"/>
            </a:xfrm>
            <a:prstGeom prst="rect">
              <a:avLst/>
            </a:prstGeom>
            <a:noFill/>
            <a:ln>
              <a:noFill/>
            </a:ln>
          </p:spPr>
        </p:pic>
        <p:sp>
          <p:nvSpPr>
            <p:cNvPr id="1521" name="Google Shape;1521;p84"/>
            <p:cNvSpPr txBox="1"/>
            <p:nvPr/>
          </p:nvSpPr>
          <p:spPr>
            <a:xfrm>
              <a:off x="5015206" y="696035"/>
              <a:ext cx="3024900" cy="1422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300">
                  <a:latin typeface="Lexend"/>
                  <a:ea typeface="Lexend"/>
                  <a:cs typeface="Lexend"/>
                  <a:sym typeface="Lexend"/>
                </a:rPr>
                <a:t>Waan ogahay sida loo helo qiimaha (value) x ee saddexagalkaan, maxaa yeelay waa saddexagal ka mid ah goobada halbeegga (unit circle).</a:t>
              </a:r>
              <a:r>
                <a:rPr i="1" lang="en-GB" sz="1300">
                  <a:solidFill>
                    <a:srgbClr val="000000"/>
                  </a:solidFill>
                  <a:latin typeface="Times New Roman"/>
                  <a:ea typeface="Times New Roman"/>
                  <a:cs typeface="Times New Roman"/>
                  <a:sym typeface="Times New Roman"/>
                </a:rPr>
                <a:t/>
              </a:r>
              <a:r>
                <a:rPr lang="en-GB" sz="13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t/>
              </a:r>
              <a:endParaRPr sz="1800">
                <a:latin typeface="Lexend"/>
                <a:ea typeface="Lexend"/>
                <a:cs typeface="Lexend"/>
                <a:sym typeface="Lexend"/>
              </a:endParaRPr>
            </a:p>
          </p:txBody>
        </p:sp>
      </p:grpSp>
      <p:grpSp>
        <p:nvGrpSpPr>
          <p:cNvPr id="1522" name="Google Shape;1522;p84"/>
          <p:cNvGrpSpPr/>
          <p:nvPr/>
        </p:nvGrpSpPr>
        <p:grpSpPr>
          <a:xfrm>
            <a:off x="4245451" y="674550"/>
            <a:ext cx="4037642" cy="1432200"/>
            <a:chOff x="4321651" y="2122350"/>
            <a:chExt cx="4037642" cy="1432200"/>
          </a:xfrm>
        </p:grpSpPr>
        <p:sp>
          <p:nvSpPr>
            <p:cNvPr id="1523" name="Google Shape;1523;p84"/>
            <p:cNvSpPr/>
            <p:nvPr/>
          </p:nvSpPr>
          <p:spPr>
            <a:xfrm>
              <a:off x="4967150" y="2122350"/>
              <a:ext cx="3242100" cy="1432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524" name="Google Shape;1524;p84"/>
            <p:cNvGrpSpPr/>
            <p:nvPr/>
          </p:nvGrpSpPr>
          <p:grpSpPr>
            <a:xfrm>
              <a:off x="4321651" y="2149427"/>
              <a:ext cx="4037642" cy="1405105"/>
              <a:chOff x="4950696" y="682200"/>
              <a:chExt cx="3320975" cy="1767651"/>
            </a:xfrm>
          </p:grpSpPr>
          <p:pic>
            <p:nvPicPr>
              <p:cNvPr id="1525" name="Google Shape;1525;p84"/>
              <p:cNvPicPr preferRelativeResize="0"/>
              <p:nvPr/>
            </p:nvPicPr>
            <p:blipFill rotWithShape="1">
              <a:blip r:embed="rId3">
                <a:alphaModFix/>
              </a:blip>
              <a:srcRect b="43690" l="0" r="57905" t="0"/>
              <a:stretch/>
            </p:blipFill>
            <p:spPr>
              <a:xfrm>
                <a:off x="4950696" y="682200"/>
                <a:ext cx="3320975" cy="1767651"/>
              </a:xfrm>
              <a:prstGeom prst="rect">
                <a:avLst/>
              </a:prstGeom>
              <a:noFill/>
              <a:ln>
                <a:noFill/>
              </a:ln>
            </p:spPr>
          </p:pic>
          <p:sp>
            <p:nvSpPr>
              <p:cNvPr id="1526" name="Google Shape;1526;p84"/>
              <p:cNvSpPr txBox="1"/>
              <p:nvPr/>
            </p:nvSpPr>
            <p:spPr>
              <a:xfrm>
                <a:off x="5015206" y="696035"/>
                <a:ext cx="3024900" cy="1422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300">
                    <a:latin typeface="Lexend"/>
                    <a:ea typeface="Lexend"/>
                    <a:cs typeface="Lexend"/>
                    <a:sym typeface="Lexend"/>
                  </a:rPr>
                  <a:t>Waxaan hubaa inaan isticmaali karo shaqada sine (sine function) si aan u helo dhererka hypotenuse ama opposite ee saddexagal qumman (right-angled triangle)…</a:t>
                </a:r>
                <a:endParaRPr sz="1800">
                  <a:latin typeface="Lexend"/>
                  <a:ea typeface="Lexend"/>
                  <a:cs typeface="Lexend"/>
                  <a:sym typeface="Lexend"/>
                </a:endParaRPr>
              </a:p>
            </p:txBody>
          </p:sp>
        </p:grpSp>
      </p:grpSp>
      <p:grpSp>
        <p:nvGrpSpPr>
          <p:cNvPr id="1527" name="Google Shape;1527;p84"/>
          <p:cNvGrpSpPr/>
          <p:nvPr/>
        </p:nvGrpSpPr>
        <p:grpSpPr>
          <a:xfrm>
            <a:off x="8123750" y="1498639"/>
            <a:ext cx="696250" cy="911539"/>
            <a:chOff x="8123750" y="1498639"/>
            <a:chExt cx="696250" cy="911539"/>
          </a:xfrm>
        </p:grpSpPr>
        <p:pic>
          <p:nvPicPr>
            <p:cNvPr id="1528" name="Google Shape;1528;p84"/>
            <p:cNvPicPr preferRelativeResize="0"/>
            <p:nvPr/>
          </p:nvPicPr>
          <p:blipFill>
            <a:blip r:embed="rId6">
              <a:alphaModFix/>
            </a:blip>
            <a:stretch>
              <a:fillRect/>
            </a:stretch>
          </p:blipFill>
          <p:spPr>
            <a:xfrm>
              <a:off x="8123750" y="1498639"/>
              <a:ext cx="696250" cy="673801"/>
            </a:xfrm>
            <a:prstGeom prst="rect">
              <a:avLst/>
            </a:prstGeom>
            <a:noFill/>
            <a:ln>
              <a:noFill/>
            </a:ln>
          </p:spPr>
        </p:pic>
        <p:sp>
          <p:nvSpPr>
            <p:cNvPr id="1529" name="Google Shape;1529;p84"/>
            <p:cNvSpPr txBox="1"/>
            <p:nvPr/>
          </p:nvSpPr>
          <p:spPr>
            <a:xfrm>
              <a:off x="8201575" y="2132979"/>
              <a:ext cx="540600" cy="277200"/>
            </a:xfrm>
            <a:prstGeom prst="rect">
              <a:avLst/>
            </a:prstGeom>
            <a:noFill/>
            <a:ln>
              <a:noFill/>
            </a:ln>
          </p:spPr>
          <p:txBody>
            <a:bodyPr anchorCtr="0" anchor="ctr" bIns="0" lIns="0" spcFirstLastPara="1" rIns="0" wrap="none" tIns="0">
              <a:noAutofit/>
            </a:bodyPr>
            <a:lstStyle/>
            <a:p>
              <a:pPr indent="0" lvl="0" marL="0" rtl="0" algn="ctr">
                <a:spcBef>
                  <a:spcPts val="0"/>
                </a:spcBef>
                <a:spcAft>
                  <a:spcPts val="0"/>
                </a:spcAft>
                <a:buClr>
                  <a:srgbClr val="000000"/>
                </a:buClr>
                <a:buSzPts val="1100"/>
                <a:buFont typeface="Arial"/>
                <a:buNone/>
              </a:pPr>
              <a:r>
                <a:rPr lang="en-GB" sz="1300">
                  <a:latin typeface="Lexend"/>
                  <a:ea typeface="Lexend"/>
                  <a:cs typeface="Lexend"/>
                  <a:sym typeface="Lexend"/>
                </a:rPr>
                <a:t>Isra</a:t>
              </a:r>
              <a:endParaRPr sz="1800">
                <a:latin typeface="Lexend"/>
                <a:ea typeface="Lexend"/>
                <a:cs typeface="Lexend"/>
                <a:sym typeface="Lexend"/>
              </a:endParaRPr>
            </a:p>
          </p:txBody>
        </p:sp>
      </p:grpSp>
      <p:sp>
        <p:nvSpPr>
          <p:cNvPr id="1530" name="Google Shape;1530;p84"/>
          <p:cNvSpPr txBox="1"/>
          <p:nvPr/>
        </p:nvSpPr>
        <p:spPr>
          <a:xfrm>
            <a:off x="7096356" y="3583050"/>
            <a:ext cx="703800" cy="269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79 cm</a:t>
            </a:r>
            <a:endParaRPr sz="1800">
              <a:latin typeface="Lexend"/>
              <a:ea typeface="Lexend"/>
              <a:cs typeface="Lexend"/>
              <a:sym typeface="Lexend"/>
            </a:endParaRPr>
          </a:p>
        </p:txBody>
      </p:sp>
      <p:sp>
        <p:nvSpPr>
          <p:cNvPr id="1531" name="Google Shape;1531;p84"/>
          <p:cNvSpPr/>
          <p:nvPr/>
        </p:nvSpPr>
        <p:spPr>
          <a:xfrm>
            <a:off x="7281937" y="4175798"/>
            <a:ext cx="1196700" cy="1196700"/>
          </a:xfrm>
          <a:prstGeom prst="arc">
            <a:avLst>
              <a:gd fmla="val 10771373" name="adj1"/>
              <a:gd fmla="val 13506230"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32" name="Google Shape;1532;p84"/>
          <p:cNvSpPr/>
          <p:nvPr/>
        </p:nvSpPr>
        <p:spPr>
          <a:xfrm>
            <a:off x="6104604" y="2989006"/>
            <a:ext cx="1796100" cy="1796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33" name="Google Shape;1533;p84"/>
          <p:cNvSpPr/>
          <p:nvPr/>
        </p:nvSpPr>
        <p:spPr>
          <a:xfrm>
            <a:off x="6104604" y="4441780"/>
            <a:ext cx="343200" cy="3432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534" name="Google Shape;1534;p84"/>
          <p:cNvCxnSpPr/>
          <p:nvPr/>
        </p:nvCxnSpPr>
        <p:spPr>
          <a:xfrm>
            <a:off x="6182510" y="2911101"/>
            <a:ext cx="1795800" cy="1795800"/>
          </a:xfrm>
          <a:prstGeom prst="straightConnector1">
            <a:avLst/>
          </a:prstGeom>
          <a:noFill/>
          <a:ln cap="flat" cmpd="sng" w="28575">
            <a:solidFill>
              <a:srgbClr val="4F7BE8"/>
            </a:solidFill>
            <a:prstDash val="solid"/>
            <a:round/>
            <a:headEnd len="med" w="med" type="triangle"/>
            <a:tailEnd len="med" w="med" type="triangle"/>
          </a:ln>
        </p:spPr>
      </p:cxnSp>
      <p:cxnSp>
        <p:nvCxnSpPr>
          <p:cNvPr id="1535" name="Google Shape;1535;p84"/>
          <p:cNvCxnSpPr/>
          <p:nvPr/>
        </p:nvCxnSpPr>
        <p:spPr>
          <a:xfrm>
            <a:off x="5961027" y="2989006"/>
            <a:ext cx="0" cy="1802400"/>
          </a:xfrm>
          <a:prstGeom prst="straightConnector1">
            <a:avLst/>
          </a:prstGeom>
          <a:noFill/>
          <a:ln cap="flat" cmpd="sng" w="28575">
            <a:solidFill>
              <a:srgbClr val="4F7BE8"/>
            </a:solidFill>
            <a:prstDash val="solid"/>
            <a:round/>
            <a:headEnd len="med" w="med" type="triangle"/>
            <a:tailEnd len="med" w="med" type="triangle"/>
          </a:ln>
        </p:spPr>
      </p:cxnSp>
      <p:sp>
        <p:nvSpPr>
          <p:cNvPr id="1536" name="Google Shape;1536;p84"/>
          <p:cNvSpPr txBox="1"/>
          <p:nvPr/>
        </p:nvSpPr>
        <p:spPr>
          <a:xfrm>
            <a:off x="7275689" y="4539463"/>
            <a:ext cx="457200" cy="228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42°</a:t>
            </a:r>
            <a:endParaRPr sz="1800">
              <a:latin typeface="Lexend"/>
              <a:ea typeface="Lexend"/>
              <a:cs typeface="Lexend"/>
              <a:sym typeface="Lexend"/>
            </a:endParaRPr>
          </a:p>
        </p:txBody>
      </p:sp>
      <p:sp>
        <p:nvSpPr>
          <p:cNvPr id="1537" name="Google Shape;1537;p84"/>
          <p:cNvSpPr txBox="1"/>
          <p:nvPr/>
        </p:nvSpPr>
        <p:spPr>
          <a:xfrm>
            <a:off x="5314019" y="3755550"/>
            <a:ext cx="682800" cy="174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x cm</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538" name="Google Shape;1538;p84"/>
          <p:cNvSpPr/>
          <p:nvPr/>
        </p:nvSpPr>
        <p:spPr>
          <a:xfrm>
            <a:off x="5257000" y="4046415"/>
            <a:ext cx="664200" cy="333000"/>
          </a:xfrm>
          <a:prstGeom prst="rect">
            <a:avLst/>
          </a:prstGeom>
          <a:solidFill>
            <a:srgbClr val="EBEDFE"/>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opp</a:t>
            </a:r>
            <a:endParaRPr sz="1800">
              <a:solidFill>
                <a:schemeClr val="dk1"/>
              </a:solidFill>
              <a:latin typeface="Lexend"/>
              <a:ea typeface="Lexend"/>
              <a:cs typeface="Lexend"/>
              <a:sym typeface="Lexend"/>
            </a:endParaRPr>
          </a:p>
        </p:txBody>
      </p:sp>
      <p:sp>
        <p:nvSpPr>
          <p:cNvPr id="1539" name="Google Shape;1539;p84"/>
          <p:cNvSpPr/>
          <p:nvPr/>
        </p:nvSpPr>
        <p:spPr>
          <a:xfrm>
            <a:off x="7814425" y="3551409"/>
            <a:ext cx="664200" cy="333000"/>
          </a:xfrm>
          <a:prstGeom prst="rect">
            <a:avLst/>
          </a:prstGeom>
          <a:solidFill>
            <a:srgbClr val="EBEDFE"/>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hyp</a:t>
            </a:r>
            <a:endParaRPr sz="1800">
              <a:solidFill>
                <a:schemeClr val="dk1"/>
              </a:solidFill>
              <a:latin typeface="Lexend"/>
              <a:ea typeface="Lexend"/>
              <a:cs typeface="Lexend"/>
              <a:sym typeface="Lexend"/>
            </a:endParaRPr>
          </a:p>
        </p:txBody>
      </p:sp>
      <p:sp>
        <p:nvSpPr>
          <p:cNvPr id="1540" name="Google Shape;1540;p84"/>
          <p:cNvSpPr txBox="1"/>
          <p:nvPr/>
        </p:nvSpPr>
        <p:spPr>
          <a:xfrm>
            <a:off x="4015538" y="3708584"/>
            <a:ext cx="1899600" cy="269700"/>
          </a:xfrm>
          <a:prstGeom prst="rect">
            <a:avLst/>
          </a:prstGeom>
          <a:solidFill>
            <a:schemeClr val="lt1"/>
          </a:solidFill>
          <a:ln>
            <a:noFill/>
          </a:ln>
        </p:spPr>
        <p:txBody>
          <a:bodyPr anchorCtr="0" anchor="ctr" bIns="0" lIns="0" spcFirstLastPara="1" rIns="0" wrap="square" tIns="0">
            <a:normAutofit/>
          </a:bodyPr>
          <a:lstStyle/>
          <a:p>
            <a:pPr indent="0" lvl="0" marL="0" rtl="0" algn="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79 × sin(42°) cm</a:t>
            </a:r>
            <a:r>
              <a:rPr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541" name="Google Shape;1541;p84"/>
          <p:cNvSpPr txBox="1"/>
          <p:nvPr/>
        </p:nvSpPr>
        <p:spPr>
          <a:xfrm>
            <a:off x="4121251" y="3727675"/>
            <a:ext cx="1796100" cy="269700"/>
          </a:xfrm>
          <a:prstGeom prst="rect">
            <a:avLst/>
          </a:prstGeom>
          <a:solidFill>
            <a:schemeClr val="lt1"/>
          </a:solidFill>
          <a:ln>
            <a:noFill/>
          </a:ln>
        </p:spPr>
        <p:txBody>
          <a:bodyPr anchorCtr="0" anchor="ctr" bIns="0" lIns="0" spcFirstLastPara="1" rIns="0" wrap="square" tIns="0">
            <a:normAutofit/>
          </a:bodyPr>
          <a:lstStyle/>
          <a:p>
            <a:pPr indent="0" lvl="0" marL="0" rtl="0" algn="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52.86 cm</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4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5" name="Shape 1545"/>
        <p:cNvGrpSpPr/>
        <p:nvPr/>
      </p:nvGrpSpPr>
      <p:grpSpPr>
        <a:xfrm>
          <a:off x="0" y="0"/>
          <a:ext cx="0" cy="0"/>
          <a:chOff x="0" y="0"/>
          <a:chExt cx="0" cy="0"/>
        </a:xfrm>
      </p:grpSpPr>
      <p:sp>
        <p:nvSpPr>
          <p:cNvPr id="1546" name="Google Shape;1546;p85"/>
          <p:cNvSpPr/>
          <p:nvPr/>
        </p:nvSpPr>
        <p:spPr>
          <a:xfrm>
            <a:off x="7869526" y="4124925"/>
            <a:ext cx="1208700" cy="1208700"/>
          </a:xfrm>
          <a:prstGeom prst="arc">
            <a:avLst>
              <a:gd fmla="val 10771373" name="adj1"/>
              <a:gd fmla="val 13506230"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47" name="Google Shape;1547;p85"/>
          <p:cNvSpPr/>
          <p:nvPr/>
        </p:nvSpPr>
        <p:spPr>
          <a:xfrm>
            <a:off x="7017423" y="3265051"/>
            <a:ext cx="1473300" cy="14733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48" name="Google Shape;1548;p8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Xisaabinta xaglaha iyadoo la adeegsanayo qaacidada sine (sine formula)</a:t>
            </a:r>
            <a:endParaRPr/>
          </a:p>
        </p:txBody>
      </p:sp>
      <p:graphicFrame>
        <p:nvGraphicFramePr>
          <p:cNvPr id="1549" name="Google Shape;1549;p85"/>
          <p:cNvGraphicFramePr/>
          <p:nvPr/>
        </p:nvGraphicFramePr>
        <p:xfrm>
          <a:off x="324000" y="629400"/>
          <a:ext cx="3000000" cy="3000000"/>
        </p:xfrm>
        <a:graphic>
          <a:graphicData uri="http://schemas.openxmlformats.org/drawingml/2006/table">
            <a:tbl>
              <a:tblPr>
                <a:noFill/>
                <a:tableStyleId>{A9BE48FB-78EB-4247-964A-A29AEC6ECE5A}</a:tableStyleId>
              </a:tblPr>
              <a:tblGrid>
                <a:gridCol w="615550"/>
                <a:gridCol w="615550"/>
                <a:gridCol w="615550"/>
                <a:gridCol w="615550"/>
              </a:tblGrid>
              <a:tr h="200525">
                <a:tc>
                  <a:txBody>
                    <a:bodyPr/>
                    <a:lstStyle/>
                    <a:p>
                      <a:pPr indent="0" lvl="0" marL="0" rtl="0" algn="ctr">
                        <a:lnSpc>
                          <a:spcPct val="115000"/>
                        </a:lnSpc>
                        <a:spcBef>
                          <a:spcPts val="0"/>
                        </a:spcBef>
                        <a:spcAft>
                          <a:spcPts val="0"/>
                        </a:spcAft>
                        <a:buNone/>
                      </a:pPr>
                      <a:r>
                        <a:rPr lang="en-GB" sz="1200">
                          <a:solidFill>
                            <a:srgbClr val="FFFFFF"/>
                          </a:solidFill>
                          <a:latin typeface="Lexend"/>
                          <a:ea typeface="Lexend"/>
                          <a:cs typeface="Lexend"/>
                          <a:sym typeface="Lexend"/>
                        </a:rPr>
                        <a:t>xagal (angle)</a:t>
                      </a:r>
                      <a:endParaRPr sz="1200">
                        <a:solidFill>
                          <a:srgbClr val="FFFFFF"/>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5"/>
                    </a:solidFill>
                  </a:tcPr>
                </a:tc>
                <a:tc>
                  <a:txBody>
                    <a:bodyPr/>
                    <a:lstStyle/>
                    <a:p>
                      <a:pPr indent="0" lvl="0" marL="0" rtl="0" algn="ctr">
                        <a:lnSpc>
                          <a:spcPct val="115000"/>
                        </a:lnSpc>
                        <a:spcBef>
                          <a:spcPts val="0"/>
                        </a:spcBef>
                        <a:spcAft>
                          <a:spcPts val="0"/>
                        </a:spcAft>
                        <a:buNone/>
                      </a:pPr>
                      <a:r>
                        <a:rPr lang="en-GB" sz="1200">
                          <a:solidFill>
                            <a:srgbClr val="FFFFFF"/>
                          </a:solidFill>
                          <a:latin typeface="Lexend"/>
                          <a:ea typeface="Lexend"/>
                          <a:cs typeface="Lexend"/>
                          <a:sym typeface="Lexend"/>
                        </a:rPr>
                        <a:t>sine (sine)</a:t>
                      </a:r>
                      <a:endParaRPr sz="1200">
                        <a:solidFill>
                          <a:srgbClr val="FFFFFF"/>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5"/>
                    </a:solidFill>
                  </a:tcPr>
                </a:tc>
                <a:tc>
                  <a:txBody>
                    <a:bodyPr/>
                    <a:lstStyle/>
                    <a:p>
                      <a:pPr indent="0" lvl="0" marL="0" rtl="0" algn="ctr">
                        <a:lnSpc>
                          <a:spcPct val="115000"/>
                        </a:lnSpc>
                        <a:spcBef>
                          <a:spcPts val="0"/>
                        </a:spcBef>
                        <a:spcAft>
                          <a:spcPts val="0"/>
                        </a:spcAft>
                        <a:buNone/>
                      </a:pPr>
                      <a:r>
                        <a:rPr lang="en-GB" sz="1200">
                          <a:solidFill>
                            <a:srgbClr val="FFFFFF"/>
                          </a:solidFill>
                          <a:latin typeface="Lexend"/>
                          <a:ea typeface="Lexend"/>
                          <a:cs typeface="Lexend"/>
                          <a:sym typeface="Lexend"/>
                        </a:rPr>
                        <a:t>cosine (cosine)</a:t>
                      </a:r>
                      <a:endParaRPr sz="1200">
                        <a:solidFill>
                          <a:srgbClr val="FFFFFF"/>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5"/>
                    </a:solidFill>
                  </a:tcPr>
                </a:tc>
                <a:tc>
                  <a:txBody>
                    <a:bodyPr/>
                    <a:lstStyle/>
                    <a:p>
                      <a:pPr indent="0" lvl="0" marL="0" rtl="0" algn="ctr">
                        <a:lnSpc>
                          <a:spcPct val="115000"/>
                        </a:lnSpc>
                        <a:spcBef>
                          <a:spcPts val="0"/>
                        </a:spcBef>
                        <a:spcAft>
                          <a:spcPts val="0"/>
                        </a:spcAft>
                        <a:buNone/>
                      </a:pPr>
                      <a:r>
                        <a:rPr lang="en-GB" sz="1200">
                          <a:solidFill>
                            <a:srgbClr val="FFFFFF"/>
                          </a:solidFill>
                          <a:latin typeface="Lexend"/>
                          <a:ea typeface="Lexend"/>
                          <a:cs typeface="Lexend"/>
                          <a:sym typeface="Lexend"/>
                        </a:rPr>
                        <a:t>tangent (tangent)</a:t>
                      </a:r>
                      <a:endParaRPr sz="1200">
                        <a:solidFill>
                          <a:srgbClr val="FFFFFF"/>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5"/>
                    </a:solidFill>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0.996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0.174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0.985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0.176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0.259</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0.268</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20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0.342</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0.364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25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0.423</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0.906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0.466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30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0.866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0.577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35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0.574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0.819</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40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0.643</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0.766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0.839</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45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0.707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0.707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50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0.766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0.643</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1.192</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55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0.819</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0.574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1.428</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60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0.866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1.732</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65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0.906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0.423</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2.145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70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0.342</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2.747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75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0.259</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3.732</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80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0.985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0.174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5.671</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85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0.996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11.43</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90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pSp>
        <p:nvGrpSpPr>
          <p:cNvPr id="1550" name="Google Shape;1550;p85"/>
          <p:cNvGrpSpPr/>
          <p:nvPr/>
        </p:nvGrpSpPr>
        <p:grpSpPr>
          <a:xfrm>
            <a:off x="5196800" y="892300"/>
            <a:ext cx="3086427" cy="1163824"/>
            <a:chOff x="4719147" y="682196"/>
            <a:chExt cx="3552517" cy="1767656"/>
          </a:xfrm>
        </p:grpSpPr>
        <p:pic>
          <p:nvPicPr>
            <p:cNvPr id="1551" name="Google Shape;1551;p85"/>
            <p:cNvPicPr preferRelativeResize="0"/>
            <p:nvPr/>
          </p:nvPicPr>
          <p:blipFill rotWithShape="1">
            <a:blip r:embed="rId3">
              <a:alphaModFix/>
            </a:blip>
            <a:srcRect b="43690" l="0" r="57905" t="0"/>
            <a:stretch/>
          </p:blipFill>
          <p:spPr>
            <a:xfrm>
              <a:off x="4719147" y="682196"/>
              <a:ext cx="3552517" cy="1767656"/>
            </a:xfrm>
            <a:prstGeom prst="rect">
              <a:avLst/>
            </a:prstGeom>
            <a:noFill/>
            <a:ln>
              <a:noFill/>
            </a:ln>
          </p:spPr>
        </p:pic>
        <p:sp>
          <p:nvSpPr>
            <p:cNvPr id="1552" name="Google Shape;1552;p85"/>
            <p:cNvSpPr txBox="1"/>
            <p:nvPr/>
          </p:nvSpPr>
          <p:spPr>
            <a:xfrm>
              <a:off x="4781961" y="800151"/>
              <a:ext cx="3321000" cy="1422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…laakiin ma suurtagal tahay in la helo cabbirka xagal iyadoo la adeegsanayo qaacidada sine (sine formula)?</a:t>
              </a:r>
              <a:r>
                <a:rPr lang="en-GB" sz="10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t/>
              </a:r>
              <a:endParaRPr sz="1800">
                <a:latin typeface="Lexend"/>
                <a:ea typeface="Lexend"/>
                <a:cs typeface="Lexend"/>
                <a:sym typeface="Lexend"/>
              </a:endParaRPr>
            </a:p>
          </p:txBody>
        </p:sp>
      </p:grpSp>
      <p:grpSp>
        <p:nvGrpSpPr>
          <p:cNvPr id="1553" name="Google Shape;1553;p85"/>
          <p:cNvGrpSpPr/>
          <p:nvPr/>
        </p:nvGrpSpPr>
        <p:grpSpPr>
          <a:xfrm>
            <a:off x="8123750" y="1498639"/>
            <a:ext cx="696250" cy="911539"/>
            <a:chOff x="8123750" y="1498639"/>
            <a:chExt cx="696250" cy="911539"/>
          </a:xfrm>
        </p:grpSpPr>
        <p:pic>
          <p:nvPicPr>
            <p:cNvPr id="1554" name="Google Shape;1554;p85"/>
            <p:cNvPicPr preferRelativeResize="0"/>
            <p:nvPr/>
          </p:nvPicPr>
          <p:blipFill>
            <a:blip r:embed="rId6">
              <a:alphaModFix/>
            </a:blip>
            <a:stretch>
              <a:fillRect/>
            </a:stretch>
          </p:blipFill>
          <p:spPr>
            <a:xfrm>
              <a:off x="8123750" y="1498639"/>
              <a:ext cx="696250" cy="673801"/>
            </a:xfrm>
            <a:prstGeom prst="rect">
              <a:avLst/>
            </a:prstGeom>
            <a:noFill/>
            <a:ln>
              <a:noFill/>
            </a:ln>
          </p:spPr>
        </p:pic>
        <p:sp>
          <p:nvSpPr>
            <p:cNvPr id="1555" name="Google Shape;1555;p85"/>
            <p:cNvSpPr txBox="1"/>
            <p:nvPr/>
          </p:nvSpPr>
          <p:spPr>
            <a:xfrm>
              <a:off x="8201575" y="2132979"/>
              <a:ext cx="540600" cy="277200"/>
            </a:xfrm>
            <a:prstGeom prst="rect">
              <a:avLst/>
            </a:prstGeom>
            <a:noFill/>
            <a:ln>
              <a:noFill/>
            </a:ln>
          </p:spPr>
          <p:txBody>
            <a:bodyPr anchorCtr="0" anchor="ctr" bIns="0" lIns="0" spcFirstLastPara="1" rIns="0" wrap="non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Isra</a:t>
              </a:r>
              <a:endParaRPr sz="1800">
                <a:latin typeface="Lexend"/>
                <a:ea typeface="Lexend"/>
                <a:cs typeface="Lexend"/>
                <a:sym typeface="Lexend"/>
              </a:endParaRPr>
            </a:p>
          </p:txBody>
        </p:sp>
      </p:grpSp>
      <p:sp>
        <p:nvSpPr>
          <p:cNvPr id="1556" name="Google Shape;1556;p85"/>
          <p:cNvSpPr txBox="1"/>
          <p:nvPr/>
        </p:nvSpPr>
        <p:spPr>
          <a:xfrm>
            <a:off x="7830905" y="3752325"/>
            <a:ext cx="723300" cy="221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10 cm</a:t>
            </a:r>
            <a:endParaRPr sz="1800">
              <a:latin typeface="Lexend"/>
              <a:ea typeface="Lexend"/>
              <a:cs typeface="Lexend"/>
              <a:sym typeface="Lexend"/>
            </a:endParaRPr>
          </a:p>
        </p:txBody>
      </p:sp>
      <p:sp>
        <p:nvSpPr>
          <p:cNvPr id="1557" name="Google Shape;1557;p85"/>
          <p:cNvSpPr/>
          <p:nvPr/>
        </p:nvSpPr>
        <p:spPr>
          <a:xfrm>
            <a:off x="7017423" y="4456682"/>
            <a:ext cx="281400" cy="281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558" name="Google Shape;1558;p85"/>
          <p:cNvCxnSpPr/>
          <p:nvPr/>
        </p:nvCxnSpPr>
        <p:spPr>
          <a:xfrm>
            <a:off x="7081325" y="3201150"/>
            <a:ext cx="1473000" cy="1473000"/>
          </a:xfrm>
          <a:prstGeom prst="straightConnector1">
            <a:avLst/>
          </a:prstGeom>
          <a:noFill/>
          <a:ln cap="flat" cmpd="sng" w="28575">
            <a:solidFill>
              <a:srgbClr val="4F7BE8"/>
            </a:solidFill>
            <a:prstDash val="solid"/>
            <a:round/>
            <a:headEnd len="med" w="med" type="triangle"/>
            <a:tailEnd len="med" w="med" type="triangle"/>
          </a:ln>
        </p:spPr>
      </p:cxnSp>
      <p:cxnSp>
        <p:nvCxnSpPr>
          <p:cNvPr id="1559" name="Google Shape;1559;p85"/>
          <p:cNvCxnSpPr/>
          <p:nvPr/>
        </p:nvCxnSpPr>
        <p:spPr>
          <a:xfrm>
            <a:off x="6899655" y="3265051"/>
            <a:ext cx="0" cy="1478400"/>
          </a:xfrm>
          <a:prstGeom prst="straightConnector1">
            <a:avLst/>
          </a:prstGeom>
          <a:noFill/>
          <a:ln cap="flat" cmpd="sng" w="28575">
            <a:solidFill>
              <a:srgbClr val="4F7BE8"/>
            </a:solidFill>
            <a:prstDash val="solid"/>
            <a:round/>
            <a:headEnd len="med" w="med" type="triangle"/>
            <a:tailEnd len="med" w="med" type="triangle"/>
          </a:ln>
        </p:spPr>
      </p:cxnSp>
      <p:sp>
        <p:nvSpPr>
          <p:cNvPr id="1560" name="Google Shape;1560;p85"/>
          <p:cNvSpPr/>
          <p:nvPr/>
        </p:nvSpPr>
        <p:spPr>
          <a:xfrm>
            <a:off x="6129478" y="4132375"/>
            <a:ext cx="696300" cy="273000"/>
          </a:xfrm>
          <a:prstGeom prst="rect">
            <a:avLst/>
          </a:prstGeom>
          <a:solidFill>
            <a:srgbClr val="EBEDFE"/>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dhinaca ka soo horjeeda (opp)</a:t>
            </a:r>
            <a:endParaRPr sz="1800">
              <a:solidFill>
                <a:schemeClr val="dk1"/>
              </a:solidFill>
              <a:latin typeface="Lexend"/>
              <a:ea typeface="Lexend"/>
              <a:cs typeface="Lexend"/>
              <a:sym typeface="Lexend"/>
            </a:endParaRPr>
          </a:p>
        </p:txBody>
      </p:sp>
      <p:sp>
        <p:nvSpPr>
          <p:cNvPr id="1561" name="Google Shape;1561;p85"/>
          <p:cNvSpPr/>
          <p:nvPr/>
        </p:nvSpPr>
        <p:spPr>
          <a:xfrm>
            <a:off x="7844408" y="3468050"/>
            <a:ext cx="696300" cy="273000"/>
          </a:xfrm>
          <a:prstGeom prst="rect">
            <a:avLst/>
          </a:prstGeom>
          <a:solidFill>
            <a:srgbClr val="EBEDFE"/>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jibaabka (hyp)</a:t>
            </a:r>
            <a:endParaRPr sz="1800">
              <a:solidFill>
                <a:schemeClr val="dk1"/>
              </a:solidFill>
              <a:latin typeface="Lexend"/>
              <a:ea typeface="Lexend"/>
              <a:cs typeface="Lexend"/>
              <a:sym typeface="Lexend"/>
            </a:endParaRPr>
          </a:p>
        </p:txBody>
      </p:sp>
      <p:sp>
        <p:nvSpPr>
          <p:cNvPr id="1562" name="Google Shape;1562;p85"/>
          <p:cNvSpPr txBox="1"/>
          <p:nvPr/>
        </p:nvSpPr>
        <p:spPr>
          <a:xfrm>
            <a:off x="7977997" y="4513631"/>
            <a:ext cx="375000" cy="186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100">
                <a:latin typeface="Lexend"/>
                <a:ea typeface="Lexend"/>
                <a:cs typeface="Lexend"/>
                <a:sym typeface="Lexend"/>
              </a:rPr>
              <a:t>θ</a:t>
            </a:r>
            <a:r>
              <a:rPr lang="en-GB" sz="1100">
                <a:latin typeface="Lexend"/>
                <a:ea typeface="Lexend"/>
                <a:cs typeface="Lexend"/>
                <a:sym typeface="Lexend"/>
              </a:rPr>
              <a:t>°</a:t>
            </a:r>
            <a:endParaRPr sz="1800">
              <a:latin typeface="Lexend"/>
              <a:ea typeface="Lexend"/>
              <a:cs typeface="Lexend"/>
              <a:sym typeface="Lexend"/>
            </a:endParaRPr>
          </a:p>
        </p:txBody>
      </p:sp>
      <p:sp>
        <p:nvSpPr>
          <p:cNvPr id="1563" name="Google Shape;1563;p85"/>
          <p:cNvSpPr txBox="1"/>
          <p:nvPr/>
        </p:nvSpPr>
        <p:spPr>
          <a:xfrm>
            <a:off x="5390593" y="3870941"/>
            <a:ext cx="1473300" cy="221100"/>
          </a:xfrm>
          <a:prstGeom prst="rect">
            <a:avLst/>
          </a:prstGeom>
          <a:solidFill>
            <a:schemeClr val="lt1"/>
          </a:solidFill>
          <a:ln>
            <a:noFill/>
          </a:ln>
        </p:spPr>
        <p:txBody>
          <a:bodyPr anchorCtr="0" anchor="ctr" bIns="0" lIns="0" spcFirstLastPara="1" rIns="0" wrap="square" tIns="0">
            <a:normAutofit/>
          </a:bodyPr>
          <a:lstStyle/>
          <a:p>
            <a:pPr indent="0" lvl="0" marL="0" rtl="0" algn="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7.07 cm</a:t>
            </a:r>
            <a:endParaRPr sz="1800">
              <a:latin typeface="Lexend"/>
              <a:ea typeface="Lexend"/>
              <a:cs typeface="Lexend"/>
              <a:sym typeface="Lexen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7" name="Shape 1567"/>
        <p:cNvGrpSpPr/>
        <p:nvPr/>
      </p:nvGrpSpPr>
      <p:grpSpPr>
        <a:xfrm>
          <a:off x="0" y="0"/>
          <a:ext cx="0" cy="0"/>
          <a:chOff x="0" y="0"/>
          <a:chExt cx="0" cy="0"/>
        </a:xfrm>
      </p:grpSpPr>
      <p:pic>
        <p:nvPicPr>
          <p:cNvPr descr="&lt;math xmlns=&quot;http://www.w3.org/1998/Math/MathML&quot; display=&quot;block&quot; data-is-equatio=&quot;1&quot; data-latex=&quot;\frac{\text{opp}}{h}=\sin\left(\theta°\right)\ \ \ \ \ \frac{\text{opp}}{\sin\left(\theta°\right)}=h\ \ \ \ \ h\times\sin\left(\theta°\right)=\text{opp}&quot;&gt;&lt;mfrac&gt;&lt;mtext&gt;opp&lt;/mtext&gt;&lt;mi&gt;h&lt;/mi&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1568" name="Google Shape;1568;p86" title="opp over h equals sine theta degrees opp over sine theta degrees equals h h times sine theta degrees equals opp"/>
          <p:cNvPicPr preferRelativeResize="0"/>
          <p:nvPr/>
        </p:nvPicPr>
        <p:blipFill rotWithShape="1">
          <a:blip r:embed="rId3">
            <a:alphaModFix/>
          </a:blip>
          <a:srcRect b="0" l="0" r="71652" t="0"/>
          <a:stretch/>
        </p:blipFill>
        <p:spPr>
          <a:xfrm>
            <a:off x="3704208" y="1319230"/>
            <a:ext cx="1585551" cy="582525"/>
          </a:xfrm>
          <a:prstGeom prst="rect">
            <a:avLst/>
          </a:prstGeom>
          <a:noFill/>
          <a:ln>
            <a:noFill/>
          </a:ln>
        </p:spPr>
      </p:pic>
      <p:sp>
        <p:nvSpPr>
          <p:cNvPr id="1569" name="Google Shape;1569;p86"/>
          <p:cNvSpPr/>
          <p:nvPr/>
        </p:nvSpPr>
        <p:spPr>
          <a:xfrm>
            <a:off x="3655700" y="1246826"/>
            <a:ext cx="1734900" cy="660600"/>
          </a:xfrm>
          <a:prstGeom prst="rect">
            <a:avLst/>
          </a:prstGeom>
          <a:noFill/>
          <a:ln cap="flat" cmpd="sng" w="28575">
            <a:solidFill>
              <a:schemeClr val="accent5"/>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a:latin typeface="Lexend"/>
              </a:rPr>
              <a:t/>
            </a:r>
            <a:endParaRPr sz="1800">
              <a:solidFill>
                <a:srgbClr val="FFFFFF"/>
              </a:solidFill>
              <a:latin typeface="Lexend"/>
              <a:ea typeface="Lexend"/>
              <a:cs typeface="Lexend"/>
              <a:sym typeface="Lexend"/>
            </a:endParaRPr>
          </a:p>
        </p:txBody>
      </p:sp>
      <p:sp>
        <p:nvSpPr>
          <p:cNvPr id="1570" name="Google Shape;1570;p86"/>
          <p:cNvSpPr/>
          <p:nvPr/>
        </p:nvSpPr>
        <p:spPr>
          <a:xfrm>
            <a:off x="7869526" y="4124925"/>
            <a:ext cx="1208700" cy="1208700"/>
          </a:xfrm>
          <a:prstGeom prst="arc">
            <a:avLst>
              <a:gd fmla="val 10771373" name="adj1"/>
              <a:gd fmla="val 13506230"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71" name="Google Shape;1571;p86"/>
          <p:cNvSpPr txBox="1"/>
          <p:nvPr/>
        </p:nvSpPr>
        <p:spPr>
          <a:xfrm>
            <a:off x="5532998" y="2825192"/>
            <a:ext cx="1225800" cy="2211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 0.707</a:t>
            </a:r>
            <a:endParaRPr sz="2000">
              <a:latin typeface="Times New Roman"/>
              <a:ea typeface="Times New Roman"/>
              <a:cs typeface="Times New Roman"/>
              <a:sym typeface="Times New Roman"/>
            </a:endParaRPr>
          </a:p>
        </p:txBody>
      </p:sp>
      <p:sp>
        <p:nvSpPr>
          <p:cNvPr id="1572" name="Google Shape;1572;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Xisaabinta xaglaha iyadoo la isticmaalayo qaacidada sine (sine formula)</a:t>
            </a:r>
            <a:endParaRPr/>
          </a:p>
        </p:txBody>
      </p:sp>
      <p:graphicFrame>
        <p:nvGraphicFramePr>
          <p:cNvPr id="1573" name="Google Shape;1573;p86"/>
          <p:cNvGraphicFramePr/>
          <p:nvPr/>
        </p:nvGraphicFramePr>
        <p:xfrm>
          <a:off x="324000" y="629400"/>
          <a:ext cx="3000000" cy="3000000"/>
        </p:xfrm>
        <a:graphic>
          <a:graphicData uri="http://schemas.openxmlformats.org/drawingml/2006/table">
            <a:tbl>
              <a:tblPr>
                <a:noFill/>
                <a:tableStyleId>{A9BE48FB-78EB-4247-964A-A29AEC6ECE5A}</a:tableStyleId>
              </a:tblPr>
              <a:tblGrid>
                <a:gridCol w="615550"/>
                <a:gridCol w="615550"/>
                <a:gridCol w="615550"/>
                <a:gridCol w="615550"/>
              </a:tblGrid>
              <a:tr h="200525">
                <a:tc>
                  <a:txBody>
                    <a:bodyPr/>
                    <a:lstStyle/>
                    <a:p>
                      <a:pPr indent="0" lvl="0" marL="0" rtl="0" algn="ctr">
                        <a:lnSpc>
                          <a:spcPct val="115000"/>
                        </a:lnSpc>
                        <a:spcBef>
                          <a:spcPts val="0"/>
                        </a:spcBef>
                        <a:spcAft>
                          <a:spcPts val="0"/>
                        </a:spcAft>
                        <a:buNone/>
                      </a:pPr>
                      <a:r>
                        <a:rPr lang="en-GB" sz="1200">
                          <a:solidFill>
                            <a:srgbClr val="FFFFFF"/>
                          </a:solidFill>
                          <a:latin typeface="Lexend"/>
                          <a:ea typeface="Lexend"/>
                          <a:cs typeface="Lexend"/>
                          <a:sym typeface="Lexend"/>
                        </a:rPr>
                        <a:t>xagal (angle)</a:t>
                      </a:r>
                      <a:endParaRPr sz="1200">
                        <a:solidFill>
                          <a:srgbClr val="FFFFFF"/>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5"/>
                    </a:solidFill>
                  </a:tcPr>
                </a:tc>
                <a:tc>
                  <a:txBody>
                    <a:bodyPr/>
                    <a:lstStyle/>
                    <a:p>
                      <a:pPr indent="0" lvl="0" marL="0" rtl="0" algn="ctr">
                        <a:lnSpc>
                          <a:spcPct val="115000"/>
                        </a:lnSpc>
                        <a:spcBef>
                          <a:spcPts val="0"/>
                        </a:spcBef>
                        <a:spcAft>
                          <a:spcPts val="0"/>
                        </a:spcAft>
                        <a:buNone/>
                      </a:pPr>
                      <a:r>
                        <a:rPr lang="en-GB" sz="1200">
                          <a:solidFill>
                            <a:srgbClr val="FFFFFF"/>
                          </a:solidFill>
                          <a:latin typeface="Lexend"/>
                          <a:ea typeface="Lexend"/>
                          <a:cs typeface="Lexend"/>
                          <a:sym typeface="Lexend"/>
                        </a:rPr>
                        <a:t>sine (sine)</a:t>
                      </a:r>
                      <a:endParaRPr sz="1200">
                        <a:solidFill>
                          <a:srgbClr val="FFFFFF"/>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5"/>
                    </a:solidFill>
                  </a:tcPr>
                </a:tc>
                <a:tc>
                  <a:txBody>
                    <a:bodyPr/>
                    <a:lstStyle/>
                    <a:p>
                      <a:pPr indent="0" lvl="0" marL="0" rtl="0" algn="ctr">
                        <a:lnSpc>
                          <a:spcPct val="115000"/>
                        </a:lnSpc>
                        <a:spcBef>
                          <a:spcPts val="0"/>
                        </a:spcBef>
                        <a:spcAft>
                          <a:spcPts val="0"/>
                        </a:spcAft>
                        <a:buNone/>
                      </a:pPr>
                      <a:r>
                        <a:rPr lang="en-GB" sz="1200">
                          <a:solidFill>
                            <a:srgbClr val="FFFFFF"/>
                          </a:solidFill>
                          <a:latin typeface="Lexend"/>
                          <a:ea typeface="Lexend"/>
                          <a:cs typeface="Lexend"/>
                          <a:sym typeface="Lexend"/>
                        </a:rPr>
                        <a:t>cosine (cosine)</a:t>
                      </a:r>
                      <a:endParaRPr sz="1200">
                        <a:solidFill>
                          <a:srgbClr val="FFFFFF"/>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5"/>
                    </a:solidFill>
                  </a:tcPr>
                </a:tc>
                <a:tc>
                  <a:txBody>
                    <a:bodyPr/>
                    <a:lstStyle/>
                    <a:p>
                      <a:pPr indent="0" lvl="0" marL="0" rtl="0" algn="ctr">
                        <a:lnSpc>
                          <a:spcPct val="115000"/>
                        </a:lnSpc>
                        <a:spcBef>
                          <a:spcPts val="0"/>
                        </a:spcBef>
                        <a:spcAft>
                          <a:spcPts val="0"/>
                        </a:spcAft>
                        <a:buNone/>
                      </a:pPr>
                      <a:r>
                        <a:rPr lang="en-GB" sz="1200">
                          <a:solidFill>
                            <a:srgbClr val="FFFFFF"/>
                          </a:solidFill>
                          <a:latin typeface="Lexend"/>
                          <a:ea typeface="Lexend"/>
                          <a:cs typeface="Lexend"/>
                          <a:sym typeface="Lexend"/>
                        </a:rPr>
                        <a:t>tangent (tangent)</a:t>
                      </a:r>
                      <a:endParaRPr sz="1200">
                        <a:solidFill>
                          <a:srgbClr val="FFFFFF"/>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5"/>
                    </a:solidFill>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0.996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0.174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0.985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0.176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0.259</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0.268</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20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0.342</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0.364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25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0.423</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0.906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0.466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30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0.866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0.577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35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0.574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0.819</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40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0.643</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0.766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0.839</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45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0.707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0.707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50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0.766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0.643</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1.192</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55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0.819</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0.574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1.428</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60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0.866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1.732</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65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0.906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0.423</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2.145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70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0.342</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2.747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75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0.259</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3.732</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80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0.985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0.174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5.671</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85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0.996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11.43</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90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
        <p:nvSpPr>
          <p:cNvPr id="1574" name="Google Shape;1574;p86"/>
          <p:cNvSpPr txBox="1"/>
          <p:nvPr/>
        </p:nvSpPr>
        <p:spPr>
          <a:xfrm>
            <a:off x="3032475" y="624353"/>
            <a:ext cx="57876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Waxaan isticmaali karnaa nooca qaacidada sine (sine formula) halkaasoo sin(θ°) ay tahay mawduuca.</a:t>
            </a:r>
            <a:r>
              <a:rPr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r>
              <a:rPr i="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575" name="Google Shape;1575;p86"/>
          <p:cNvSpPr txBox="1"/>
          <p:nvPr/>
        </p:nvSpPr>
        <p:spPr>
          <a:xfrm>
            <a:off x="7830905" y="3752325"/>
            <a:ext cx="723300" cy="221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10 cm</a:t>
            </a:r>
            <a:endParaRPr sz="1800">
              <a:latin typeface="Lexend"/>
              <a:ea typeface="Lexend"/>
              <a:cs typeface="Lexend"/>
              <a:sym typeface="Lexend"/>
            </a:endParaRPr>
          </a:p>
        </p:txBody>
      </p:sp>
      <p:sp>
        <p:nvSpPr>
          <p:cNvPr id="1576" name="Google Shape;1576;p86"/>
          <p:cNvSpPr/>
          <p:nvPr/>
        </p:nvSpPr>
        <p:spPr>
          <a:xfrm>
            <a:off x="7017423" y="4456682"/>
            <a:ext cx="281400" cy="281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577" name="Google Shape;1577;p86"/>
          <p:cNvCxnSpPr/>
          <p:nvPr/>
        </p:nvCxnSpPr>
        <p:spPr>
          <a:xfrm>
            <a:off x="7081325" y="3201150"/>
            <a:ext cx="1473000" cy="1473000"/>
          </a:xfrm>
          <a:prstGeom prst="straightConnector1">
            <a:avLst/>
          </a:prstGeom>
          <a:noFill/>
          <a:ln cap="flat" cmpd="sng" w="28575">
            <a:solidFill>
              <a:srgbClr val="4F7BE8"/>
            </a:solidFill>
            <a:prstDash val="solid"/>
            <a:round/>
            <a:headEnd len="med" w="med" type="triangle"/>
            <a:tailEnd len="med" w="med" type="triangle"/>
          </a:ln>
        </p:spPr>
      </p:cxnSp>
      <p:cxnSp>
        <p:nvCxnSpPr>
          <p:cNvPr id="1578" name="Google Shape;1578;p86"/>
          <p:cNvCxnSpPr/>
          <p:nvPr/>
        </p:nvCxnSpPr>
        <p:spPr>
          <a:xfrm>
            <a:off x="6899655" y="3265051"/>
            <a:ext cx="0" cy="1478400"/>
          </a:xfrm>
          <a:prstGeom prst="straightConnector1">
            <a:avLst/>
          </a:prstGeom>
          <a:noFill/>
          <a:ln cap="flat" cmpd="sng" w="28575">
            <a:solidFill>
              <a:srgbClr val="4F7BE8"/>
            </a:solidFill>
            <a:prstDash val="solid"/>
            <a:round/>
            <a:headEnd len="med" w="med" type="triangle"/>
            <a:tailEnd len="med" w="med" type="triangle"/>
          </a:ln>
        </p:spPr>
      </p:cxnSp>
      <p:sp>
        <p:nvSpPr>
          <p:cNvPr id="1579" name="Google Shape;1579;p86"/>
          <p:cNvSpPr/>
          <p:nvPr/>
        </p:nvSpPr>
        <p:spPr>
          <a:xfrm>
            <a:off x="6129478" y="4132375"/>
            <a:ext cx="696300" cy="273000"/>
          </a:xfrm>
          <a:prstGeom prst="rect">
            <a:avLst/>
          </a:prstGeom>
          <a:solidFill>
            <a:srgbClr val="EBEDFE"/>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dhinaca ka soo horjeeda (opp)</a:t>
            </a:r>
            <a:endParaRPr sz="1800">
              <a:solidFill>
                <a:schemeClr val="dk1"/>
              </a:solidFill>
              <a:latin typeface="Lexend"/>
              <a:ea typeface="Lexend"/>
              <a:cs typeface="Lexend"/>
              <a:sym typeface="Lexend"/>
            </a:endParaRPr>
          </a:p>
        </p:txBody>
      </p:sp>
      <p:sp>
        <p:nvSpPr>
          <p:cNvPr id="1580" name="Google Shape;1580;p86"/>
          <p:cNvSpPr/>
          <p:nvPr/>
        </p:nvSpPr>
        <p:spPr>
          <a:xfrm>
            <a:off x="7844408" y="3468050"/>
            <a:ext cx="696300" cy="273000"/>
          </a:xfrm>
          <a:prstGeom prst="rect">
            <a:avLst/>
          </a:prstGeom>
          <a:solidFill>
            <a:srgbClr val="EBEDFE"/>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jibaabka (hyp)</a:t>
            </a:r>
            <a:endParaRPr sz="1800">
              <a:solidFill>
                <a:schemeClr val="dk1"/>
              </a:solidFill>
              <a:latin typeface="Lexend"/>
              <a:ea typeface="Lexend"/>
              <a:cs typeface="Lexend"/>
              <a:sym typeface="Lexend"/>
            </a:endParaRPr>
          </a:p>
        </p:txBody>
      </p:sp>
      <p:sp>
        <p:nvSpPr>
          <p:cNvPr id="1581" name="Google Shape;1581;p86"/>
          <p:cNvSpPr txBox="1"/>
          <p:nvPr/>
        </p:nvSpPr>
        <p:spPr>
          <a:xfrm>
            <a:off x="7977997" y="4513631"/>
            <a:ext cx="375000" cy="186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100">
                <a:latin typeface="Lexend"/>
                <a:ea typeface="Lexend"/>
                <a:cs typeface="Lexend"/>
                <a:sym typeface="Lexend"/>
              </a:rPr>
              <a:t>θ</a:t>
            </a:r>
            <a:r>
              <a:rPr lang="en-GB" sz="1100">
                <a:latin typeface="Lexend"/>
                <a:ea typeface="Lexend"/>
                <a:cs typeface="Lexend"/>
                <a:sym typeface="Lexend"/>
              </a:rPr>
              <a:t>°</a:t>
            </a:r>
            <a:endParaRPr sz="1800">
              <a:latin typeface="Lexend"/>
              <a:ea typeface="Lexend"/>
              <a:cs typeface="Lexend"/>
              <a:sym typeface="Lexend"/>
            </a:endParaRPr>
          </a:p>
        </p:txBody>
      </p:sp>
      <p:sp>
        <p:nvSpPr>
          <p:cNvPr id="1582" name="Google Shape;1582;p86"/>
          <p:cNvSpPr txBox="1"/>
          <p:nvPr/>
        </p:nvSpPr>
        <p:spPr>
          <a:xfrm>
            <a:off x="3032475" y="2118203"/>
            <a:ext cx="57876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Ku beddel dhererka jibaabka (hypotenuse) iyo dhinaca ka soo horjeeda θ°.</a:t>
            </a:r>
            <a:r>
              <a:rPr i="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583" name="Google Shape;1583;p86"/>
          <p:cNvSpPr txBox="1"/>
          <p:nvPr/>
        </p:nvSpPr>
        <p:spPr>
          <a:xfrm>
            <a:off x="5390593" y="3870941"/>
            <a:ext cx="1473300" cy="221100"/>
          </a:xfrm>
          <a:prstGeom prst="rect">
            <a:avLst/>
          </a:prstGeom>
          <a:solidFill>
            <a:schemeClr val="lt1"/>
          </a:solidFill>
          <a:ln>
            <a:noFill/>
          </a:ln>
        </p:spPr>
        <p:txBody>
          <a:bodyPr anchorCtr="0" anchor="ctr" bIns="0" lIns="0" spcFirstLastPara="1" rIns="0" wrap="square" tIns="0">
            <a:normAutofit/>
          </a:bodyPr>
          <a:lstStyle/>
          <a:p>
            <a:pPr indent="0" lvl="0" marL="0" rtl="0" algn="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7.07 cm</a:t>
            </a:r>
            <a:endParaRPr sz="1800">
              <a:latin typeface="Lexend"/>
              <a:ea typeface="Lexend"/>
              <a:cs typeface="Lexend"/>
              <a:sym typeface="Lexend"/>
            </a:endParaRPr>
          </a:p>
        </p:txBody>
      </p:sp>
      <p:pic>
        <p:nvPicPr>
          <p:cNvPr descr="&lt;math xmlns=&quot;http://www.w3.org/1998/Math/MathML&quot; display=&quot;block&quot; data-is-equatio=&quot;1&quot; data-latex=&quot;\sin\left(\theta°\right)=\frac{opp}{h}\ \ \ \ \ \ \ \ \ \ \ \ \ h=\frac{opp}{\sin\left(\theta°\right)}&quot;&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frac&gt;&lt;mrow&gt;&lt;mi&gt;o&lt;/mi&gt;&lt;mi&gt;p&lt;/mi&gt;&lt;mi&gt;p&lt;/mi&gt;&lt;/mrow&gt;&lt;mi&gt;h&lt;/mi&gt;&lt;/mfrac&gt;&lt;mtext&gt;&lt;/mtext&gt;&lt;mtext&gt;&lt;/mtext&gt;&lt;mtext&gt;&lt;/mtext&gt;&lt;mtext&gt;&lt;/mtext&gt;&lt;mtext&gt;&lt;/mtext&gt;&lt;mtext&gt;&lt;/mtext&gt;&lt;mtext&gt;&lt;/mtext&gt;&lt;mtext&gt;&lt;/mtext&gt;&lt;mtext&gt;&lt;/mtext&gt;&lt;mtext&gt;&lt;/mtext&gt;&lt;mtext&gt;&lt;/mtext&gt;&lt;mtext&gt;&lt;/mtext&gt;&lt;mtext&gt;&lt;/mtext&gt;&lt;mi&gt;h&lt;/mi&gt;&lt;mo&gt;=&lt;/mo&gt;&lt;mfrac&gt;&lt;mrow&gt;&lt;mi&gt;o&lt;/mi&gt;&lt;mi&gt;p&lt;/mi&gt;&lt;mi&gt;p&lt;/mi&gt;&lt;/mrow&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ath&gt;" id="1584" name="Google Shape;1584;p86" title="sine theta degrees equals o p p over h h equals o p p over sine theta degrees"/>
          <p:cNvPicPr preferRelativeResize="0"/>
          <p:nvPr/>
        </p:nvPicPr>
        <p:blipFill rotWithShape="1">
          <a:blip r:embed="rId4">
            <a:alphaModFix/>
          </a:blip>
          <a:srcRect b="0" l="0" r="72192" t="0"/>
          <a:stretch/>
        </p:blipFill>
        <p:spPr>
          <a:xfrm>
            <a:off x="3800950" y="2711320"/>
            <a:ext cx="1034571" cy="554100"/>
          </a:xfrm>
          <a:prstGeom prst="rect">
            <a:avLst/>
          </a:prstGeom>
          <a:noFill/>
          <a:ln>
            <a:noFill/>
          </a:ln>
        </p:spPr>
      </p:pic>
      <p:sp>
        <p:nvSpPr>
          <p:cNvPr id="1585" name="Google Shape;1585;p86"/>
          <p:cNvSpPr txBox="1"/>
          <p:nvPr/>
        </p:nvSpPr>
        <p:spPr>
          <a:xfrm>
            <a:off x="3032475" y="3540900"/>
            <a:ext cx="23586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Si loo helo xagasha, waxaan ka raadinaa 0.707 tiirka sine (sine column) waxaanna hubinaa xagasha u dhigma.</a:t>
            </a:r>
            <a:endParaRPr sz="1800">
              <a:latin typeface="Lexend"/>
              <a:ea typeface="Lexend"/>
              <a:cs typeface="Lexend"/>
              <a:sym typeface="Lexend"/>
            </a:endParaRPr>
          </a:p>
        </p:txBody>
      </p:sp>
      <p:grpSp>
        <p:nvGrpSpPr>
          <p:cNvPr id="1586" name="Google Shape;1586;p86"/>
          <p:cNvGrpSpPr/>
          <p:nvPr/>
        </p:nvGrpSpPr>
        <p:grpSpPr>
          <a:xfrm>
            <a:off x="4809701" y="2729095"/>
            <a:ext cx="723300" cy="448000"/>
            <a:chOff x="4885901" y="2729095"/>
            <a:chExt cx="723300" cy="448000"/>
          </a:xfrm>
        </p:grpSpPr>
        <p:sp>
          <p:nvSpPr>
            <p:cNvPr id="1587" name="Google Shape;1587;p86"/>
            <p:cNvSpPr txBox="1"/>
            <p:nvPr/>
          </p:nvSpPr>
          <p:spPr>
            <a:xfrm>
              <a:off x="4885901" y="29559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Times New Roman"/>
                  <a:ea typeface="Times New Roman"/>
                  <a:cs typeface="Times New Roman"/>
                  <a:sym typeface="Times New Roman"/>
                </a:rPr>
                <a:t>10</a:t>
              </a:r>
              <a:endParaRPr sz="1800">
                <a:latin typeface="Times New Roman"/>
                <a:ea typeface="Times New Roman"/>
                <a:cs typeface="Times New Roman"/>
                <a:sym typeface="Times New Roman"/>
              </a:endParaRPr>
            </a:p>
          </p:txBody>
        </p:sp>
        <p:sp>
          <p:nvSpPr>
            <p:cNvPr id="1588" name="Google Shape;1588;p86"/>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Times New Roman"/>
                  <a:ea typeface="Times New Roman"/>
                  <a:cs typeface="Times New Roman"/>
                  <a:sym typeface="Times New Roman"/>
                </a:rPr>
                <a:t>7.07</a:t>
              </a:r>
              <a:endParaRPr sz="1800">
                <a:latin typeface="Times New Roman"/>
                <a:ea typeface="Times New Roman"/>
                <a:cs typeface="Times New Roman"/>
                <a:sym typeface="Times New Roman"/>
              </a:endParaRPr>
            </a:p>
          </p:txBody>
        </p:sp>
        <p:cxnSp>
          <p:nvCxnSpPr>
            <p:cNvPr id="1589" name="Google Shape;1589;p86"/>
            <p:cNvCxnSpPr/>
            <p:nvPr/>
          </p:nvCxnSpPr>
          <p:spPr>
            <a:xfrm>
              <a:off x="5004101" y="2953112"/>
              <a:ext cx="486900" cy="0"/>
            </a:xfrm>
            <a:prstGeom prst="straightConnector1">
              <a:avLst/>
            </a:prstGeom>
            <a:noFill/>
            <a:ln cap="flat" cmpd="sng" w="19050">
              <a:solidFill>
                <a:schemeClr val="dk1"/>
              </a:solidFill>
              <a:prstDash val="solid"/>
              <a:round/>
              <a:headEnd len="med" w="med" type="none"/>
              <a:tailEnd len="med" w="med" type="none"/>
            </a:ln>
          </p:spPr>
        </p:cxnSp>
      </p:grpSp>
      <p:sp>
        <p:nvSpPr>
          <p:cNvPr id="1590" name="Google Shape;1590;p86"/>
          <p:cNvSpPr/>
          <p:nvPr/>
        </p:nvSpPr>
        <p:spPr>
          <a:xfrm>
            <a:off x="939550" y="629400"/>
            <a:ext cx="615600" cy="209700"/>
          </a:xfrm>
          <a:prstGeom prst="rect">
            <a:avLst/>
          </a:prstGeom>
          <a:solidFill>
            <a:schemeClr val="accent5"/>
          </a:solidFill>
          <a:ln cap="flat" cmpd="sng" w="28575">
            <a:solidFill>
              <a:srgbClr val="000000"/>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rgbClr val="FFFFFF"/>
                </a:solidFill>
                <a:latin typeface="Lexend"/>
                <a:ea typeface="Lexend"/>
                <a:cs typeface="Lexend"/>
                <a:sym typeface="Lexend"/>
              </a:rPr>
              <a:t>sine (sine)</a:t>
            </a:r>
            <a:endParaRPr sz="1800">
              <a:solidFill>
                <a:srgbClr val="FFFFFF"/>
              </a:solidFill>
              <a:latin typeface="Lexend"/>
              <a:ea typeface="Lexend"/>
              <a:cs typeface="Lexend"/>
              <a:sym typeface="Lexend"/>
            </a:endParaRPr>
          </a:p>
        </p:txBody>
      </p:sp>
      <p:sp>
        <p:nvSpPr>
          <p:cNvPr id="1591" name="Google Shape;1591;p86"/>
          <p:cNvSpPr/>
          <p:nvPr/>
        </p:nvSpPr>
        <p:spPr>
          <a:xfrm>
            <a:off x="324000" y="2724900"/>
            <a:ext cx="615600" cy="209700"/>
          </a:xfrm>
          <a:prstGeom prst="rect">
            <a:avLst/>
          </a:prstGeom>
          <a:solidFill>
            <a:srgbClr val="EBEDFE"/>
          </a:solidFill>
          <a:ln cap="flat" cmpd="sng" w="28575">
            <a:solidFill>
              <a:srgbClr val="000000"/>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45</a:t>
            </a:r>
            <a:endParaRPr sz="1800">
              <a:solidFill>
                <a:srgbClr val="000000"/>
              </a:solidFill>
              <a:latin typeface="Lexend"/>
              <a:ea typeface="Lexend"/>
              <a:cs typeface="Lexend"/>
              <a:sym typeface="Lexend"/>
            </a:endParaRPr>
          </a:p>
        </p:txBody>
      </p:sp>
      <p:sp>
        <p:nvSpPr>
          <p:cNvPr id="1592" name="Google Shape;1592;p86"/>
          <p:cNvSpPr/>
          <p:nvPr/>
        </p:nvSpPr>
        <p:spPr>
          <a:xfrm>
            <a:off x="939550" y="2724900"/>
            <a:ext cx="615600" cy="209700"/>
          </a:xfrm>
          <a:prstGeom prst="rect">
            <a:avLst/>
          </a:prstGeom>
          <a:solidFill>
            <a:srgbClr val="EBEDFE"/>
          </a:solidFill>
          <a:ln cap="flat" cmpd="sng" w="28575">
            <a:solidFill>
              <a:srgbClr val="000000"/>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0.707</a:t>
            </a:r>
            <a:endParaRPr sz="1800">
              <a:solidFill>
                <a:srgbClr val="000000"/>
              </a:solidFill>
              <a:latin typeface="Lexend"/>
              <a:ea typeface="Lexend"/>
              <a:cs typeface="Lexend"/>
              <a:sym typeface="Lexend"/>
            </a:endParaRPr>
          </a:p>
        </p:txBody>
      </p:sp>
      <p:sp>
        <p:nvSpPr>
          <p:cNvPr id="1593" name="Google Shape;1593;p86"/>
          <p:cNvSpPr txBox="1"/>
          <p:nvPr/>
        </p:nvSpPr>
        <p:spPr>
          <a:xfrm>
            <a:off x="7850428" y="4513625"/>
            <a:ext cx="471300" cy="186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45°</a:t>
            </a:r>
            <a:endParaRPr sz="1800">
              <a:latin typeface="Lexend"/>
              <a:ea typeface="Lexend"/>
              <a:cs typeface="Lexend"/>
              <a:sym typeface="Lexend"/>
            </a:endParaRPr>
          </a:p>
        </p:txBody>
      </p:sp>
      <p:sp>
        <p:nvSpPr>
          <p:cNvPr id="1594" name="Google Shape;1594;p86"/>
          <p:cNvSpPr/>
          <p:nvPr/>
        </p:nvSpPr>
        <p:spPr>
          <a:xfrm>
            <a:off x="5707648" y="2804816"/>
            <a:ext cx="723300" cy="246300"/>
          </a:xfrm>
          <a:prstGeom prst="rect">
            <a:avLst/>
          </a:prstGeom>
          <a:solidFill>
            <a:srgbClr val="EBEDFE"/>
          </a:solidFill>
          <a:ln cap="flat" cmpd="sng" w="28575">
            <a:solidFill>
              <a:srgbClr val="000000"/>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Times New Roman"/>
                <a:cs typeface="Times New Roman"/>
                <a:sym typeface="Times New Roman"/>
              </a:rPr>
              <a:t>0.707</a:t>
            </a:r>
            <a:endParaRPr sz="1800">
              <a:solidFill>
                <a:srgbClr val="000000"/>
              </a:solidFill>
              <a:latin typeface="Times New Roman"/>
              <a:ea typeface="Times New Roman"/>
              <a:cs typeface="Times New Roman"/>
              <a:sym typeface="Times New Roman"/>
            </a:endParaRPr>
          </a:p>
        </p:txBody>
      </p:sp>
      <p:sp>
        <p:nvSpPr>
          <p:cNvPr id="1595" name="Google Shape;1595;p86"/>
          <p:cNvSpPr/>
          <p:nvPr/>
        </p:nvSpPr>
        <p:spPr>
          <a:xfrm>
            <a:off x="7017423" y="3265051"/>
            <a:ext cx="1473300" cy="14733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581"/>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59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9" name="Shape 1599"/>
        <p:cNvGrpSpPr/>
        <p:nvPr/>
      </p:nvGrpSpPr>
      <p:grpSpPr>
        <a:xfrm>
          <a:off x="0" y="0"/>
          <a:ext cx="0" cy="0"/>
          <a:chOff x="0" y="0"/>
          <a:chExt cx="0" cy="0"/>
        </a:xfrm>
      </p:grpSpPr>
      <p:pic>
        <p:nvPicPr>
          <p:cNvPr descr="&lt;math xmlns=&quot;http://www.w3.org/1998/Math/MathML&quot; display=&quot;block&quot; data-is-equatio=&quot;1&quot; data-latex=&quot;\sin\left(\theta°\right)=\frac{\text{opp}}{h}\ \ \ \ \ \ \ \ \ \ \ \ \ h=\frac{\text{opp}}{\sin\left(\theta°\right)}&quot;&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frac&gt;&lt;mtext&gt;opp&lt;/mtext&gt;&lt;mi&gt;h&lt;/mi&gt;&lt;/mfrac&gt;&lt;mtext&gt;&lt;/mtext&gt;&lt;mtext&gt;&lt;/mtext&gt;&lt;mtext&gt;&lt;/mtext&gt;&lt;mtext&gt;&lt;/mtext&gt;&lt;mtext&gt;&lt;/mtext&gt;&lt;mtext&gt;&lt;/mtext&gt;&lt;mtext&gt;&lt;/mtext&gt;&lt;mtext&gt;&lt;/mtext&gt;&lt;mtext&gt;&lt;/mtext&gt;&lt;mtext&gt;&lt;/mtext&gt;&lt;mtext&gt;&lt;/mtext&gt;&lt;mtext&gt;&lt;/mtext&gt;&lt;mtext&gt;&lt;/mtext&gt;&lt;mi&gt;h&lt;/mi&gt;&lt;mo&gt;=&lt;/mo&gt;&lt;mfrac&gt;&lt;mtext&gt;opp&lt;/mtext&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ath&gt;" id="1600" name="Google Shape;1600;p87" title="sine theta degrees equals opp over h h equals opp over sine theta degrees"/>
          <p:cNvPicPr preferRelativeResize="0"/>
          <p:nvPr/>
        </p:nvPicPr>
        <p:blipFill rotWithShape="1">
          <a:blip r:embed="rId3">
            <a:alphaModFix/>
          </a:blip>
          <a:srcRect b="0" l="0" r="52428" t="0"/>
          <a:stretch/>
        </p:blipFill>
        <p:spPr>
          <a:xfrm>
            <a:off x="3729549" y="2478325"/>
            <a:ext cx="1755900" cy="561600"/>
          </a:xfrm>
          <a:prstGeom prst="rect">
            <a:avLst/>
          </a:prstGeom>
          <a:noFill/>
          <a:ln>
            <a:noFill/>
          </a:ln>
        </p:spPr>
      </p:pic>
      <p:sp>
        <p:nvSpPr>
          <p:cNvPr id="1601" name="Google Shape;1601;p87"/>
          <p:cNvSpPr txBox="1"/>
          <p:nvPr/>
        </p:nvSpPr>
        <p:spPr>
          <a:xfrm>
            <a:off x="5532998" y="3358592"/>
            <a:ext cx="1225800" cy="2211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 0.94</a:t>
            </a:r>
            <a:endParaRPr sz="2000">
              <a:latin typeface="Times New Roman"/>
              <a:ea typeface="Times New Roman"/>
              <a:cs typeface="Times New Roman"/>
              <a:sym typeface="Times New Roman"/>
            </a:endParaRPr>
          </a:p>
        </p:txBody>
      </p:sp>
      <p:sp>
        <p:nvSpPr>
          <p:cNvPr id="1602" name="Google Shape;1602;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Xisaabinta xaglaha iyadoo la isticmaalayo qaacidada sine (sine formula)</a:t>
            </a:r>
            <a:endParaRPr/>
          </a:p>
        </p:txBody>
      </p:sp>
      <p:graphicFrame>
        <p:nvGraphicFramePr>
          <p:cNvPr id="1603" name="Google Shape;1603;p87"/>
          <p:cNvGraphicFramePr/>
          <p:nvPr/>
        </p:nvGraphicFramePr>
        <p:xfrm>
          <a:off x="324000" y="629400"/>
          <a:ext cx="3000000" cy="3000000"/>
        </p:xfrm>
        <a:graphic>
          <a:graphicData uri="http://schemas.openxmlformats.org/drawingml/2006/table">
            <a:tbl>
              <a:tblPr>
                <a:noFill/>
                <a:tableStyleId>{A9BE48FB-78EB-4247-964A-A29AEC6ECE5A}</a:tableStyleId>
              </a:tblPr>
              <a:tblGrid>
                <a:gridCol w="615550"/>
                <a:gridCol w="615550"/>
                <a:gridCol w="615550"/>
                <a:gridCol w="615550"/>
              </a:tblGrid>
              <a:tr h="200525">
                <a:tc>
                  <a:txBody>
                    <a:bodyPr/>
                    <a:lstStyle/>
                    <a:p>
                      <a:pPr indent="0" lvl="0" marL="0" rtl="0" algn="ctr">
                        <a:lnSpc>
                          <a:spcPct val="115000"/>
                        </a:lnSpc>
                        <a:spcBef>
                          <a:spcPts val="0"/>
                        </a:spcBef>
                        <a:spcAft>
                          <a:spcPts val="0"/>
                        </a:spcAft>
                        <a:buNone/>
                      </a:pPr>
                      <a:r>
                        <a:rPr lang="en-GB" sz="1200">
                          <a:solidFill>
                            <a:srgbClr val="FFFFFF"/>
                          </a:solidFill>
                          <a:latin typeface="Lexend"/>
                          <a:ea typeface="Lexend"/>
                          <a:cs typeface="Lexend"/>
                          <a:sym typeface="Lexend"/>
                        </a:rPr>
                        <a:t>xagal (angle)</a:t>
                      </a:r>
                      <a:endParaRPr sz="1200">
                        <a:solidFill>
                          <a:srgbClr val="FFFFFF"/>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5"/>
                    </a:solidFill>
                  </a:tcPr>
                </a:tc>
                <a:tc>
                  <a:txBody>
                    <a:bodyPr/>
                    <a:lstStyle/>
                    <a:p>
                      <a:pPr indent="0" lvl="0" marL="0" rtl="0" algn="ctr">
                        <a:lnSpc>
                          <a:spcPct val="115000"/>
                        </a:lnSpc>
                        <a:spcBef>
                          <a:spcPts val="0"/>
                        </a:spcBef>
                        <a:spcAft>
                          <a:spcPts val="0"/>
                        </a:spcAft>
                        <a:buNone/>
                      </a:pPr>
                      <a:r>
                        <a:rPr lang="en-GB" sz="1200">
                          <a:solidFill>
                            <a:srgbClr val="FFFFFF"/>
                          </a:solidFill>
                          <a:latin typeface="Lexend"/>
                          <a:ea typeface="Lexend"/>
                          <a:cs typeface="Lexend"/>
                          <a:sym typeface="Lexend"/>
                        </a:rPr>
                        <a:t>sine (sine)</a:t>
                      </a:r>
                      <a:endParaRPr sz="1200">
                        <a:solidFill>
                          <a:srgbClr val="FFFFFF"/>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5"/>
                    </a:solidFill>
                  </a:tcPr>
                </a:tc>
                <a:tc>
                  <a:txBody>
                    <a:bodyPr/>
                    <a:lstStyle/>
                    <a:p>
                      <a:pPr indent="0" lvl="0" marL="0" rtl="0" algn="ctr">
                        <a:lnSpc>
                          <a:spcPct val="115000"/>
                        </a:lnSpc>
                        <a:spcBef>
                          <a:spcPts val="0"/>
                        </a:spcBef>
                        <a:spcAft>
                          <a:spcPts val="0"/>
                        </a:spcAft>
                        <a:buNone/>
                      </a:pPr>
                      <a:r>
                        <a:rPr lang="en-GB" sz="1200">
                          <a:solidFill>
                            <a:srgbClr val="FFFFFF"/>
                          </a:solidFill>
                          <a:latin typeface="Lexend"/>
                          <a:ea typeface="Lexend"/>
                          <a:cs typeface="Lexend"/>
                          <a:sym typeface="Lexend"/>
                        </a:rPr>
                        <a:t>cosine (cosine)</a:t>
                      </a:r>
                      <a:endParaRPr sz="1200">
                        <a:solidFill>
                          <a:srgbClr val="FFFFFF"/>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5"/>
                    </a:solidFill>
                  </a:tcPr>
                </a:tc>
                <a:tc>
                  <a:txBody>
                    <a:bodyPr/>
                    <a:lstStyle/>
                    <a:p>
                      <a:pPr indent="0" lvl="0" marL="0" rtl="0" algn="ctr">
                        <a:lnSpc>
                          <a:spcPct val="115000"/>
                        </a:lnSpc>
                        <a:spcBef>
                          <a:spcPts val="0"/>
                        </a:spcBef>
                        <a:spcAft>
                          <a:spcPts val="0"/>
                        </a:spcAft>
                        <a:buNone/>
                      </a:pPr>
                      <a:r>
                        <a:rPr lang="en-GB" sz="1200">
                          <a:solidFill>
                            <a:srgbClr val="FFFFFF"/>
                          </a:solidFill>
                          <a:latin typeface="Lexend"/>
                          <a:ea typeface="Lexend"/>
                          <a:cs typeface="Lexend"/>
                          <a:sym typeface="Lexend"/>
                        </a:rPr>
                        <a:t>tangent (tangent)</a:t>
                      </a:r>
                      <a:endParaRPr sz="1200">
                        <a:solidFill>
                          <a:srgbClr val="FFFFFF"/>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5"/>
                    </a:solidFill>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0.996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0.174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0.985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0.176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0.259</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0.268</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20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0.342</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0.364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25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0.423</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0.906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0.466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30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0.866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0.577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35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0.574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0.819</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40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0.643</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0.766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0.839</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45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0.707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0.707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50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0.766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0.643</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1.192</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55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0.819</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0.574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1.428</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60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0.866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1.732</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65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0.906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0.423</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2.145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70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0.342</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2.747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75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0.259</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3.732</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80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0.985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0.174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5.671</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85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0.996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11.43</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90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
        <p:nvSpPr>
          <p:cNvPr id="1604" name="Google Shape;1604;p87"/>
          <p:cNvSpPr/>
          <p:nvPr/>
        </p:nvSpPr>
        <p:spPr>
          <a:xfrm>
            <a:off x="939550" y="629400"/>
            <a:ext cx="615600" cy="209700"/>
          </a:xfrm>
          <a:prstGeom prst="rect">
            <a:avLst/>
          </a:prstGeom>
          <a:solidFill>
            <a:schemeClr val="accent5"/>
          </a:solidFill>
          <a:ln cap="flat" cmpd="sng" w="28575">
            <a:solidFill>
              <a:srgbClr val="000000"/>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rgbClr val="FFFFFF"/>
                </a:solidFill>
                <a:latin typeface="Lexend"/>
                <a:ea typeface="Lexend"/>
                <a:cs typeface="Lexend"/>
                <a:sym typeface="Lexend"/>
              </a:rPr>
              <a:t>sine (sine)</a:t>
            </a:r>
            <a:endParaRPr sz="1800">
              <a:solidFill>
                <a:srgbClr val="FFFFFF"/>
              </a:solidFill>
              <a:latin typeface="Lexend"/>
              <a:ea typeface="Lexend"/>
              <a:cs typeface="Lexend"/>
              <a:sym typeface="Lexend"/>
            </a:endParaRPr>
          </a:p>
        </p:txBody>
      </p:sp>
      <p:sp>
        <p:nvSpPr>
          <p:cNvPr id="1605" name="Google Shape;1605;p87"/>
          <p:cNvSpPr/>
          <p:nvPr/>
        </p:nvSpPr>
        <p:spPr>
          <a:xfrm>
            <a:off x="324000" y="3780000"/>
            <a:ext cx="615600" cy="209700"/>
          </a:xfrm>
          <a:prstGeom prst="rect">
            <a:avLst/>
          </a:prstGeom>
          <a:solidFill>
            <a:srgbClr val="EBEDFE"/>
          </a:solidFill>
          <a:ln cap="flat" cmpd="sng" w="28575">
            <a:solidFill>
              <a:srgbClr val="000000"/>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70</a:t>
            </a:r>
            <a:endParaRPr sz="1800">
              <a:solidFill>
                <a:srgbClr val="000000"/>
              </a:solidFill>
              <a:latin typeface="Lexend"/>
              <a:ea typeface="Lexend"/>
              <a:cs typeface="Lexend"/>
              <a:sym typeface="Lexend"/>
            </a:endParaRPr>
          </a:p>
        </p:txBody>
      </p:sp>
      <p:sp>
        <p:nvSpPr>
          <p:cNvPr id="1606" name="Google Shape;1606;p87"/>
          <p:cNvSpPr/>
          <p:nvPr/>
        </p:nvSpPr>
        <p:spPr>
          <a:xfrm>
            <a:off x="939550" y="3780000"/>
            <a:ext cx="615600" cy="209700"/>
          </a:xfrm>
          <a:prstGeom prst="rect">
            <a:avLst/>
          </a:prstGeom>
          <a:solidFill>
            <a:srgbClr val="EBEDFE"/>
          </a:solidFill>
          <a:ln cap="flat" cmpd="sng" w="28575">
            <a:solidFill>
              <a:srgbClr val="000000"/>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0.94</a:t>
            </a:r>
            <a:endParaRPr sz="1800">
              <a:solidFill>
                <a:srgbClr val="000000"/>
              </a:solidFill>
              <a:latin typeface="Lexend"/>
              <a:ea typeface="Lexend"/>
              <a:cs typeface="Lexend"/>
              <a:sym typeface="Lexend"/>
            </a:endParaRPr>
          </a:p>
        </p:txBody>
      </p:sp>
      <p:sp>
        <p:nvSpPr>
          <p:cNvPr id="1607" name="Google Shape;1607;p87"/>
          <p:cNvSpPr txBox="1"/>
          <p:nvPr/>
        </p:nvSpPr>
        <p:spPr>
          <a:xfrm>
            <a:off x="3032475" y="624350"/>
            <a:ext cx="3224400" cy="1446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Isra waxay heshay qiime (value) ee sin(θ°) ee saddexagalkan.</a:t>
            </a:r>
            <a:r>
              <a:rPr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r>
              <a:rPr i="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None/>
            </a:pPr>
            <a:r>
              <a:rPr lang="en-GB" sz="1100">
                <a:solidFill>
                  <a:schemeClr val="dk1"/>
                </a:solidFill>
                <a:latin typeface="Lexend"/>
                <a:ea typeface="Lexend"/>
                <a:cs typeface="Lexend"/>
                <a:sym typeface="Lexend"/>
              </a:rPr>
              <a:t>Adigoo isticmaalaya shaxda raadinta, hel cabbirka xagasha θ°.</a:t>
            </a:r>
            <a:r>
              <a:rPr i="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pic>
        <p:nvPicPr>
          <p:cNvPr descr="&lt;math xmlns=&quot;http://www.w3.org/1998/Math/MathML&quot; display=&quot;block&quot; data-is-equatio=&quot;1&quot; data-latex=&quot;\sin\left(\theta°\right)=\frac{opp}{h}\ \ \ \ \ \ \ \ \ \ \ \ \ h=\frac{opp}{\sin\left(\theta°\right)}&quot;&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frac&gt;&lt;mrow&gt;&lt;mi&gt;o&lt;/mi&gt;&lt;mi&gt;p&lt;/mi&gt;&lt;mi&gt;p&lt;/mi&gt;&lt;/mrow&gt;&lt;mi&gt;h&lt;/mi&gt;&lt;/mfrac&gt;&lt;mtext&gt;&lt;/mtext&gt;&lt;mtext&gt;&lt;/mtext&gt;&lt;mtext&gt;&lt;/mtext&gt;&lt;mtext&gt;&lt;/mtext&gt;&lt;mtext&gt;&lt;/mtext&gt;&lt;mtext&gt;&lt;/mtext&gt;&lt;mtext&gt;&lt;/mtext&gt;&lt;mtext&gt;&lt;/mtext&gt;&lt;mtext&gt;&lt;/mtext&gt;&lt;mtext&gt;&lt;/mtext&gt;&lt;mtext&gt;&lt;/mtext&gt;&lt;mtext&gt;&lt;/mtext&gt;&lt;mtext&gt;&lt;/mtext&gt;&lt;mi&gt;h&lt;/mi&gt;&lt;mo&gt;=&lt;/mo&gt;&lt;mfrac&gt;&lt;mrow&gt;&lt;mi&gt;o&lt;/mi&gt;&lt;mi&gt;p&lt;/mi&gt;&lt;mi&gt;p&lt;/mi&gt;&lt;/mrow&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ath&gt;" id="1608" name="Google Shape;1608;p87" title="sine theta degrees equals o p p over h h equals o p p over sine theta degrees"/>
          <p:cNvPicPr preferRelativeResize="0"/>
          <p:nvPr/>
        </p:nvPicPr>
        <p:blipFill rotWithShape="1">
          <a:blip r:embed="rId4">
            <a:alphaModFix/>
          </a:blip>
          <a:srcRect b="0" l="0" r="72192" t="0"/>
          <a:stretch/>
        </p:blipFill>
        <p:spPr>
          <a:xfrm>
            <a:off x="3723600" y="3233400"/>
            <a:ext cx="1048576" cy="561600"/>
          </a:xfrm>
          <a:prstGeom prst="rect">
            <a:avLst/>
          </a:prstGeom>
          <a:noFill/>
          <a:ln>
            <a:noFill/>
          </a:ln>
        </p:spPr>
      </p:pic>
      <p:grpSp>
        <p:nvGrpSpPr>
          <p:cNvPr id="1609" name="Google Shape;1609;p87"/>
          <p:cNvGrpSpPr/>
          <p:nvPr/>
        </p:nvGrpSpPr>
        <p:grpSpPr>
          <a:xfrm>
            <a:off x="4809701" y="3262495"/>
            <a:ext cx="723300" cy="448000"/>
            <a:chOff x="4885901" y="2729095"/>
            <a:chExt cx="723300" cy="448000"/>
          </a:xfrm>
        </p:grpSpPr>
        <p:sp>
          <p:nvSpPr>
            <p:cNvPr id="1610" name="Google Shape;1610;p87"/>
            <p:cNvSpPr txBox="1"/>
            <p:nvPr/>
          </p:nvSpPr>
          <p:spPr>
            <a:xfrm>
              <a:off x="4885901" y="29559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Times New Roman"/>
                  <a:ea typeface="Times New Roman"/>
                  <a:cs typeface="Times New Roman"/>
                  <a:sym typeface="Times New Roman"/>
                </a:rPr>
                <a:t>25</a:t>
              </a:r>
              <a:endParaRPr sz="1800">
                <a:latin typeface="Times New Roman"/>
                <a:ea typeface="Times New Roman"/>
                <a:cs typeface="Times New Roman"/>
                <a:sym typeface="Times New Roman"/>
              </a:endParaRPr>
            </a:p>
          </p:txBody>
        </p:sp>
        <p:sp>
          <p:nvSpPr>
            <p:cNvPr id="1611" name="Google Shape;1611;p87"/>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Times New Roman"/>
                  <a:ea typeface="Times New Roman"/>
                  <a:cs typeface="Times New Roman"/>
                  <a:sym typeface="Times New Roman"/>
                </a:rPr>
                <a:t>23.5</a:t>
              </a:r>
              <a:endParaRPr sz="1800">
                <a:latin typeface="Times New Roman"/>
                <a:ea typeface="Times New Roman"/>
                <a:cs typeface="Times New Roman"/>
                <a:sym typeface="Times New Roman"/>
              </a:endParaRPr>
            </a:p>
          </p:txBody>
        </p:sp>
        <p:cxnSp>
          <p:nvCxnSpPr>
            <p:cNvPr id="1612" name="Google Shape;1612;p87"/>
            <p:cNvCxnSpPr/>
            <p:nvPr/>
          </p:nvCxnSpPr>
          <p:spPr>
            <a:xfrm>
              <a:off x="5004101" y="2953112"/>
              <a:ext cx="486900" cy="0"/>
            </a:xfrm>
            <a:prstGeom prst="straightConnector1">
              <a:avLst/>
            </a:prstGeom>
            <a:noFill/>
            <a:ln cap="flat" cmpd="sng" w="19050">
              <a:solidFill>
                <a:schemeClr val="dk1"/>
              </a:solidFill>
              <a:prstDash val="solid"/>
              <a:round/>
              <a:headEnd len="med" w="med" type="none"/>
              <a:tailEnd len="med" w="med" type="none"/>
            </a:ln>
          </p:spPr>
        </p:cxnSp>
      </p:grpSp>
      <p:sp>
        <p:nvSpPr>
          <p:cNvPr id="1613" name="Google Shape;1613;p87"/>
          <p:cNvSpPr/>
          <p:nvPr/>
        </p:nvSpPr>
        <p:spPr>
          <a:xfrm>
            <a:off x="5910325" y="780626"/>
            <a:ext cx="1367700" cy="1368000"/>
          </a:xfrm>
          <a:prstGeom prst="arc">
            <a:avLst>
              <a:gd fmla="val 21431706" name="adj1"/>
              <a:gd fmla="val 2341765"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14" name="Google Shape;1614;p87"/>
          <p:cNvSpPr/>
          <p:nvPr/>
        </p:nvSpPr>
        <p:spPr>
          <a:xfrm rot="2363554">
            <a:off x="7479617" y="2063092"/>
            <a:ext cx="175850" cy="17585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15" name="Google Shape;1615;p87"/>
          <p:cNvSpPr txBox="1"/>
          <p:nvPr/>
        </p:nvSpPr>
        <p:spPr>
          <a:xfrm>
            <a:off x="7911356" y="1986694"/>
            <a:ext cx="1009500" cy="2268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23.5 cm</a:t>
            </a:r>
            <a:endParaRPr sz="1800">
              <a:latin typeface="Lexend"/>
              <a:ea typeface="Lexend"/>
              <a:cs typeface="Lexend"/>
              <a:sym typeface="Lexend"/>
            </a:endParaRPr>
          </a:p>
        </p:txBody>
      </p:sp>
      <p:sp>
        <p:nvSpPr>
          <p:cNvPr id="1616" name="Google Shape;1616;p87"/>
          <p:cNvSpPr txBox="1"/>
          <p:nvPr/>
        </p:nvSpPr>
        <p:spPr>
          <a:xfrm flipH="1">
            <a:off x="6766849" y="1460847"/>
            <a:ext cx="528900" cy="226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100">
                <a:solidFill>
                  <a:schemeClr val="dk1"/>
                </a:solidFill>
                <a:latin typeface="Lexend"/>
                <a:ea typeface="Lexend"/>
                <a:cs typeface="Lexend"/>
                <a:sym typeface="Lexend"/>
              </a:rPr>
              <a:t>θ</a:t>
            </a:r>
            <a:r>
              <a:rPr lang="en-GB" sz="1100">
                <a:solidFill>
                  <a:schemeClr val="dk1"/>
                </a:solidFill>
                <a:latin typeface="Lexend"/>
                <a:ea typeface="Lexend"/>
                <a:cs typeface="Lexend"/>
                <a:sym typeface="Lexend"/>
              </a:rPr>
              <a:t>°</a:t>
            </a:r>
            <a:endParaRPr sz="1800">
              <a:latin typeface="Lexend"/>
              <a:ea typeface="Lexend"/>
              <a:cs typeface="Lexend"/>
              <a:sym typeface="Lexend"/>
            </a:endParaRPr>
          </a:p>
        </p:txBody>
      </p:sp>
      <p:sp>
        <p:nvSpPr>
          <p:cNvPr id="1617" name="Google Shape;1617;p87"/>
          <p:cNvSpPr txBox="1"/>
          <p:nvPr/>
        </p:nvSpPr>
        <p:spPr>
          <a:xfrm>
            <a:off x="6932650" y="2941800"/>
            <a:ext cx="17559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i="1" lang="en-GB" sz="1100">
                <a:solidFill>
                  <a:schemeClr val="dk1"/>
                </a:solidFill>
                <a:latin typeface="Kalam"/>
                <a:ea typeface="Kalam"/>
                <a:cs typeface="Kalam"/>
                <a:sym typeface="Kalam"/>
              </a:rPr>
              <a:t>θ</a:t>
            </a:r>
            <a:r>
              <a:rPr lang="en-GB" sz="1100">
                <a:solidFill>
                  <a:schemeClr val="dk1"/>
                </a:solidFill>
                <a:latin typeface="Kalam"/>
                <a:ea typeface="Kalam"/>
                <a:cs typeface="Kalam"/>
                <a:sym typeface="Kalam"/>
              </a:rPr>
              <a:t>° = 70°</a:t>
            </a:r>
            <a:endParaRPr sz="2000">
              <a:solidFill>
                <a:schemeClr val="dk1"/>
              </a:solidFill>
              <a:latin typeface="Kalam"/>
              <a:ea typeface="Kalam"/>
              <a:cs typeface="Kalam"/>
              <a:sym typeface="Kalam"/>
            </a:endParaRPr>
          </a:p>
        </p:txBody>
      </p:sp>
      <p:sp>
        <p:nvSpPr>
          <p:cNvPr id="1618" name="Google Shape;1618;p87"/>
          <p:cNvSpPr/>
          <p:nvPr/>
        </p:nvSpPr>
        <p:spPr>
          <a:xfrm rot="-3033169">
            <a:off x="6873144" y="778932"/>
            <a:ext cx="1150856" cy="1286051"/>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19" name="Google Shape;1619;p87"/>
          <p:cNvSpPr txBox="1"/>
          <p:nvPr/>
        </p:nvSpPr>
        <p:spPr>
          <a:xfrm>
            <a:off x="6846606" y="1053022"/>
            <a:ext cx="1216800" cy="226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25 cm</a:t>
            </a:r>
            <a:endParaRPr sz="1800">
              <a:latin typeface="Lexend"/>
              <a:ea typeface="Lexend"/>
              <a:cs typeface="Lexend"/>
              <a:sym typeface="Lexend"/>
            </a:endParaRPr>
          </a:p>
        </p:txBody>
      </p:sp>
      <p:pic>
        <p:nvPicPr>
          <p:cNvPr id="1620" name="Google Shape;1620;p87"/>
          <p:cNvPicPr preferRelativeResize="0"/>
          <p:nvPr/>
        </p:nvPicPr>
        <p:blipFill>
          <a:blip r:embed="rId5">
            <a:alphaModFix/>
          </a:blip>
          <a:stretch>
            <a:fillRect/>
          </a:stretch>
        </p:blipFill>
        <p:spPr>
          <a:xfrm rot="-136582">
            <a:off x="6473791" y="1241901"/>
            <a:ext cx="1962418" cy="119792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4" name="Shape 1624"/>
        <p:cNvGrpSpPr/>
        <p:nvPr/>
      </p:nvGrpSpPr>
      <p:grpSpPr>
        <a:xfrm>
          <a:off x="0" y="0"/>
          <a:ext cx="0" cy="0"/>
          <a:chOff x="0" y="0"/>
          <a:chExt cx="0" cy="0"/>
        </a:xfrm>
      </p:grpSpPr>
      <p:pic>
        <p:nvPicPr>
          <p:cNvPr descr="&lt;math xmlns=&quot;http://www.w3.org/1998/Math/MathML&quot; display=&quot;block&quot; data-is-equatio=&quot;1&quot; data-latex=&quot;\sin\left(\theta°\right)=\frac{\text{opp}}{h}\ \ \ \ \ \ \ \ \ \ \ \ \ h=\frac{\text{opp}}{\sin\left(\theta°\right)}&quot;&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frac&gt;&lt;mtext&gt;opp&lt;/mtext&gt;&lt;mi&gt;h&lt;/mi&gt;&lt;/mfrac&gt;&lt;mtext&gt;&lt;/mtext&gt;&lt;mtext&gt;&lt;/mtext&gt;&lt;mtext&gt;&lt;/mtext&gt;&lt;mtext&gt;&lt;/mtext&gt;&lt;mtext&gt;&lt;/mtext&gt;&lt;mtext&gt;&lt;/mtext&gt;&lt;mtext&gt;&lt;/mtext&gt;&lt;mtext&gt;&lt;/mtext&gt;&lt;mtext&gt;&lt;/mtext&gt;&lt;mtext&gt;&lt;/mtext&gt;&lt;mtext&gt;&lt;/mtext&gt;&lt;mtext&gt;&lt;/mtext&gt;&lt;mtext&gt;&lt;/mtext&gt;&lt;mi&gt;h&lt;/mi&gt;&lt;mo&gt;=&lt;/mo&gt;&lt;mfrac&gt;&lt;mtext&gt;opp&lt;/mtext&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ath&gt;" id="1625" name="Google Shape;1625;p88" title="sine theta degrees equals opp over h h equals opp over sine theta degrees"/>
          <p:cNvPicPr preferRelativeResize="0"/>
          <p:nvPr/>
        </p:nvPicPr>
        <p:blipFill rotWithShape="1">
          <a:blip r:embed="rId3">
            <a:alphaModFix/>
          </a:blip>
          <a:srcRect b="0" l="0" r="52428" t="0"/>
          <a:stretch/>
        </p:blipFill>
        <p:spPr>
          <a:xfrm>
            <a:off x="3729522" y="3081692"/>
            <a:ext cx="1755900" cy="561600"/>
          </a:xfrm>
          <a:prstGeom prst="rect">
            <a:avLst/>
          </a:prstGeom>
          <a:noFill/>
          <a:ln>
            <a:noFill/>
          </a:ln>
        </p:spPr>
      </p:pic>
      <p:sp>
        <p:nvSpPr>
          <p:cNvPr id="1626" name="Google Shape;1626;p88"/>
          <p:cNvSpPr/>
          <p:nvPr/>
        </p:nvSpPr>
        <p:spPr>
          <a:xfrm rot="2700000">
            <a:off x="8019295" y="1761234"/>
            <a:ext cx="1076782" cy="1076782"/>
          </a:xfrm>
          <a:prstGeom prst="arc">
            <a:avLst>
              <a:gd fmla="val 7709809" name="adj1"/>
              <a:gd fmla="val 10701611"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27" name="Google Shape;1627;p88"/>
          <p:cNvSpPr/>
          <p:nvPr/>
        </p:nvSpPr>
        <p:spPr>
          <a:xfrm rot="-333412">
            <a:off x="7358075" y="1075905"/>
            <a:ext cx="1150863" cy="1286031"/>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28" name="Google Shape;1628;p88"/>
          <p:cNvSpPr txBox="1"/>
          <p:nvPr/>
        </p:nvSpPr>
        <p:spPr>
          <a:xfrm>
            <a:off x="5532998" y="4044392"/>
            <a:ext cx="1225800" cy="2211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 0.866</a:t>
            </a:r>
            <a:endParaRPr sz="2000">
              <a:latin typeface="Kalam"/>
              <a:ea typeface="Kalam"/>
              <a:cs typeface="Kalam"/>
              <a:sym typeface="Kalam"/>
            </a:endParaRPr>
          </a:p>
        </p:txBody>
      </p:sp>
      <p:sp>
        <p:nvSpPr>
          <p:cNvPr id="1629" name="Google Shape;1629;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Xisaabinta xagasha iyadoo la isticmaalayo qaacidada sine</a:t>
            </a:r>
            <a:endParaRPr/>
          </a:p>
        </p:txBody>
      </p:sp>
      <p:graphicFrame>
        <p:nvGraphicFramePr>
          <p:cNvPr id="1630" name="Google Shape;1630;p88"/>
          <p:cNvGraphicFramePr/>
          <p:nvPr/>
        </p:nvGraphicFramePr>
        <p:xfrm>
          <a:off x="324000" y="629400"/>
          <a:ext cx="3000000" cy="3000000"/>
        </p:xfrm>
        <a:graphic>
          <a:graphicData uri="http://schemas.openxmlformats.org/drawingml/2006/table">
            <a:tbl>
              <a:tblPr>
                <a:noFill/>
                <a:tableStyleId>{A9BE48FB-78EB-4247-964A-A29AEC6ECE5A}</a:tableStyleId>
              </a:tblPr>
              <a:tblGrid>
                <a:gridCol w="615550"/>
                <a:gridCol w="615550"/>
                <a:gridCol w="615550"/>
                <a:gridCol w="615550"/>
              </a:tblGrid>
              <a:tr h="200525">
                <a:tc>
                  <a:txBody>
                    <a:bodyPr/>
                    <a:lstStyle/>
                    <a:p>
                      <a:pPr indent="0" lvl="0" marL="0" rtl="0" algn="ctr">
                        <a:lnSpc>
                          <a:spcPct val="115000"/>
                        </a:lnSpc>
                        <a:spcBef>
                          <a:spcPts val="0"/>
                        </a:spcBef>
                        <a:spcAft>
                          <a:spcPts val="0"/>
                        </a:spcAft>
                        <a:buNone/>
                      </a:pPr>
                      <a:r>
                        <a:rPr lang="en-GB" sz="1200">
                          <a:solidFill>
                            <a:srgbClr val="FFFFFF"/>
                          </a:solidFill>
                          <a:latin typeface="Lexend"/>
                          <a:ea typeface="Lexend"/>
                          <a:cs typeface="Lexend"/>
                          <a:sym typeface="Lexend"/>
                        </a:rPr>
                        <a:t>xagal (angle)</a:t>
                      </a:r>
                      <a:endParaRPr sz="1200">
                        <a:solidFill>
                          <a:srgbClr val="FFFFFF"/>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5"/>
                    </a:solidFill>
                  </a:tcPr>
                </a:tc>
                <a:tc>
                  <a:txBody>
                    <a:bodyPr/>
                    <a:lstStyle/>
                    <a:p>
                      <a:pPr indent="0" lvl="0" marL="0" rtl="0" algn="ctr">
                        <a:lnSpc>
                          <a:spcPct val="115000"/>
                        </a:lnSpc>
                        <a:spcBef>
                          <a:spcPts val="0"/>
                        </a:spcBef>
                        <a:spcAft>
                          <a:spcPts val="0"/>
                        </a:spcAft>
                        <a:buNone/>
                      </a:pPr>
                      <a:r>
                        <a:rPr lang="en-GB" sz="1200">
                          <a:solidFill>
                            <a:srgbClr val="FFFFFF"/>
                          </a:solidFill>
                          <a:latin typeface="Lexend"/>
                          <a:ea typeface="Lexend"/>
                          <a:cs typeface="Lexend"/>
                          <a:sym typeface="Lexend"/>
                        </a:rPr>
                        <a:t>sine</a:t>
                      </a:r>
                      <a:endParaRPr sz="1200">
                        <a:solidFill>
                          <a:srgbClr val="FFFFFF"/>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5"/>
                    </a:solidFill>
                  </a:tcPr>
                </a:tc>
                <a:tc>
                  <a:txBody>
                    <a:bodyPr/>
                    <a:lstStyle/>
                    <a:p>
                      <a:pPr indent="0" lvl="0" marL="0" rtl="0" algn="ctr">
                        <a:lnSpc>
                          <a:spcPct val="115000"/>
                        </a:lnSpc>
                        <a:spcBef>
                          <a:spcPts val="0"/>
                        </a:spcBef>
                        <a:spcAft>
                          <a:spcPts val="0"/>
                        </a:spcAft>
                        <a:buNone/>
                      </a:pPr>
                      <a:r>
                        <a:rPr lang="en-GB" sz="1200">
                          <a:solidFill>
                            <a:srgbClr val="FFFFFF"/>
                          </a:solidFill>
                          <a:latin typeface="Lexend"/>
                          <a:ea typeface="Lexend"/>
                          <a:cs typeface="Lexend"/>
                          <a:sym typeface="Lexend"/>
                        </a:rPr>
                        <a:t>cosine</a:t>
                      </a:r>
                      <a:endParaRPr sz="1200">
                        <a:solidFill>
                          <a:srgbClr val="FFFFFF"/>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5"/>
                    </a:solidFill>
                  </a:tcPr>
                </a:tc>
                <a:tc>
                  <a:txBody>
                    <a:bodyPr/>
                    <a:lstStyle/>
                    <a:p>
                      <a:pPr indent="0" lvl="0" marL="0" rtl="0" algn="ctr">
                        <a:lnSpc>
                          <a:spcPct val="115000"/>
                        </a:lnSpc>
                        <a:spcBef>
                          <a:spcPts val="0"/>
                        </a:spcBef>
                        <a:spcAft>
                          <a:spcPts val="0"/>
                        </a:spcAft>
                        <a:buNone/>
                      </a:pPr>
                      <a:r>
                        <a:rPr lang="en-GB" sz="1200">
                          <a:solidFill>
                            <a:srgbClr val="FFFFFF"/>
                          </a:solidFill>
                          <a:latin typeface="Lexend"/>
                          <a:ea typeface="Lexend"/>
                          <a:cs typeface="Lexend"/>
                          <a:sym typeface="Lexend"/>
                        </a:rPr>
                        <a:t>tangent</a:t>
                      </a:r>
                      <a:endParaRPr sz="1200">
                        <a:solidFill>
                          <a:srgbClr val="FFFFFF"/>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5"/>
                    </a:solidFill>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0.996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0.174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0.985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0.176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0.259</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0.268</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20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0.342</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0.364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25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0.423</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0.906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0.466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30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0.866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0.577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35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0.574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0.819</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40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0.643</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0.766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0.839</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45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0.707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0.707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50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0.766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0.643</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1.192</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55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0.819</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0.574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1.428</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60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0.866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1.732</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65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0.906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0.423</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2.145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70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0.342</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2.747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75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0.259</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3.732</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80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0.985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0.174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5.671</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85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0.996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11.43</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90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
        <p:nvSpPr>
          <p:cNvPr id="1631" name="Google Shape;1631;p88"/>
          <p:cNvSpPr/>
          <p:nvPr/>
        </p:nvSpPr>
        <p:spPr>
          <a:xfrm>
            <a:off x="939550" y="629400"/>
            <a:ext cx="615600" cy="209700"/>
          </a:xfrm>
          <a:prstGeom prst="rect">
            <a:avLst/>
          </a:prstGeom>
          <a:solidFill>
            <a:schemeClr val="accent5"/>
          </a:solidFill>
          <a:ln cap="flat" cmpd="sng" w="28575">
            <a:solidFill>
              <a:srgbClr val="000000"/>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FFFFFF"/>
                </a:solidFill>
                <a:latin typeface="Lexend"/>
                <a:ea typeface="Lexend"/>
                <a:cs typeface="Lexend"/>
                <a:sym typeface="Lexend"/>
              </a:rPr>
              <a:t>sine</a:t>
            </a:r>
            <a:endParaRPr sz="1800">
              <a:solidFill>
                <a:srgbClr val="FFFFFF"/>
              </a:solidFill>
              <a:latin typeface="Lexend"/>
              <a:ea typeface="Lexend"/>
              <a:cs typeface="Lexend"/>
              <a:sym typeface="Lexend"/>
            </a:endParaRPr>
          </a:p>
        </p:txBody>
      </p:sp>
      <p:sp>
        <p:nvSpPr>
          <p:cNvPr id="1632" name="Google Shape;1632;p88"/>
          <p:cNvSpPr/>
          <p:nvPr/>
        </p:nvSpPr>
        <p:spPr>
          <a:xfrm>
            <a:off x="324000" y="3351751"/>
            <a:ext cx="615600" cy="209700"/>
          </a:xfrm>
          <a:prstGeom prst="rect">
            <a:avLst/>
          </a:prstGeom>
          <a:solidFill>
            <a:srgbClr val="EBEDFE"/>
          </a:solidFill>
          <a:ln cap="flat" cmpd="sng" w="28575">
            <a:solidFill>
              <a:srgbClr val="000000"/>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60</a:t>
            </a:r>
            <a:endParaRPr sz="1800">
              <a:solidFill>
                <a:srgbClr val="000000"/>
              </a:solidFill>
              <a:latin typeface="Lexend"/>
              <a:ea typeface="Lexend"/>
              <a:cs typeface="Lexend"/>
              <a:sym typeface="Lexend"/>
            </a:endParaRPr>
          </a:p>
        </p:txBody>
      </p:sp>
      <p:sp>
        <p:nvSpPr>
          <p:cNvPr id="1633" name="Google Shape;1633;p88"/>
          <p:cNvSpPr txBox="1"/>
          <p:nvPr/>
        </p:nvSpPr>
        <p:spPr>
          <a:xfrm>
            <a:off x="3032475" y="624350"/>
            <a:ext cx="2826600" cy="1939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Adigoo ku beddelaya dhererka hypotenuse iyo dhinaca ka soo horjeeda θ° ee qaacidada sine, isticmaal shaxda raadinta si aad u hesho cabbirka xagasha θ°.</a:t>
            </a:r>
            <a:r>
              <a:rPr i="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i="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634" name="Google Shape;1634;p88"/>
          <p:cNvSpPr/>
          <p:nvPr/>
        </p:nvSpPr>
        <p:spPr>
          <a:xfrm>
            <a:off x="939550" y="3351751"/>
            <a:ext cx="615600" cy="209700"/>
          </a:xfrm>
          <a:prstGeom prst="rect">
            <a:avLst/>
          </a:prstGeom>
          <a:solidFill>
            <a:srgbClr val="EBEDFE"/>
          </a:solidFill>
          <a:ln cap="flat" cmpd="sng" w="28575">
            <a:solidFill>
              <a:srgbClr val="000000"/>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0.866</a:t>
            </a:r>
            <a:endParaRPr sz="1800">
              <a:solidFill>
                <a:srgbClr val="000000"/>
              </a:solidFill>
              <a:latin typeface="Lexend"/>
              <a:ea typeface="Lexend"/>
              <a:cs typeface="Lexend"/>
              <a:sym typeface="Lexend"/>
            </a:endParaRPr>
          </a:p>
        </p:txBody>
      </p:sp>
      <p:pic>
        <p:nvPicPr>
          <p:cNvPr descr="&lt;math xmlns=&quot;http://www.w3.org/1998/Math/MathML&quot; display=&quot;block&quot; data-is-equatio=&quot;1&quot; data-latex=&quot;\sin\left(\theta°\right)=\frac{opp}{h}\ \ \ \ \ \ \ \ \ \ \ \ \ h=\frac{opp}{\sin\left(\theta°\right)}&quot;&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frac&gt;&lt;mrow&gt;&lt;mi&gt;o&lt;/mi&gt;&lt;mi&gt;p&lt;/mi&gt;&lt;mi&gt;p&lt;/mi&gt;&lt;/mrow&gt;&lt;mi&gt;h&lt;/mi&gt;&lt;/mfrac&gt;&lt;mtext&gt;&lt;/mtext&gt;&lt;mtext&gt;&lt;/mtext&gt;&lt;mtext&gt;&lt;/mtext&gt;&lt;mtext&gt;&lt;/mtext&gt;&lt;mtext&gt;&lt;/mtext&gt;&lt;mtext&gt;&lt;/mtext&gt;&lt;mtext&gt;&lt;/mtext&gt;&lt;mtext&gt;&lt;/mtext&gt;&lt;mtext&gt;&lt;/mtext&gt;&lt;mtext&gt;&lt;/mtext&gt;&lt;mtext&gt;&lt;/mtext&gt;&lt;mtext&gt;&lt;/mtext&gt;&lt;mtext&gt;&lt;/mtext&gt;&lt;mi&gt;h&lt;/mi&gt;&lt;mo&gt;=&lt;/mo&gt;&lt;mfrac&gt;&lt;mrow&gt;&lt;mi&gt;o&lt;/mi&gt;&lt;mi&gt;p&lt;/mi&gt;&lt;mi&gt;p&lt;/mi&gt;&lt;/mrow&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ath&gt;" id="1635" name="Google Shape;1635;p88" title="sine theta degrees equals o p p over h h equals o p p over sine theta degrees"/>
          <p:cNvPicPr preferRelativeResize="0"/>
          <p:nvPr/>
        </p:nvPicPr>
        <p:blipFill rotWithShape="1">
          <a:blip r:embed="rId4">
            <a:alphaModFix/>
          </a:blip>
          <a:srcRect b="0" l="0" r="72192" t="0"/>
          <a:stretch/>
        </p:blipFill>
        <p:spPr>
          <a:xfrm>
            <a:off x="3723600" y="3919200"/>
            <a:ext cx="1048576" cy="561600"/>
          </a:xfrm>
          <a:prstGeom prst="rect">
            <a:avLst/>
          </a:prstGeom>
          <a:noFill/>
          <a:ln>
            <a:noFill/>
          </a:ln>
        </p:spPr>
      </p:pic>
      <p:sp>
        <p:nvSpPr>
          <p:cNvPr id="1636" name="Google Shape;1636;p88"/>
          <p:cNvSpPr txBox="1"/>
          <p:nvPr/>
        </p:nvSpPr>
        <p:spPr>
          <a:xfrm>
            <a:off x="4809701" y="4175195"/>
            <a:ext cx="723300" cy="221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200</a:t>
            </a:r>
            <a:endParaRPr sz="2000">
              <a:latin typeface="Kalam"/>
              <a:ea typeface="Kalam"/>
              <a:cs typeface="Kalam"/>
              <a:sym typeface="Kalam"/>
            </a:endParaRPr>
          </a:p>
        </p:txBody>
      </p:sp>
      <p:sp>
        <p:nvSpPr>
          <p:cNvPr id="1637" name="Google Shape;1637;p88"/>
          <p:cNvSpPr txBox="1"/>
          <p:nvPr/>
        </p:nvSpPr>
        <p:spPr>
          <a:xfrm>
            <a:off x="4809701" y="3948295"/>
            <a:ext cx="723300" cy="221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173.2</a:t>
            </a:r>
            <a:endParaRPr sz="2000">
              <a:latin typeface="Kalam"/>
              <a:ea typeface="Kalam"/>
              <a:cs typeface="Kalam"/>
              <a:sym typeface="Kalam"/>
            </a:endParaRPr>
          </a:p>
        </p:txBody>
      </p:sp>
      <p:cxnSp>
        <p:nvCxnSpPr>
          <p:cNvPr id="1638" name="Google Shape;1638;p88"/>
          <p:cNvCxnSpPr/>
          <p:nvPr/>
        </p:nvCxnSpPr>
        <p:spPr>
          <a:xfrm>
            <a:off x="4927901" y="4172312"/>
            <a:ext cx="486900" cy="0"/>
          </a:xfrm>
          <a:prstGeom prst="straightConnector1">
            <a:avLst/>
          </a:prstGeom>
          <a:noFill/>
          <a:ln cap="flat" cmpd="sng" w="19050">
            <a:solidFill>
              <a:schemeClr val="dk1"/>
            </a:solidFill>
            <a:prstDash val="solid"/>
            <a:round/>
            <a:headEnd len="med" w="med" type="none"/>
            <a:tailEnd len="med" w="med" type="none"/>
          </a:ln>
        </p:spPr>
      </p:cxnSp>
      <p:sp>
        <p:nvSpPr>
          <p:cNvPr id="1639" name="Google Shape;1639;p88"/>
          <p:cNvSpPr/>
          <p:nvPr/>
        </p:nvSpPr>
        <p:spPr>
          <a:xfrm rot="5064956">
            <a:off x="7414207" y="2230464"/>
            <a:ext cx="175734" cy="175734"/>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0" name="Google Shape;1640;p88"/>
          <p:cNvSpPr txBox="1"/>
          <p:nvPr/>
        </p:nvSpPr>
        <p:spPr>
          <a:xfrm>
            <a:off x="6191955" y="1807234"/>
            <a:ext cx="1136700" cy="227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173.2 cm</a:t>
            </a:r>
            <a:endParaRPr sz="1800">
              <a:latin typeface="Lexend"/>
              <a:ea typeface="Lexend"/>
              <a:cs typeface="Lexend"/>
              <a:sym typeface="Lexend"/>
            </a:endParaRPr>
          </a:p>
        </p:txBody>
      </p:sp>
      <p:sp>
        <p:nvSpPr>
          <p:cNvPr id="1641" name="Google Shape;1641;p88"/>
          <p:cNvSpPr txBox="1"/>
          <p:nvPr/>
        </p:nvSpPr>
        <p:spPr>
          <a:xfrm flipH="1">
            <a:off x="8076056" y="2091365"/>
            <a:ext cx="326400" cy="227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Lexend"/>
                <a:cs typeface="Lexend"/>
                <a:sym typeface="Lexend"/>
              </a:rPr>
              <a:t>θ</a:t>
            </a:r>
            <a:r>
              <a:rPr lang="en-GB" sz="1800">
                <a:solidFill>
                  <a:schemeClr val="dk1"/>
                </a:solidFill>
                <a:latin typeface="Lexend"/>
                <a:ea typeface="Lexend"/>
                <a:cs typeface="Lexend"/>
                <a:sym typeface="Lexend"/>
              </a:rPr>
              <a:t>°</a:t>
            </a:r>
            <a:endParaRPr sz="1800">
              <a:latin typeface="Lexend"/>
              <a:ea typeface="Lexend"/>
              <a:cs typeface="Lexend"/>
              <a:sym typeface="Lexend"/>
            </a:endParaRPr>
          </a:p>
        </p:txBody>
      </p:sp>
      <p:sp>
        <p:nvSpPr>
          <p:cNvPr id="1642" name="Google Shape;1642;p88"/>
          <p:cNvSpPr txBox="1"/>
          <p:nvPr/>
        </p:nvSpPr>
        <p:spPr>
          <a:xfrm>
            <a:off x="6932650" y="2789400"/>
            <a:ext cx="17559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i="1" lang="en-GB" sz="1100">
                <a:solidFill>
                  <a:schemeClr val="dk1"/>
                </a:solidFill>
                <a:latin typeface="Kalam"/>
                <a:ea typeface="Kalam"/>
                <a:cs typeface="Kalam"/>
                <a:sym typeface="Kalam"/>
              </a:rPr>
              <a:t>θ</a:t>
            </a:r>
            <a:r>
              <a:rPr lang="en-GB" sz="1100">
                <a:solidFill>
                  <a:schemeClr val="dk1"/>
                </a:solidFill>
                <a:latin typeface="Kalam"/>
                <a:ea typeface="Kalam"/>
                <a:cs typeface="Kalam"/>
                <a:sym typeface="Kalam"/>
              </a:rPr>
              <a:t>° = 60°</a:t>
            </a:r>
            <a:endParaRPr sz="2000">
              <a:solidFill>
                <a:schemeClr val="dk1"/>
              </a:solidFill>
              <a:latin typeface="Kalam"/>
              <a:ea typeface="Kalam"/>
              <a:cs typeface="Kalam"/>
              <a:sym typeface="Kalam"/>
            </a:endParaRPr>
          </a:p>
        </p:txBody>
      </p:sp>
      <p:sp>
        <p:nvSpPr>
          <p:cNvPr id="1643" name="Google Shape;1643;p88"/>
          <p:cNvSpPr txBox="1"/>
          <p:nvPr/>
        </p:nvSpPr>
        <p:spPr>
          <a:xfrm>
            <a:off x="7785300" y="1429208"/>
            <a:ext cx="1216800" cy="227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200 cm</a:t>
            </a:r>
            <a:endParaRPr sz="1800">
              <a:latin typeface="Lexend"/>
              <a:ea typeface="Lexend"/>
              <a:cs typeface="Lexend"/>
              <a:sym typeface="Lexend"/>
            </a:endParaRPr>
          </a:p>
        </p:txBody>
      </p:sp>
      <p:pic>
        <p:nvPicPr>
          <p:cNvPr id="1644" name="Google Shape;1644;p88"/>
          <p:cNvPicPr preferRelativeResize="0"/>
          <p:nvPr/>
        </p:nvPicPr>
        <p:blipFill>
          <a:blip r:embed="rId5">
            <a:alphaModFix/>
          </a:blip>
          <a:stretch>
            <a:fillRect/>
          </a:stretch>
        </p:blipFill>
        <p:spPr>
          <a:xfrm>
            <a:off x="7093800" y="1023200"/>
            <a:ext cx="1594742" cy="1522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8" name="Shape 1648"/>
        <p:cNvGrpSpPr/>
        <p:nvPr/>
      </p:nvGrpSpPr>
      <p:grpSpPr>
        <a:xfrm>
          <a:off x="0" y="0"/>
          <a:ext cx="0" cy="0"/>
          <a:chOff x="0" y="0"/>
          <a:chExt cx="0" cy="0"/>
        </a:xfrm>
      </p:grpSpPr>
      <p:pic>
        <p:nvPicPr>
          <p:cNvPr descr="&lt;math xmlns=&quot;http://www.w3.org/1998/Math/MathML&quot; display=&quot;block&quot; data-is-equatio=&quot;1&quot; data-latex=&quot;\sin\left(\theta°\right)=\frac{\text{opp}}{h}\ \ \ \ \ \ \ \ \ \ \ \ \ h=\frac{\text{opp}}{\sin\left(\theta°\right)}&quot;&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frac&gt;&lt;mtext&gt;opp&lt;/mtext&gt;&lt;mi&gt;h&lt;/mi&gt;&lt;/mfrac&gt;&lt;mtext&gt;&lt;/mtext&gt;&lt;mtext&gt;&lt;/mtext&gt;&lt;mtext&gt;&lt;/mtext&gt;&lt;mtext&gt;&lt;/mtext&gt;&lt;mtext&gt;&lt;/mtext&gt;&lt;mtext&gt;&lt;/mtext&gt;&lt;mtext&gt;&lt;/mtext&gt;&lt;mtext&gt;&lt;/mtext&gt;&lt;mtext&gt;&lt;/mtext&gt;&lt;mtext&gt;&lt;/mtext&gt;&lt;mtext&gt;&lt;/mtext&gt;&lt;mtext&gt;&lt;/mtext&gt;&lt;mtext&gt;&lt;/mtext&gt;&lt;mi&gt;h&lt;/mi&gt;&lt;mo&gt;=&lt;/mo&gt;&lt;mfrac&gt;&lt;mtext&gt;opp&lt;/mtext&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ath&gt;" id="1649" name="Google Shape;1649;p89" title="sine theta degrees equals opp over h h equals opp over sine theta degrees"/>
          <p:cNvPicPr preferRelativeResize="0"/>
          <p:nvPr/>
        </p:nvPicPr>
        <p:blipFill rotWithShape="1">
          <a:blip r:embed="rId3">
            <a:alphaModFix/>
          </a:blip>
          <a:srcRect b="0" l="0" r="52428" t="0"/>
          <a:stretch/>
        </p:blipFill>
        <p:spPr>
          <a:xfrm>
            <a:off x="3127276" y="1403576"/>
            <a:ext cx="1755900" cy="561600"/>
          </a:xfrm>
          <a:prstGeom prst="rect">
            <a:avLst/>
          </a:prstGeom>
          <a:noFill/>
          <a:ln>
            <a:noFill/>
          </a:ln>
        </p:spPr>
      </p:pic>
      <p:sp>
        <p:nvSpPr>
          <p:cNvPr id="1650" name="Google Shape;1650;p89"/>
          <p:cNvSpPr/>
          <p:nvPr/>
        </p:nvSpPr>
        <p:spPr>
          <a:xfrm flipH="1">
            <a:off x="2214495" y="3672875"/>
            <a:ext cx="1868400" cy="1868400"/>
          </a:xfrm>
          <a:prstGeom prst="arc">
            <a:avLst>
              <a:gd fmla="val 10771373" name="adj1"/>
              <a:gd fmla="val 1206867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51" name="Google Shape;1651;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Xisaabinta xagasha iyadoo la isticmaalayo qaacidada sine</a:t>
            </a:r>
            <a:endParaRPr/>
          </a:p>
        </p:txBody>
      </p:sp>
      <p:graphicFrame>
        <p:nvGraphicFramePr>
          <p:cNvPr id="1652" name="Google Shape;1652;p89"/>
          <p:cNvGraphicFramePr/>
          <p:nvPr/>
        </p:nvGraphicFramePr>
        <p:xfrm>
          <a:off x="324000" y="629400"/>
          <a:ext cx="3000000" cy="3000000"/>
        </p:xfrm>
        <a:graphic>
          <a:graphicData uri="http://schemas.openxmlformats.org/drawingml/2006/table">
            <a:tbl>
              <a:tblPr>
                <a:noFill/>
                <a:tableStyleId>{A9BE48FB-78EB-4247-964A-A29AEC6ECE5A}</a:tableStyleId>
              </a:tblPr>
              <a:tblGrid>
                <a:gridCol w="615550"/>
                <a:gridCol w="615550"/>
                <a:gridCol w="615550"/>
                <a:gridCol w="615550"/>
              </a:tblGrid>
              <a:tr h="200525">
                <a:tc>
                  <a:txBody>
                    <a:bodyPr/>
                    <a:lstStyle/>
                    <a:p>
                      <a:pPr indent="0" lvl="0" marL="0" rtl="0" algn="ctr">
                        <a:lnSpc>
                          <a:spcPct val="115000"/>
                        </a:lnSpc>
                        <a:spcBef>
                          <a:spcPts val="0"/>
                        </a:spcBef>
                        <a:spcAft>
                          <a:spcPts val="0"/>
                        </a:spcAft>
                        <a:buNone/>
                      </a:pPr>
                      <a:r>
                        <a:rPr lang="en-GB" sz="1200">
                          <a:solidFill>
                            <a:srgbClr val="FFFFFF"/>
                          </a:solidFill>
                          <a:latin typeface="Lexend"/>
                          <a:ea typeface="Lexend"/>
                          <a:cs typeface="Lexend"/>
                          <a:sym typeface="Lexend"/>
                        </a:rPr>
                        <a:t>xagal (angle)</a:t>
                      </a:r>
                      <a:endParaRPr sz="1200">
                        <a:solidFill>
                          <a:srgbClr val="FFFFFF"/>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5"/>
                    </a:solidFill>
                  </a:tcPr>
                </a:tc>
                <a:tc>
                  <a:txBody>
                    <a:bodyPr/>
                    <a:lstStyle/>
                    <a:p>
                      <a:pPr indent="0" lvl="0" marL="0" rtl="0" algn="ctr">
                        <a:lnSpc>
                          <a:spcPct val="115000"/>
                        </a:lnSpc>
                        <a:spcBef>
                          <a:spcPts val="0"/>
                        </a:spcBef>
                        <a:spcAft>
                          <a:spcPts val="0"/>
                        </a:spcAft>
                        <a:buNone/>
                      </a:pPr>
                      <a:r>
                        <a:rPr lang="en-GB" sz="1200">
                          <a:solidFill>
                            <a:srgbClr val="FFFFFF"/>
                          </a:solidFill>
                          <a:latin typeface="Lexend"/>
                          <a:ea typeface="Lexend"/>
                          <a:cs typeface="Lexend"/>
                          <a:sym typeface="Lexend"/>
                        </a:rPr>
                        <a:t>sine</a:t>
                      </a:r>
                      <a:endParaRPr sz="1200">
                        <a:solidFill>
                          <a:srgbClr val="FFFFFF"/>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5"/>
                    </a:solidFill>
                  </a:tcPr>
                </a:tc>
                <a:tc>
                  <a:txBody>
                    <a:bodyPr/>
                    <a:lstStyle/>
                    <a:p>
                      <a:pPr indent="0" lvl="0" marL="0" rtl="0" algn="ctr">
                        <a:lnSpc>
                          <a:spcPct val="115000"/>
                        </a:lnSpc>
                        <a:spcBef>
                          <a:spcPts val="0"/>
                        </a:spcBef>
                        <a:spcAft>
                          <a:spcPts val="0"/>
                        </a:spcAft>
                        <a:buNone/>
                      </a:pPr>
                      <a:r>
                        <a:rPr lang="en-GB" sz="1200">
                          <a:solidFill>
                            <a:srgbClr val="FFFFFF"/>
                          </a:solidFill>
                          <a:latin typeface="Lexend"/>
                          <a:ea typeface="Lexend"/>
                          <a:cs typeface="Lexend"/>
                          <a:sym typeface="Lexend"/>
                        </a:rPr>
                        <a:t>cosine</a:t>
                      </a:r>
                      <a:endParaRPr sz="1200">
                        <a:solidFill>
                          <a:srgbClr val="FFFFFF"/>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5"/>
                    </a:solidFill>
                  </a:tcPr>
                </a:tc>
                <a:tc>
                  <a:txBody>
                    <a:bodyPr/>
                    <a:lstStyle/>
                    <a:p>
                      <a:pPr indent="0" lvl="0" marL="0" rtl="0" algn="ctr">
                        <a:lnSpc>
                          <a:spcPct val="115000"/>
                        </a:lnSpc>
                        <a:spcBef>
                          <a:spcPts val="0"/>
                        </a:spcBef>
                        <a:spcAft>
                          <a:spcPts val="0"/>
                        </a:spcAft>
                        <a:buNone/>
                      </a:pPr>
                      <a:r>
                        <a:rPr lang="en-GB" sz="1200">
                          <a:solidFill>
                            <a:srgbClr val="FFFFFF"/>
                          </a:solidFill>
                          <a:latin typeface="Lexend"/>
                          <a:ea typeface="Lexend"/>
                          <a:cs typeface="Lexend"/>
                          <a:sym typeface="Lexend"/>
                        </a:rPr>
                        <a:t>tangent</a:t>
                      </a:r>
                      <a:endParaRPr sz="1200">
                        <a:solidFill>
                          <a:srgbClr val="FFFFFF"/>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5"/>
                    </a:solidFill>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0.996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0.174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0.985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0.176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0.259</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0.268</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20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0.342</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0.364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25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0.423</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0.906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0.466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30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0.866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0.577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35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0.574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0.819</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40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0.643</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0.766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0.839</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45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0.707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0.707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50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0.766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0.643</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1.192</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55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0.819</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0.574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1.428</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60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0.866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1.732</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65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0.906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0.423</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2.145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70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0.342</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2.747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75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0.966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0.259</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3.732</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80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0.985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0.174</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5.671</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85</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0.996</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11.43</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90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GB" sz="1200">
                          <a:latin typeface="Lexend"/>
                          <a:ea typeface="Lexend"/>
                          <a:cs typeface="Lexend"/>
                          <a:sym typeface="Lexend"/>
                        </a:rPr>
                        <a:t>∞</a:t>
                      </a:r>
                      <a:endParaRPr sz="1200">
                        <a:latin typeface="Lexend"/>
                        <a:ea typeface="Lexend"/>
                        <a:cs typeface="Lexend"/>
                        <a:sym typeface="Lexend"/>
                      </a:endParaRPr>
                    </a:p>
                  </a:txBody>
                  <a:tcPr marT="14400" marB="1440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grpSp>
        <p:nvGrpSpPr>
          <p:cNvPr id="1653" name="Google Shape;1653;p89"/>
          <p:cNvGrpSpPr/>
          <p:nvPr/>
        </p:nvGrpSpPr>
        <p:grpSpPr>
          <a:xfrm>
            <a:off x="5398020" y="670676"/>
            <a:ext cx="2885263" cy="1426671"/>
            <a:chOff x="4950696" y="682200"/>
            <a:chExt cx="3320975" cy="1767651"/>
          </a:xfrm>
        </p:grpSpPr>
        <p:pic>
          <p:nvPicPr>
            <p:cNvPr id="1654" name="Google Shape;1654;p89"/>
            <p:cNvPicPr preferRelativeResize="0"/>
            <p:nvPr/>
          </p:nvPicPr>
          <p:blipFill rotWithShape="1">
            <a:blip r:embed="rId4">
              <a:alphaModFix/>
            </a:blip>
            <a:srcRect b="43690" l="0" r="57905" t="0"/>
            <a:stretch/>
          </p:blipFill>
          <p:spPr>
            <a:xfrm>
              <a:off x="4950696" y="682200"/>
              <a:ext cx="3320975" cy="1767651"/>
            </a:xfrm>
            <a:prstGeom prst="rect">
              <a:avLst/>
            </a:prstGeom>
            <a:noFill/>
            <a:ln>
              <a:noFill/>
            </a:ln>
          </p:spPr>
        </p:pic>
        <p:sp>
          <p:nvSpPr>
            <p:cNvPr id="1655" name="Google Shape;1655;p89"/>
            <p:cNvSpPr txBox="1"/>
            <p:nvPr/>
          </p:nvSpPr>
          <p:spPr>
            <a:xfrm>
              <a:off x="5015206" y="716100"/>
              <a:ext cx="3024900" cy="1422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000">
                  <a:solidFill>
                    <a:schemeClr val="dk1"/>
                  </a:solidFill>
                  <a:latin typeface="Lexend"/>
                  <a:ea typeface="Lexend"/>
                  <a:cs typeface="Lexend"/>
                  <a:sym typeface="Lexend"/>
                </a:rPr>
                <a:t>Oh maya!</a:t>
              </a:r>
              <a:endParaRPr sz="1800">
                <a:solidFill>
                  <a:schemeClr val="dk1"/>
                </a:solidFill>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000">
                  <a:solidFill>
                    <a:schemeClr val="dk1"/>
                  </a:solidFill>
                  <a:latin typeface="Lexend"/>
                  <a:ea typeface="Lexend"/>
                  <a:cs typeface="Lexend"/>
                  <a:sym typeface="Lexend"/>
                </a:rPr>
                <a:t>Kawaran haddii aan helo qiime (value) sin(θ°) oo aan ku jirin shaxda?</a:t>
              </a:r>
              <a:r>
                <a:rPr lang="en-GB" sz="1000">
                  <a:solidFill>
                    <a:schemeClr val="dk1"/>
                  </a:solidFill>
                  <a:latin typeface="Times New Roman"/>
                  <a:ea typeface="Times New Roman"/>
                  <a:cs typeface="Times New Roman"/>
                  <a:sym typeface="Times New Roman"/>
                </a:rPr>
                <a:t/>
              </a:r>
              <a:r>
                <a:rPr lang="en-GB" sz="1000">
                  <a:solidFill>
                    <a:schemeClr val="dk1"/>
                  </a:solidFill>
                  <a:latin typeface="Lexend"/>
                  <a:ea typeface="Lexend"/>
                  <a:cs typeface="Lexend"/>
                  <a:sym typeface="Lexend"/>
                </a:rPr>
                <a:t/>
              </a:r>
              <a:r>
                <a:rPr i="1"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grpSp>
      <p:grpSp>
        <p:nvGrpSpPr>
          <p:cNvPr id="1656" name="Google Shape;1656;p89"/>
          <p:cNvGrpSpPr/>
          <p:nvPr/>
        </p:nvGrpSpPr>
        <p:grpSpPr>
          <a:xfrm>
            <a:off x="8123750" y="1539897"/>
            <a:ext cx="696250" cy="911539"/>
            <a:chOff x="8123750" y="1498639"/>
            <a:chExt cx="696250" cy="911539"/>
          </a:xfrm>
        </p:grpSpPr>
        <p:pic>
          <p:nvPicPr>
            <p:cNvPr id="1657" name="Google Shape;1657;p89"/>
            <p:cNvPicPr preferRelativeResize="0"/>
            <p:nvPr/>
          </p:nvPicPr>
          <p:blipFill>
            <a:blip r:embed="rId8">
              <a:alphaModFix/>
            </a:blip>
            <a:stretch>
              <a:fillRect/>
            </a:stretch>
          </p:blipFill>
          <p:spPr>
            <a:xfrm>
              <a:off x="8123750" y="1498639"/>
              <a:ext cx="696250" cy="673801"/>
            </a:xfrm>
            <a:prstGeom prst="rect">
              <a:avLst/>
            </a:prstGeom>
            <a:noFill/>
            <a:ln>
              <a:noFill/>
            </a:ln>
          </p:spPr>
        </p:pic>
        <p:sp>
          <p:nvSpPr>
            <p:cNvPr id="1658" name="Google Shape;1658;p89"/>
            <p:cNvSpPr txBox="1"/>
            <p:nvPr/>
          </p:nvSpPr>
          <p:spPr>
            <a:xfrm>
              <a:off x="8201575" y="2132979"/>
              <a:ext cx="540600" cy="277200"/>
            </a:xfrm>
            <a:prstGeom prst="rect">
              <a:avLst/>
            </a:prstGeom>
            <a:noFill/>
            <a:ln>
              <a:noFill/>
            </a:ln>
          </p:spPr>
          <p:txBody>
            <a:bodyPr anchorCtr="0" anchor="ctr" bIns="0" lIns="0" spcFirstLastPara="1" rIns="0" wrap="non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Isra</a:t>
              </a:r>
              <a:endParaRPr sz="1800">
                <a:latin typeface="Lexend"/>
                <a:ea typeface="Lexend"/>
                <a:cs typeface="Lexend"/>
                <a:sym typeface="Lexend"/>
              </a:endParaRPr>
            </a:p>
          </p:txBody>
        </p:sp>
      </p:grpSp>
      <p:sp>
        <p:nvSpPr>
          <p:cNvPr id="1659" name="Google Shape;1659;p89"/>
          <p:cNvSpPr/>
          <p:nvPr/>
        </p:nvSpPr>
        <p:spPr>
          <a:xfrm>
            <a:off x="4913536" y="441677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660" name="Google Shape;1660;p89"/>
          <p:cNvCxnSpPr/>
          <p:nvPr/>
        </p:nvCxnSpPr>
        <p:spPr>
          <a:xfrm rot="10800000">
            <a:off x="5210832" y="3874900"/>
            <a:ext cx="0" cy="744000"/>
          </a:xfrm>
          <a:prstGeom prst="straightConnector1">
            <a:avLst/>
          </a:prstGeom>
          <a:noFill/>
          <a:ln cap="flat" cmpd="sng" w="28575">
            <a:solidFill>
              <a:srgbClr val="4F7BE8"/>
            </a:solidFill>
            <a:prstDash val="solid"/>
            <a:round/>
            <a:headEnd len="med" w="med" type="triangle"/>
            <a:tailEnd len="med" w="med" type="triangle"/>
          </a:ln>
        </p:spPr>
      </p:cxnSp>
      <p:cxnSp>
        <p:nvCxnSpPr>
          <p:cNvPr id="1661" name="Google Shape;1661;p89"/>
          <p:cNvCxnSpPr/>
          <p:nvPr/>
        </p:nvCxnSpPr>
        <p:spPr>
          <a:xfrm flipH="1" rot="10800000">
            <a:off x="3074720" y="3778071"/>
            <a:ext cx="1991100" cy="735900"/>
          </a:xfrm>
          <a:prstGeom prst="straightConnector1">
            <a:avLst/>
          </a:prstGeom>
          <a:noFill/>
          <a:ln cap="flat" cmpd="sng" w="28575">
            <a:solidFill>
              <a:srgbClr val="4F7BE8"/>
            </a:solidFill>
            <a:prstDash val="solid"/>
            <a:round/>
            <a:headEnd len="med" w="med" type="triangle"/>
            <a:tailEnd len="med" w="med" type="triangle"/>
          </a:ln>
        </p:spPr>
      </p:cxnSp>
      <p:sp>
        <p:nvSpPr>
          <p:cNvPr id="1662" name="Google Shape;1662;p89"/>
          <p:cNvSpPr txBox="1"/>
          <p:nvPr/>
        </p:nvSpPr>
        <p:spPr>
          <a:xfrm>
            <a:off x="3745504" y="4358840"/>
            <a:ext cx="326400" cy="227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100">
                <a:solidFill>
                  <a:schemeClr val="dk1"/>
                </a:solidFill>
                <a:latin typeface="Lexend"/>
                <a:ea typeface="Lexend"/>
                <a:cs typeface="Lexend"/>
                <a:sym typeface="Lexend"/>
              </a:rPr>
              <a:t>θ</a:t>
            </a:r>
            <a:r>
              <a:rPr lang="en-GB" sz="1100">
                <a:solidFill>
                  <a:schemeClr val="dk1"/>
                </a:solidFill>
                <a:latin typeface="Lexend"/>
                <a:ea typeface="Lexend"/>
                <a:cs typeface="Lexend"/>
                <a:sym typeface="Lexend"/>
              </a:rPr>
              <a:t>°</a:t>
            </a:r>
            <a:endParaRPr sz="1800">
              <a:latin typeface="Lexend"/>
              <a:ea typeface="Lexend"/>
              <a:cs typeface="Lexend"/>
              <a:sym typeface="Lexend"/>
            </a:endParaRPr>
          </a:p>
        </p:txBody>
      </p:sp>
      <p:sp>
        <p:nvSpPr>
          <p:cNvPr id="1663" name="Google Shape;1663;p89"/>
          <p:cNvSpPr/>
          <p:nvPr/>
        </p:nvSpPr>
        <p:spPr>
          <a:xfrm rot="-5400000">
            <a:off x="3744138" y="3247300"/>
            <a:ext cx="735900" cy="1991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4" name="Google Shape;1664;p89"/>
          <p:cNvSpPr txBox="1"/>
          <p:nvPr/>
        </p:nvSpPr>
        <p:spPr>
          <a:xfrm flipH="1">
            <a:off x="5215350" y="4125700"/>
            <a:ext cx="5895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7 cm</a:t>
            </a:r>
            <a:endParaRPr sz="1800">
              <a:latin typeface="Lexend"/>
              <a:ea typeface="Lexend"/>
              <a:cs typeface="Lexend"/>
              <a:sym typeface="Lexend"/>
            </a:endParaRPr>
          </a:p>
        </p:txBody>
      </p:sp>
      <p:sp>
        <p:nvSpPr>
          <p:cNvPr id="1665" name="Google Shape;1665;p89"/>
          <p:cNvSpPr txBox="1"/>
          <p:nvPr/>
        </p:nvSpPr>
        <p:spPr>
          <a:xfrm flipH="1">
            <a:off x="3484545" y="3874900"/>
            <a:ext cx="6963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20 cm</a:t>
            </a:r>
            <a:endParaRPr sz="1800">
              <a:latin typeface="Lexend"/>
              <a:ea typeface="Lexend"/>
              <a:cs typeface="Lexend"/>
              <a:sym typeface="Lexend"/>
            </a:endParaRPr>
          </a:p>
        </p:txBody>
      </p:sp>
      <p:sp>
        <p:nvSpPr>
          <p:cNvPr id="1666" name="Google Shape;1666;p89"/>
          <p:cNvSpPr txBox="1"/>
          <p:nvPr/>
        </p:nvSpPr>
        <p:spPr>
          <a:xfrm>
            <a:off x="4923398" y="2291792"/>
            <a:ext cx="1225800" cy="2211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 0.35</a:t>
            </a:r>
            <a:endParaRPr sz="2000">
              <a:latin typeface="Times New Roman"/>
              <a:ea typeface="Times New Roman"/>
              <a:cs typeface="Times New Roman"/>
              <a:sym typeface="Times New Roman"/>
            </a:endParaRPr>
          </a:p>
        </p:txBody>
      </p:sp>
      <p:pic>
        <p:nvPicPr>
          <p:cNvPr descr="&lt;math xmlns=&quot;http://www.w3.org/1998/Math/MathML&quot; display=&quot;block&quot; data-is-equatio=&quot;1&quot; data-latex=&quot;\sin\left(\theta°\right)=\frac{opp}{h}\ \ \ \ \ \ \ \ \ \ \ \ \ h=\frac{opp}{\sin\left(\theta°\right)}&quot;&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frac&gt;&lt;mrow&gt;&lt;mi&gt;o&lt;/mi&gt;&lt;mi&gt;p&lt;/mi&gt;&lt;mi&gt;p&lt;/mi&gt;&lt;/mrow&gt;&lt;mi&gt;h&lt;/mi&gt;&lt;/mfrac&gt;&lt;mtext&gt;&lt;/mtext&gt;&lt;mtext&gt;&lt;/mtext&gt;&lt;mtext&gt;&lt;/mtext&gt;&lt;mtext&gt;&lt;/mtext&gt;&lt;mtext&gt;&lt;/mtext&gt;&lt;mtext&gt;&lt;/mtext&gt;&lt;mtext&gt;&lt;/mtext&gt;&lt;mtext&gt;&lt;/mtext&gt;&lt;mtext&gt;&lt;/mtext&gt;&lt;mtext&gt;&lt;/mtext&gt;&lt;mtext&gt;&lt;/mtext&gt;&lt;mtext&gt;&lt;/mtext&gt;&lt;mtext&gt;&lt;/mtext&gt;&lt;mi&gt;h&lt;/mi&gt;&lt;mo&gt;=&lt;/mo&gt;&lt;mfrac&gt;&lt;mrow&gt;&lt;mi&gt;o&lt;/mi&gt;&lt;mi&gt;p&lt;/mi&gt;&lt;mi&gt;p&lt;/mi&gt;&lt;/mrow&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ath&gt;" id="1667" name="Google Shape;1667;p89" title="sine theta degrees equals o p p over h h equals o p p over sine theta degrees"/>
          <p:cNvPicPr preferRelativeResize="0"/>
          <p:nvPr/>
        </p:nvPicPr>
        <p:blipFill rotWithShape="1">
          <a:blip r:embed="rId6">
            <a:alphaModFix/>
          </a:blip>
          <a:srcRect b="0" l="0" r="72192" t="0"/>
          <a:stretch/>
        </p:blipFill>
        <p:spPr>
          <a:xfrm>
            <a:off x="3114000" y="2166600"/>
            <a:ext cx="1048576" cy="561600"/>
          </a:xfrm>
          <a:prstGeom prst="rect">
            <a:avLst/>
          </a:prstGeom>
          <a:noFill/>
          <a:ln>
            <a:noFill/>
          </a:ln>
        </p:spPr>
      </p:pic>
      <p:grpSp>
        <p:nvGrpSpPr>
          <p:cNvPr id="1668" name="Google Shape;1668;p89"/>
          <p:cNvGrpSpPr/>
          <p:nvPr/>
        </p:nvGrpSpPr>
        <p:grpSpPr>
          <a:xfrm>
            <a:off x="4200101" y="2195695"/>
            <a:ext cx="723300" cy="448000"/>
            <a:chOff x="4885901" y="2729095"/>
            <a:chExt cx="723300" cy="448000"/>
          </a:xfrm>
        </p:grpSpPr>
        <p:sp>
          <p:nvSpPr>
            <p:cNvPr id="1669" name="Google Shape;1669;p89"/>
            <p:cNvSpPr txBox="1"/>
            <p:nvPr/>
          </p:nvSpPr>
          <p:spPr>
            <a:xfrm>
              <a:off x="4885901" y="29559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900">
                  <a:latin typeface="Times New Roman"/>
                  <a:ea typeface="Times New Roman"/>
                  <a:cs typeface="Times New Roman"/>
                  <a:sym typeface="Times New Roman"/>
                </a:rPr>
                <a:t>20</a:t>
              </a:r>
              <a:endParaRPr sz="1900">
                <a:latin typeface="Times New Roman"/>
                <a:ea typeface="Times New Roman"/>
                <a:cs typeface="Times New Roman"/>
                <a:sym typeface="Times New Roman"/>
              </a:endParaRPr>
            </a:p>
          </p:txBody>
        </p:sp>
        <p:sp>
          <p:nvSpPr>
            <p:cNvPr id="1670" name="Google Shape;1670;p89"/>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900">
                  <a:latin typeface="Times New Roman"/>
                  <a:ea typeface="Times New Roman"/>
                  <a:cs typeface="Times New Roman"/>
                  <a:sym typeface="Times New Roman"/>
                </a:rPr>
                <a:t>7</a:t>
              </a:r>
              <a:endParaRPr sz="1900">
                <a:latin typeface="Times New Roman"/>
                <a:ea typeface="Times New Roman"/>
                <a:cs typeface="Times New Roman"/>
                <a:sym typeface="Times New Roman"/>
              </a:endParaRPr>
            </a:p>
          </p:txBody>
        </p:sp>
        <p:cxnSp>
          <p:nvCxnSpPr>
            <p:cNvPr id="1671" name="Google Shape;1671;p89"/>
            <p:cNvCxnSpPr/>
            <p:nvPr/>
          </p:nvCxnSpPr>
          <p:spPr>
            <a:xfrm>
              <a:off x="5004101" y="2953112"/>
              <a:ext cx="486900" cy="0"/>
            </a:xfrm>
            <a:prstGeom prst="straightConnector1">
              <a:avLst/>
            </a:prstGeom>
            <a:noFill/>
            <a:ln cap="flat" cmpd="sng" w="19050">
              <a:solidFill>
                <a:schemeClr val="dk1"/>
              </a:solidFill>
              <a:prstDash val="solid"/>
              <a:round/>
              <a:headEnd len="med" w="med" type="none"/>
              <a:tailEnd len="med" w="med" type="none"/>
            </a:ln>
          </p:spPr>
        </p:cxnSp>
      </p:grpSp>
      <p:sp>
        <p:nvSpPr>
          <p:cNvPr id="1672" name="Google Shape;1672;p89"/>
          <p:cNvSpPr/>
          <p:nvPr/>
        </p:nvSpPr>
        <p:spPr>
          <a:xfrm>
            <a:off x="939550" y="629400"/>
            <a:ext cx="615600" cy="209700"/>
          </a:xfrm>
          <a:prstGeom prst="rect">
            <a:avLst/>
          </a:prstGeom>
          <a:solidFill>
            <a:schemeClr val="accent5"/>
          </a:solidFill>
          <a:ln cap="flat" cmpd="sng" w="28575">
            <a:solidFill>
              <a:srgbClr val="000000"/>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rgbClr val="FFFFFF"/>
                </a:solidFill>
                <a:latin typeface="Lexend"/>
                <a:ea typeface="Lexend"/>
                <a:cs typeface="Lexend"/>
                <a:sym typeface="Lexend"/>
              </a:rPr>
              <a:t>sine (sine)</a:t>
            </a:r>
            <a:endParaRPr sz="1800">
              <a:solidFill>
                <a:srgbClr val="FFFFFF"/>
              </a:solidFill>
              <a:latin typeface="Lexend"/>
              <a:ea typeface="Lexend"/>
              <a:cs typeface="Lexend"/>
              <a:sym typeface="Lexend"/>
            </a:endParaRPr>
          </a:p>
        </p:txBody>
      </p:sp>
      <p:sp>
        <p:nvSpPr>
          <p:cNvPr id="1673" name="Google Shape;1673;p89"/>
          <p:cNvSpPr/>
          <p:nvPr/>
        </p:nvSpPr>
        <p:spPr>
          <a:xfrm>
            <a:off x="939550" y="1677149"/>
            <a:ext cx="615600" cy="419100"/>
          </a:xfrm>
          <a:prstGeom prst="rect">
            <a:avLst/>
          </a:prstGeom>
          <a:solidFill>
            <a:srgbClr val="EBEDFE"/>
          </a:solidFill>
          <a:ln cap="flat" cmpd="sng" w="28575">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lnSpc>
                <a:spcPct val="75000"/>
              </a:lnSpc>
              <a:spcBef>
                <a:spcPts val="0"/>
              </a:spcBef>
              <a:spcAft>
                <a:spcPts val="0"/>
              </a:spcAft>
              <a:buNone/>
            </a:pPr>
            <a:r>
              <a:rPr>
                <a:latin typeface="Lexend"/>
              </a:rPr>
              <a:t/>
            </a:r>
            <a:endParaRPr sz="300">
              <a:solidFill>
                <a:schemeClr val="dk1"/>
              </a:solidFill>
              <a:latin typeface="Lexend"/>
              <a:ea typeface="Lexend"/>
              <a:cs typeface="Lexend"/>
              <a:sym typeface="Lexend"/>
            </a:endParaRPr>
          </a:p>
          <a:p>
            <a:pPr indent="0" lvl="0" marL="0" rtl="0" algn="ctr">
              <a:lnSpc>
                <a:spcPct val="75000"/>
              </a:lnSpc>
              <a:spcBef>
                <a:spcPts val="0"/>
              </a:spcBef>
              <a:spcAft>
                <a:spcPts val="0"/>
              </a:spcAft>
              <a:buNone/>
            </a:pPr>
            <a:r>
              <a:rPr lang="en-GB" sz="1100">
                <a:solidFill>
                  <a:schemeClr val="dk1"/>
                </a:solidFill>
                <a:latin typeface="Lexend"/>
                <a:ea typeface="Lexend"/>
                <a:cs typeface="Lexend"/>
                <a:sym typeface="Lexend"/>
              </a:rPr>
              <a:t>0.342</a:t>
            </a:r>
            <a:endParaRPr sz="1800">
              <a:solidFill>
                <a:schemeClr val="dk1"/>
              </a:solidFill>
              <a:latin typeface="Lexend"/>
              <a:ea typeface="Lexend"/>
              <a:cs typeface="Lexend"/>
              <a:sym typeface="Lexend"/>
            </a:endParaRPr>
          </a:p>
          <a:p>
            <a:pPr indent="0" lvl="0" marL="0" rtl="0" algn="ctr">
              <a:lnSpc>
                <a:spcPct val="75000"/>
              </a:lnSpc>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0.423</a:t>
            </a:r>
            <a:endParaRPr sz="1800">
              <a:solidFill>
                <a:schemeClr val="dk1"/>
              </a:solidFill>
              <a:latin typeface="Lexend"/>
              <a:ea typeface="Lexend"/>
              <a:cs typeface="Lexend"/>
              <a:sym typeface="Lexend"/>
            </a:endParaRPr>
          </a:p>
        </p:txBody>
      </p:sp>
      <p:grpSp>
        <p:nvGrpSpPr>
          <p:cNvPr id="1674" name="Google Shape;1674;p89"/>
          <p:cNvGrpSpPr/>
          <p:nvPr/>
        </p:nvGrpSpPr>
        <p:grpSpPr>
          <a:xfrm flipH="1" rot="10800000">
            <a:off x="5855220" y="2553451"/>
            <a:ext cx="2885263" cy="1426671"/>
            <a:chOff x="4950696" y="682200"/>
            <a:chExt cx="3320975" cy="1767651"/>
          </a:xfrm>
        </p:grpSpPr>
        <p:pic>
          <p:nvPicPr>
            <p:cNvPr id="1675" name="Google Shape;1675;p89"/>
            <p:cNvPicPr preferRelativeResize="0"/>
            <p:nvPr/>
          </p:nvPicPr>
          <p:blipFill rotWithShape="1">
            <a:blip r:embed="rId4">
              <a:alphaModFix/>
            </a:blip>
            <a:srcRect b="43690" l="0" r="57905" t="0"/>
            <a:stretch/>
          </p:blipFill>
          <p:spPr>
            <a:xfrm>
              <a:off x="4950696" y="682200"/>
              <a:ext cx="3320975" cy="1767651"/>
            </a:xfrm>
            <a:prstGeom prst="rect">
              <a:avLst/>
            </a:prstGeom>
            <a:noFill/>
            <a:ln>
              <a:noFill/>
            </a:ln>
          </p:spPr>
        </p:pic>
        <p:sp>
          <p:nvSpPr>
            <p:cNvPr id="1676" name="Google Shape;1676;p89"/>
            <p:cNvSpPr txBox="1"/>
            <p:nvPr/>
          </p:nvSpPr>
          <p:spPr>
            <a:xfrm rot="10800000">
              <a:off x="5015206" y="724620"/>
              <a:ext cx="3024900" cy="1422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000">
                  <a:solidFill>
                    <a:schemeClr val="dk1"/>
                  </a:solidFill>
                  <a:latin typeface="Lexend"/>
                  <a:ea typeface="Lexend"/>
                  <a:cs typeface="Lexend"/>
                  <a:sym typeface="Lexend"/>
                </a:rPr>
                <a:t>Waxaan ku arki karaa shaxda in θ° u dhexeyso 20° iyo 25°, laakiin ma sii saxan karaa?</a:t>
              </a:r>
              <a:r>
                <a:rPr i="1"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grpSp>
      <p:sp>
        <p:nvSpPr>
          <p:cNvPr id="1677" name="Google Shape;1677;p89"/>
          <p:cNvSpPr/>
          <p:nvPr/>
        </p:nvSpPr>
        <p:spPr>
          <a:xfrm>
            <a:off x="324000" y="1677149"/>
            <a:ext cx="615600" cy="419100"/>
          </a:xfrm>
          <a:prstGeom prst="rect">
            <a:avLst/>
          </a:prstGeom>
          <a:solidFill>
            <a:srgbClr val="EBEDFE"/>
          </a:solidFill>
          <a:ln cap="flat" cmpd="sng" w="28575">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lnSpc>
                <a:spcPct val="75000"/>
              </a:lnSpc>
              <a:spcBef>
                <a:spcPts val="0"/>
              </a:spcBef>
              <a:spcAft>
                <a:spcPts val="0"/>
              </a:spcAft>
              <a:buNone/>
            </a:pPr>
            <a:r>
              <a:rPr>
                <a:latin typeface="Lexend"/>
              </a:rPr>
              <a:t/>
            </a:r>
            <a:endParaRPr sz="300">
              <a:latin typeface="Lexend"/>
              <a:ea typeface="Lexend"/>
              <a:cs typeface="Lexend"/>
              <a:sym typeface="Lexend"/>
            </a:endParaRPr>
          </a:p>
          <a:p>
            <a:pPr indent="0" lvl="0" marL="0" rtl="0" algn="ctr">
              <a:lnSpc>
                <a:spcPct val="75000"/>
              </a:lnSpc>
              <a:spcBef>
                <a:spcPts val="0"/>
              </a:spcBef>
              <a:spcAft>
                <a:spcPts val="0"/>
              </a:spcAft>
              <a:buNone/>
            </a:pPr>
            <a:r>
              <a:rPr lang="en-GB" sz="1100">
                <a:latin typeface="Lexend"/>
                <a:ea typeface="Lexend"/>
                <a:cs typeface="Lexend"/>
                <a:sym typeface="Lexend"/>
              </a:rPr>
              <a:t>20</a:t>
            </a:r>
            <a:endParaRPr sz="1800">
              <a:latin typeface="Lexend"/>
              <a:ea typeface="Lexend"/>
              <a:cs typeface="Lexend"/>
              <a:sym typeface="Lexend"/>
            </a:endParaRPr>
          </a:p>
          <a:p>
            <a:pPr indent="0" lvl="0" marL="0" rtl="0" algn="ctr">
              <a:lnSpc>
                <a:spcPct val="75000"/>
              </a:lnSpc>
              <a:spcBef>
                <a:spcPts val="0"/>
              </a:spcBef>
              <a:spcAft>
                <a:spcPts val="0"/>
              </a:spcAft>
              <a:buNone/>
            </a:pPr>
            <a:r>
              <a:rPr lang="en-GB" sz="1100">
                <a:latin typeface="Lexend"/>
                <a:ea typeface="Lexend"/>
                <a:cs typeface="Lexend"/>
                <a:sym typeface="Lexend"/>
              </a:rPr>
              <a:t>25</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1" name="Shape 1681"/>
        <p:cNvGrpSpPr/>
        <p:nvPr/>
      </p:nvGrpSpPr>
      <p:grpSpPr>
        <a:xfrm>
          <a:off x="0" y="0"/>
          <a:ext cx="0" cy="0"/>
          <a:chOff x="0" y="0"/>
          <a:chExt cx="0" cy="0"/>
        </a:xfrm>
      </p:grpSpPr>
      <p:pic>
        <p:nvPicPr>
          <p:cNvPr descr="&lt;math xmlns=&quot;http://www.w3.org/1998/Math/MathML&quot; display=&quot;block&quot; data-is-equatio=&quot;1&quot; data-latex=&quot;\sin\left(\theta°\right)=\frac{\text{opp}}{h}\ \ \ \ \ \ \ \ \ \ \ \ \ h=\frac{\text{opp}}{\sin\left(\theta°\right)}&quot;&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frac&gt;&lt;mtext&gt;opp&lt;/mtext&gt;&lt;mi&gt;h&lt;/mi&gt;&lt;/mfrac&gt;&lt;mtext&gt;&lt;/mtext&gt;&lt;mtext&gt;&lt;/mtext&gt;&lt;mtext&gt;&lt;/mtext&gt;&lt;mtext&gt;&lt;/mtext&gt;&lt;mtext&gt;&lt;/mtext&gt;&lt;mtext&gt;&lt;/mtext&gt;&lt;mtext&gt;&lt;/mtext&gt;&lt;mtext&gt;&lt;/mtext&gt;&lt;mtext&gt;&lt;/mtext&gt;&lt;mtext&gt;&lt;/mtext&gt;&lt;mtext&gt;&lt;/mtext&gt;&lt;mtext&gt;&lt;/mtext&gt;&lt;mtext&gt;&lt;/mtext&gt;&lt;mi&gt;h&lt;/mi&gt;&lt;mo&gt;=&lt;/mo&gt;&lt;mfrac&gt;&lt;mtext&gt;opp&lt;/mtext&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ath&gt;" id="1682" name="Google Shape;1682;p90" title="sine theta degrees equals opp over h h equals opp over sine theta degrees"/>
          <p:cNvPicPr preferRelativeResize="0"/>
          <p:nvPr/>
        </p:nvPicPr>
        <p:blipFill rotWithShape="1">
          <a:blip r:embed="rId3">
            <a:alphaModFix/>
          </a:blip>
          <a:srcRect b="0" l="0" r="52428" t="0"/>
          <a:stretch/>
        </p:blipFill>
        <p:spPr>
          <a:xfrm>
            <a:off x="6252148" y="1639091"/>
            <a:ext cx="1755900" cy="561600"/>
          </a:xfrm>
          <a:prstGeom prst="rect">
            <a:avLst/>
          </a:prstGeom>
          <a:noFill/>
          <a:ln>
            <a:noFill/>
          </a:ln>
        </p:spPr>
      </p:pic>
      <p:sp>
        <p:nvSpPr>
          <p:cNvPr id="1683" name="Google Shape;1683;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Xisaabinta xaglaha iyadoo la isticmaalayo qaacidada sine (sine formula)</a:t>
            </a:r>
            <a:endParaRPr/>
          </a:p>
        </p:txBody>
      </p:sp>
      <p:sp>
        <p:nvSpPr>
          <p:cNvPr id="1684" name="Google Shape;1684;p90"/>
          <p:cNvSpPr txBox="1"/>
          <p:nvPr/>
        </p:nvSpPr>
        <p:spPr>
          <a:xfrm>
            <a:off x="8047599" y="2520400"/>
            <a:ext cx="696300" cy="2211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 0.35</a:t>
            </a:r>
            <a:endParaRPr sz="2000">
              <a:latin typeface="Times New Roman"/>
              <a:ea typeface="Times New Roman"/>
              <a:cs typeface="Times New Roman"/>
              <a:sym typeface="Times New Roman"/>
            </a:endParaRPr>
          </a:p>
        </p:txBody>
      </p:sp>
      <p:pic>
        <p:nvPicPr>
          <p:cNvPr descr="&lt;math xmlns=&quot;http://www.w3.org/1998/Math/MathML&quot; display=&quot;block&quot; data-is-equatio=&quot;1&quot; data-latex=&quot;\sin\left(\theta°\right)=\frac{opp}{h}\ \ \ \ \ \ \ \ \ \ \ \ \ h=\frac{opp}{\sin\left(\theta°\right)}&quot;&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frac&gt;&lt;mrow&gt;&lt;mi&gt;o&lt;/mi&gt;&lt;mi&gt;p&lt;/mi&gt;&lt;mi&gt;p&lt;/mi&gt;&lt;/mrow&gt;&lt;mi&gt;h&lt;/mi&gt;&lt;/mfrac&gt;&lt;mtext&gt;&lt;/mtext&gt;&lt;mtext&gt;&lt;/mtext&gt;&lt;mtext&gt;&lt;/mtext&gt;&lt;mtext&gt;&lt;/mtext&gt;&lt;mtext&gt;&lt;/mtext&gt;&lt;mtext&gt;&lt;/mtext&gt;&lt;mtext&gt;&lt;/mtext&gt;&lt;mtext&gt;&lt;/mtext&gt;&lt;mtext&gt;&lt;/mtext&gt;&lt;mtext&gt;&lt;/mtext&gt;&lt;mtext&gt;&lt;/mtext&gt;&lt;mtext&gt;&lt;/mtext&gt;&lt;mtext&gt;&lt;/mtext&gt;&lt;mi&gt;h&lt;/mi&gt;&lt;mo&gt;=&lt;/mo&gt;&lt;mfrac&gt;&lt;mrow&gt;&lt;mi&gt;o&lt;/mi&gt;&lt;mi&gt;p&lt;/mi&gt;&lt;mi&gt;p&lt;/mi&gt;&lt;/mrow&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ath&gt;" id="1685" name="Google Shape;1685;p90" title="sine theta degrees equals o p p over h h equals o p p over sine theta degrees"/>
          <p:cNvPicPr preferRelativeResize="0"/>
          <p:nvPr/>
        </p:nvPicPr>
        <p:blipFill rotWithShape="1">
          <a:blip r:embed="rId4">
            <a:alphaModFix/>
          </a:blip>
          <a:srcRect b="0" l="0" r="72192" t="0"/>
          <a:stretch/>
        </p:blipFill>
        <p:spPr>
          <a:xfrm>
            <a:off x="6238200" y="2395200"/>
            <a:ext cx="1048576" cy="561600"/>
          </a:xfrm>
          <a:prstGeom prst="rect">
            <a:avLst/>
          </a:prstGeom>
          <a:noFill/>
          <a:ln>
            <a:noFill/>
          </a:ln>
        </p:spPr>
      </p:pic>
      <p:sp>
        <p:nvSpPr>
          <p:cNvPr id="1686" name="Google Shape;1686;p90"/>
          <p:cNvSpPr txBox="1"/>
          <p:nvPr/>
        </p:nvSpPr>
        <p:spPr>
          <a:xfrm>
            <a:off x="4901000" y="624350"/>
            <a:ext cx="3918900" cy="892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Waxaad sidoo kale heli kartaa cabbirka xagasha θ° adigoo ka akhriya dhidibada goobta cutubka (unit circle), laga bilaabo dhidibka y (y-axis).</a:t>
            </a:r>
            <a:r>
              <a:rPr i="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i="1"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grpSp>
        <p:nvGrpSpPr>
          <p:cNvPr id="1687" name="Google Shape;1687;p90"/>
          <p:cNvGrpSpPr/>
          <p:nvPr/>
        </p:nvGrpSpPr>
        <p:grpSpPr>
          <a:xfrm>
            <a:off x="7324301" y="2424295"/>
            <a:ext cx="723300" cy="448000"/>
            <a:chOff x="4885901" y="2729095"/>
            <a:chExt cx="723300" cy="448000"/>
          </a:xfrm>
        </p:grpSpPr>
        <p:sp>
          <p:nvSpPr>
            <p:cNvPr id="1688" name="Google Shape;1688;p90"/>
            <p:cNvSpPr txBox="1"/>
            <p:nvPr/>
          </p:nvSpPr>
          <p:spPr>
            <a:xfrm>
              <a:off x="4885901" y="29559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900">
                  <a:latin typeface="Times New Roman"/>
                  <a:ea typeface="Times New Roman"/>
                  <a:cs typeface="Times New Roman"/>
                  <a:sym typeface="Times New Roman"/>
                </a:rPr>
                <a:t>20</a:t>
              </a:r>
              <a:endParaRPr sz="1900">
                <a:latin typeface="Times New Roman"/>
                <a:ea typeface="Times New Roman"/>
                <a:cs typeface="Times New Roman"/>
                <a:sym typeface="Times New Roman"/>
              </a:endParaRPr>
            </a:p>
          </p:txBody>
        </p:sp>
        <p:sp>
          <p:nvSpPr>
            <p:cNvPr id="1689" name="Google Shape;1689;p90"/>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900">
                  <a:latin typeface="Times New Roman"/>
                  <a:ea typeface="Times New Roman"/>
                  <a:cs typeface="Times New Roman"/>
                  <a:sym typeface="Times New Roman"/>
                </a:rPr>
                <a:t>7</a:t>
              </a:r>
              <a:endParaRPr sz="1900">
                <a:latin typeface="Times New Roman"/>
                <a:ea typeface="Times New Roman"/>
                <a:cs typeface="Times New Roman"/>
                <a:sym typeface="Times New Roman"/>
              </a:endParaRPr>
            </a:p>
          </p:txBody>
        </p:sp>
        <p:cxnSp>
          <p:nvCxnSpPr>
            <p:cNvPr id="1690" name="Google Shape;1690;p90"/>
            <p:cNvCxnSpPr/>
            <p:nvPr/>
          </p:nvCxnSpPr>
          <p:spPr>
            <a:xfrm>
              <a:off x="5004101" y="2953112"/>
              <a:ext cx="486900" cy="0"/>
            </a:xfrm>
            <a:prstGeom prst="straightConnector1">
              <a:avLst/>
            </a:prstGeom>
            <a:noFill/>
            <a:ln cap="flat" cmpd="sng" w="19050">
              <a:solidFill>
                <a:schemeClr val="dk1"/>
              </a:solidFill>
              <a:prstDash val="solid"/>
              <a:round/>
              <a:headEnd len="med" w="med" type="none"/>
              <a:tailEnd len="med" w="med" type="none"/>
            </a:ln>
          </p:spPr>
        </p:cxnSp>
      </p:grpSp>
      <p:pic>
        <p:nvPicPr>
          <p:cNvPr id="1691" name="Google Shape;1691;p90"/>
          <p:cNvPicPr preferRelativeResize="0"/>
          <p:nvPr/>
        </p:nvPicPr>
        <p:blipFill rotWithShape="1">
          <a:blip r:embed="rId5">
            <a:alphaModFix/>
          </a:blip>
          <a:srcRect b="0" l="0" r="3688" t="0"/>
          <a:stretch/>
        </p:blipFill>
        <p:spPr>
          <a:xfrm>
            <a:off x="324000" y="613500"/>
            <a:ext cx="4406926" cy="4192675"/>
          </a:xfrm>
          <a:prstGeom prst="rect">
            <a:avLst/>
          </a:prstGeom>
          <a:noFill/>
          <a:ln>
            <a:noFill/>
          </a:ln>
        </p:spPr>
      </p:pic>
      <p:sp>
        <p:nvSpPr>
          <p:cNvPr id="1692" name="Google Shape;1692;p90"/>
          <p:cNvSpPr/>
          <p:nvPr/>
        </p:nvSpPr>
        <p:spPr>
          <a:xfrm>
            <a:off x="8198925" y="2464450"/>
            <a:ext cx="544800" cy="333000"/>
          </a:xfrm>
          <a:prstGeom prst="rect">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400">
              <a:solidFill>
                <a:schemeClr val="dk1"/>
              </a:solidFill>
              <a:latin typeface="Times New Roman"/>
              <a:ea typeface="Times New Roman"/>
              <a:cs typeface="Times New Roman"/>
              <a:sym typeface="Times New Roman"/>
            </a:endParaRPr>
          </a:p>
        </p:txBody>
      </p:sp>
      <p:sp>
        <p:nvSpPr>
          <p:cNvPr id="1693" name="Google Shape;1693;p90"/>
          <p:cNvSpPr/>
          <p:nvPr/>
        </p:nvSpPr>
        <p:spPr>
          <a:xfrm flipH="1">
            <a:off x="5186295" y="3063275"/>
            <a:ext cx="1868400" cy="1868400"/>
          </a:xfrm>
          <a:prstGeom prst="arc">
            <a:avLst>
              <a:gd fmla="val 10771373" name="adj1"/>
              <a:gd fmla="val 1206867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94" name="Google Shape;1694;p90"/>
          <p:cNvSpPr/>
          <p:nvPr/>
        </p:nvSpPr>
        <p:spPr>
          <a:xfrm>
            <a:off x="7885336" y="380717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695" name="Google Shape;1695;p90"/>
          <p:cNvCxnSpPr/>
          <p:nvPr/>
        </p:nvCxnSpPr>
        <p:spPr>
          <a:xfrm rot="10800000">
            <a:off x="8182632" y="3265300"/>
            <a:ext cx="0" cy="744000"/>
          </a:xfrm>
          <a:prstGeom prst="straightConnector1">
            <a:avLst/>
          </a:prstGeom>
          <a:noFill/>
          <a:ln cap="flat" cmpd="sng" w="28575">
            <a:solidFill>
              <a:srgbClr val="4F7BE8"/>
            </a:solidFill>
            <a:prstDash val="solid"/>
            <a:round/>
            <a:headEnd len="med" w="med" type="triangle"/>
            <a:tailEnd len="med" w="med" type="triangle"/>
          </a:ln>
        </p:spPr>
      </p:cxnSp>
      <p:cxnSp>
        <p:nvCxnSpPr>
          <p:cNvPr id="1696" name="Google Shape;1696;p90"/>
          <p:cNvCxnSpPr/>
          <p:nvPr/>
        </p:nvCxnSpPr>
        <p:spPr>
          <a:xfrm flipH="1" rot="10800000">
            <a:off x="6046520" y="3168471"/>
            <a:ext cx="1991100" cy="735900"/>
          </a:xfrm>
          <a:prstGeom prst="straightConnector1">
            <a:avLst/>
          </a:prstGeom>
          <a:noFill/>
          <a:ln cap="flat" cmpd="sng" w="28575">
            <a:solidFill>
              <a:srgbClr val="4F7BE8"/>
            </a:solidFill>
            <a:prstDash val="solid"/>
            <a:round/>
            <a:headEnd len="med" w="med" type="triangle"/>
            <a:tailEnd len="med" w="med" type="triangle"/>
          </a:ln>
        </p:spPr>
      </p:cxnSp>
      <p:sp>
        <p:nvSpPr>
          <p:cNvPr id="1697" name="Google Shape;1697;p90"/>
          <p:cNvSpPr txBox="1"/>
          <p:nvPr/>
        </p:nvSpPr>
        <p:spPr>
          <a:xfrm>
            <a:off x="6717304" y="3749240"/>
            <a:ext cx="326400" cy="227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100">
                <a:solidFill>
                  <a:schemeClr val="dk1"/>
                </a:solidFill>
                <a:latin typeface="Lexend"/>
                <a:ea typeface="Lexend"/>
                <a:cs typeface="Lexend"/>
                <a:sym typeface="Lexend"/>
              </a:rPr>
              <a:t>θ</a:t>
            </a:r>
            <a:r>
              <a:rPr lang="en-GB" sz="1100">
                <a:solidFill>
                  <a:schemeClr val="dk1"/>
                </a:solidFill>
                <a:latin typeface="Lexend"/>
                <a:ea typeface="Lexend"/>
                <a:cs typeface="Lexend"/>
                <a:sym typeface="Lexend"/>
              </a:rPr>
              <a:t>°</a:t>
            </a:r>
            <a:endParaRPr sz="1800">
              <a:latin typeface="Lexend"/>
              <a:ea typeface="Lexend"/>
              <a:cs typeface="Lexend"/>
              <a:sym typeface="Lexend"/>
            </a:endParaRPr>
          </a:p>
        </p:txBody>
      </p:sp>
      <p:sp>
        <p:nvSpPr>
          <p:cNvPr id="1698" name="Google Shape;1698;p90"/>
          <p:cNvSpPr txBox="1"/>
          <p:nvPr/>
        </p:nvSpPr>
        <p:spPr>
          <a:xfrm flipH="1">
            <a:off x="8187150" y="3516100"/>
            <a:ext cx="5895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7 cm</a:t>
            </a:r>
            <a:endParaRPr sz="1800">
              <a:latin typeface="Lexend"/>
              <a:ea typeface="Lexend"/>
              <a:cs typeface="Lexend"/>
              <a:sym typeface="Lexend"/>
            </a:endParaRPr>
          </a:p>
        </p:txBody>
      </p:sp>
      <p:sp>
        <p:nvSpPr>
          <p:cNvPr id="1699" name="Google Shape;1699;p90"/>
          <p:cNvSpPr txBox="1"/>
          <p:nvPr/>
        </p:nvSpPr>
        <p:spPr>
          <a:xfrm flipH="1">
            <a:off x="6456345" y="3265300"/>
            <a:ext cx="6963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20 cm</a:t>
            </a:r>
            <a:endParaRPr sz="1800">
              <a:latin typeface="Lexend"/>
              <a:ea typeface="Lexend"/>
              <a:cs typeface="Lexend"/>
              <a:sym typeface="Lexend"/>
            </a:endParaRPr>
          </a:p>
        </p:txBody>
      </p:sp>
      <p:cxnSp>
        <p:nvCxnSpPr>
          <p:cNvPr id="1700" name="Google Shape;1700;p90"/>
          <p:cNvCxnSpPr/>
          <p:nvPr/>
        </p:nvCxnSpPr>
        <p:spPr>
          <a:xfrm rot="10800000">
            <a:off x="670921" y="3280589"/>
            <a:ext cx="3492300" cy="0"/>
          </a:xfrm>
          <a:prstGeom prst="straightConnector1">
            <a:avLst/>
          </a:prstGeom>
          <a:noFill/>
          <a:ln cap="flat" cmpd="sng" w="28575">
            <a:solidFill>
              <a:srgbClr val="2563EB"/>
            </a:solidFill>
            <a:prstDash val="dash"/>
            <a:round/>
            <a:headEnd len="med" w="med" type="none"/>
            <a:tailEnd len="med" w="med" type="none"/>
          </a:ln>
        </p:spPr>
      </p:cxnSp>
      <p:grpSp>
        <p:nvGrpSpPr>
          <p:cNvPr id="1701" name="Google Shape;1701;p90"/>
          <p:cNvGrpSpPr/>
          <p:nvPr/>
        </p:nvGrpSpPr>
        <p:grpSpPr>
          <a:xfrm>
            <a:off x="4280950" y="3280600"/>
            <a:ext cx="620050" cy="1312200"/>
            <a:chOff x="4280950" y="3280600"/>
            <a:chExt cx="620050" cy="1312200"/>
          </a:xfrm>
        </p:grpSpPr>
        <p:cxnSp>
          <p:nvCxnSpPr>
            <p:cNvPr id="1702" name="Google Shape;1702;p90"/>
            <p:cNvCxnSpPr/>
            <p:nvPr/>
          </p:nvCxnSpPr>
          <p:spPr>
            <a:xfrm rot="10800000">
              <a:off x="4280950" y="3280600"/>
              <a:ext cx="0" cy="1312200"/>
            </a:xfrm>
            <a:prstGeom prst="straightConnector1">
              <a:avLst/>
            </a:prstGeom>
            <a:noFill/>
            <a:ln cap="flat" cmpd="sng" w="28575">
              <a:solidFill>
                <a:srgbClr val="4F7BE8"/>
              </a:solidFill>
              <a:prstDash val="solid"/>
              <a:round/>
              <a:headEnd len="med" w="med" type="triangle"/>
              <a:tailEnd len="med" w="med" type="triangle"/>
            </a:ln>
          </p:spPr>
        </p:cxnSp>
        <p:sp>
          <p:nvSpPr>
            <p:cNvPr id="1703" name="Google Shape;1703;p90"/>
            <p:cNvSpPr txBox="1"/>
            <p:nvPr/>
          </p:nvSpPr>
          <p:spPr>
            <a:xfrm flipH="1">
              <a:off x="4311500" y="3674925"/>
              <a:ext cx="589500" cy="523500"/>
            </a:xfrm>
            <a:prstGeom prst="rect">
              <a:avLst/>
            </a:prstGeom>
            <a:solidFill>
              <a:schemeClr val="lt1"/>
            </a:solid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0.35 cutub (units)</a:t>
              </a:r>
              <a:endParaRPr sz="1800">
                <a:latin typeface="Lexend"/>
                <a:ea typeface="Lexend"/>
                <a:cs typeface="Lexend"/>
                <a:sym typeface="Lexend"/>
              </a:endParaRPr>
            </a:p>
          </p:txBody>
        </p:sp>
      </p:grpSp>
      <p:sp>
        <p:nvSpPr>
          <p:cNvPr id="1704" name="Google Shape;1704;p90"/>
          <p:cNvSpPr/>
          <p:nvPr/>
        </p:nvSpPr>
        <p:spPr>
          <a:xfrm flipH="1">
            <a:off x="-425225" y="3445049"/>
            <a:ext cx="2282100" cy="2282400"/>
          </a:xfrm>
          <a:prstGeom prst="arc">
            <a:avLst>
              <a:gd fmla="val 10794690" name="adj1"/>
              <a:gd fmla="val 1206867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05" name="Google Shape;1705;p90"/>
          <p:cNvSpPr txBox="1"/>
          <p:nvPr/>
        </p:nvSpPr>
        <p:spPr>
          <a:xfrm>
            <a:off x="1334275" y="4342725"/>
            <a:ext cx="474300" cy="227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21°</a:t>
            </a:r>
            <a:endParaRPr sz="1800">
              <a:latin typeface="Lexend"/>
              <a:ea typeface="Lexend"/>
              <a:cs typeface="Lexend"/>
              <a:sym typeface="Lexend"/>
            </a:endParaRPr>
          </a:p>
        </p:txBody>
      </p:sp>
      <p:sp>
        <p:nvSpPr>
          <p:cNvPr id="1706" name="Google Shape;1706;p90"/>
          <p:cNvSpPr/>
          <p:nvPr/>
        </p:nvSpPr>
        <p:spPr>
          <a:xfrm rot="-5400000">
            <a:off x="6715938" y="2637700"/>
            <a:ext cx="735900" cy="1991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707" name="Google Shape;1707;p90"/>
          <p:cNvGrpSpPr/>
          <p:nvPr/>
        </p:nvGrpSpPr>
        <p:grpSpPr>
          <a:xfrm>
            <a:off x="677821" y="3280589"/>
            <a:ext cx="3485400" cy="1312200"/>
            <a:chOff x="677821" y="3280589"/>
            <a:chExt cx="3485400" cy="1312200"/>
          </a:xfrm>
        </p:grpSpPr>
        <p:cxnSp>
          <p:nvCxnSpPr>
            <p:cNvPr id="1708" name="Google Shape;1708;p90"/>
            <p:cNvCxnSpPr/>
            <p:nvPr/>
          </p:nvCxnSpPr>
          <p:spPr>
            <a:xfrm flipH="1">
              <a:off x="677821" y="3280589"/>
              <a:ext cx="3485400" cy="1306200"/>
            </a:xfrm>
            <a:prstGeom prst="straightConnector1">
              <a:avLst/>
            </a:prstGeom>
            <a:noFill/>
            <a:ln cap="flat" cmpd="sng" w="28575">
              <a:solidFill>
                <a:schemeClr val="accent5"/>
              </a:solidFill>
              <a:prstDash val="solid"/>
              <a:round/>
              <a:headEnd len="med" w="med" type="none"/>
              <a:tailEnd len="med" w="med" type="none"/>
            </a:ln>
          </p:spPr>
        </p:cxnSp>
        <p:cxnSp>
          <p:nvCxnSpPr>
            <p:cNvPr id="1709" name="Google Shape;1709;p90"/>
            <p:cNvCxnSpPr/>
            <p:nvPr/>
          </p:nvCxnSpPr>
          <p:spPr>
            <a:xfrm>
              <a:off x="4163221" y="3280589"/>
              <a:ext cx="0" cy="1312200"/>
            </a:xfrm>
            <a:prstGeom prst="straightConnector1">
              <a:avLst/>
            </a:prstGeom>
            <a:noFill/>
            <a:ln cap="flat" cmpd="sng" w="28575">
              <a:solidFill>
                <a:schemeClr val="accent5"/>
              </a:solidFill>
              <a:prstDash val="solid"/>
              <a:round/>
              <a:headEnd len="med" w="med" type="none"/>
              <a:tailEnd len="med" w="med" type="none"/>
            </a:ln>
          </p:spPr>
        </p:cxnSp>
      </p:grpSp>
      <p:sp>
        <p:nvSpPr>
          <p:cNvPr id="1710" name="Google Shape;1710;p90"/>
          <p:cNvSpPr txBox="1"/>
          <p:nvPr/>
        </p:nvSpPr>
        <p:spPr>
          <a:xfrm>
            <a:off x="6051875" y="4248400"/>
            <a:ext cx="22821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Xagasha θ° waxay qiyaas ahaan tahay 21°.</a:t>
            </a:r>
            <a:r>
              <a:rPr i="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711" name="Google Shape;1711;p90"/>
          <p:cNvSpPr/>
          <p:nvPr/>
        </p:nvSpPr>
        <p:spPr>
          <a:xfrm>
            <a:off x="439772" y="3047425"/>
            <a:ext cx="466500" cy="466500"/>
          </a:xfrm>
          <a:prstGeom prst="mathMultiply">
            <a:avLst>
              <a:gd fmla="val 8038" name="adj1"/>
            </a:avLst>
          </a:pr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712" name="Google Shape;1712;p90"/>
          <p:cNvGrpSpPr/>
          <p:nvPr/>
        </p:nvGrpSpPr>
        <p:grpSpPr>
          <a:xfrm>
            <a:off x="664075" y="858724"/>
            <a:ext cx="3743700" cy="3743700"/>
            <a:chOff x="664075" y="858724"/>
            <a:chExt cx="3743700" cy="3743700"/>
          </a:xfrm>
        </p:grpSpPr>
        <p:cxnSp>
          <p:nvCxnSpPr>
            <p:cNvPr id="1713" name="Google Shape;1713;p90"/>
            <p:cNvCxnSpPr/>
            <p:nvPr/>
          </p:nvCxnSpPr>
          <p:spPr>
            <a:xfrm>
              <a:off x="664075" y="4588975"/>
              <a:ext cx="3743700" cy="0"/>
            </a:xfrm>
            <a:prstGeom prst="straightConnector1">
              <a:avLst/>
            </a:prstGeom>
            <a:noFill/>
            <a:ln cap="flat" cmpd="sng" w="28575">
              <a:solidFill>
                <a:schemeClr val="dk1"/>
              </a:solidFill>
              <a:prstDash val="solid"/>
              <a:round/>
              <a:headEnd len="med" w="med" type="none"/>
              <a:tailEnd len="med" w="med" type="none"/>
            </a:ln>
          </p:spPr>
        </p:cxnSp>
        <p:cxnSp>
          <p:nvCxnSpPr>
            <p:cNvPr id="1714" name="Google Shape;1714;p90"/>
            <p:cNvCxnSpPr/>
            <p:nvPr/>
          </p:nvCxnSpPr>
          <p:spPr>
            <a:xfrm rot="5400000">
              <a:off x="-1198500" y="2730574"/>
              <a:ext cx="3743700" cy="0"/>
            </a:xfrm>
            <a:prstGeom prst="straightConnector1">
              <a:avLst/>
            </a:prstGeom>
            <a:noFill/>
            <a:ln cap="flat" cmpd="sng" w="28575">
              <a:solidFill>
                <a:schemeClr val="dk1"/>
              </a:solidFill>
              <a:prstDash val="solid"/>
              <a:round/>
              <a:headEnd len="med" w="med" type="none"/>
              <a:tailEnd len="med" w="med" type="none"/>
            </a:ln>
          </p:spPr>
        </p:cxnSp>
      </p:grpSp>
      <p:sp>
        <p:nvSpPr>
          <p:cNvPr id="1715" name="Google Shape;1715;p90"/>
          <p:cNvSpPr/>
          <p:nvPr/>
        </p:nvSpPr>
        <p:spPr>
          <a:xfrm>
            <a:off x="4630800" y="4630800"/>
            <a:ext cx="131700" cy="153000"/>
          </a:xfrm>
          <a:prstGeom prst="rect">
            <a:avLst/>
          </a:prstGeom>
          <a:solidFill>
            <a:srgbClr val="FFFFFF"/>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9" name="Shape 1719"/>
        <p:cNvGrpSpPr/>
        <p:nvPr/>
      </p:nvGrpSpPr>
      <p:grpSpPr>
        <a:xfrm>
          <a:off x="0" y="0"/>
          <a:ext cx="0" cy="0"/>
          <a:chOff x="0" y="0"/>
          <a:chExt cx="0" cy="0"/>
        </a:xfrm>
      </p:grpSpPr>
      <p:pic>
        <p:nvPicPr>
          <p:cNvPr id="1720" name="Google Shape;1720;p91"/>
          <p:cNvPicPr preferRelativeResize="0"/>
          <p:nvPr/>
        </p:nvPicPr>
        <p:blipFill rotWithShape="1">
          <a:blip r:embed="rId3">
            <a:alphaModFix/>
          </a:blip>
          <a:srcRect b="0" l="0" r="3688" t="0"/>
          <a:stretch/>
        </p:blipFill>
        <p:spPr>
          <a:xfrm>
            <a:off x="324000" y="613500"/>
            <a:ext cx="4406926" cy="4192675"/>
          </a:xfrm>
          <a:prstGeom prst="rect">
            <a:avLst/>
          </a:prstGeom>
          <a:noFill/>
          <a:ln>
            <a:noFill/>
          </a:ln>
        </p:spPr>
      </p:pic>
      <p:sp>
        <p:nvSpPr>
          <p:cNvPr id="1721" name="Google Shape;1721;p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Xisaabinta xaglaha iyadoo la isticmaalayo qaacidada sine (sine formula)</a:t>
            </a:r>
            <a:endParaRPr/>
          </a:p>
        </p:txBody>
      </p:sp>
      <p:grpSp>
        <p:nvGrpSpPr>
          <p:cNvPr id="1722" name="Google Shape;1722;p91"/>
          <p:cNvGrpSpPr/>
          <p:nvPr/>
        </p:nvGrpSpPr>
        <p:grpSpPr>
          <a:xfrm>
            <a:off x="5157263" y="670673"/>
            <a:ext cx="3126034" cy="1426671"/>
            <a:chOff x="4950696" y="682200"/>
            <a:chExt cx="3320975" cy="1767651"/>
          </a:xfrm>
        </p:grpSpPr>
        <p:pic>
          <p:nvPicPr>
            <p:cNvPr id="1723" name="Google Shape;1723;p91"/>
            <p:cNvPicPr preferRelativeResize="0"/>
            <p:nvPr/>
          </p:nvPicPr>
          <p:blipFill rotWithShape="1">
            <a:blip r:embed="rId4">
              <a:alphaModFix/>
            </a:blip>
            <a:srcRect b="43690" l="0" r="57905" t="0"/>
            <a:stretch/>
          </p:blipFill>
          <p:spPr>
            <a:xfrm>
              <a:off x="4950696" y="682200"/>
              <a:ext cx="3320975" cy="1767651"/>
            </a:xfrm>
            <a:prstGeom prst="rect">
              <a:avLst/>
            </a:prstGeom>
            <a:noFill/>
            <a:ln>
              <a:noFill/>
            </a:ln>
          </p:spPr>
        </p:pic>
        <p:sp>
          <p:nvSpPr>
            <p:cNvPr id="1724" name="Google Shape;1724;p91"/>
            <p:cNvSpPr txBox="1"/>
            <p:nvPr/>
          </p:nvSpPr>
          <p:spPr>
            <a:xfrm>
              <a:off x="5015206" y="716100"/>
              <a:ext cx="3024900" cy="1422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500">
                  <a:solidFill>
                    <a:schemeClr val="dk1"/>
                  </a:solidFill>
                  <a:latin typeface="Lexend"/>
                  <a:ea typeface="Lexend"/>
                  <a:cs typeface="Lexend"/>
                  <a:sym typeface="Lexend"/>
                </a:rPr>
                <a:t>Isticmaalka goobta cutubka (unit circle) ayaa ka fiican shaxda, laakiin waa mid aad u dheer, oo weli ma aha mid sax ah.</a:t>
              </a:r>
              <a:endParaRPr sz="1800">
                <a:solidFill>
                  <a:schemeClr val="dk1"/>
                </a:solidFill>
                <a:latin typeface="Lexend"/>
                <a:ea typeface="Lexend"/>
                <a:cs typeface="Lexend"/>
                <a:sym typeface="Lexend"/>
              </a:endParaRPr>
            </a:p>
          </p:txBody>
        </p:sp>
      </p:grpSp>
      <p:grpSp>
        <p:nvGrpSpPr>
          <p:cNvPr id="1725" name="Google Shape;1725;p91"/>
          <p:cNvGrpSpPr/>
          <p:nvPr/>
        </p:nvGrpSpPr>
        <p:grpSpPr>
          <a:xfrm>
            <a:off x="8123750" y="1539897"/>
            <a:ext cx="696250" cy="911539"/>
            <a:chOff x="8123750" y="1498639"/>
            <a:chExt cx="696250" cy="911539"/>
          </a:xfrm>
        </p:grpSpPr>
        <p:pic>
          <p:nvPicPr>
            <p:cNvPr id="1726" name="Google Shape;1726;p91"/>
            <p:cNvPicPr preferRelativeResize="0"/>
            <p:nvPr/>
          </p:nvPicPr>
          <p:blipFill>
            <a:blip r:embed="rId7">
              <a:alphaModFix/>
            </a:blip>
            <a:stretch>
              <a:fillRect/>
            </a:stretch>
          </p:blipFill>
          <p:spPr>
            <a:xfrm>
              <a:off x="8123750" y="1498639"/>
              <a:ext cx="696250" cy="673801"/>
            </a:xfrm>
            <a:prstGeom prst="rect">
              <a:avLst/>
            </a:prstGeom>
            <a:noFill/>
            <a:ln>
              <a:noFill/>
            </a:ln>
          </p:spPr>
        </p:pic>
        <p:sp>
          <p:nvSpPr>
            <p:cNvPr id="1727" name="Google Shape;1727;p91"/>
            <p:cNvSpPr txBox="1"/>
            <p:nvPr/>
          </p:nvSpPr>
          <p:spPr>
            <a:xfrm>
              <a:off x="8201575" y="2132979"/>
              <a:ext cx="540600" cy="277200"/>
            </a:xfrm>
            <a:prstGeom prst="rect">
              <a:avLst/>
            </a:prstGeom>
            <a:noFill/>
            <a:ln>
              <a:noFill/>
            </a:ln>
          </p:spPr>
          <p:txBody>
            <a:bodyPr anchorCtr="0" anchor="ctr" bIns="0" lIns="0" spcFirstLastPara="1" rIns="0" wrap="none" tIns="0">
              <a:noAutofit/>
            </a:bodyPr>
            <a:lstStyle/>
            <a:p>
              <a:pPr indent="0" lvl="0" marL="0" rtl="0" algn="ctr">
                <a:spcBef>
                  <a:spcPts val="0"/>
                </a:spcBef>
                <a:spcAft>
                  <a:spcPts val="0"/>
                </a:spcAft>
                <a:buClr>
                  <a:srgbClr val="000000"/>
                </a:buClr>
                <a:buSzPts val="1100"/>
                <a:buFont typeface="Arial"/>
                <a:buNone/>
              </a:pPr>
              <a:r>
                <a:rPr lang="en-GB" sz="1500">
                  <a:latin typeface="Lexend"/>
                  <a:ea typeface="Lexend"/>
                  <a:cs typeface="Lexend"/>
                  <a:sym typeface="Lexend"/>
                </a:rPr>
                <a:t>Isra</a:t>
              </a:r>
              <a:endParaRPr sz="1800">
                <a:latin typeface="Lexend"/>
                <a:ea typeface="Lexend"/>
                <a:cs typeface="Lexend"/>
                <a:sym typeface="Lexend"/>
              </a:endParaRPr>
            </a:p>
          </p:txBody>
        </p:sp>
      </p:grpSp>
      <p:grpSp>
        <p:nvGrpSpPr>
          <p:cNvPr id="1728" name="Google Shape;1728;p91"/>
          <p:cNvGrpSpPr/>
          <p:nvPr/>
        </p:nvGrpSpPr>
        <p:grpSpPr>
          <a:xfrm>
            <a:off x="664075" y="858724"/>
            <a:ext cx="3743700" cy="3743700"/>
            <a:chOff x="664075" y="858724"/>
            <a:chExt cx="3743700" cy="3743700"/>
          </a:xfrm>
        </p:grpSpPr>
        <p:cxnSp>
          <p:nvCxnSpPr>
            <p:cNvPr id="1729" name="Google Shape;1729;p91"/>
            <p:cNvCxnSpPr/>
            <p:nvPr/>
          </p:nvCxnSpPr>
          <p:spPr>
            <a:xfrm>
              <a:off x="664075" y="4588975"/>
              <a:ext cx="3743700" cy="0"/>
            </a:xfrm>
            <a:prstGeom prst="straightConnector1">
              <a:avLst/>
            </a:prstGeom>
            <a:noFill/>
            <a:ln cap="flat" cmpd="sng" w="28575">
              <a:solidFill>
                <a:schemeClr val="dk1"/>
              </a:solidFill>
              <a:prstDash val="solid"/>
              <a:round/>
              <a:headEnd len="med" w="med" type="none"/>
              <a:tailEnd len="med" w="med" type="none"/>
            </a:ln>
          </p:spPr>
        </p:cxnSp>
        <p:cxnSp>
          <p:nvCxnSpPr>
            <p:cNvPr id="1730" name="Google Shape;1730;p91"/>
            <p:cNvCxnSpPr/>
            <p:nvPr/>
          </p:nvCxnSpPr>
          <p:spPr>
            <a:xfrm rot="5400000">
              <a:off x="-1198500" y="2730574"/>
              <a:ext cx="3743700" cy="0"/>
            </a:xfrm>
            <a:prstGeom prst="straightConnector1">
              <a:avLst/>
            </a:prstGeom>
            <a:noFill/>
            <a:ln cap="flat" cmpd="sng" w="28575">
              <a:solidFill>
                <a:schemeClr val="dk1"/>
              </a:solidFill>
              <a:prstDash val="solid"/>
              <a:round/>
              <a:headEnd len="med" w="med" type="none"/>
              <a:tailEnd len="med" w="med" type="none"/>
            </a:ln>
          </p:spPr>
        </p:cxnSp>
      </p:grpSp>
      <p:sp>
        <p:nvSpPr>
          <p:cNvPr id="1731" name="Google Shape;1731;p91"/>
          <p:cNvSpPr/>
          <p:nvPr/>
        </p:nvSpPr>
        <p:spPr>
          <a:xfrm>
            <a:off x="407896" y="2460215"/>
            <a:ext cx="530100" cy="530100"/>
          </a:xfrm>
          <a:prstGeom prst="mathMultiply">
            <a:avLst>
              <a:gd fmla="val 8038" name="adj1"/>
            </a:avLst>
          </a:pr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732" name="Google Shape;1732;p91"/>
          <p:cNvGrpSpPr/>
          <p:nvPr/>
        </p:nvGrpSpPr>
        <p:grpSpPr>
          <a:xfrm>
            <a:off x="670808" y="2723560"/>
            <a:ext cx="3231788" cy="1869125"/>
            <a:chOff x="670825" y="1793500"/>
            <a:chExt cx="2481981" cy="2799349"/>
          </a:xfrm>
        </p:grpSpPr>
        <p:cxnSp>
          <p:nvCxnSpPr>
            <p:cNvPr id="1733" name="Google Shape;1733;p91"/>
            <p:cNvCxnSpPr/>
            <p:nvPr/>
          </p:nvCxnSpPr>
          <p:spPr>
            <a:xfrm rot="10800000">
              <a:off x="670825" y="1793500"/>
              <a:ext cx="2475000" cy="0"/>
            </a:xfrm>
            <a:prstGeom prst="straightConnector1">
              <a:avLst/>
            </a:prstGeom>
            <a:noFill/>
            <a:ln cap="flat" cmpd="sng" w="28575">
              <a:solidFill>
                <a:srgbClr val="2563EB"/>
              </a:solidFill>
              <a:prstDash val="dash"/>
              <a:round/>
              <a:headEnd len="med" w="med" type="none"/>
              <a:tailEnd len="med" w="med" type="none"/>
            </a:ln>
          </p:spPr>
        </p:cxnSp>
        <p:grpSp>
          <p:nvGrpSpPr>
            <p:cNvPr id="1734" name="Google Shape;1734;p91"/>
            <p:cNvGrpSpPr/>
            <p:nvPr/>
          </p:nvGrpSpPr>
          <p:grpSpPr>
            <a:xfrm>
              <a:off x="677824" y="1793532"/>
              <a:ext cx="2474983" cy="2799316"/>
              <a:chOff x="677821" y="3280589"/>
              <a:chExt cx="3485400" cy="1312200"/>
            </a:xfrm>
          </p:grpSpPr>
          <p:cxnSp>
            <p:nvCxnSpPr>
              <p:cNvPr id="1735" name="Google Shape;1735;p91"/>
              <p:cNvCxnSpPr/>
              <p:nvPr/>
            </p:nvCxnSpPr>
            <p:spPr>
              <a:xfrm flipH="1">
                <a:off x="677821" y="3280589"/>
                <a:ext cx="3485400" cy="1306200"/>
              </a:xfrm>
              <a:prstGeom prst="straightConnector1">
                <a:avLst/>
              </a:prstGeom>
              <a:noFill/>
              <a:ln cap="flat" cmpd="sng" w="28575">
                <a:solidFill>
                  <a:schemeClr val="accent5"/>
                </a:solidFill>
                <a:prstDash val="solid"/>
                <a:round/>
                <a:headEnd len="med" w="med" type="none"/>
                <a:tailEnd len="med" w="med" type="none"/>
              </a:ln>
            </p:spPr>
          </p:cxnSp>
          <p:cxnSp>
            <p:nvCxnSpPr>
              <p:cNvPr id="1736" name="Google Shape;1736;p91"/>
              <p:cNvCxnSpPr/>
              <p:nvPr/>
            </p:nvCxnSpPr>
            <p:spPr>
              <a:xfrm>
                <a:off x="4163221" y="3280589"/>
                <a:ext cx="0" cy="1312200"/>
              </a:xfrm>
              <a:prstGeom prst="straightConnector1">
                <a:avLst/>
              </a:prstGeom>
              <a:noFill/>
              <a:ln cap="flat" cmpd="sng" w="28575">
                <a:solidFill>
                  <a:schemeClr val="accent5"/>
                </a:solidFill>
                <a:prstDash val="solid"/>
                <a:round/>
                <a:headEnd len="med" w="med" type="none"/>
                <a:tailEnd len="med" w="med" type="none"/>
              </a:ln>
            </p:spPr>
          </p:cxnSp>
        </p:grpSp>
      </p:grpSp>
      <p:grpSp>
        <p:nvGrpSpPr>
          <p:cNvPr id="1737" name="Google Shape;1737;p91"/>
          <p:cNvGrpSpPr/>
          <p:nvPr/>
        </p:nvGrpSpPr>
        <p:grpSpPr>
          <a:xfrm flipH="1" rot="10800000">
            <a:off x="5583604" y="2571481"/>
            <a:ext cx="3156919" cy="1698535"/>
            <a:chOff x="4950696" y="682200"/>
            <a:chExt cx="3320975" cy="1767651"/>
          </a:xfrm>
        </p:grpSpPr>
        <p:pic>
          <p:nvPicPr>
            <p:cNvPr id="1738" name="Google Shape;1738;p91"/>
            <p:cNvPicPr preferRelativeResize="0"/>
            <p:nvPr/>
          </p:nvPicPr>
          <p:blipFill rotWithShape="1">
            <a:blip r:embed="rId4">
              <a:alphaModFix/>
            </a:blip>
            <a:srcRect b="43690" l="0" r="57905" t="0"/>
            <a:stretch/>
          </p:blipFill>
          <p:spPr>
            <a:xfrm>
              <a:off x="4950696" y="682200"/>
              <a:ext cx="3320975" cy="1767651"/>
            </a:xfrm>
            <a:prstGeom prst="rect">
              <a:avLst/>
            </a:prstGeom>
            <a:noFill/>
            <a:ln>
              <a:noFill/>
            </a:ln>
          </p:spPr>
        </p:pic>
        <p:sp>
          <p:nvSpPr>
            <p:cNvPr id="1739" name="Google Shape;1739;p91"/>
            <p:cNvSpPr txBox="1"/>
            <p:nvPr/>
          </p:nvSpPr>
          <p:spPr>
            <a:xfrm rot="10800000">
              <a:off x="5015206" y="724620"/>
              <a:ext cx="3024900" cy="1422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500">
                  <a:solidFill>
                    <a:schemeClr val="dk1"/>
                  </a:solidFill>
                  <a:latin typeface="Lexend"/>
                  <a:ea typeface="Lexend"/>
                  <a:cs typeface="Lexend"/>
                  <a:sym typeface="Lexend"/>
                </a:rPr>
                <a:t>Ma jirtaa hab saxan oo lagu helo xagal?</a:t>
              </a:r>
              <a:endParaRPr sz="1800">
                <a:solidFill>
                  <a:schemeClr val="dk1"/>
                </a:solidFill>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500">
                  <a:solidFill>
                    <a:schemeClr val="dk1"/>
                  </a:solidFill>
                  <a:latin typeface="Lexend"/>
                  <a:ea typeface="Lexend"/>
                  <a:cs typeface="Lexend"/>
                  <a:sym typeface="Lexend"/>
                </a:rPr>
                <a:t>Sida aan u isticmaali karno xisaabiyaha (calculator) si aan u helno dhererka dhinaca?</a:t>
              </a:r>
              <a:endParaRPr sz="1800">
                <a:solidFill>
                  <a:schemeClr val="dk1"/>
                </a:solidFill>
                <a:latin typeface="Lexend"/>
                <a:ea typeface="Lexend"/>
                <a:cs typeface="Lexend"/>
                <a:sym typeface="Lexend"/>
              </a:endParaRPr>
            </a:p>
          </p:txBody>
        </p:sp>
      </p:grpSp>
      <p:sp>
        <p:nvSpPr>
          <p:cNvPr id="1740" name="Google Shape;1740;p91"/>
          <p:cNvSpPr/>
          <p:nvPr/>
        </p:nvSpPr>
        <p:spPr>
          <a:xfrm>
            <a:off x="4630800" y="4630800"/>
            <a:ext cx="131700" cy="1530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4" name="Shape 1744"/>
        <p:cNvGrpSpPr/>
        <p:nvPr/>
      </p:nvGrpSpPr>
      <p:grpSpPr>
        <a:xfrm>
          <a:off x="0" y="0"/>
          <a:ext cx="0" cy="0"/>
          <a:chOff x="0" y="0"/>
          <a:chExt cx="0" cy="0"/>
        </a:xfrm>
      </p:grpSpPr>
      <p:pic>
        <p:nvPicPr>
          <p:cNvPr id="1745" name="Google Shape;1745;p92"/>
          <p:cNvPicPr preferRelativeResize="0"/>
          <p:nvPr/>
        </p:nvPicPr>
        <p:blipFill rotWithShape="1">
          <a:blip r:embed="rId3">
            <a:alphaModFix/>
          </a:blip>
          <a:srcRect b="0" l="0" r="3688" t="0"/>
          <a:stretch/>
        </p:blipFill>
        <p:spPr>
          <a:xfrm>
            <a:off x="324000" y="613500"/>
            <a:ext cx="4406926" cy="4192675"/>
          </a:xfrm>
          <a:prstGeom prst="rect">
            <a:avLst/>
          </a:prstGeom>
          <a:noFill/>
          <a:ln>
            <a:noFill/>
          </a:ln>
        </p:spPr>
      </p:pic>
      <p:sp>
        <p:nvSpPr>
          <p:cNvPr id="1746" name="Google Shape;1746;p92"/>
          <p:cNvSpPr txBox="1"/>
          <p:nvPr/>
        </p:nvSpPr>
        <p:spPr>
          <a:xfrm>
            <a:off x="4901000" y="3240000"/>
            <a:ext cx="3918900" cy="1446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Hawsha sine (sine function) waxay leedahay hawl rogan (inverse function) oo loo yaqaan hawsha arcsine (arcsine function).</a:t>
            </a:r>
            <a:r>
              <a:rPr lang="en-GB" sz="1100">
                <a:solidFill>
                  <a:schemeClr val="accent5"/>
                </a:solidFill>
                <a:latin typeface="Lexend"/>
                <a:ea typeface="Lexend"/>
                <a:cs typeface="Lexend"/>
                <a:sym typeface="Lexend"/>
              </a:rPr>
              <a:t/>
            </a:r>
            <a:r>
              <a:rPr lang="en-GB" sz="1100">
                <a:latin typeface="Lexend"/>
                <a:ea typeface="Lexend"/>
                <a:cs typeface="Lexend"/>
                <a:sym typeface="Lexend"/>
              </a:rPr>
              <a:t/>
            </a:r>
            <a:r>
              <a:rPr lang="en-GB" sz="1100">
                <a:solidFill>
                  <a:schemeClr val="accent5"/>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None/>
            </a:pPr>
            <a:r>
              <a:rPr lang="en-GB" sz="1100">
                <a:latin typeface="Lexend"/>
                <a:ea typeface="Lexend"/>
                <a:cs typeface="Lexend"/>
                <a:sym typeface="Lexend"/>
              </a:rPr>
              <a:t>Waxaa laga yaabaa inaad ku aragto sin-1 xisaabiyaha (calculator).</a:t>
            </a:r>
            <a:r>
              <a:rPr lang="en-GB" sz="1100">
                <a:solidFill>
                  <a:schemeClr val="accent5"/>
                </a:solidFill>
                <a:latin typeface="Lexend"/>
                <a:ea typeface="Times New Roman"/>
                <a:cs typeface="Times New Roman"/>
                <a:sym typeface="Times New Roman"/>
              </a:rPr>
              <a:t/>
            </a:r>
            <a:r>
              <a:rPr baseline="30000" lang="en-GB" sz="1100">
                <a:solidFill>
                  <a:schemeClr val="accent5"/>
                </a:solidFill>
                <a:latin typeface="Lexend"/>
                <a:ea typeface="Times New Roman"/>
                <a:cs typeface="Times New Roman"/>
                <a:sym typeface="Times New Roman"/>
              </a:rPr>
              <a:t/>
            </a:r>
            <a:r>
              <a:rPr lang="en-GB" sz="1100">
                <a:latin typeface="Lexend"/>
                <a:ea typeface="Lexend"/>
                <a:cs typeface="Lexend"/>
                <a:sym typeface="Lexend"/>
              </a:rPr>
              <a:t/>
            </a:r>
            <a:endParaRPr sz="1800">
              <a:latin typeface="Lexend"/>
              <a:ea typeface="Lexend"/>
              <a:cs typeface="Lexend"/>
              <a:sym typeface="Lexend"/>
            </a:endParaRPr>
          </a:p>
        </p:txBody>
      </p:sp>
      <p:sp>
        <p:nvSpPr>
          <p:cNvPr id="1747" name="Google Shape;1747;p92"/>
          <p:cNvSpPr txBox="1"/>
          <p:nvPr/>
        </p:nvSpPr>
        <p:spPr>
          <a:xfrm>
            <a:off x="5775925" y="1792800"/>
            <a:ext cx="1407000" cy="338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sin( 30° ) =</a:t>
            </a:r>
            <a:r>
              <a:rPr lang="en-GB" sz="1800">
                <a:latin typeface="Lexend"/>
                <a:ea typeface="Times New Roman"/>
                <a:cs typeface="Times New Roman"/>
                <a:sym typeface="Times New Roman"/>
              </a:rPr>
              <a:t/>
            </a:r>
            <a:r>
              <a:rPr lang="en-GB" sz="1800">
                <a:solidFill>
                  <a:schemeClr val="lt1"/>
                </a:solidFill>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748" name="Google Shape;1748;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Xisaabinta xaglaha iyadoo la isticmaalayo qaacidada sine (sine formula)</a:t>
            </a:r>
            <a:endParaRPr/>
          </a:p>
        </p:txBody>
      </p:sp>
      <p:sp>
        <p:nvSpPr>
          <p:cNvPr id="1749" name="Google Shape;1749;p92"/>
          <p:cNvSpPr/>
          <p:nvPr/>
        </p:nvSpPr>
        <p:spPr>
          <a:xfrm>
            <a:off x="407896" y="2460215"/>
            <a:ext cx="530100" cy="530100"/>
          </a:xfrm>
          <a:prstGeom prst="mathMultiply">
            <a:avLst>
              <a:gd fmla="val 8038" name="adj1"/>
            </a:avLst>
          </a:pr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50" name="Google Shape;1750;p92"/>
          <p:cNvSpPr/>
          <p:nvPr/>
        </p:nvSpPr>
        <p:spPr>
          <a:xfrm flipH="1">
            <a:off x="-171000" y="3699350"/>
            <a:ext cx="1773600" cy="1773900"/>
          </a:xfrm>
          <a:prstGeom prst="arc">
            <a:avLst>
              <a:gd fmla="val 10794690" name="adj1"/>
              <a:gd fmla="val 12632088"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51" name="Google Shape;1751;p92"/>
          <p:cNvSpPr txBox="1"/>
          <p:nvPr/>
        </p:nvSpPr>
        <p:spPr>
          <a:xfrm>
            <a:off x="4901000" y="624350"/>
            <a:ext cx="39189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Goobta cutubka (unit circle), waxaan ku heli karnaa dhererka dhinaca ka soo horjeeda xagasha 30° adigoo ku dabaqaya hawsha sine (sine function) xagashaas:</a:t>
            </a:r>
            <a:r>
              <a:rPr lang="en-GB" sz="1100">
                <a:solidFill>
                  <a:schemeClr val="accent5"/>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1752" name="Google Shape;1752;p92"/>
          <p:cNvSpPr txBox="1"/>
          <p:nvPr/>
        </p:nvSpPr>
        <p:spPr>
          <a:xfrm>
            <a:off x="1105675" y="4318598"/>
            <a:ext cx="474300" cy="227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30°</a:t>
            </a:r>
            <a:endParaRPr sz="1800">
              <a:latin typeface="Lexend"/>
              <a:ea typeface="Lexend"/>
              <a:cs typeface="Lexend"/>
              <a:sym typeface="Lexend"/>
            </a:endParaRPr>
          </a:p>
        </p:txBody>
      </p:sp>
      <p:sp>
        <p:nvSpPr>
          <p:cNvPr id="1753" name="Google Shape;1753;p92"/>
          <p:cNvSpPr txBox="1"/>
          <p:nvPr/>
        </p:nvSpPr>
        <p:spPr>
          <a:xfrm flipH="1">
            <a:off x="1831250" y="3306375"/>
            <a:ext cx="726600" cy="2625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 cutub (unit)</a:t>
            </a:r>
            <a:endParaRPr sz="1800">
              <a:latin typeface="Lexend"/>
              <a:ea typeface="Lexend"/>
              <a:cs typeface="Lexend"/>
              <a:sym typeface="Lexend"/>
            </a:endParaRPr>
          </a:p>
        </p:txBody>
      </p:sp>
      <p:grpSp>
        <p:nvGrpSpPr>
          <p:cNvPr id="1754" name="Google Shape;1754;p92"/>
          <p:cNvGrpSpPr/>
          <p:nvPr/>
        </p:nvGrpSpPr>
        <p:grpSpPr>
          <a:xfrm>
            <a:off x="670808" y="2723560"/>
            <a:ext cx="3231788" cy="1869125"/>
            <a:chOff x="670825" y="1793500"/>
            <a:chExt cx="2481981" cy="2799349"/>
          </a:xfrm>
        </p:grpSpPr>
        <p:cxnSp>
          <p:nvCxnSpPr>
            <p:cNvPr id="1755" name="Google Shape;1755;p92"/>
            <p:cNvCxnSpPr/>
            <p:nvPr/>
          </p:nvCxnSpPr>
          <p:spPr>
            <a:xfrm rot="10800000">
              <a:off x="670825" y="1793500"/>
              <a:ext cx="2475000" cy="0"/>
            </a:xfrm>
            <a:prstGeom prst="straightConnector1">
              <a:avLst/>
            </a:prstGeom>
            <a:noFill/>
            <a:ln cap="flat" cmpd="sng" w="28575">
              <a:solidFill>
                <a:srgbClr val="2563EB"/>
              </a:solidFill>
              <a:prstDash val="dash"/>
              <a:round/>
              <a:headEnd len="med" w="med" type="none"/>
              <a:tailEnd len="med" w="med" type="none"/>
            </a:ln>
          </p:spPr>
        </p:cxnSp>
        <p:grpSp>
          <p:nvGrpSpPr>
            <p:cNvPr id="1756" name="Google Shape;1756;p92"/>
            <p:cNvGrpSpPr/>
            <p:nvPr/>
          </p:nvGrpSpPr>
          <p:grpSpPr>
            <a:xfrm>
              <a:off x="677824" y="1793532"/>
              <a:ext cx="2474983" cy="2799316"/>
              <a:chOff x="677821" y="3280589"/>
              <a:chExt cx="3485400" cy="1312200"/>
            </a:xfrm>
          </p:grpSpPr>
          <p:cxnSp>
            <p:nvCxnSpPr>
              <p:cNvPr id="1757" name="Google Shape;1757;p92"/>
              <p:cNvCxnSpPr/>
              <p:nvPr/>
            </p:nvCxnSpPr>
            <p:spPr>
              <a:xfrm flipH="1">
                <a:off x="677821" y="3280589"/>
                <a:ext cx="3485400" cy="1306200"/>
              </a:xfrm>
              <a:prstGeom prst="straightConnector1">
                <a:avLst/>
              </a:prstGeom>
              <a:noFill/>
              <a:ln cap="flat" cmpd="sng" w="28575">
                <a:solidFill>
                  <a:schemeClr val="accent5"/>
                </a:solidFill>
                <a:prstDash val="solid"/>
                <a:round/>
                <a:headEnd len="med" w="med" type="none"/>
                <a:tailEnd len="med" w="med" type="none"/>
              </a:ln>
            </p:spPr>
          </p:cxnSp>
          <p:cxnSp>
            <p:nvCxnSpPr>
              <p:cNvPr id="1758" name="Google Shape;1758;p92"/>
              <p:cNvCxnSpPr/>
              <p:nvPr/>
            </p:nvCxnSpPr>
            <p:spPr>
              <a:xfrm>
                <a:off x="4163221" y="3280589"/>
                <a:ext cx="0" cy="1312200"/>
              </a:xfrm>
              <a:prstGeom prst="straightConnector1">
                <a:avLst/>
              </a:prstGeom>
              <a:noFill/>
              <a:ln cap="flat" cmpd="sng" w="28575">
                <a:solidFill>
                  <a:schemeClr val="accent5"/>
                </a:solidFill>
                <a:prstDash val="solid"/>
                <a:round/>
                <a:headEnd len="med" w="med" type="none"/>
                <a:tailEnd len="med" w="med" type="none"/>
              </a:ln>
            </p:spPr>
          </p:cxnSp>
        </p:grpSp>
      </p:grpSp>
      <p:grpSp>
        <p:nvGrpSpPr>
          <p:cNvPr id="1759" name="Google Shape;1759;p92"/>
          <p:cNvGrpSpPr/>
          <p:nvPr/>
        </p:nvGrpSpPr>
        <p:grpSpPr>
          <a:xfrm>
            <a:off x="664075" y="858724"/>
            <a:ext cx="3743700" cy="3743700"/>
            <a:chOff x="664075" y="858724"/>
            <a:chExt cx="3743700" cy="3743700"/>
          </a:xfrm>
        </p:grpSpPr>
        <p:cxnSp>
          <p:nvCxnSpPr>
            <p:cNvPr id="1760" name="Google Shape;1760;p92"/>
            <p:cNvCxnSpPr/>
            <p:nvPr/>
          </p:nvCxnSpPr>
          <p:spPr>
            <a:xfrm>
              <a:off x="664075" y="4588975"/>
              <a:ext cx="3743700" cy="0"/>
            </a:xfrm>
            <a:prstGeom prst="straightConnector1">
              <a:avLst/>
            </a:prstGeom>
            <a:noFill/>
            <a:ln cap="flat" cmpd="sng" w="28575">
              <a:solidFill>
                <a:schemeClr val="dk1"/>
              </a:solidFill>
              <a:prstDash val="solid"/>
              <a:round/>
              <a:headEnd len="med" w="med" type="none"/>
              <a:tailEnd len="med" w="med" type="none"/>
            </a:ln>
          </p:spPr>
        </p:cxnSp>
        <p:cxnSp>
          <p:nvCxnSpPr>
            <p:cNvPr id="1761" name="Google Shape;1761;p92"/>
            <p:cNvCxnSpPr/>
            <p:nvPr/>
          </p:nvCxnSpPr>
          <p:spPr>
            <a:xfrm rot="5400000">
              <a:off x="-1198500" y="2730574"/>
              <a:ext cx="3743700" cy="0"/>
            </a:xfrm>
            <a:prstGeom prst="straightConnector1">
              <a:avLst/>
            </a:prstGeom>
            <a:noFill/>
            <a:ln cap="flat" cmpd="sng" w="28575">
              <a:solidFill>
                <a:schemeClr val="dk1"/>
              </a:solidFill>
              <a:prstDash val="solid"/>
              <a:round/>
              <a:headEnd len="med" w="med" type="none"/>
              <a:tailEnd len="med" w="med" type="none"/>
            </a:ln>
          </p:spPr>
        </p:cxnSp>
      </p:grpSp>
      <p:sp>
        <p:nvSpPr>
          <p:cNvPr id="1762" name="Google Shape;1762;p92"/>
          <p:cNvSpPr txBox="1"/>
          <p:nvPr/>
        </p:nvSpPr>
        <p:spPr>
          <a:xfrm>
            <a:off x="7112598" y="1861004"/>
            <a:ext cx="7503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0.5</a:t>
            </a:r>
            <a:endParaRPr sz="2000">
              <a:latin typeface="Times New Roman"/>
              <a:ea typeface="Times New Roman"/>
              <a:cs typeface="Times New Roman"/>
              <a:sym typeface="Times New Roman"/>
            </a:endParaRPr>
          </a:p>
        </p:txBody>
      </p:sp>
      <p:sp>
        <p:nvSpPr>
          <p:cNvPr id="1763" name="Google Shape;1763;p92"/>
          <p:cNvSpPr txBox="1"/>
          <p:nvPr/>
        </p:nvSpPr>
        <p:spPr>
          <a:xfrm>
            <a:off x="6137063" y="1840921"/>
            <a:ext cx="6093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Times New Roman"/>
                <a:cs typeface="Times New Roman"/>
                <a:sym typeface="Times New Roman"/>
              </a:rPr>
              <a:t>30° </a:t>
            </a:r>
            <a:endParaRPr sz="2000">
              <a:latin typeface="Times New Roman"/>
              <a:ea typeface="Times New Roman"/>
              <a:cs typeface="Times New Roman"/>
              <a:sym typeface="Times New Roman"/>
            </a:endParaRPr>
          </a:p>
        </p:txBody>
      </p:sp>
      <p:grpSp>
        <p:nvGrpSpPr>
          <p:cNvPr id="1764" name="Google Shape;1764;p92"/>
          <p:cNvGrpSpPr/>
          <p:nvPr/>
        </p:nvGrpSpPr>
        <p:grpSpPr>
          <a:xfrm>
            <a:off x="5335579" y="2118054"/>
            <a:ext cx="1172500" cy="637184"/>
            <a:chOff x="6274158" y="2346721"/>
            <a:chExt cx="696300" cy="1092004"/>
          </a:xfrm>
        </p:grpSpPr>
        <p:cxnSp>
          <p:nvCxnSpPr>
            <p:cNvPr id="1765" name="Google Shape;1765;p92"/>
            <p:cNvCxnSpPr/>
            <p:nvPr/>
          </p:nvCxnSpPr>
          <p:spPr>
            <a:xfrm flipH="1">
              <a:off x="6622013" y="2346721"/>
              <a:ext cx="200700" cy="617100"/>
            </a:xfrm>
            <a:prstGeom prst="straightConnector1">
              <a:avLst/>
            </a:prstGeom>
            <a:noFill/>
            <a:ln cap="flat" cmpd="sng" w="28575">
              <a:solidFill>
                <a:schemeClr val="accent5"/>
              </a:solidFill>
              <a:prstDash val="solid"/>
              <a:round/>
              <a:headEnd len="med" w="med" type="none"/>
              <a:tailEnd len="med" w="med" type="none"/>
            </a:ln>
          </p:spPr>
        </p:cxnSp>
        <p:sp>
          <p:nvSpPr>
            <p:cNvPr id="1766" name="Google Shape;1766;p92"/>
            <p:cNvSpPr txBox="1"/>
            <p:nvPr/>
          </p:nvSpPr>
          <p:spPr>
            <a:xfrm>
              <a:off x="6274158" y="2963825"/>
              <a:ext cx="696300" cy="4749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GB" sz="1000">
                  <a:latin typeface="Lexend"/>
                  <a:ea typeface="Lexend"/>
                  <a:cs typeface="Lexend"/>
                  <a:sym typeface="Lexend"/>
                </a:rPr>
                <a:t>xagal (angle)</a:t>
              </a:r>
              <a:endParaRPr sz="1800">
                <a:latin typeface="Lexend"/>
                <a:ea typeface="Lexend"/>
                <a:cs typeface="Lexend"/>
                <a:sym typeface="Lexend"/>
              </a:endParaRPr>
            </a:p>
          </p:txBody>
        </p:sp>
      </p:grpSp>
      <p:grpSp>
        <p:nvGrpSpPr>
          <p:cNvPr id="1767" name="Google Shape;1767;p92"/>
          <p:cNvGrpSpPr/>
          <p:nvPr/>
        </p:nvGrpSpPr>
        <p:grpSpPr>
          <a:xfrm flipH="1">
            <a:off x="6734428" y="2118054"/>
            <a:ext cx="2086352" cy="914282"/>
            <a:chOff x="6002812" y="2346721"/>
            <a:chExt cx="1239000" cy="1566893"/>
          </a:xfrm>
        </p:grpSpPr>
        <p:cxnSp>
          <p:nvCxnSpPr>
            <p:cNvPr id="1768" name="Google Shape;1768;p92"/>
            <p:cNvCxnSpPr/>
            <p:nvPr/>
          </p:nvCxnSpPr>
          <p:spPr>
            <a:xfrm flipH="1">
              <a:off x="6694093" y="2346721"/>
              <a:ext cx="200700" cy="617100"/>
            </a:xfrm>
            <a:prstGeom prst="straightConnector1">
              <a:avLst/>
            </a:prstGeom>
            <a:noFill/>
            <a:ln cap="flat" cmpd="sng" w="28575">
              <a:solidFill>
                <a:schemeClr val="accent5"/>
              </a:solidFill>
              <a:prstDash val="solid"/>
              <a:round/>
              <a:headEnd len="med" w="med" type="none"/>
              <a:tailEnd len="med" w="med" type="none"/>
            </a:ln>
          </p:spPr>
        </p:cxnSp>
        <p:sp>
          <p:nvSpPr>
            <p:cNvPr id="1769" name="Google Shape;1769;p92"/>
            <p:cNvSpPr txBox="1"/>
            <p:nvPr/>
          </p:nvSpPr>
          <p:spPr>
            <a:xfrm>
              <a:off x="6002812" y="2963814"/>
              <a:ext cx="1239000" cy="949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GB" sz="1000">
                  <a:latin typeface="Lexend"/>
                  <a:ea typeface="Lexend"/>
                  <a:cs typeface="Lexend"/>
                  <a:sym typeface="Lexend"/>
                </a:rPr>
                <a:t>dhererka dhinaca goobta cutubka (unit circle)</a:t>
              </a:r>
              <a:endParaRPr sz="1800">
                <a:latin typeface="Lexend"/>
                <a:ea typeface="Lexend"/>
                <a:cs typeface="Lexend"/>
                <a:sym typeface="Lexend"/>
              </a:endParaRPr>
            </a:p>
          </p:txBody>
        </p:sp>
      </p:grpSp>
      <p:sp>
        <p:nvSpPr>
          <p:cNvPr id="1770" name="Google Shape;1770;p92"/>
          <p:cNvSpPr/>
          <p:nvPr/>
        </p:nvSpPr>
        <p:spPr>
          <a:xfrm>
            <a:off x="4630800" y="4630800"/>
            <a:ext cx="131700" cy="1530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6">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4" name="Shape 1774"/>
        <p:cNvGrpSpPr/>
        <p:nvPr/>
      </p:nvGrpSpPr>
      <p:grpSpPr>
        <a:xfrm>
          <a:off x="0" y="0"/>
          <a:ext cx="0" cy="0"/>
          <a:chOff x="0" y="0"/>
          <a:chExt cx="0" cy="0"/>
        </a:xfrm>
      </p:grpSpPr>
      <p:pic>
        <p:nvPicPr>
          <p:cNvPr id="1775" name="Google Shape;1775;p93"/>
          <p:cNvPicPr preferRelativeResize="0"/>
          <p:nvPr/>
        </p:nvPicPr>
        <p:blipFill rotWithShape="1">
          <a:blip r:embed="rId3">
            <a:alphaModFix/>
          </a:blip>
          <a:srcRect b="0" l="0" r="3688" t="0"/>
          <a:stretch/>
        </p:blipFill>
        <p:spPr>
          <a:xfrm>
            <a:off x="324000" y="613500"/>
            <a:ext cx="4406926" cy="4192675"/>
          </a:xfrm>
          <a:prstGeom prst="rect">
            <a:avLst/>
          </a:prstGeom>
          <a:noFill/>
          <a:ln>
            <a:noFill/>
          </a:ln>
        </p:spPr>
      </p:pic>
      <p:sp>
        <p:nvSpPr>
          <p:cNvPr id="1776" name="Google Shape;1776;p93"/>
          <p:cNvSpPr txBox="1"/>
          <p:nvPr/>
        </p:nvSpPr>
        <p:spPr>
          <a:xfrm>
            <a:off x="411480" y="4460476"/>
            <a:ext cx="1407000" cy="338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sin( 30° ) =</a:t>
            </a:r>
            <a:r>
              <a:rPr lang="en-GB" sz="1800">
                <a:solidFill>
                  <a:schemeClr val="lt1"/>
                </a:solidFill>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777" name="Google Shape;1777;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Xisaabinta xaglaha iyadoo la isticmaalayo qaacidada sine (sine formula)</a:t>
            </a:r>
            <a:endParaRPr/>
          </a:p>
        </p:txBody>
      </p:sp>
      <p:sp>
        <p:nvSpPr>
          <p:cNvPr id="1778" name="Google Shape;1778;p93"/>
          <p:cNvSpPr/>
          <p:nvPr/>
        </p:nvSpPr>
        <p:spPr>
          <a:xfrm>
            <a:off x="407896" y="2460215"/>
            <a:ext cx="530100" cy="530100"/>
          </a:xfrm>
          <a:prstGeom prst="mathMultiply">
            <a:avLst>
              <a:gd fmla="val 8038" name="adj1"/>
            </a:avLst>
          </a:pr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79" name="Google Shape;1779;p93"/>
          <p:cNvSpPr/>
          <p:nvPr/>
        </p:nvSpPr>
        <p:spPr>
          <a:xfrm flipH="1">
            <a:off x="-171000" y="3699350"/>
            <a:ext cx="1773600" cy="1773900"/>
          </a:xfrm>
          <a:prstGeom prst="arc">
            <a:avLst>
              <a:gd fmla="val 10794690" name="adj1"/>
              <a:gd fmla="val 12632088"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80" name="Google Shape;1780;p93"/>
          <p:cNvSpPr txBox="1"/>
          <p:nvPr/>
        </p:nvSpPr>
        <p:spPr>
          <a:xfrm>
            <a:off x="4901000" y="624350"/>
            <a:ext cx="39189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Goobta (unit circle) dhexdeeda, waxaan ka heli karnaa dhererka dhinaca ka soo horjeeda xagasha 30° adigoo ku dabaqaya shaqada sine (sine function) xagashaas:</a:t>
            </a:r>
            <a:endParaRPr sz="1800">
              <a:latin typeface="Lexend"/>
              <a:ea typeface="Lexend"/>
              <a:cs typeface="Lexend"/>
              <a:sym typeface="Lexend"/>
            </a:endParaRPr>
          </a:p>
        </p:txBody>
      </p:sp>
      <p:sp>
        <p:nvSpPr>
          <p:cNvPr id="1781" name="Google Shape;1781;p93"/>
          <p:cNvSpPr txBox="1"/>
          <p:nvPr/>
        </p:nvSpPr>
        <p:spPr>
          <a:xfrm>
            <a:off x="6474540" y="4460476"/>
            <a:ext cx="474300" cy="227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30°</a:t>
            </a:r>
            <a:endParaRPr sz="1800">
              <a:latin typeface="Lexend"/>
              <a:ea typeface="Lexend"/>
              <a:cs typeface="Lexend"/>
              <a:sym typeface="Lexend"/>
            </a:endParaRPr>
          </a:p>
        </p:txBody>
      </p:sp>
      <p:sp>
        <p:nvSpPr>
          <p:cNvPr id="1782" name="Google Shape;1782;p93"/>
          <p:cNvSpPr txBox="1"/>
          <p:nvPr/>
        </p:nvSpPr>
        <p:spPr>
          <a:xfrm flipH="1">
            <a:off x="1831250" y="3306375"/>
            <a:ext cx="726600" cy="2625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 halbeeg (unit)</a:t>
            </a:r>
            <a:endParaRPr sz="1800">
              <a:latin typeface="Lexend"/>
              <a:ea typeface="Lexend"/>
              <a:cs typeface="Lexend"/>
              <a:sym typeface="Lexend"/>
            </a:endParaRPr>
          </a:p>
        </p:txBody>
      </p:sp>
      <p:grpSp>
        <p:nvGrpSpPr>
          <p:cNvPr id="1783" name="Google Shape;1783;p93"/>
          <p:cNvGrpSpPr/>
          <p:nvPr/>
        </p:nvGrpSpPr>
        <p:grpSpPr>
          <a:xfrm>
            <a:off x="670808" y="2723560"/>
            <a:ext cx="3231788" cy="1869125"/>
            <a:chOff x="670825" y="1793500"/>
            <a:chExt cx="2481981" cy="2799349"/>
          </a:xfrm>
        </p:grpSpPr>
        <p:cxnSp>
          <p:nvCxnSpPr>
            <p:cNvPr id="1784" name="Google Shape;1784;p93"/>
            <p:cNvCxnSpPr/>
            <p:nvPr/>
          </p:nvCxnSpPr>
          <p:spPr>
            <a:xfrm rot="10800000">
              <a:off x="670825" y="1793500"/>
              <a:ext cx="2475000" cy="0"/>
            </a:xfrm>
            <a:prstGeom prst="straightConnector1">
              <a:avLst/>
            </a:prstGeom>
            <a:noFill/>
            <a:ln cap="flat" cmpd="sng" w="28575">
              <a:solidFill>
                <a:srgbClr val="2563EB"/>
              </a:solidFill>
              <a:prstDash val="dash"/>
              <a:round/>
              <a:headEnd len="med" w="med" type="none"/>
              <a:tailEnd len="med" w="med" type="none"/>
            </a:ln>
          </p:spPr>
        </p:cxnSp>
        <p:grpSp>
          <p:nvGrpSpPr>
            <p:cNvPr id="1785" name="Google Shape;1785;p93"/>
            <p:cNvGrpSpPr/>
            <p:nvPr/>
          </p:nvGrpSpPr>
          <p:grpSpPr>
            <a:xfrm>
              <a:off x="677824" y="1793532"/>
              <a:ext cx="2474983" cy="2799316"/>
              <a:chOff x="677821" y="3280589"/>
              <a:chExt cx="3485400" cy="1312200"/>
            </a:xfrm>
          </p:grpSpPr>
          <p:cxnSp>
            <p:nvCxnSpPr>
              <p:cNvPr id="1786" name="Google Shape;1786;p93"/>
              <p:cNvCxnSpPr/>
              <p:nvPr/>
            </p:nvCxnSpPr>
            <p:spPr>
              <a:xfrm flipH="1">
                <a:off x="677821" y="3280589"/>
                <a:ext cx="3485400" cy="1306200"/>
              </a:xfrm>
              <a:prstGeom prst="straightConnector1">
                <a:avLst/>
              </a:prstGeom>
              <a:noFill/>
              <a:ln cap="flat" cmpd="sng" w="28575">
                <a:solidFill>
                  <a:schemeClr val="accent5"/>
                </a:solidFill>
                <a:prstDash val="solid"/>
                <a:round/>
                <a:headEnd len="med" w="med" type="none"/>
                <a:tailEnd len="med" w="med" type="none"/>
              </a:ln>
            </p:spPr>
          </p:cxnSp>
          <p:cxnSp>
            <p:nvCxnSpPr>
              <p:cNvPr id="1787" name="Google Shape;1787;p93"/>
              <p:cNvCxnSpPr/>
              <p:nvPr/>
            </p:nvCxnSpPr>
            <p:spPr>
              <a:xfrm>
                <a:off x="4163221" y="3280589"/>
                <a:ext cx="0" cy="1312200"/>
              </a:xfrm>
              <a:prstGeom prst="straightConnector1">
                <a:avLst/>
              </a:prstGeom>
              <a:noFill/>
              <a:ln cap="flat" cmpd="sng" w="28575">
                <a:solidFill>
                  <a:schemeClr val="accent5"/>
                </a:solidFill>
                <a:prstDash val="solid"/>
                <a:round/>
                <a:headEnd len="med" w="med" type="none"/>
                <a:tailEnd len="med" w="med" type="none"/>
              </a:ln>
            </p:spPr>
          </p:cxnSp>
        </p:grpSp>
      </p:grpSp>
      <p:grpSp>
        <p:nvGrpSpPr>
          <p:cNvPr id="1788" name="Google Shape;1788;p93"/>
          <p:cNvGrpSpPr/>
          <p:nvPr/>
        </p:nvGrpSpPr>
        <p:grpSpPr>
          <a:xfrm>
            <a:off x="664075" y="858724"/>
            <a:ext cx="3743700" cy="3743700"/>
            <a:chOff x="664075" y="858724"/>
            <a:chExt cx="3743700" cy="3743700"/>
          </a:xfrm>
        </p:grpSpPr>
        <p:cxnSp>
          <p:nvCxnSpPr>
            <p:cNvPr id="1789" name="Google Shape;1789;p93"/>
            <p:cNvCxnSpPr/>
            <p:nvPr/>
          </p:nvCxnSpPr>
          <p:spPr>
            <a:xfrm>
              <a:off x="664075" y="4588975"/>
              <a:ext cx="3743700" cy="0"/>
            </a:xfrm>
            <a:prstGeom prst="straightConnector1">
              <a:avLst/>
            </a:prstGeom>
            <a:noFill/>
            <a:ln cap="flat" cmpd="sng" w="28575">
              <a:solidFill>
                <a:schemeClr val="dk1"/>
              </a:solidFill>
              <a:prstDash val="solid"/>
              <a:round/>
              <a:headEnd len="med" w="med" type="none"/>
              <a:tailEnd len="med" w="med" type="none"/>
            </a:ln>
          </p:spPr>
        </p:cxnSp>
        <p:cxnSp>
          <p:nvCxnSpPr>
            <p:cNvPr id="1790" name="Google Shape;1790;p93"/>
            <p:cNvCxnSpPr/>
            <p:nvPr/>
          </p:nvCxnSpPr>
          <p:spPr>
            <a:xfrm rot="5400000">
              <a:off x="-1198500" y="2730574"/>
              <a:ext cx="3743700" cy="0"/>
            </a:xfrm>
            <a:prstGeom prst="straightConnector1">
              <a:avLst/>
            </a:prstGeom>
            <a:noFill/>
            <a:ln cap="flat" cmpd="sng" w="28575">
              <a:solidFill>
                <a:schemeClr val="dk1"/>
              </a:solidFill>
              <a:prstDash val="solid"/>
              <a:round/>
              <a:headEnd len="med" w="med" type="none"/>
              <a:tailEnd len="med" w="med" type="none"/>
            </a:ln>
          </p:spPr>
        </p:cxnSp>
      </p:grpSp>
      <p:sp>
        <p:nvSpPr>
          <p:cNvPr id="1791" name="Google Shape;1791;p93"/>
          <p:cNvSpPr txBox="1"/>
          <p:nvPr/>
        </p:nvSpPr>
        <p:spPr>
          <a:xfrm>
            <a:off x="7112598" y="1861004"/>
            <a:ext cx="7503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0.5</a:t>
            </a:r>
            <a:endParaRPr sz="2000">
              <a:latin typeface="Times New Roman"/>
              <a:ea typeface="Times New Roman"/>
              <a:cs typeface="Times New Roman"/>
              <a:sym typeface="Times New Roman"/>
            </a:endParaRPr>
          </a:p>
        </p:txBody>
      </p:sp>
      <p:sp>
        <p:nvSpPr>
          <p:cNvPr id="1792" name="Google Shape;1792;p93"/>
          <p:cNvSpPr txBox="1"/>
          <p:nvPr/>
        </p:nvSpPr>
        <p:spPr>
          <a:xfrm>
            <a:off x="2074512" y="4460476"/>
            <a:ext cx="6093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Times New Roman"/>
                <a:cs typeface="Times New Roman"/>
                <a:sym typeface="Times New Roman"/>
              </a:rPr>
              <a:t>30° </a:t>
            </a:r>
            <a:endParaRPr sz="2000">
              <a:latin typeface="Times New Roman"/>
              <a:ea typeface="Times New Roman"/>
              <a:cs typeface="Times New Roman"/>
              <a:sym typeface="Times New Roman"/>
            </a:endParaRPr>
          </a:p>
        </p:txBody>
      </p:sp>
      <p:grpSp>
        <p:nvGrpSpPr>
          <p:cNvPr id="1793" name="Google Shape;1793;p93"/>
          <p:cNvGrpSpPr/>
          <p:nvPr/>
        </p:nvGrpSpPr>
        <p:grpSpPr>
          <a:xfrm>
            <a:off x="4738404" y="1989213"/>
            <a:ext cx="972366" cy="582525"/>
            <a:chOff x="4738404" y="1989213"/>
            <a:chExt cx="972366" cy="582525"/>
          </a:xfrm>
        </p:grpSpPr>
        <p:sp>
          <p:nvSpPr>
            <p:cNvPr id="1794" name="Google Shape;1794;p93"/>
            <p:cNvSpPr/>
            <p:nvPr/>
          </p:nvSpPr>
          <p:spPr>
            <a:xfrm>
              <a:off x="5565470" y="1989213"/>
              <a:ext cx="145300" cy="582525"/>
            </a:xfrm>
            <a:custGeom>
              <a:rect b="b" l="l" r="r" t="t"/>
              <a:pathLst>
                <a:path extrusionOk="0" h="23301" w="5812">
                  <a:moveTo>
                    <a:pt x="5812" y="0"/>
                  </a:moveTo>
                  <a:cubicBezTo>
                    <a:pt x="-862" y="4007"/>
                    <a:pt x="-2242" y="18988"/>
                    <a:pt x="4238" y="23301"/>
                  </a:cubicBezTo>
                </a:path>
              </a:pathLst>
            </a:custGeom>
            <a:noFill/>
            <a:ln cap="flat" cmpd="sng" w="28575">
              <a:solidFill>
                <a:srgbClr val="000000"/>
              </a:solidFill>
              <a:prstDash val="solid"/>
              <a:round/>
              <a:headEnd len="med" w="med" type="none"/>
              <a:tailEnd len="med" w="med" type="triangle"/>
            </a:ln>
          </p:spPr>
          <p:txBody>
            <a:bodyPr/>
            <a:p/>
          </p:txBody>
        </p:sp>
        <p:sp>
          <p:nvSpPr>
            <p:cNvPr id="1795" name="Google Shape;1795;p93"/>
            <p:cNvSpPr txBox="1"/>
            <p:nvPr/>
          </p:nvSpPr>
          <p:spPr>
            <a:xfrm>
              <a:off x="4738404" y="2141888"/>
              <a:ext cx="8097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000">
                  <a:solidFill>
                    <a:schemeClr val="accent5"/>
                  </a:solidFill>
                  <a:latin typeface="Lexend"/>
                  <a:ea typeface="Lexend"/>
                  <a:cs typeface="Lexend"/>
                  <a:sym typeface="Lexend"/>
                </a:rPr>
                <a:t>arcsine</a:t>
              </a:r>
              <a:endParaRPr sz="1800">
                <a:latin typeface="Lexend"/>
                <a:ea typeface="Lexend"/>
                <a:cs typeface="Lexend"/>
                <a:sym typeface="Lexend"/>
              </a:endParaRPr>
            </a:p>
          </p:txBody>
        </p:sp>
      </p:grpSp>
      <p:grpSp>
        <p:nvGrpSpPr>
          <p:cNvPr id="1796" name="Google Shape;1796;p93"/>
          <p:cNvGrpSpPr/>
          <p:nvPr/>
        </p:nvGrpSpPr>
        <p:grpSpPr>
          <a:xfrm flipH="1">
            <a:off x="7464104" y="1989213"/>
            <a:ext cx="972366" cy="582525"/>
            <a:chOff x="4738404" y="1989213"/>
            <a:chExt cx="972366" cy="582525"/>
          </a:xfrm>
        </p:grpSpPr>
        <p:sp>
          <p:nvSpPr>
            <p:cNvPr id="1797" name="Google Shape;1797;p93"/>
            <p:cNvSpPr/>
            <p:nvPr/>
          </p:nvSpPr>
          <p:spPr>
            <a:xfrm>
              <a:off x="5565470" y="1989213"/>
              <a:ext cx="145300" cy="582525"/>
            </a:xfrm>
            <a:custGeom>
              <a:rect b="b" l="l" r="r" t="t"/>
              <a:pathLst>
                <a:path extrusionOk="0" h="23301" w="5812">
                  <a:moveTo>
                    <a:pt x="5812" y="0"/>
                  </a:moveTo>
                  <a:cubicBezTo>
                    <a:pt x="-862" y="4007"/>
                    <a:pt x="-2242" y="18988"/>
                    <a:pt x="4238" y="23301"/>
                  </a:cubicBezTo>
                </a:path>
              </a:pathLst>
            </a:custGeom>
            <a:noFill/>
            <a:ln cap="flat" cmpd="sng" w="28575">
              <a:solidFill>
                <a:srgbClr val="000000"/>
              </a:solidFill>
              <a:prstDash val="solid"/>
              <a:round/>
              <a:headEnd len="med" w="med" type="none"/>
              <a:tailEnd len="med" w="med" type="triangle"/>
            </a:ln>
          </p:spPr>
          <p:txBody>
            <a:bodyPr/>
            <a:p/>
          </p:txBody>
        </p:sp>
        <p:sp>
          <p:nvSpPr>
            <p:cNvPr id="1798" name="Google Shape;1798;p93"/>
            <p:cNvSpPr txBox="1"/>
            <p:nvPr/>
          </p:nvSpPr>
          <p:spPr>
            <a:xfrm>
              <a:off x="4738404" y="2141888"/>
              <a:ext cx="8097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000">
                  <a:solidFill>
                    <a:schemeClr val="accent5"/>
                  </a:solidFill>
                  <a:latin typeface="Lexend"/>
                  <a:ea typeface="Lexend"/>
                  <a:cs typeface="Lexend"/>
                  <a:sym typeface="Lexend"/>
                </a:rPr>
                <a:t>arcsine</a:t>
              </a:r>
              <a:endParaRPr sz="1800">
                <a:latin typeface="Lexend"/>
                <a:ea typeface="Lexend"/>
                <a:cs typeface="Lexend"/>
                <a:sym typeface="Lexend"/>
              </a:endParaRPr>
            </a:p>
          </p:txBody>
        </p:sp>
      </p:grpSp>
      <p:sp>
        <p:nvSpPr>
          <p:cNvPr id="1799" name="Google Shape;1799;p93"/>
          <p:cNvSpPr txBox="1"/>
          <p:nvPr/>
        </p:nvSpPr>
        <p:spPr>
          <a:xfrm>
            <a:off x="2939844" y="4460476"/>
            <a:ext cx="6093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Times New Roman"/>
                <a:cs typeface="Times New Roman"/>
                <a:sym typeface="Times New Roman"/>
              </a:rPr>
              <a:t>30° </a:t>
            </a:r>
            <a:endParaRPr sz="2000">
              <a:latin typeface="Times New Roman"/>
              <a:ea typeface="Times New Roman"/>
              <a:cs typeface="Times New Roman"/>
              <a:sym typeface="Times New Roman"/>
            </a:endParaRPr>
          </a:p>
        </p:txBody>
      </p:sp>
      <p:sp>
        <p:nvSpPr>
          <p:cNvPr id="1800" name="Google Shape;1800;p93"/>
          <p:cNvSpPr txBox="1"/>
          <p:nvPr/>
        </p:nvSpPr>
        <p:spPr>
          <a:xfrm>
            <a:off x="6722217" y="2589406"/>
            <a:ext cx="265800" cy="33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Times New Roman"/>
                <a:cs typeface="Times New Roman"/>
                <a:sym typeface="Times New Roman"/>
              </a:rPr>
              <a:t>=</a:t>
            </a:r>
            <a:endParaRPr sz="2000">
              <a:latin typeface="Times New Roman"/>
              <a:ea typeface="Times New Roman"/>
              <a:cs typeface="Times New Roman"/>
              <a:sym typeface="Times New Roman"/>
            </a:endParaRPr>
          </a:p>
        </p:txBody>
      </p:sp>
      <p:sp>
        <p:nvSpPr>
          <p:cNvPr id="1801" name="Google Shape;1801;p93"/>
          <p:cNvSpPr txBox="1"/>
          <p:nvPr/>
        </p:nvSpPr>
        <p:spPr>
          <a:xfrm>
            <a:off x="7060050" y="2620165"/>
            <a:ext cx="15078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chemeClr val="accent5"/>
                </a:solidFill>
                <a:latin typeface="Lexend"/>
                <a:ea typeface="Times New Roman"/>
                <a:cs typeface="Times New Roman"/>
                <a:sym typeface="Times New Roman"/>
              </a:rPr>
              <a:t>sin-1(0.5)</a:t>
            </a:r>
            <a:r>
              <a:rPr baseline="30000" lang="en-GB" sz="1800">
                <a:solidFill>
                  <a:schemeClr val="accent5"/>
                </a:solidFill>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802" name="Google Shape;1802;p93"/>
          <p:cNvSpPr txBox="1"/>
          <p:nvPr/>
        </p:nvSpPr>
        <p:spPr>
          <a:xfrm>
            <a:off x="3805176" y="4460476"/>
            <a:ext cx="1407000" cy="338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chemeClr val="accent5"/>
                </a:solidFill>
                <a:latin typeface="Lexend"/>
                <a:ea typeface="Times New Roman"/>
                <a:cs typeface="Times New Roman"/>
                <a:sym typeface="Times New Roman"/>
              </a:rPr>
              <a:t>sin-1(30° ) =</a:t>
            </a:r>
            <a:r>
              <a:rPr baseline="30000" lang="en-GB" sz="1800">
                <a:solidFill>
                  <a:schemeClr val="accent5"/>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lt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endParaRPr sz="2000">
              <a:solidFill>
                <a:schemeClr val="dk1"/>
              </a:solidFill>
              <a:latin typeface="Times New Roman"/>
              <a:ea typeface="Times New Roman"/>
              <a:cs typeface="Times New Roman"/>
              <a:sym typeface="Times New Roman"/>
            </a:endParaRPr>
          </a:p>
        </p:txBody>
      </p:sp>
      <p:sp>
        <p:nvSpPr>
          <p:cNvPr id="1803" name="Google Shape;1803;p93"/>
          <p:cNvSpPr txBox="1"/>
          <p:nvPr/>
        </p:nvSpPr>
        <p:spPr>
          <a:xfrm>
            <a:off x="5468208" y="4460476"/>
            <a:ext cx="7503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30°</a:t>
            </a:r>
            <a:endParaRPr sz="2000">
              <a:latin typeface="Times New Roman"/>
              <a:ea typeface="Times New Roman"/>
              <a:cs typeface="Times New Roman"/>
              <a:sym typeface="Times New Roman"/>
            </a:endParaRPr>
          </a:p>
        </p:txBody>
      </p:sp>
      <p:sp>
        <p:nvSpPr>
          <p:cNvPr id="1804" name="Google Shape;1804;p93"/>
          <p:cNvSpPr txBox="1"/>
          <p:nvPr/>
        </p:nvSpPr>
        <p:spPr>
          <a:xfrm>
            <a:off x="6095022" y="3634636"/>
            <a:ext cx="6093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Times New Roman"/>
                <a:cs typeface="Times New Roman"/>
                <a:sym typeface="Times New Roman"/>
              </a:rPr>
              <a:t>0.5 </a:t>
            </a:r>
            <a:endParaRPr sz="2000">
              <a:latin typeface="Times New Roman"/>
              <a:ea typeface="Times New Roman"/>
              <a:cs typeface="Times New Roman"/>
              <a:sym typeface="Times New Roman"/>
            </a:endParaRPr>
          </a:p>
        </p:txBody>
      </p:sp>
      <p:grpSp>
        <p:nvGrpSpPr>
          <p:cNvPr id="1805" name="Google Shape;1805;p93"/>
          <p:cNvGrpSpPr/>
          <p:nvPr/>
        </p:nvGrpSpPr>
        <p:grpSpPr>
          <a:xfrm>
            <a:off x="4848372" y="3911769"/>
            <a:ext cx="2146972" cy="914280"/>
            <a:chOff x="5984825" y="2346721"/>
            <a:chExt cx="1275000" cy="1566889"/>
          </a:xfrm>
        </p:grpSpPr>
        <p:cxnSp>
          <p:nvCxnSpPr>
            <p:cNvPr id="1806" name="Google Shape;1806;p93"/>
            <p:cNvCxnSpPr/>
            <p:nvPr/>
          </p:nvCxnSpPr>
          <p:spPr>
            <a:xfrm flipH="1">
              <a:off x="6622013" y="2346721"/>
              <a:ext cx="200700" cy="617100"/>
            </a:xfrm>
            <a:prstGeom prst="straightConnector1">
              <a:avLst/>
            </a:prstGeom>
            <a:noFill/>
            <a:ln cap="flat" cmpd="sng" w="28575">
              <a:solidFill>
                <a:schemeClr val="accent5"/>
              </a:solidFill>
              <a:prstDash val="solid"/>
              <a:round/>
              <a:headEnd len="med" w="med" type="none"/>
              <a:tailEnd len="med" w="med" type="none"/>
            </a:ln>
          </p:spPr>
        </p:cxnSp>
        <p:sp>
          <p:nvSpPr>
            <p:cNvPr id="1807" name="Google Shape;1807;p93"/>
            <p:cNvSpPr txBox="1"/>
            <p:nvPr/>
          </p:nvSpPr>
          <p:spPr>
            <a:xfrm>
              <a:off x="5984825" y="2963810"/>
              <a:ext cx="1275000" cy="949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dhererka dhinaca goobta (unit circle)</a:t>
              </a:r>
              <a:endParaRPr sz="1800">
                <a:latin typeface="Lexend"/>
                <a:ea typeface="Lexend"/>
                <a:cs typeface="Lexend"/>
                <a:sym typeface="Lexend"/>
              </a:endParaRPr>
            </a:p>
          </p:txBody>
        </p:sp>
      </p:grpSp>
      <p:grpSp>
        <p:nvGrpSpPr>
          <p:cNvPr id="1808" name="Google Shape;1808;p93"/>
          <p:cNvGrpSpPr/>
          <p:nvPr/>
        </p:nvGrpSpPr>
        <p:grpSpPr>
          <a:xfrm flipH="1">
            <a:off x="7318533" y="3911769"/>
            <a:ext cx="917894" cy="637175"/>
            <a:chOff x="6349835" y="2346721"/>
            <a:chExt cx="545100" cy="1091989"/>
          </a:xfrm>
        </p:grpSpPr>
        <p:cxnSp>
          <p:nvCxnSpPr>
            <p:cNvPr id="1809" name="Google Shape;1809;p93"/>
            <p:cNvCxnSpPr/>
            <p:nvPr/>
          </p:nvCxnSpPr>
          <p:spPr>
            <a:xfrm flipH="1">
              <a:off x="6694093" y="2346721"/>
              <a:ext cx="200700" cy="617100"/>
            </a:xfrm>
            <a:prstGeom prst="straightConnector1">
              <a:avLst/>
            </a:prstGeom>
            <a:noFill/>
            <a:ln cap="flat" cmpd="sng" w="28575">
              <a:solidFill>
                <a:schemeClr val="accent5"/>
              </a:solidFill>
              <a:prstDash val="solid"/>
              <a:round/>
              <a:headEnd len="med" w="med" type="none"/>
              <a:tailEnd len="med" w="med" type="none"/>
            </a:ln>
          </p:spPr>
        </p:cxnSp>
        <p:sp>
          <p:nvSpPr>
            <p:cNvPr id="1810" name="Google Shape;1810;p93"/>
            <p:cNvSpPr txBox="1"/>
            <p:nvPr/>
          </p:nvSpPr>
          <p:spPr>
            <a:xfrm>
              <a:off x="6349835" y="2963810"/>
              <a:ext cx="545100" cy="4749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GB" sz="1000">
                  <a:latin typeface="Lexend"/>
                  <a:ea typeface="Lexend"/>
                  <a:cs typeface="Lexend"/>
                  <a:sym typeface="Lexend"/>
                </a:rPr>
                <a:t>xagal (angle)</a:t>
              </a:r>
              <a:endParaRPr sz="1800">
                <a:latin typeface="Lexend"/>
                <a:ea typeface="Lexend"/>
                <a:cs typeface="Lexend"/>
                <a:sym typeface="Lexend"/>
              </a:endParaRPr>
            </a:p>
          </p:txBody>
        </p:sp>
      </p:grpSp>
      <p:sp>
        <p:nvSpPr>
          <p:cNvPr id="1811" name="Google Shape;1811;p93"/>
          <p:cNvSpPr/>
          <p:nvPr/>
        </p:nvSpPr>
        <p:spPr>
          <a:xfrm>
            <a:off x="4630800" y="4630800"/>
            <a:ext cx="131700" cy="1530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12" name="TextBox 1811"/>
          <p:cNvSpPr txBox="1"/>
          <p:nvPr/>
        </p:nvSpPr>
        <p:spPr>
          <a:xfrm>
            <a:off x="411480" y="4186156"/>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5" name="Shape 1815"/>
        <p:cNvGrpSpPr/>
        <p:nvPr/>
      </p:nvGrpSpPr>
      <p:grpSpPr>
        <a:xfrm>
          <a:off x="0" y="0"/>
          <a:ext cx="0" cy="0"/>
          <a:chOff x="0" y="0"/>
          <a:chExt cx="0" cy="0"/>
        </a:xfrm>
      </p:grpSpPr>
      <p:pic>
        <p:nvPicPr>
          <p:cNvPr id="1816" name="Google Shape;1816;p94"/>
          <p:cNvPicPr preferRelativeResize="0"/>
          <p:nvPr/>
        </p:nvPicPr>
        <p:blipFill rotWithShape="1">
          <a:blip r:embed="rId3">
            <a:alphaModFix/>
          </a:blip>
          <a:srcRect b="0" l="0" r="3688" t="0"/>
          <a:stretch/>
        </p:blipFill>
        <p:spPr>
          <a:xfrm>
            <a:off x="324000" y="613500"/>
            <a:ext cx="4406926" cy="4192675"/>
          </a:xfrm>
          <a:prstGeom prst="rect">
            <a:avLst/>
          </a:prstGeom>
          <a:noFill/>
          <a:ln>
            <a:noFill/>
          </a:ln>
        </p:spPr>
      </p:pic>
      <p:sp>
        <p:nvSpPr>
          <p:cNvPr id="1817" name="Google Shape;1817;p9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Xisaabinta xaglaha iyadoo la isticmaalayo qaacidada sine (sine formula)</a:t>
            </a:r>
            <a:endParaRPr/>
          </a:p>
        </p:txBody>
      </p:sp>
      <p:sp>
        <p:nvSpPr>
          <p:cNvPr id="1818" name="Google Shape;1818;p94"/>
          <p:cNvSpPr/>
          <p:nvPr/>
        </p:nvSpPr>
        <p:spPr>
          <a:xfrm>
            <a:off x="407896" y="2460215"/>
            <a:ext cx="530100" cy="530100"/>
          </a:xfrm>
          <a:prstGeom prst="mathMultiply">
            <a:avLst>
              <a:gd fmla="val 8038" name="adj1"/>
            </a:avLst>
          </a:pr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19" name="Google Shape;1819;p94"/>
          <p:cNvSpPr/>
          <p:nvPr/>
        </p:nvSpPr>
        <p:spPr>
          <a:xfrm flipH="1">
            <a:off x="-171000" y="3699350"/>
            <a:ext cx="1773600" cy="1773900"/>
          </a:xfrm>
          <a:prstGeom prst="arc">
            <a:avLst>
              <a:gd fmla="val 10794690" name="adj1"/>
              <a:gd fmla="val 12632088"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20" name="Google Shape;1820;p94"/>
          <p:cNvSpPr txBox="1"/>
          <p:nvPr/>
        </p:nvSpPr>
        <p:spPr>
          <a:xfrm>
            <a:off x="4901000" y="624350"/>
            <a:ext cx="39189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Waxaan isticmaali karnaa shaqada arcsine ee xisaabiyaha (calculator) si aan u helno xagal.</a:t>
            </a:r>
            <a:endParaRPr sz="1800">
              <a:latin typeface="Lexend"/>
              <a:ea typeface="Lexend"/>
              <a:cs typeface="Lexend"/>
              <a:sym typeface="Lexend"/>
            </a:endParaRPr>
          </a:p>
        </p:txBody>
      </p:sp>
      <p:sp>
        <p:nvSpPr>
          <p:cNvPr id="1821" name="Google Shape;1821;p94"/>
          <p:cNvSpPr txBox="1"/>
          <p:nvPr/>
        </p:nvSpPr>
        <p:spPr>
          <a:xfrm>
            <a:off x="1105675" y="4318598"/>
            <a:ext cx="474300" cy="227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30°</a:t>
            </a:r>
            <a:endParaRPr sz="1800">
              <a:latin typeface="Lexend"/>
              <a:ea typeface="Lexend"/>
              <a:cs typeface="Lexend"/>
              <a:sym typeface="Lexend"/>
            </a:endParaRPr>
          </a:p>
        </p:txBody>
      </p:sp>
      <p:sp>
        <p:nvSpPr>
          <p:cNvPr id="1822" name="Google Shape;1822;p94"/>
          <p:cNvSpPr txBox="1"/>
          <p:nvPr/>
        </p:nvSpPr>
        <p:spPr>
          <a:xfrm flipH="1">
            <a:off x="1831250" y="3306375"/>
            <a:ext cx="726600" cy="2625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 halbeeg (unit)</a:t>
            </a:r>
            <a:endParaRPr sz="1800">
              <a:latin typeface="Lexend"/>
              <a:ea typeface="Lexend"/>
              <a:cs typeface="Lexend"/>
              <a:sym typeface="Lexend"/>
            </a:endParaRPr>
          </a:p>
        </p:txBody>
      </p:sp>
      <p:grpSp>
        <p:nvGrpSpPr>
          <p:cNvPr id="1823" name="Google Shape;1823;p94"/>
          <p:cNvGrpSpPr/>
          <p:nvPr/>
        </p:nvGrpSpPr>
        <p:grpSpPr>
          <a:xfrm>
            <a:off x="670808" y="2723560"/>
            <a:ext cx="3231788" cy="1869125"/>
            <a:chOff x="670825" y="1793500"/>
            <a:chExt cx="2481981" cy="2799349"/>
          </a:xfrm>
        </p:grpSpPr>
        <p:cxnSp>
          <p:nvCxnSpPr>
            <p:cNvPr id="1824" name="Google Shape;1824;p94"/>
            <p:cNvCxnSpPr/>
            <p:nvPr/>
          </p:nvCxnSpPr>
          <p:spPr>
            <a:xfrm rot="10800000">
              <a:off x="670825" y="1793500"/>
              <a:ext cx="2475000" cy="0"/>
            </a:xfrm>
            <a:prstGeom prst="straightConnector1">
              <a:avLst/>
            </a:prstGeom>
            <a:noFill/>
            <a:ln cap="flat" cmpd="sng" w="28575">
              <a:solidFill>
                <a:srgbClr val="2563EB"/>
              </a:solidFill>
              <a:prstDash val="dash"/>
              <a:round/>
              <a:headEnd len="med" w="med" type="none"/>
              <a:tailEnd len="med" w="med" type="none"/>
            </a:ln>
          </p:spPr>
        </p:cxnSp>
        <p:grpSp>
          <p:nvGrpSpPr>
            <p:cNvPr id="1825" name="Google Shape;1825;p94"/>
            <p:cNvGrpSpPr/>
            <p:nvPr/>
          </p:nvGrpSpPr>
          <p:grpSpPr>
            <a:xfrm>
              <a:off x="677824" y="1793532"/>
              <a:ext cx="2474983" cy="2799316"/>
              <a:chOff x="677821" y="3280589"/>
              <a:chExt cx="3485400" cy="1312200"/>
            </a:xfrm>
          </p:grpSpPr>
          <p:cxnSp>
            <p:nvCxnSpPr>
              <p:cNvPr id="1826" name="Google Shape;1826;p94"/>
              <p:cNvCxnSpPr/>
              <p:nvPr/>
            </p:nvCxnSpPr>
            <p:spPr>
              <a:xfrm flipH="1">
                <a:off x="677821" y="3280589"/>
                <a:ext cx="3485400" cy="1306200"/>
              </a:xfrm>
              <a:prstGeom prst="straightConnector1">
                <a:avLst/>
              </a:prstGeom>
              <a:noFill/>
              <a:ln cap="flat" cmpd="sng" w="28575">
                <a:solidFill>
                  <a:schemeClr val="accent5"/>
                </a:solidFill>
                <a:prstDash val="solid"/>
                <a:round/>
                <a:headEnd len="med" w="med" type="none"/>
                <a:tailEnd len="med" w="med" type="none"/>
              </a:ln>
            </p:spPr>
          </p:cxnSp>
          <p:cxnSp>
            <p:nvCxnSpPr>
              <p:cNvPr id="1827" name="Google Shape;1827;p94"/>
              <p:cNvCxnSpPr/>
              <p:nvPr/>
            </p:nvCxnSpPr>
            <p:spPr>
              <a:xfrm>
                <a:off x="4163221" y="3280589"/>
                <a:ext cx="0" cy="1312200"/>
              </a:xfrm>
              <a:prstGeom prst="straightConnector1">
                <a:avLst/>
              </a:prstGeom>
              <a:noFill/>
              <a:ln cap="flat" cmpd="sng" w="28575">
                <a:solidFill>
                  <a:schemeClr val="accent5"/>
                </a:solidFill>
                <a:prstDash val="solid"/>
                <a:round/>
                <a:headEnd len="med" w="med" type="none"/>
                <a:tailEnd len="med" w="med" type="none"/>
              </a:ln>
            </p:spPr>
          </p:cxnSp>
        </p:grpSp>
      </p:grpSp>
      <p:grpSp>
        <p:nvGrpSpPr>
          <p:cNvPr id="1828" name="Google Shape;1828;p94"/>
          <p:cNvGrpSpPr/>
          <p:nvPr/>
        </p:nvGrpSpPr>
        <p:grpSpPr>
          <a:xfrm>
            <a:off x="664075" y="858724"/>
            <a:ext cx="3743700" cy="3743700"/>
            <a:chOff x="664075" y="858724"/>
            <a:chExt cx="3743700" cy="3743700"/>
          </a:xfrm>
        </p:grpSpPr>
        <p:cxnSp>
          <p:nvCxnSpPr>
            <p:cNvPr id="1829" name="Google Shape;1829;p94"/>
            <p:cNvCxnSpPr/>
            <p:nvPr/>
          </p:nvCxnSpPr>
          <p:spPr>
            <a:xfrm>
              <a:off x="664075" y="4588975"/>
              <a:ext cx="3743700" cy="0"/>
            </a:xfrm>
            <a:prstGeom prst="straightConnector1">
              <a:avLst/>
            </a:prstGeom>
            <a:noFill/>
            <a:ln cap="flat" cmpd="sng" w="28575">
              <a:solidFill>
                <a:schemeClr val="dk1"/>
              </a:solidFill>
              <a:prstDash val="solid"/>
              <a:round/>
              <a:headEnd len="med" w="med" type="none"/>
              <a:tailEnd len="med" w="med" type="none"/>
            </a:ln>
          </p:spPr>
        </p:cxnSp>
        <p:cxnSp>
          <p:nvCxnSpPr>
            <p:cNvPr id="1830" name="Google Shape;1830;p94"/>
            <p:cNvCxnSpPr/>
            <p:nvPr/>
          </p:nvCxnSpPr>
          <p:spPr>
            <a:xfrm rot="5400000">
              <a:off x="-1198500" y="2730574"/>
              <a:ext cx="3743700" cy="0"/>
            </a:xfrm>
            <a:prstGeom prst="straightConnector1">
              <a:avLst/>
            </a:prstGeom>
            <a:noFill/>
            <a:ln cap="flat" cmpd="sng" w="28575">
              <a:solidFill>
                <a:schemeClr val="dk1"/>
              </a:solidFill>
              <a:prstDash val="solid"/>
              <a:round/>
              <a:headEnd len="med" w="med" type="none"/>
              <a:tailEnd len="med" w="med" type="none"/>
            </a:ln>
          </p:spPr>
        </p:cxnSp>
      </p:grpSp>
      <p:sp>
        <p:nvSpPr>
          <p:cNvPr id="1831" name="Google Shape;1831;p94"/>
          <p:cNvSpPr txBox="1"/>
          <p:nvPr/>
        </p:nvSpPr>
        <p:spPr>
          <a:xfrm>
            <a:off x="5638875" y="1376715"/>
            <a:ext cx="1407000" cy="338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chemeClr val="accent5"/>
                </a:solidFill>
                <a:latin typeface="Lexend"/>
                <a:ea typeface="Times New Roman"/>
                <a:cs typeface="Times New Roman"/>
                <a:sym typeface="Times New Roman"/>
              </a:rPr>
              <a:t>sin-1( 30° ) =</a:t>
            </a:r>
            <a:r>
              <a:rPr baseline="30000" lang="en-GB" sz="1800">
                <a:solidFill>
                  <a:schemeClr val="accent5"/>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lt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endParaRPr sz="2000">
              <a:solidFill>
                <a:schemeClr val="dk1"/>
              </a:solidFill>
              <a:latin typeface="Times New Roman"/>
              <a:ea typeface="Times New Roman"/>
              <a:cs typeface="Times New Roman"/>
              <a:sym typeface="Times New Roman"/>
            </a:endParaRPr>
          </a:p>
        </p:txBody>
      </p:sp>
      <p:sp>
        <p:nvSpPr>
          <p:cNvPr id="1832" name="Google Shape;1832;p94"/>
          <p:cNvSpPr txBox="1"/>
          <p:nvPr/>
        </p:nvSpPr>
        <p:spPr>
          <a:xfrm>
            <a:off x="6073186" y="1424836"/>
            <a:ext cx="6093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Times New Roman"/>
                <a:cs typeface="Times New Roman"/>
                <a:sym typeface="Times New Roman"/>
              </a:rPr>
              <a:t>0.5 </a:t>
            </a:r>
            <a:endParaRPr sz="2000">
              <a:latin typeface="Times New Roman"/>
              <a:ea typeface="Times New Roman"/>
              <a:cs typeface="Times New Roman"/>
              <a:sym typeface="Times New Roman"/>
            </a:endParaRPr>
          </a:p>
        </p:txBody>
      </p:sp>
      <p:pic>
        <p:nvPicPr>
          <p:cNvPr id="1833" name="Google Shape;1833;p94"/>
          <p:cNvPicPr preferRelativeResize="0"/>
          <p:nvPr/>
        </p:nvPicPr>
        <p:blipFill>
          <a:blip r:embed="rId4">
            <a:alphaModFix/>
          </a:blip>
          <a:stretch>
            <a:fillRect/>
          </a:stretch>
        </p:blipFill>
        <p:spPr>
          <a:xfrm>
            <a:off x="5270038" y="2448295"/>
            <a:ext cx="3181024" cy="1277894"/>
          </a:xfrm>
          <a:prstGeom prst="rect">
            <a:avLst/>
          </a:prstGeom>
          <a:noFill/>
          <a:ln cap="flat" cmpd="sng" w="28575">
            <a:solidFill>
              <a:schemeClr val="dk1"/>
            </a:solidFill>
            <a:prstDash val="solid"/>
            <a:round/>
            <a:headEnd len="sm" w="sm" type="none"/>
            <a:tailEnd len="sm" w="sm" type="none"/>
          </a:ln>
        </p:spPr>
      </p:pic>
      <p:pic>
        <p:nvPicPr>
          <p:cNvPr id="1834" name="Google Shape;1834;p94"/>
          <p:cNvPicPr preferRelativeResize="0"/>
          <p:nvPr/>
        </p:nvPicPr>
        <p:blipFill>
          <a:blip r:embed="rId5">
            <a:alphaModFix/>
          </a:blip>
          <a:stretch>
            <a:fillRect/>
          </a:stretch>
        </p:blipFill>
        <p:spPr>
          <a:xfrm>
            <a:off x="4901100" y="3822300"/>
            <a:ext cx="3918900" cy="505338"/>
          </a:xfrm>
          <a:prstGeom prst="rect">
            <a:avLst/>
          </a:prstGeom>
          <a:noFill/>
          <a:ln cap="flat" cmpd="sng" w="28575">
            <a:solidFill>
              <a:schemeClr val="dk1"/>
            </a:solidFill>
            <a:prstDash val="solid"/>
            <a:round/>
            <a:headEnd len="sm" w="sm" type="none"/>
            <a:tailEnd len="sm" w="sm" type="none"/>
          </a:ln>
        </p:spPr>
      </p:pic>
      <p:sp>
        <p:nvSpPr>
          <p:cNvPr id="1835" name="Google Shape;1835;p94"/>
          <p:cNvSpPr/>
          <p:nvPr/>
        </p:nvSpPr>
        <p:spPr>
          <a:xfrm>
            <a:off x="5459675" y="2669175"/>
            <a:ext cx="824400" cy="277200"/>
          </a:xfrm>
          <a:prstGeom prst="rect">
            <a:avLst/>
          </a:prstGeom>
          <a:solidFill>
            <a:srgbClr val="D6E3D6"/>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36" name="Google Shape;1836;p94"/>
          <p:cNvSpPr/>
          <p:nvPr/>
        </p:nvSpPr>
        <p:spPr>
          <a:xfrm>
            <a:off x="4916255" y="3844581"/>
            <a:ext cx="474300" cy="462600"/>
          </a:xfrm>
          <a:prstGeom prst="rect">
            <a:avLst/>
          </a:prstGeom>
          <a:solidFill>
            <a:srgbClr val="D6E3D6"/>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37" name="Google Shape;1837;p94"/>
          <p:cNvSpPr/>
          <p:nvPr/>
        </p:nvSpPr>
        <p:spPr>
          <a:xfrm>
            <a:off x="5482180" y="3844581"/>
            <a:ext cx="474300" cy="462600"/>
          </a:xfrm>
          <a:prstGeom prst="rect">
            <a:avLst/>
          </a:prstGeom>
          <a:solidFill>
            <a:srgbClr val="D6E3D6"/>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838" name="Google Shape;1838;p94"/>
          <p:cNvGrpSpPr/>
          <p:nvPr/>
        </p:nvGrpSpPr>
        <p:grpSpPr>
          <a:xfrm>
            <a:off x="6051205" y="3844581"/>
            <a:ext cx="1593800" cy="462600"/>
            <a:chOff x="6051205" y="3844581"/>
            <a:chExt cx="1593800" cy="462600"/>
          </a:xfrm>
        </p:grpSpPr>
        <p:sp>
          <p:nvSpPr>
            <p:cNvPr id="1839" name="Google Shape;1839;p94"/>
            <p:cNvSpPr/>
            <p:nvPr/>
          </p:nvSpPr>
          <p:spPr>
            <a:xfrm>
              <a:off x="6051205" y="3844581"/>
              <a:ext cx="474300" cy="4626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40" name="Google Shape;1840;p94"/>
            <p:cNvSpPr/>
            <p:nvPr/>
          </p:nvSpPr>
          <p:spPr>
            <a:xfrm>
              <a:off x="6610955" y="3844581"/>
              <a:ext cx="474300" cy="4626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41" name="Google Shape;1841;p94"/>
            <p:cNvSpPr/>
            <p:nvPr/>
          </p:nvSpPr>
          <p:spPr>
            <a:xfrm>
              <a:off x="7170705" y="3844581"/>
              <a:ext cx="474300" cy="4626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842" name="Google Shape;1842;p94"/>
          <p:cNvSpPr/>
          <p:nvPr/>
        </p:nvSpPr>
        <p:spPr>
          <a:xfrm>
            <a:off x="7736630" y="3844581"/>
            <a:ext cx="474300" cy="462600"/>
          </a:xfrm>
          <a:prstGeom prst="rect">
            <a:avLst/>
          </a:prstGeom>
          <a:solidFill>
            <a:srgbClr val="D6E3D6"/>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43" name="Google Shape;1843;p94"/>
          <p:cNvSpPr/>
          <p:nvPr/>
        </p:nvSpPr>
        <p:spPr>
          <a:xfrm>
            <a:off x="8305650" y="3837350"/>
            <a:ext cx="474300" cy="469800"/>
          </a:xfrm>
          <a:prstGeom prst="rect">
            <a:avLst/>
          </a:prstGeom>
          <a:solidFill>
            <a:srgbClr val="D6E3D6"/>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44" name="Google Shape;1844;p94"/>
          <p:cNvSpPr/>
          <p:nvPr/>
        </p:nvSpPr>
        <p:spPr>
          <a:xfrm>
            <a:off x="6304975" y="2669175"/>
            <a:ext cx="638700" cy="277200"/>
          </a:xfrm>
          <a:prstGeom prst="rect">
            <a:avLst/>
          </a:prstGeom>
          <a:solidFill>
            <a:srgbClr val="D6E3D6"/>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45" name="Google Shape;1845;p94"/>
          <p:cNvSpPr/>
          <p:nvPr/>
        </p:nvSpPr>
        <p:spPr>
          <a:xfrm>
            <a:off x="7937200" y="3366028"/>
            <a:ext cx="474300" cy="277200"/>
          </a:xfrm>
          <a:prstGeom prst="rect">
            <a:avLst/>
          </a:prstGeom>
          <a:solidFill>
            <a:srgbClr val="D6E3D6"/>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46" name="Google Shape;1846;p94"/>
          <p:cNvSpPr txBox="1"/>
          <p:nvPr/>
        </p:nvSpPr>
        <p:spPr>
          <a:xfrm>
            <a:off x="6995283" y="1424819"/>
            <a:ext cx="7503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30°</a:t>
            </a:r>
            <a:endParaRPr sz="2000">
              <a:latin typeface="Times New Roman"/>
              <a:ea typeface="Times New Roman"/>
              <a:cs typeface="Times New Roman"/>
              <a:sym typeface="Times New Roman"/>
            </a:endParaRPr>
          </a:p>
        </p:txBody>
      </p:sp>
      <p:sp>
        <p:nvSpPr>
          <p:cNvPr id="1847" name="Google Shape;1847;p94"/>
          <p:cNvSpPr/>
          <p:nvPr/>
        </p:nvSpPr>
        <p:spPr>
          <a:xfrm>
            <a:off x="4630800" y="4630800"/>
            <a:ext cx="131700" cy="1530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83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835"/>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83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838"/>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84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84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843"/>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84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1" name="Shape 1851"/>
        <p:cNvGrpSpPr/>
        <p:nvPr/>
      </p:nvGrpSpPr>
      <p:grpSpPr>
        <a:xfrm>
          <a:off x="0" y="0"/>
          <a:ext cx="0" cy="0"/>
          <a:chOff x="0" y="0"/>
          <a:chExt cx="0" cy="0"/>
        </a:xfrm>
      </p:grpSpPr>
      <p:sp>
        <p:nvSpPr>
          <p:cNvPr id="1852" name="Google Shape;1852;p95"/>
          <p:cNvSpPr txBox="1"/>
          <p:nvPr/>
        </p:nvSpPr>
        <p:spPr>
          <a:xfrm>
            <a:off x="324000" y="633631"/>
            <a:ext cx="8496000" cy="954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Kee ka mid ah isla'egyadan (equations) ayaa sax ah marka la raadinayo cabbirka xagasha n° ee isla'egta:</a:t>
            </a:r>
            <a:r>
              <a:rPr lang="en-GB" sz="1800">
                <a:solidFill>
                  <a:schemeClr val="dk1"/>
                </a:solidFill>
                <a:latin typeface="Lexend"/>
                <a:ea typeface="Lexend"/>
                <a:cs typeface="Lexend"/>
                <a:sym typeface="Lexend"/>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ctr">
              <a:spcBef>
                <a:spcPts val="0"/>
              </a:spcBef>
              <a:spcAft>
                <a:spcPts val="0"/>
              </a:spcAft>
              <a:buNone/>
            </a:pPr>
            <a:r>
              <a:rPr lang="en-GB" sz="1800">
                <a:solidFill>
                  <a:schemeClr val="dk1"/>
                </a:solidFill>
                <a:latin typeface="Lexend"/>
                <a:ea typeface="Times New Roman"/>
                <a:cs typeface="Times New Roman"/>
                <a:sym typeface="Times New Roman"/>
              </a:rPr>
              <a:t>sin(n°) = 0.24?</a:t>
            </a:r>
            <a:r>
              <a:rPr lang="en-GB" sz="1800">
                <a:solidFill>
                  <a:schemeClr val="dk1"/>
                </a:solidFill>
                <a:latin typeface="Lexend"/>
                <a:ea typeface="Lexend"/>
                <a:cs typeface="Lexend"/>
                <a:sym typeface="Lexend"/>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853" name="Google Shape;1853;p9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Xisaabinta xaglaha iyadoo la isticmaalayo qaacidada sine (sine formula)</a:t>
            </a:r>
            <a:endParaRPr/>
          </a:p>
        </p:txBody>
      </p:sp>
      <p:grpSp>
        <p:nvGrpSpPr>
          <p:cNvPr id="1854" name="Google Shape;1854;p95"/>
          <p:cNvGrpSpPr/>
          <p:nvPr/>
        </p:nvGrpSpPr>
        <p:grpSpPr>
          <a:xfrm>
            <a:off x="1757294" y="2447366"/>
            <a:ext cx="285750" cy="285750"/>
            <a:chOff x="1020916" y="1442088"/>
            <a:chExt cx="457200" cy="457200"/>
          </a:xfrm>
        </p:grpSpPr>
        <p:pic>
          <p:nvPicPr>
            <p:cNvPr id="1855" name="Google Shape;1855;p9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856" name="Google Shape;1856;p95"/>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pic>
        <p:nvPicPr>
          <p:cNvPr descr="&lt;math xmlns=&quot;http://www.w3.org/1998/Math/MathML&quot; display=&quot;block&quot; data-is-equatio=&quot;1&quot; data-latex=&quot;n=\frac{0.24}{\sin\left(\right)}\ \ \ \ \ \ \ \ \ \ \ \ n=\sin\left(0.24\right)\ \ \ \ \ \ \ \ \ \ \ \ \ \ \ n=\sin^{-1}\left(0.24\right)\ \ \ \ \ \ \ \ \ \ \ n=\arcsin\left(0.24\right)&quot;&gt;&lt;mi&gt;n&lt;/mi&gt;&lt;mo&gt;=&lt;/mo&gt;&lt;mfrac&gt;&lt;mn&gt;0.24&lt;/mn&gt;&lt;mrow&gt;&lt;mi&gt;sin&lt;/mi&gt;&lt;mo data-mjx-texclass=&quot;NONE&quot;&gt;⁡&lt;/mo&gt;&lt;mrow data-mjx-texclass=&quot;INNER&quot;&gt;&lt;mo data-mjx-texclass=&quot;OPEN&quot;&gt;(&lt;/mo&gt;&lt;mo data-mjx-texclass=&quot;CLOSE&quot;&gt;)&lt;/mo&gt;&lt;/mrow&gt;&lt;/mrow&gt;&lt;/mfrac&gt;&lt;mtext&gt;&lt;/mtext&gt;&lt;mtext&gt;&lt;/mtext&gt;&lt;mtext&gt;&lt;/mtext&gt;&lt;mtext&gt;&lt;/mtext&gt;&lt;mtext&gt;&lt;/mtext&gt;&lt;mtext&gt;&lt;/mtext&gt;&lt;mtext&gt;&lt;/mtext&gt;&lt;mtext&gt;&lt;/mtext&gt;&lt;mtext&gt;&lt;/mtext&gt;&lt;mtext&gt;&lt;/mtext&gt;&lt;mtext&gt;&lt;/mtext&gt;&lt;mtext&gt;&lt;/mtext&gt;&lt;mi&gt;n&lt;/mi&gt;&lt;mo&gt;=&lt;/mo&gt;&lt;mi&gt;sin&lt;/mi&gt;&lt;mo data-mjx-texclass=&quot;NONE&quot;&gt;⁡&lt;/mo&gt;&lt;mrow data-mjx-texclass=&quot;INNER&quot;&gt;&lt;mo data-mjx-texclass=&quot;OPEN&quot;&gt;(&lt;/mo&gt;&lt;mn&gt;0.24&lt;/mn&gt;&lt;mo data-mjx-texclass=&quot;CLOSE&quot;&gt;)&lt;/mo&gt;&lt;/mrow&gt;&lt;mtext&gt;&lt;/mtext&gt;&lt;mtext&gt;&lt;/mtext&gt;&lt;mtext&gt;&lt;/mtext&gt;&lt;mtext&gt;&lt;/mtext&gt;&lt;mtext&gt;&lt;/mtext&gt;&lt;mtext&gt;&lt;/mtext&gt;&lt;mtext&gt;&lt;/mtext&gt;&lt;mtext&gt;&lt;/mtext&gt;&lt;mtext&gt;&lt;/mtext&gt;&lt;mtext&gt;&lt;/mtext&gt;&lt;mtext&gt;&lt;/mtext&gt;&lt;mtext&gt;&lt;/mtext&gt;&lt;mtext&gt;&lt;/mtext&gt;&lt;mtext&gt;&lt;/mtext&gt;&lt;mtext&gt;&lt;/mtext&gt;&lt;mi&gt;n&lt;/mi&gt;&lt;mo&gt;=&lt;/mo&gt;&lt;msup&gt;&lt;mi&gt;sin&lt;/mi&gt;&lt;mrow data-mjx-texclass=&quot;ORD&quot;&gt;&lt;mo&gt;−&lt;/mo&gt;&lt;mn&gt;1&lt;/mn&gt;&lt;/mrow&gt;&lt;/msup&gt;&lt;mo data-mjx-texclass=&quot;NONE&quot;&gt;⁡&lt;/mo&gt;&lt;mrow data-mjx-texclass=&quot;INNER&quot;&gt;&lt;mo data-mjx-texclass=&quot;OPEN&quot;&gt;(&lt;/mo&gt;&lt;mn&gt;0.24&lt;/mn&gt;&lt;mo data-mjx-texclass=&quot;CLOSE&quot;&gt;)&lt;/mo&gt;&lt;/mrow&gt;&lt;mtext&gt;&lt;/mtext&gt;&lt;mtext&gt;&lt;/mtext&gt;&lt;mtext&gt;&lt;/mtext&gt;&lt;mtext&gt;&lt;/mtext&gt;&lt;mtext&gt;&lt;/mtext&gt;&lt;mtext&gt;&lt;/mtext&gt;&lt;mtext&gt;&lt;/mtext&gt;&lt;mtext&gt;&lt;/mtext&gt;&lt;mtext&gt;&lt;/mtext&gt;&lt;mtext&gt;&lt;/mtext&gt;&lt;mtext&gt;&lt;/mtext&gt;&lt;mi&gt;n&lt;/mi&gt;&lt;mo&gt;=&lt;/mo&gt;&lt;mi&gt;arcsin&lt;/mi&gt;&lt;mo data-mjx-texclass=&quot;NONE&quot;&gt;⁡&lt;/mo&gt;&lt;mrow data-mjx-texclass=&quot;INNER&quot;&gt;&lt;mo data-mjx-texclass=&quot;OPEN&quot;&gt;(&lt;/mo&gt;&lt;mn&gt;0.24&lt;/mn&gt;&lt;mo data-mjx-texclass=&quot;CLOSE&quot;&gt;)&lt;/mo&gt;&lt;/mrow&gt;&lt;/math&gt;" id="1857" name="Google Shape;1857;p95" title="n equals the fraction with numerator 0.24 and denominator the sine of open paren close paren n equals sine 0.24 n equals the inverse sine of 0.24 n equals arc sine 0.24"/>
          <p:cNvPicPr preferRelativeResize="0"/>
          <p:nvPr/>
        </p:nvPicPr>
        <p:blipFill rotWithShape="1">
          <a:blip r:embed="rId4">
            <a:alphaModFix/>
          </a:blip>
          <a:srcRect b="0" l="0" r="87410" t="0"/>
          <a:stretch/>
        </p:blipFill>
        <p:spPr>
          <a:xfrm>
            <a:off x="2137115" y="2260200"/>
            <a:ext cx="1159404" cy="660184"/>
          </a:xfrm>
          <a:prstGeom prst="rect">
            <a:avLst/>
          </a:prstGeom>
          <a:noFill/>
          <a:ln>
            <a:noFill/>
          </a:ln>
        </p:spPr>
      </p:pic>
      <p:grpSp>
        <p:nvGrpSpPr>
          <p:cNvPr id="1858" name="Google Shape;1858;p95"/>
          <p:cNvGrpSpPr/>
          <p:nvPr/>
        </p:nvGrpSpPr>
        <p:grpSpPr>
          <a:xfrm>
            <a:off x="1757294" y="3860132"/>
            <a:ext cx="285750" cy="285750"/>
            <a:chOff x="1020916" y="1442088"/>
            <a:chExt cx="457200" cy="457200"/>
          </a:xfrm>
        </p:grpSpPr>
        <p:pic>
          <p:nvPicPr>
            <p:cNvPr id="1859" name="Google Shape;1859;p9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860" name="Google Shape;1860;p95"/>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descr="&lt;math xmlns=&quot;http://www.w3.org/1998/Math/MathML&quot; display=&quot;block&quot; data-is-equatio=&quot;1&quot; data-latex=&quot;n=\frac{0.24}{\sin\left(\right)}\ \ \ \ \ \ \ \ \ \ \ \ n=\sin\left(0.24\right)\ \ \ \ \ \ \ \ \ \ \ \ \ \ \ n=\sin^{-1}\left(0.24\right)\ \ \ \ \ \ \ \ \ \ \ n=\arcsin\left(0.24\right)&quot;&gt;&lt;mi&gt;n&lt;/mi&gt;&lt;mo&gt;=&lt;/mo&gt;&lt;mfrac&gt;&lt;mn&gt;0.24&lt;/mn&gt;&lt;mrow&gt;&lt;mi&gt;sin&lt;/mi&gt;&lt;mo data-mjx-texclass=&quot;NONE&quot;&gt;⁡&lt;/mo&gt;&lt;mrow data-mjx-texclass=&quot;INNER&quot;&gt;&lt;mo data-mjx-texclass=&quot;OPEN&quot;&gt;(&lt;/mo&gt;&lt;mo data-mjx-texclass=&quot;CLOSE&quot;&gt;)&lt;/mo&gt;&lt;/mrow&gt;&lt;/mrow&gt;&lt;/mfrac&gt;&lt;mtext&gt;&lt;/mtext&gt;&lt;mtext&gt;&lt;/mtext&gt;&lt;mtext&gt;&lt;/mtext&gt;&lt;mtext&gt;&lt;/mtext&gt;&lt;mtext&gt;&lt;/mtext&gt;&lt;mtext&gt;&lt;/mtext&gt;&lt;mtext&gt;&lt;/mtext&gt;&lt;mtext&gt;&lt;/mtext&gt;&lt;mtext&gt;&lt;/mtext&gt;&lt;mtext&gt;&lt;/mtext&gt;&lt;mtext&gt;&lt;/mtext&gt;&lt;mtext&gt;&lt;/mtext&gt;&lt;mi&gt;n&lt;/mi&gt;&lt;mo&gt;=&lt;/mo&gt;&lt;mi&gt;sin&lt;/mi&gt;&lt;mo data-mjx-texclass=&quot;NONE&quot;&gt;⁡&lt;/mo&gt;&lt;mrow data-mjx-texclass=&quot;INNER&quot;&gt;&lt;mo data-mjx-texclass=&quot;OPEN&quot;&gt;(&lt;/mo&gt;&lt;mn&gt;0.24&lt;/mn&gt;&lt;mo data-mjx-texclass=&quot;CLOSE&quot;&gt;)&lt;/mo&gt;&lt;/mrow&gt;&lt;mtext&gt;&lt;/mtext&gt;&lt;mtext&gt;&lt;/mtext&gt;&lt;mtext&gt;&lt;/mtext&gt;&lt;mtext&gt;&lt;/mtext&gt;&lt;mtext&gt;&lt;/mtext&gt;&lt;mtext&gt;&lt;/mtext&gt;&lt;mtext&gt;&lt;/mtext&gt;&lt;mtext&gt;&lt;/mtext&gt;&lt;mtext&gt;&lt;/mtext&gt;&lt;mtext&gt;&lt;/mtext&gt;&lt;mtext&gt;&lt;/mtext&gt;&lt;mtext&gt;&lt;/mtext&gt;&lt;mtext&gt;&lt;/mtext&gt;&lt;mtext&gt;&lt;/mtext&gt;&lt;mtext&gt;&lt;/mtext&gt;&lt;mi&gt;n&lt;/mi&gt;&lt;mo&gt;=&lt;/mo&gt;&lt;msup&gt;&lt;mi&gt;sin&lt;/mi&gt;&lt;mrow data-mjx-texclass=&quot;ORD&quot;&gt;&lt;mo&gt;−&lt;/mo&gt;&lt;mn&gt;1&lt;/mn&gt;&lt;/mrow&gt;&lt;/msup&gt;&lt;mo data-mjx-texclass=&quot;NONE&quot;&gt;⁡&lt;/mo&gt;&lt;mrow data-mjx-texclass=&quot;INNER&quot;&gt;&lt;mo data-mjx-texclass=&quot;OPEN&quot;&gt;(&lt;/mo&gt;&lt;mn&gt;0.24&lt;/mn&gt;&lt;mo data-mjx-texclass=&quot;CLOSE&quot;&gt;)&lt;/mo&gt;&lt;/mrow&gt;&lt;mtext&gt;&lt;/mtext&gt;&lt;mtext&gt;&lt;/mtext&gt;&lt;mtext&gt;&lt;/mtext&gt;&lt;mtext&gt;&lt;/mtext&gt;&lt;mtext&gt;&lt;/mtext&gt;&lt;mtext&gt;&lt;/mtext&gt;&lt;mtext&gt;&lt;/mtext&gt;&lt;mtext&gt;&lt;/mtext&gt;&lt;mtext&gt;&lt;/mtext&gt;&lt;mtext&gt;&lt;/mtext&gt;&lt;mtext&gt;&lt;/mtext&gt;&lt;mi&gt;n&lt;/mi&gt;&lt;mo&gt;=&lt;/mo&gt;&lt;mi&gt;arcsin&lt;/mi&gt;&lt;mo data-mjx-texclass=&quot;NONE&quot;&gt;⁡&lt;/mo&gt;&lt;mrow data-mjx-texclass=&quot;INNER&quot;&gt;&lt;mo data-mjx-texclass=&quot;OPEN&quot;&gt;(&lt;/mo&gt;&lt;mn&gt;0.24&lt;/mn&gt;&lt;mo data-mjx-texclass=&quot;CLOSE&quot;&gt;)&lt;/mo&gt;&lt;/mrow&gt;&lt;/math&gt;" id="1861" name="Google Shape;1861;p95" title="n equals the fraction with numerator 0.24 and denominator the sine of open paren close paren n equals sine 0.24 n equals the inverse sine of 0.24 n equals arc sine 0.24"/>
          <p:cNvPicPr preferRelativeResize="0"/>
          <p:nvPr/>
        </p:nvPicPr>
        <p:blipFill rotWithShape="1">
          <a:blip r:embed="rId4">
            <a:alphaModFix/>
          </a:blip>
          <a:srcRect b="0" l="21892" r="60904" t="0"/>
          <a:stretch/>
        </p:blipFill>
        <p:spPr>
          <a:xfrm>
            <a:off x="2137117" y="3672966"/>
            <a:ext cx="1584328" cy="660184"/>
          </a:xfrm>
          <a:prstGeom prst="rect">
            <a:avLst/>
          </a:prstGeom>
          <a:noFill/>
          <a:ln>
            <a:noFill/>
          </a:ln>
        </p:spPr>
      </p:pic>
      <p:grpSp>
        <p:nvGrpSpPr>
          <p:cNvPr id="1862" name="Google Shape;1862;p95"/>
          <p:cNvGrpSpPr/>
          <p:nvPr/>
        </p:nvGrpSpPr>
        <p:grpSpPr>
          <a:xfrm>
            <a:off x="5102524" y="2447366"/>
            <a:ext cx="285750" cy="285750"/>
            <a:chOff x="1020916" y="1442088"/>
            <a:chExt cx="457200" cy="457200"/>
          </a:xfrm>
        </p:grpSpPr>
        <p:pic>
          <p:nvPicPr>
            <p:cNvPr id="1863" name="Google Shape;1863;p9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864" name="Google Shape;1864;p95"/>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pic>
        <p:nvPicPr>
          <p:cNvPr descr="&lt;math xmlns=&quot;http://www.w3.org/1998/Math/MathML&quot; display=&quot;block&quot; data-is-equatio=&quot;1&quot; data-latex=&quot;n=\frac{0.24}{\sin\left(\right)}\ \ \ \ \ \ \ \ \ \ \ \ n=\sin\left(0.24\right)\ \ \ \ \ \ \ \ \ \ \ \ \ \ \ n=\sin^{-1}\left(0.24\right)\ \ \ \ \ \ \ \ \ \ \ n=\arcsin\left(0.24\right)&quot;&gt;&lt;mi&gt;n&lt;/mi&gt;&lt;mo&gt;=&lt;/mo&gt;&lt;mfrac&gt;&lt;mn&gt;0.24&lt;/mn&gt;&lt;mrow&gt;&lt;mi&gt;sin&lt;/mi&gt;&lt;mo data-mjx-texclass=&quot;NONE&quot;&gt;⁡&lt;/mo&gt;&lt;mrow data-mjx-texclass=&quot;INNER&quot;&gt;&lt;mo data-mjx-texclass=&quot;OPEN&quot;&gt;(&lt;/mo&gt;&lt;mo data-mjx-texclass=&quot;CLOSE&quot;&gt;)&lt;/mo&gt;&lt;/mrow&gt;&lt;/mrow&gt;&lt;/mfrac&gt;&lt;mtext&gt;&lt;/mtext&gt;&lt;mtext&gt;&lt;/mtext&gt;&lt;mtext&gt;&lt;/mtext&gt;&lt;mtext&gt;&lt;/mtext&gt;&lt;mtext&gt;&lt;/mtext&gt;&lt;mtext&gt;&lt;/mtext&gt;&lt;mtext&gt;&lt;/mtext&gt;&lt;mtext&gt;&lt;/mtext&gt;&lt;mtext&gt;&lt;/mtext&gt;&lt;mtext&gt;&lt;/mtext&gt;&lt;mtext&gt;&lt;/mtext&gt;&lt;mtext&gt;&lt;/mtext&gt;&lt;mi&gt;n&lt;/mi&gt;&lt;mo&gt;=&lt;/mo&gt;&lt;mi&gt;sin&lt;/mi&gt;&lt;mo data-mjx-texclass=&quot;NONE&quot;&gt;⁡&lt;/mo&gt;&lt;mrow data-mjx-texclass=&quot;INNER&quot;&gt;&lt;mo data-mjx-texclass=&quot;OPEN&quot;&gt;(&lt;/mo&gt;&lt;mn&gt;0.24&lt;/mn&gt;&lt;mo data-mjx-texclass=&quot;CLOSE&quot;&gt;)&lt;/mo&gt;&lt;/mrow&gt;&lt;mtext&gt;&lt;/mtext&gt;&lt;mtext&gt;&lt;/mtext&gt;&lt;mtext&gt;&lt;/mtext&gt;&lt;mtext&gt;&lt;/mtext&gt;&lt;mtext&gt;&lt;/mtext&gt;&lt;mtext&gt;&lt;/mtext&gt;&lt;mtext&gt;&lt;/mtext&gt;&lt;mtext&gt;&lt;/mtext&gt;&lt;mtext&gt;&lt;/mtext&gt;&lt;mtext&gt;&lt;/mtext&gt;&lt;mtext&gt;&lt;/mtext&gt;&lt;mtext&gt;&lt;/mtext&gt;&lt;mtext&gt;&lt;/mtext&gt;&lt;mtext&gt;&lt;/mtext&gt;&lt;mtext&gt;&lt;/mtext&gt;&lt;mi&gt;n&lt;/mi&gt;&lt;mo&gt;=&lt;/mo&gt;&lt;msup&gt;&lt;mi&gt;sin&lt;/mi&gt;&lt;mrow data-mjx-texclass=&quot;ORD&quot;&gt;&lt;mo&gt;−&lt;/mo&gt;&lt;mn&gt;1&lt;/mn&gt;&lt;/mrow&gt;&lt;/msup&gt;&lt;mo data-mjx-texclass=&quot;NONE&quot;&gt;⁡&lt;/mo&gt;&lt;mrow data-mjx-texclass=&quot;INNER&quot;&gt;&lt;mo data-mjx-texclass=&quot;OPEN&quot;&gt;(&lt;/mo&gt;&lt;mn&gt;0.24&lt;/mn&gt;&lt;mo data-mjx-texclass=&quot;CLOSE&quot;&gt;)&lt;/mo&gt;&lt;/mrow&gt;&lt;mtext&gt;&lt;/mtext&gt;&lt;mtext&gt;&lt;/mtext&gt;&lt;mtext&gt;&lt;/mtext&gt;&lt;mtext&gt;&lt;/mtext&gt;&lt;mtext&gt;&lt;/mtext&gt;&lt;mtext&gt;&lt;/mtext&gt;&lt;mtext&gt;&lt;/mtext&gt;&lt;mtext&gt;&lt;/mtext&gt;&lt;mtext&gt;&lt;/mtext&gt;&lt;mtext&gt;&lt;/mtext&gt;&lt;mtext&gt;&lt;/mtext&gt;&lt;mi&gt;n&lt;/mi&gt;&lt;mo&gt;=&lt;/mo&gt;&lt;mi&gt;arcsin&lt;/mi&gt;&lt;mo data-mjx-texclass=&quot;NONE&quot;&gt;⁡&lt;/mo&gt;&lt;mrow data-mjx-texclass=&quot;INNER&quot;&gt;&lt;mo data-mjx-texclass=&quot;OPEN&quot;&gt;(&lt;/mo&gt;&lt;mn&gt;0.24&lt;/mn&gt;&lt;mo data-mjx-texclass=&quot;CLOSE&quot;&gt;)&lt;/mo&gt;&lt;/mrow&gt;&lt;/math&gt;" id="1865" name="Google Shape;1865;p95" title="n equals the fraction with numerator 0.24 and denominator the sine of open paren close paren n equals sine 0.24 n equals the inverse sine of 0.24 n equals arc sine 0.24"/>
          <p:cNvPicPr preferRelativeResize="0"/>
          <p:nvPr/>
        </p:nvPicPr>
        <p:blipFill rotWithShape="1">
          <a:blip r:embed="rId4">
            <a:alphaModFix/>
          </a:blip>
          <a:srcRect b="0" l="50711" r="29077" t="0"/>
          <a:stretch/>
        </p:blipFill>
        <p:spPr>
          <a:xfrm>
            <a:off x="5482369" y="2260200"/>
            <a:ext cx="1861350" cy="660184"/>
          </a:xfrm>
          <a:prstGeom prst="rect">
            <a:avLst/>
          </a:prstGeom>
          <a:noFill/>
          <a:ln>
            <a:noFill/>
          </a:ln>
        </p:spPr>
      </p:pic>
      <p:grpSp>
        <p:nvGrpSpPr>
          <p:cNvPr id="1866" name="Google Shape;1866;p95"/>
          <p:cNvGrpSpPr/>
          <p:nvPr/>
        </p:nvGrpSpPr>
        <p:grpSpPr>
          <a:xfrm>
            <a:off x="5102524" y="3860132"/>
            <a:ext cx="285750" cy="285750"/>
            <a:chOff x="1020916" y="1442088"/>
            <a:chExt cx="457200" cy="457200"/>
          </a:xfrm>
        </p:grpSpPr>
        <p:pic>
          <p:nvPicPr>
            <p:cNvPr id="1867" name="Google Shape;1867;p9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868" name="Google Shape;1868;p95"/>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pic>
        <p:nvPicPr>
          <p:cNvPr descr="&lt;math xmlns=&quot;http://www.w3.org/1998/Math/MathML&quot; display=&quot;block&quot; data-is-equatio=&quot;1&quot; data-latex=&quot;n=\frac{0.24}{\sin\left(\right)}\ \ \ \ \ \ \ \ \ \ \ \ n=\sin\left(0.24\right)\ \ \ \ \ \ \ \ \ \ \ \ \ \ \ n=\sin^{-1}\left(0.24\right)\ \ \ \ \ \ \ \ \ \ \ n=\arcsin\left(0.24\right)&quot;&gt;&lt;mi&gt;n&lt;/mi&gt;&lt;mo&gt;=&lt;/mo&gt;&lt;mfrac&gt;&lt;mn&gt;0.24&lt;/mn&gt;&lt;mrow&gt;&lt;mi&gt;sin&lt;/mi&gt;&lt;mo data-mjx-texclass=&quot;NONE&quot;&gt;⁡&lt;/mo&gt;&lt;mrow data-mjx-texclass=&quot;INNER&quot;&gt;&lt;mo data-mjx-texclass=&quot;OPEN&quot;&gt;(&lt;/mo&gt;&lt;mo data-mjx-texclass=&quot;CLOSE&quot;&gt;)&lt;/mo&gt;&lt;/mrow&gt;&lt;/mrow&gt;&lt;/mfrac&gt;&lt;mtext&gt;&lt;/mtext&gt;&lt;mtext&gt;&lt;/mtext&gt;&lt;mtext&gt;&lt;/mtext&gt;&lt;mtext&gt;&lt;/mtext&gt;&lt;mtext&gt;&lt;/mtext&gt;&lt;mtext&gt;&lt;/mtext&gt;&lt;mtext&gt;&lt;/mtext&gt;&lt;mtext&gt;&lt;/mtext&gt;&lt;mtext&gt;&lt;/mtext&gt;&lt;mtext&gt;&lt;/mtext&gt;&lt;mtext&gt;&lt;/mtext&gt;&lt;mtext&gt;&lt;/mtext&gt;&lt;mi&gt;n&lt;/mi&gt;&lt;mo&gt;=&lt;/mo&gt;&lt;mi&gt;sin&lt;/mi&gt;&lt;mo data-mjx-texclass=&quot;NONE&quot;&gt;⁡&lt;/mo&gt;&lt;mrow data-mjx-texclass=&quot;INNER&quot;&gt;&lt;mo data-mjx-texclass=&quot;OPEN&quot;&gt;(&lt;/mo&gt;&lt;mn&gt;0.24&lt;/mn&gt;&lt;mo data-mjx-texclass=&quot;CLOSE&quot;&gt;)&lt;/mo&gt;&lt;/mrow&gt;&lt;mtext&gt;&lt;/mtext&gt;&lt;mtext&gt;&lt;/mtext&gt;&lt;mtext&gt;&lt;/mtext&gt;&lt;mtext&gt;&lt;/mtext&gt;&lt;mtext&gt;&lt;/mtext&gt;&lt;mtext&gt;&lt;/mtext&gt;&lt;mtext&gt;&lt;/mtext&gt;&lt;mtext&gt;&lt;/mtext&gt;&lt;mtext&gt;&lt;/mtext&gt;&lt;mtext&gt;&lt;/mtext&gt;&lt;mtext&gt;&lt;/mtext&gt;&lt;mtext&gt;&lt;/mtext&gt;&lt;mtext&gt;&lt;/mtext&gt;&lt;mtext&gt;&lt;/mtext&gt;&lt;mtext&gt;&lt;/mtext&gt;&lt;mi&gt;n&lt;/mi&gt;&lt;mo&gt;=&lt;/mo&gt;&lt;msup&gt;&lt;mi&gt;sin&lt;/mi&gt;&lt;mrow data-mjx-texclass=&quot;ORD&quot;&gt;&lt;mo&gt;−&lt;/mo&gt;&lt;mn&gt;1&lt;/mn&gt;&lt;/mrow&gt;&lt;/msup&gt;&lt;mo data-mjx-texclass=&quot;NONE&quot;&gt;⁡&lt;/mo&gt;&lt;mrow data-mjx-texclass=&quot;INNER&quot;&gt;&lt;mo data-mjx-texclass=&quot;OPEN&quot;&gt;(&lt;/mo&gt;&lt;mn&gt;0.24&lt;/mn&gt;&lt;mo data-mjx-texclass=&quot;CLOSE&quot;&gt;)&lt;/mo&gt;&lt;/mrow&gt;&lt;mtext&gt;&lt;/mtext&gt;&lt;mtext&gt;&lt;/mtext&gt;&lt;mtext&gt;&lt;/mtext&gt;&lt;mtext&gt;&lt;/mtext&gt;&lt;mtext&gt;&lt;/mtext&gt;&lt;mtext&gt;&lt;/mtext&gt;&lt;mtext&gt;&lt;/mtext&gt;&lt;mtext&gt;&lt;/mtext&gt;&lt;mtext&gt;&lt;/mtext&gt;&lt;mtext&gt;&lt;/mtext&gt;&lt;mtext&gt;&lt;/mtext&gt;&lt;mi&gt;n&lt;/mi&gt;&lt;mo&gt;=&lt;/mo&gt;&lt;mi&gt;arcsin&lt;/mi&gt;&lt;mo data-mjx-texclass=&quot;NONE&quot;&gt;⁡&lt;/mo&gt;&lt;mrow data-mjx-texclass=&quot;INNER&quot;&gt;&lt;mo data-mjx-texclass=&quot;OPEN&quot;&gt;(&lt;/mo&gt;&lt;mn&gt;0.24&lt;/mn&gt;&lt;mo data-mjx-texclass=&quot;CLOSE&quot;&gt;)&lt;/mo&gt;&lt;/mrow&gt;&lt;/math&gt;" id="1869" name="Google Shape;1869;p95" title="n equals the fraction with numerator 0.24 and denominator the sine of open paren close paren n equals sine 0.24 n equals the inverse sine of 0.24 n equals arc sine 0.24"/>
          <p:cNvPicPr preferRelativeResize="0"/>
          <p:nvPr/>
        </p:nvPicPr>
        <p:blipFill rotWithShape="1">
          <a:blip r:embed="rId4">
            <a:alphaModFix/>
          </a:blip>
          <a:srcRect b="0" l="79322" r="0" t="0"/>
          <a:stretch/>
        </p:blipFill>
        <p:spPr>
          <a:xfrm>
            <a:off x="5482363" y="3672966"/>
            <a:ext cx="1904343" cy="660184"/>
          </a:xfrm>
          <a:prstGeom prst="rect">
            <a:avLst/>
          </a:prstGeom>
          <a:noFill/>
          <a:ln>
            <a:noFill/>
          </a:ln>
        </p:spPr>
      </p:pic>
      <p:pic>
        <p:nvPicPr>
          <p:cNvPr id="1870" name="Google Shape;1870;p95"/>
          <p:cNvPicPr preferRelativeResize="0"/>
          <p:nvPr/>
        </p:nvPicPr>
        <p:blipFill>
          <a:blip r:embed="rId5">
            <a:alphaModFix/>
          </a:blip>
          <a:stretch>
            <a:fillRect/>
          </a:stretch>
        </p:blipFill>
        <p:spPr>
          <a:xfrm>
            <a:off x="7498273" y="2343957"/>
            <a:ext cx="465513" cy="492670"/>
          </a:xfrm>
          <a:prstGeom prst="rect">
            <a:avLst/>
          </a:prstGeom>
          <a:noFill/>
          <a:ln>
            <a:noFill/>
          </a:ln>
        </p:spPr>
      </p:pic>
      <p:pic>
        <p:nvPicPr>
          <p:cNvPr id="1871" name="Google Shape;1871;p95"/>
          <p:cNvPicPr preferRelativeResize="0"/>
          <p:nvPr/>
        </p:nvPicPr>
        <p:blipFill>
          <a:blip r:embed="rId5">
            <a:alphaModFix/>
          </a:blip>
          <a:stretch>
            <a:fillRect/>
          </a:stretch>
        </p:blipFill>
        <p:spPr>
          <a:xfrm>
            <a:off x="7498273" y="3756723"/>
            <a:ext cx="465513" cy="49267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5" name="Shape 1875"/>
        <p:cNvGrpSpPr/>
        <p:nvPr/>
      </p:nvGrpSpPr>
      <p:grpSpPr>
        <a:xfrm>
          <a:off x="0" y="0"/>
          <a:ext cx="0" cy="0"/>
          <a:chOff x="0" y="0"/>
          <a:chExt cx="0" cy="0"/>
        </a:xfrm>
      </p:grpSpPr>
      <p:sp>
        <p:nvSpPr>
          <p:cNvPr id="1876" name="Google Shape;1876;p9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Xisaabinta xaglaha iyadoo la isticmaalayo qaacidada sine (sine formula)</a:t>
            </a:r>
            <a:endParaRPr/>
          </a:p>
        </p:txBody>
      </p:sp>
      <p:pic>
        <p:nvPicPr>
          <p:cNvPr id="1877" name="Google Shape;1877;p96"/>
          <p:cNvPicPr preferRelativeResize="0"/>
          <p:nvPr/>
        </p:nvPicPr>
        <p:blipFill>
          <a:blip r:embed="rId3">
            <a:alphaModFix/>
          </a:blip>
          <a:stretch>
            <a:fillRect/>
          </a:stretch>
        </p:blipFill>
        <p:spPr>
          <a:xfrm>
            <a:off x="347739" y="1713775"/>
            <a:ext cx="4007585" cy="1611683"/>
          </a:xfrm>
          <a:prstGeom prst="rect">
            <a:avLst/>
          </a:prstGeom>
          <a:noFill/>
          <a:ln cap="flat" cmpd="sng" w="28575">
            <a:solidFill>
              <a:schemeClr val="dk1"/>
            </a:solidFill>
            <a:prstDash val="solid"/>
            <a:round/>
            <a:headEnd len="sm" w="sm" type="none"/>
            <a:tailEnd len="sm" w="sm" type="none"/>
          </a:ln>
        </p:spPr>
      </p:pic>
      <p:pic>
        <p:nvPicPr>
          <p:cNvPr id="1878" name="Google Shape;1878;p96"/>
          <p:cNvPicPr preferRelativeResize="0"/>
          <p:nvPr/>
        </p:nvPicPr>
        <p:blipFill>
          <a:blip r:embed="rId4">
            <a:alphaModFix/>
          </a:blip>
          <a:stretch>
            <a:fillRect/>
          </a:stretch>
        </p:blipFill>
        <p:spPr>
          <a:xfrm>
            <a:off x="347750" y="3373562"/>
            <a:ext cx="4007584" cy="415132"/>
          </a:xfrm>
          <a:prstGeom prst="rect">
            <a:avLst/>
          </a:prstGeom>
          <a:noFill/>
          <a:ln cap="flat" cmpd="sng" w="28575">
            <a:solidFill>
              <a:schemeClr val="dk1"/>
            </a:solidFill>
            <a:prstDash val="solid"/>
            <a:round/>
            <a:headEnd len="sm" w="sm" type="none"/>
            <a:tailEnd len="sm" w="sm" type="none"/>
          </a:ln>
        </p:spPr>
      </p:pic>
      <p:pic>
        <p:nvPicPr>
          <p:cNvPr id="1879" name="Google Shape;1879;p96"/>
          <p:cNvPicPr preferRelativeResize="0"/>
          <p:nvPr/>
        </p:nvPicPr>
        <p:blipFill>
          <a:blip r:embed="rId5">
            <a:alphaModFix/>
          </a:blip>
          <a:stretch>
            <a:fillRect/>
          </a:stretch>
        </p:blipFill>
        <p:spPr>
          <a:xfrm>
            <a:off x="4800168" y="1713775"/>
            <a:ext cx="4019818" cy="1611683"/>
          </a:xfrm>
          <a:prstGeom prst="rect">
            <a:avLst/>
          </a:prstGeom>
          <a:noFill/>
          <a:ln cap="flat" cmpd="sng" w="28575">
            <a:solidFill>
              <a:schemeClr val="dk1"/>
            </a:solidFill>
            <a:prstDash val="solid"/>
            <a:round/>
            <a:headEnd len="sm" w="sm" type="none"/>
            <a:tailEnd len="sm" w="sm" type="none"/>
          </a:ln>
        </p:spPr>
      </p:pic>
      <p:pic>
        <p:nvPicPr>
          <p:cNvPr id="1880" name="Google Shape;1880;p96"/>
          <p:cNvPicPr preferRelativeResize="0"/>
          <p:nvPr/>
        </p:nvPicPr>
        <p:blipFill>
          <a:blip r:embed="rId6">
            <a:alphaModFix/>
          </a:blip>
          <a:stretch>
            <a:fillRect/>
          </a:stretch>
        </p:blipFill>
        <p:spPr>
          <a:xfrm>
            <a:off x="4800161" y="3373551"/>
            <a:ext cx="4019826" cy="457431"/>
          </a:xfrm>
          <a:prstGeom prst="rect">
            <a:avLst/>
          </a:prstGeom>
          <a:noFill/>
          <a:ln cap="flat" cmpd="sng" w="28575">
            <a:solidFill>
              <a:schemeClr val="dk1"/>
            </a:solidFill>
            <a:prstDash val="solid"/>
            <a:round/>
            <a:headEnd len="sm" w="sm" type="none"/>
            <a:tailEnd len="sm" w="sm" type="none"/>
          </a:ln>
        </p:spPr>
      </p:pic>
      <p:sp>
        <p:nvSpPr>
          <p:cNvPr id="1881" name="Google Shape;1881;p96"/>
          <p:cNvSpPr txBox="1"/>
          <p:nvPr/>
        </p:nvSpPr>
        <p:spPr>
          <a:xfrm>
            <a:off x="324000" y="557431"/>
            <a:ext cx="8496000" cy="92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Bandhigga xisaabiyaha (calculator display) kee ayaa sax ah marka la raadinayo cabbirka xagasha p° ee isla'egta:</a:t>
            </a:r>
            <a:r>
              <a:rPr i="1" lang="en-GB" sz="1800">
                <a:latin typeface="Lexend"/>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a:p>
            <a:pPr indent="0" lvl="0" marL="0" rtl="0" algn="ctr">
              <a:spcBef>
                <a:spcPts val="0"/>
              </a:spcBef>
              <a:spcAft>
                <a:spcPts val="0"/>
              </a:spcAft>
              <a:buNone/>
            </a:pPr>
            <a:r>
              <a:rPr lang="en-GB" sz="1800">
                <a:latin typeface="Lexend"/>
                <a:ea typeface="Times New Roman"/>
                <a:cs typeface="Times New Roman"/>
                <a:sym typeface="Times New Roman"/>
              </a:rPr>
              <a:t>sin(p°) = 0.772?</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p:txBody>
      </p:sp>
      <p:grpSp>
        <p:nvGrpSpPr>
          <p:cNvPr id="1882" name="Google Shape;1882;p96"/>
          <p:cNvGrpSpPr/>
          <p:nvPr/>
        </p:nvGrpSpPr>
        <p:grpSpPr>
          <a:xfrm>
            <a:off x="347738" y="1428960"/>
            <a:ext cx="243093" cy="243093"/>
            <a:chOff x="1020916" y="1442088"/>
            <a:chExt cx="457200" cy="457200"/>
          </a:xfrm>
        </p:grpSpPr>
        <p:pic>
          <p:nvPicPr>
            <p:cNvPr id="1883" name="Google Shape;1883;p96"/>
            <p:cNvPicPr preferRelativeResize="0"/>
            <p:nvPr/>
          </p:nvPicPr>
          <p:blipFill>
            <a:blip r:embed="rId7">
              <a:alphaModFix/>
            </a:blip>
            <a:stretch>
              <a:fillRect/>
            </a:stretch>
          </p:blipFill>
          <p:spPr>
            <a:xfrm>
              <a:off x="1020916" y="1442088"/>
              <a:ext cx="457200" cy="457200"/>
            </a:xfrm>
            <a:prstGeom prst="rect">
              <a:avLst/>
            </a:prstGeom>
            <a:noFill/>
            <a:ln>
              <a:noFill/>
            </a:ln>
          </p:spPr>
        </p:pic>
        <p:sp>
          <p:nvSpPr>
            <p:cNvPr id="1884" name="Google Shape;1884;p96"/>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885" name="Google Shape;1885;p96"/>
          <p:cNvGrpSpPr/>
          <p:nvPr/>
        </p:nvGrpSpPr>
        <p:grpSpPr>
          <a:xfrm>
            <a:off x="8577013" y="1428960"/>
            <a:ext cx="243093" cy="243093"/>
            <a:chOff x="1020916" y="1442088"/>
            <a:chExt cx="457200" cy="457200"/>
          </a:xfrm>
        </p:grpSpPr>
        <p:pic>
          <p:nvPicPr>
            <p:cNvPr id="1886" name="Google Shape;1886;p96"/>
            <p:cNvPicPr preferRelativeResize="0"/>
            <p:nvPr/>
          </p:nvPicPr>
          <p:blipFill>
            <a:blip r:embed="rId7">
              <a:alphaModFix/>
            </a:blip>
            <a:stretch>
              <a:fillRect/>
            </a:stretch>
          </p:blipFill>
          <p:spPr>
            <a:xfrm>
              <a:off x="1020916" y="1442088"/>
              <a:ext cx="457200" cy="457200"/>
            </a:xfrm>
            <a:prstGeom prst="rect">
              <a:avLst/>
            </a:prstGeom>
            <a:noFill/>
            <a:ln>
              <a:noFill/>
            </a:ln>
          </p:spPr>
        </p:pic>
        <p:sp>
          <p:nvSpPr>
            <p:cNvPr id="1887" name="Google Shape;1887;p96"/>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888" name="Google Shape;1888;p96"/>
          <p:cNvPicPr preferRelativeResize="0"/>
          <p:nvPr/>
        </p:nvPicPr>
        <p:blipFill>
          <a:blip r:embed="rId8">
            <a:alphaModFix/>
          </a:blip>
          <a:stretch>
            <a:fillRect/>
          </a:stretch>
        </p:blipFill>
        <p:spPr>
          <a:xfrm>
            <a:off x="347746" y="3900913"/>
            <a:ext cx="396000" cy="419100"/>
          </a:xfrm>
          <a:prstGeom prst="rect">
            <a:avLst/>
          </a:prstGeom>
          <a:noFill/>
          <a:ln>
            <a:noFill/>
          </a:ln>
        </p:spPr>
      </p:pic>
      <p:sp>
        <p:nvSpPr>
          <p:cNvPr id="1889" name="Google Shape;1889;p96"/>
          <p:cNvSpPr txBox="1"/>
          <p:nvPr/>
        </p:nvSpPr>
        <p:spPr>
          <a:xfrm>
            <a:off x="868300" y="3955275"/>
            <a:ext cx="7951800" cy="646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Helista cabbirka xagasha waxay u baahan doontaa isticmaalka arcsine, kaas oo lagu muujiyo sin-1 ee xisaabiyaha (calculator).</a:t>
            </a:r>
            <a:r>
              <a:rPr lang="en-GB" sz="1800">
                <a:solidFill>
                  <a:schemeClr val="accent5"/>
                </a:solidFill>
                <a:latin typeface="Lexend"/>
                <a:ea typeface="Times New Roman"/>
                <a:cs typeface="Times New Roman"/>
                <a:sym typeface="Times New Roman"/>
              </a:rPr>
              <a:t/>
            </a:r>
            <a:r>
              <a:rPr baseline="30000" lang="en-GB" sz="1800">
                <a:solidFill>
                  <a:schemeClr val="accent5"/>
                </a:solidFill>
                <a:latin typeface="Lexend"/>
                <a:ea typeface="Times New Roman"/>
                <a:cs typeface="Times New Roman"/>
                <a:sym typeface="Times New Roman"/>
              </a:rPr>
              <a:t/>
            </a:r>
            <a:r>
              <a:rPr lang="en-GB" sz="1100">
                <a:latin typeface="Kalam"/>
                <a:ea typeface="Kalam"/>
                <a:cs typeface="Kalam"/>
                <a:sym typeface="Kalam"/>
              </a:rPr>
              <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3" name="Shape 1893"/>
        <p:cNvGrpSpPr/>
        <p:nvPr/>
      </p:nvGrpSpPr>
      <p:grpSpPr>
        <a:xfrm>
          <a:off x="0" y="0"/>
          <a:ext cx="0" cy="0"/>
          <a:chOff x="0" y="0"/>
          <a:chExt cx="0" cy="0"/>
        </a:xfrm>
      </p:grpSpPr>
      <p:pic>
        <p:nvPicPr>
          <p:cNvPr id="1894" name="Google Shape;1894;p97"/>
          <p:cNvPicPr preferRelativeResize="0"/>
          <p:nvPr/>
        </p:nvPicPr>
        <p:blipFill>
          <a:blip r:embed="rId3">
            <a:alphaModFix/>
          </a:blip>
          <a:stretch>
            <a:fillRect/>
          </a:stretch>
        </p:blipFill>
        <p:spPr>
          <a:xfrm>
            <a:off x="4745139" y="1713775"/>
            <a:ext cx="4019824" cy="1595353"/>
          </a:xfrm>
          <a:prstGeom prst="rect">
            <a:avLst/>
          </a:prstGeom>
          <a:noFill/>
          <a:ln cap="flat" cmpd="sng" w="28575">
            <a:solidFill>
              <a:schemeClr val="dk1"/>
            </a:solidFill>
            <a:prstDash val="solid"/>
            <a:round/>
            <a:headEnd len="sm" w="sm" type="none"/>
            <a:tailEnd len="sm" w="sm" type="none"/>
          </a:ln>
        </p:spPr>
      </p:pic>
      <p:pic>
        <p:nvPicPr>
          <p:cNvPr id="1895" name="Google Shape;1895;p97"/>
          <p:cNvPicPr preferRelativeResize="0"/>
          <p:nvPr/>
        </p:nvPicPr>
        <p:blipFill>
          <a:blip r:embed="rId4">
            <a:alphaModFix/>
          </a:blip>
          <a:stretch>
            <a:fillRect/>
          </a:stretch>
        </p:blipFill>
        <p:spPr>
          <a:xfrm>
            <a:off x="347750" y="1713776"/>
            <a:ext cx="4019826" cy="1609062"/>
          </a:xfrm>
          <a:prstGeom prst="rect">
            <a:avLst/>
          </a:prstGeom>
          <a:noFill/>
          <a:ln cap="flat" cmpd="sng" w="28575">
            <a:solidFill>
              <a:schemeClr val="dk1"/>
            </a:solidFill>
            <a:prstDash val="solid"/>
            <a:round/>
            <a:headEnd len="sm" w="sm" type="none"/>
            <a:tailEnd len="sm" w="sm" type="none"/>
          </a:ln>
        </p:spPr>
      </p:pic>
      <p:sp>
        <p:nvSpPr>
          <p:cNvPr id="1896" name="Google Shape;1896;p9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Xisaabinta xaglaha iyadoo la isticmaalayo qaacidada sine (sine formula)</a:t>
            </a:r>
            <a:endParaRPr/>
          </a:p>
        </p:txBody>
      </p:sp>
      <p:sp>
        <p:nvSpPr>
          <p:cNvPr id="1897" name="Google Shape;1897;p97"/>
          <p:cNvSpPr txBox="1"/>
          <p:nvPr/>
        </p:nvSpPr>
        <p:spPr>
          <a:xfrm>
            <a:off x="324000" y="557431"/>
            <a:ext cx="8496000" cy="92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Bandhigga kalkuleetarka (calculator display) kee baa sax ah marka la raadinayo cabbirka xagasha (angle) y° ee isla'egta (equation):</a:t>
            </a:r>
            <a:r>
              <a:rPr i="1" lang="en-GB" sz="1800">
                <a:latin typeface="Lexend"/>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a:p>
            <a:pPr indent="0" lvl="0" marL="0" rtl="0" algn="ctr">
              <a:spcBef>
                <a:spcPts val="0"/>
              </a:spcBef>
              <a:spcAft>
                <a:spcPts val="0"/>
              </a:spcAft>
              <a:buNone/>
            </a:pPr>
            <a:r>
              <a:rPr lang="en-GB" sz="1400">
                <a:latin typeface="Lexend"/>
                <a:ea typeface="Times New Roman"/>
                <a:cs typeface="Times New Roman"/>
                <a:sym typeface="Times New Roman"/>
              </a:rPr>
              <a:t>sin(y°) = 0.9?</a:t>
            </a:r>
            <a:r>
              <a:rPr i="1" lang="en-GB" sz="1400">
                <a:solidFill>
                  <a:schemeClr val="dk1"/>
                </a:solidFill>
                <a:latin typeface="Lexend"/>
                <a:ea typeface="Times New Roman"/>
                <a:cs typeface="Times New Roman"/>
                <a:sym typeface="Times New Roman"/>
              </a:rPr>
              <a:t/>
            </a:r>
            <a:r>
              <a:rPr lang="en-GB" sz="1400">
                <a:solidFill>
                  <a:schemeClr val="dk1"/>
                </a:solidFill>
                <a:latin typeface="Lexend"/>
                <a:ea typeface="Times New Roman"/>
                <a:cs typeface="Times New Roman"/>
                <a:sym typeface="Times New Roman"/>
              </a:rPr>
              <a:t/>
            </a:r>
            <a:r>
              <a:rPr lang="en-GB" sz="1400">
                <a:latin typeface="Lexend"/>
                <a:ea typeface="Times New Roman"/>
                <a:cs typeface="Times New Roman"/>
                <a:sym typeface="Times New Roman"/>
              </a:rPr>
              <a:t/>
            </a:r>
            <a:r>
              <a:rPr lang="en-GB" sz="1400">
                <a:latin typeface="Lexend"/>
                <a:ea typeface="Lexend"/>
                <a:cs typeface="Lexend"/>
                <a:sym typeface="Lexend"/>
              </a:rPr>
              <a:t/>
            </a:r>
            <a:endParaRPr sz="1800">
              <a:latin typeface="Lexend"/>
              <a:ea typeface="Lexend"/>
              <a:cs typeface="Lexend"/>
              <a:sym typeface="Lexend"/>
            </a:endParaRPr>
          </a:p>
        </p:txBody>
      </p:sp>
      <p:grpSp>
        <p:nvGrpSpPr>
          <p:cNvPr id="1898" name="Google Shape;1898;p97"/>
          <p:cNvGrpSpPr/>
          <p:nvPr/>
        </p:nvGrpSpPr>
        <p:grpSpPr>
          <a:xfrm>
            <a:off x="347738" y="1428960"/>
            <a:ext cx="243093" cy="243093"/>
            <a:chOff x="1020916" y="1442088"/>
            <a:chExt cx="457200" cy="457200"/>
          </a:xfrm>
        </p:grpSpPr>
        <p:pic>
          <p:nvPicPr>
            <p:cNvPr id="1899" name="Google Shape;1899;p97"/>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900" name="Google Shape;1900;p97"/>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pic>
        <p:nvPicPr>
          <p:cNvPr id="1901" name="Google Shape;1901;p97"/>
          <p:cNvPicPr preferRelativeResize="0"/>
          <p:nvPr/>
        </p:nvPicPr>
        <p:blipFill>
          <a:blip r:embed="rId6">
            <a:alphaModFix/>
          </a:blip>
          <a:stretch>
            <a:fillRect/>
          </a:stretch>
        </p:blipFill>
        <p:spPr>
          <a:xfrm>
            <a:off x="8423996" y="3911563"/>
            <a:ext cx="396000" cy="419100"/>
          </a:xfrm>
          <a:prstGeom prst="rect">
            <a:avLst/>
          </a:prstGeom>
          <a:noFill/>
          <a:ln>
            <a:noFill/>
          </a:ln>
        </p:spPr>
      </p:pic>
      <p:sp>
        <p:nvSpPr>
          <p:cNvPr id="1902" name="Google Shape;1902;p97"/>
          <p:cNvSpPr txBox="1"/>
          <p:nvPr/>
        </p:nvSpPr>
        <p:spPr>
          <a:xfrm>
            <a:off x="324000" y="3893388"/>
            <a:ext cx="8100000" cy="92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Jawaabaha labadaba si sax ah ayaa loo geliyay kalkuleetarka (calculator).</a:t>
            </a:r>
            <a:endParaRPr sz="20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Si kastaba ha ahaatee, kalkuleetarka (calculator) a wuxuu loo dejiyay raadiyaan (radians), ma aha darajo (degrees). Sidaa darteed, natiijadiisu ma aha xagal (angle) lagu bixiyay darajo (degrees).</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pic>
        <p:nvPicPr>
          <p:cNvPr id="1903" name="Google Shape;1903;p97"/>
          <p:cNvPicPr preferRelativeResize="0"/>
          <p:nvPr/>
        </p:nvPicPr>
        <p:blipFill>
          <a:blip r:embed="rId7">
            <a:alphaModFix/>
          </a:blip>
          <a:stretch>
            <a:fillRect/>
          </a:stretch>
        </p:blipFill>
        <p:spPr>
          <a:xfrm>
            <a:off x="347750" y="3350850"/>
            <a:ext cx="4019825" cy="519008"/>
          </a:xfrm>
          <a:prstGeom prst="rect">
            <a:avLst/>
          </a:prstGeom>
          <a:noFill/>
          <a:ln cap="flat" cmpd="sng" w="28575">
            <a:solidFill>
              <a:schemeClr val="dk1"/>
            </a:solidFill>
            <a:prstDash val="solid"/>
            <a:round/>
            <a:headEnd len="sm" w="sm" type="none"/>
            <a:tailEnd len="sm" w="sm" type="none"/>
          </a:ln>
        </p:spPr>
      </p:pic>
      <p:pic>
        <p:nvPicPr>
          <p:cNvPr id="1904" name="Google Shape;1904;p97"/>
          <p:cNvPicPr preferRelativeResize="0"/>
          <p:nvPr/>
        </p:nvPicPr>
        <p:blipFill>
          <a:blip r:embed="rId7">
            <a:alphaModFix/>
          </a:blip>
          <a:stretch>
            <a:fillRect/>
          </a:stretch>
        </p:blipFill>
        <p:spPr>
          <a:xfrm>
            <a:off x="4745139" y="3350850"/>
            <a:ext cx="4019825" cy="519008"/>
          </a:xfrm>
          <a:prstGeom prst="rect">
            <a:avLst/>
          </a:prstGeom>
          <a:noFill/>
          <a:ln cap="flat" cmpd="sng" w="28575">
            <a:solidFill>
              <a:schemeClr val="dk1"/>
            </a:solidFill>
            <a:prstDash val="solid"/>
            <a:round/>
            <a:headEnd len="sm" w="sm" type="none"/>
            <a:tailEnd len="sm" w="sm" type="none"/>
          </a:ln>
        </p:spPr>
      </p:pic>
      <p:sp>
        <p:nvSpPr>
          <p:cNvPr id="1905" name="Google Shape;1905;p97"/>
          <p:cNvSpPr/>
          <p:nvPr/>
        </p:nvSpPr>
        <p:spPr>
          <a:xfrm>
            <a:off x="1210225" y="1698450"/>
            <a:ext cx="323100" cy="302700"/>
          </a:xfrm>
          <a:prstGeom prst="rect">
            <a:avLst/>
          </a:prstGeom>
          <a:noFill/>
          <a:ln cap="flat" cmpd="sng" w="38100">
            <a:solidFill>
              <a:srgbClr val="2563EB"/>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906" name="Google Shape;1906;p97"/>
          <p:cNvGrpSpPr/>
          <p:nvPr/>
        </p:nvGrpSpPr>
        <p:grpSpPr>
          <a:xfrm>
            <a:off x="8577013" y="1428960"/>
            <a:ext cx="243093" cy="243093"/>
            <a:chOff x="1020916" y="1442088"/>
            <a:chExt cx="457200" cy="457200"/>
          </a:xfrm>
        </p:grpSpPr>
        <p:pic>
          <p:nvPicPr>
            <p:cNvPr id="1907" name="Google Shape;1907;p97"/>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908" name="Google Shape;1908;p97"/>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2" name="Shape 1912"/>
        <p:cNvGrpSpPr/>
        <p:nvPr/>
      </p:nvGrpSpPr>
      <p:grpSpPr>
        <a:xfrm>
          <a:off x="0" y="0"/>
          <a:ext cx="0" cy="0"/>
          <a:chOff x="0" y="0"/>
          <a:chExt cx="0" cy="0"/>
        </a:xfrm>
      </p:grpSpPr>
      <p:sp>
        <p:nvSpPr>
          <p:cNvPr id="1913" name="Google Shape;1913;p98"/>
          <p:cNvSpPr txBox="1"/>
          <p:nvPr/>
        </p:nvSpPr>
        <p:spPr>
          <a:xfrm>
            <a:off x="5995221" y="2494553"/>
            <a:ext cx="10857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chemeClr val="dk1"/>
                </a:solidFill>
                <a:latin typeface="Lexend"/>
                <a:ea typeface="Times New Roman"/>
                <a:cs typeface="Times New Roman"/>
                <a:sym typeface="Times New Roman"/>
              </a:rPr>
              <a:t>sin(b°) =</a:t>
            </a:r>
            <a:r>
              <a:rPr lang="en-GB" sz="1800">
                <a:solidFill>
                  <a:schemeClr val="dk1"/>
                </a:solidFill>
                <a:latin typeface="Lexend"/>
                <a:ea typeface="Lexend"/>
                <a:cs typeface="Lexend"/>
                <a:sym typeface="Lexend"/>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914" name="Google Shape;1914;p98"/>
          <p:cNvSpPr/>
          <p:nvPr/>
        </p:nvSpPr>
        <p:spPr>
          <a:xfrm>
            <a:off x="7818925" y="2534075"/>
            <a:ext cx="1619400" cy="1620000"/>
          </a:xfrm>
          <a:prstGeom prst="arc">
            <a:avLst>
              <a:gd fmla="val 8615988" name="adj1"/>
              <a:gd fmla="val 9886583"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15" name="Google Shape;1915;p98"/>
          <p:cNvSpPr/>
          <p:nvPr/>
        </p:nvSpPr>
        <p:spPr>
          <a:xfrm flipH="1" rot="3231512">
            <a:off x="7246837" y="2617638"/>
            <a:ext cx="745357" cy="2019053"/>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16" name="Google Shape;1916;p98"/>
          <p:cNvSpPr/>
          <p:nvPr/>
        </p:nvSpPr>
        <p:spPr>
          <a:xfrm>
            <a:off x="7800075" y="1526650"/>
            <a:ext cx="814200" cy="814500"/>
          </a:xfrm>
          <a:prstGeom prst="arc">
            <a:avLst>
              <a:gd fmla="val 10661581" name="adj1"/>
              <a:gd fmla="val 14113998"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17" name="Google Shape;1917;p98"/>
          <p:cNvSpPr/>
          <p:nvPr/>
        </p:nvSpPr>
        <p:spPr>
          <a:xfrm flipH="1" rot="-7497553">
            <a:off x="7036173" y="1325186"/>
            <a:ext cx="835616" cy="1282821"/>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18" name="Google Shape;1918;p98"/>
          <p:cNvSpPr txBox="1"/>
          <p:nvPr/>
        </p:nvSpPr>
        <p:spPr>
          <a:xfrm>
            <a:off x="2887200" y="612996"/>
            <a:ext cx="5932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1) Isticmaalka jaantuskan qiimaha (values) trig, hel cabbirka xagal kasta oo maqan oo lagu calaamadeeyay xaraf.</a:t>
            </a:r>
            <a:endParaRPr sz="1800">
              <a:solidFill>
                <a:schemeClr val="dk1"/>
              </a:solidFill>
              <a:latin typeface="Lexend"/>
              <a:ea typeface="Lexend"/>
              <a:cs typeface="Lexend"/>
              <a:sym typeface="Lexend"/>
            </a:endParaRPr>
          </a:p>
        </p:txBody>
      </p:sp>
      <p:sp>
        <p:nvSpPr>
          <p:cNvPr id="1919" name="Google Shape;1919;p98"/>
          <p:cNvSpPr/>
          <p:nvPr/>
        </p:nvSpPr>
        <p:spPr>
          <a:xfrm flipH="1">
            <a:off x="2872825" y="1618550"/>
            <a:ext cx="1172400" cy="1172700"/>
          </a:xfrm>
          <a:prstGeom prst="arc">
            <a:avLst>
              <a:gd fmla="val 10794690" name="adj1"/>
              <a:gd fmla="val 12787166"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920" name="Google Shape;1920;p98"/>
          <p:cNvGrpSpPr/>
          <p:nvPr/>
        </p:nvGrpSpPr>
        <p:grpSpPr>
          <a:xfrm>
            <a:off x="3392364" y="1304247"/>
            <a:ext cx="1443297" cy="904133"/>
            <a:chOff x="-2066623" y="1336998"/>
            <a:chExt cx="1070219" cy="1787177"/>
          </a:xfrm>
        </p:grpSpPr>
        <p:sp>
          <p:nvSpPr>
            <p:cNvPr id="1921" name="Google Shape;1921;p98"/>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922" name="Google Shape;1922;p98"/>
            <p:cNvCxnSpPr/>
            <p:nvPr/>
          </p:nvCxnSpPr>
          <p:spPr>
            <a:xfrm flipH="1">
              <a:off x="-2066623" y="1336998"/>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1923" name="Google Shape;1923;p98"/>
            <p:cNvCxnSpPr/>
            <p:nvPr/>
          </p:nvCxnSpPr>
          <p:spPr>
            <a:xfrm rot="10800000">
              <a:off x="-996404"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1924" name="Google Shape;1924;p9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Xisaabinta xaglaha (angles) iyadoo la isticmaalayo qaacidada (formula) sine</a:t>
            </a:r>
            <a:endParaRPr/>
          </a:p>
        </p:txBody>
      </p:sp>
      <p:graphicFrame>
        <p:nvGraphicFramePr>
          <p:cNvPr id="1925" name="Google Shape;1925;p98"/>
          <p:cNvGraphicFramePr/>
          <p:nvPr/>
        </p:nvGraphicFramePr>
        <p:xfrm>
          <a:off x="324000" y="629400"/>
          <a:ext cx="3000000" cy="3000000"/>
        </p:xfrm>
        <a:graphic>
          <a:graphicData uri="http://schemas.openxmlformats.org/drawingml/2006/table">
            <a:tbl>
              <a:tblPr>
                <a:noFill/>
                <a:tableStyleId>{A9BE48FB-78EB-4247-964A-A29AEC6ECE5A}</a:tableStyleId>
              </a:tblPr>
              <a:tblGrid>
                <a:gridCol w="615550"/>
                <a:gridCol w="615550"/>
                <a:gridCol w="615550"/>
                <a:gridCol w="615550"/>
              </a:tblGrid>
              <a:tr h="200525">
                <a:tc>
                  <a:txBody>
                    <a:bodyPr/>
                    <a:lstStyle/>
                    <a:p>
                      <a:pPr indent="0" lvl="0" marL="0" rtl="0" algn="ctr">
                        <a:lnSpc>
                          <a:spcPct val="115000"/>
                        </a:lnSpc>
                        <a:spcBef>
                          <a:spcPts val="0"/>
                        </a:spcBef>
                        <a:spcAft>
                          <a:spcPts val="0"/>
                        </a:spcAft>
                        <a:buNone/>
                      </a:pPr>
                      <a:r>
                        <a:rPr lang="en-GB" sz="1200">
                          <a:solidFill>
                            <a:srgbClr val="FFFFFF"/>
                          </a:solidFill>
                          <a:latin typeface="Lexend"/>
                          <a:ea typeface="Lexend"/>
                          <a:cs typeface="Lexend"/>
                          <a:sym typeface="Lexend"/>
                        </a:rPr>
                        <a:t>xagal (angle)</a:t>
                      </a:r>
                      <a:endParaRPr sz="1200">
                        <a:solidFill>
                          <a:srgbClr val="FFFFFF"/>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5"/>
                    </a:solidFill>
                  </a:tcPr>
                </a:tc>
                <a:tc>
                  <a:txBody>
                    <a:bodyPr/>
                    <a:lstStyle/>
                    <a:p>
                      <a:pPr indent="0" lvl="0" marL="0" rtl="0" algn="ctr">
                        <a:lnSpc>
                          <a:spcPct val="115000"/>
                        </a:lnSpc>
                        <a:spcBef>
                          <a:spcPts val="0"/>
                        </a:spcBef>
                        <a:spcAft>
                          <a:spcPts val="0"/>
                        </a:spcAft>
                        <a:buNone/>
                      </a:pPr>
                      <a:r>
                        <a:rPr lang="en-GB" sz="1200">
                          <a:solidFill>
                            <a:srgbClr val="FFFFFF"/>
                          </a:solidFill>
                          <a:latin typeface="Lexend"/>
                          <a:ea typeface="Lexend"/>
                          <a:cs typeface="Lexend"/>
                          <a:sym typeface="Lexend"/>
                        </a:rPr>
                        <a:t>sine</a:t>
                      </a:r>
                      <a:endParaRPr sz="1200">
                        <a:solidFill>
                          <a:srgbClr val="FFFFFF"/>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5"/>
                    </a:solidFill>
                  </a:tcPr>
                </a:tc>
                <a:tc>
                  <a:txBody>
                    <a:bodyPr/>
                    <a:lstStyle/>
                    <a:p>
                      <a:pPr indent="0" lvl="0" marL="0" rtl="0" algn="ctr">
                        <a:lnSpc>
                          <a:spcPct val="115000"/>
                        </a:lnSpc>
                        <a:spcBef>
                          <a:spcPts val="0"/>
                        </a:spcBef>
                        <a:spcAft>
                          <a:spcPts val="0"/>
                        </a:spcAft>
                        <a:buNone/>
                      </a:pPr>
                      <a:r>
                        <a:rPr lang="en-GB" sz="1200">
                          <a:solidFill>
                            <a:srgbClr val="FFFFFF"/>
                          </a:solidFill>
                          <a:latin typeface="Lexend"/>
                          <a:ea typeface="Lexend"/>
                          <a:cs typeface="Lexend"/>
                          <a:sym typeface="Lexend"/>
                        </a:rPr>
                        <a:t>cosine</a:t>
                      </a:r>
                      <a:endParaRPr sz="1200">
                        <a:solidFill>
                          <a:srgbClr val="FFFFFF"/>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5"/>
                    </a:solidFill>
                  </a:tcPr>
                </a:tc>
                <a:tc>
                  <a:txBody>
                    <a:bodyPr/>
                    <a:lstStyle/>
                    <a:p>
                      <a:pPr indent="0" lvl="0" marL="0" rtl="0" algn="ctr">
                        <a:lnSpc>
                          <a:spcPct val="115000"/>
                        </a:lnSpc>
                        <a:spcBef>
                          <a:spcPts val="0"/>
                        </a:spcBef>
                        <a:spcAft>
                          <a:spcPts val="0"/>
                        </a:spcAft>
                        <a:buNone/>
                      </a:pPr>
                      <a:r>
                        <a:rPr lang="en-GB" sz="1200">
                          <a:solidFill>
                            <a:srgbClr val="FFFFFF"/>
                          </a:solidFill>
                          <a:latin typeface="Lexend"/>
                          <a:ea typeface="Lexend"/>
                          <a:cs typeface="Lexend"/>
                          <a:sym typeface="Lexend"/>
                        </a:rPr>
                        <a:t>tangent</a:t>
                      </a:r>
                      <a:endParaRPr sz="1200">
                        <a:solidFill>
                          <a:srgbClr val="FFFFFF"/>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5"/>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0.996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0.174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0.985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0.176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0.259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0.268</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0.342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0.364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0.423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0.906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0.466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30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0.577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35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0.819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40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0.643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0.839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45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0.707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0.707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0.643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1.192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0.819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1.428</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60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1.732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65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0.906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0.423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2.145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70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0.342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2.747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75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0.259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3.732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80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0.985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0.174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5.671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85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0.996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11.43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90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
        <p:nvSpPr>
          <p:cNvPr id="1926" name="Google Shape;1926;p98"/>
          <p:cNvSpPr/>
          <p:nvPr/>
        </p:nvSpPr>
        <p:spPr>
          <a:xfrm>
            <a:off x="4595250" y="2055265"/>
            <a:ext cx="153300" cy="153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27" name="Google Shape;1927;p98"/>
          <p:cNvSpPr/>
          <p:nvPr/>
        </p:nvSpPr>
        <p:spPr>
          <a:xfrm flipH="1" rot="8700479">
            <a:off x="7617260" y="1297371"/>
            <a:ext cx="194084" cy="194084"/>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28" name="Google Shape;1928;p98"/>
          <p:cNvSpPr/>
          <p:nvPr/>
        </p:nvSpPr>
        <p:spPr>
          <a:xfrm flipH="1" rot="-2168667">
            <a:off x="6948009" y="4291002"/>
            <a:ext cx="194296" cy="194296"/>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29" name="Google Shape;1929;p98"/>
          <p:cNvSpPr txBox="1"/>
          <p:nvPr/>
        </p:nvSpPr>
        <p:spPr>
          <a:xfrm>
            <a:off x="3698046" y="1984149"/>
            <a:ext cx="3744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a</a:t>
            </a:r>
            <a:r>
              <a:rPr lang="en-GB" sz="1800">
                <a:solidFill>
                  <a:schemeClr val="dk1"/>
                </a:solidFill>
                <a:latin typeface="Lexend"/>
                <a:ea typeface="Lexend"/>
                <a:cs typeface="Lexend"/>
                <a:sym typeface="Lexend"/>
              </a:rPr>
              <a:t>°</a:t>
            </a:r>
            <a:endParaRPr sz="1800">
              <a:latin typeface="Lexend"/>
              <a:ea typeface="Lexend"/>
              <a:cs typeface="Lexend"/>
              <a:sym typeface="Lexend"/>
            </a:endParaRPr>
          </a:p>
        </p:txBody>
      </p:sp>
      <p:sp>
        <p:nvSpPr>
          <p:cNvPr id="1930" name="Google Shape;1930;p98"/>
          <p:cNvSpPr txBox="1"/>
          <p:nvPr/>
        </p:nvSpPr>
        <p:spPr>
          <a:xfrm>
            <a:off x="3278272" y="1483300"/>
            <a:ext cx="885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25 cm</a:t>
            </a:r>
            <a:endParaRPr sz="1800">
              <a:solidFill>
                <a:schemeClr val="dk1"/>
              </a:solidFill>
              <a:latin typeface="Lexend"/>
              <a:ea typeface="Lexend"/>
              <a:cs typeface="Lexend"/>
              <a:sym typeface="Lexend"/>
            </a:endParaRPr>
          </a:p>
        </p:txBody>
      </p:sp>
      <p:sp>
        <p:nvSpPr>
          <p:cNvPr id="1931" name="Google Shape;1931;p98"/>
          <p:cNvSpPr txBox="1"/>
          <p:nvPr/>
        </p:nvSpPr>
        <p:spPr>
          <a:xfrm>
            <a:off x="4835670" y="1690625"/>
            <a:ext cx="5541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8.55 cm</a:t>
            </a:r>
            <a:endParaRPr sz="1800">
              <a:solidFill>
                <a:schemeClr val="dk1"/>
              </a:solidFill>
              <a:latin typeface="Lexend"/>
              <a:ea typeface="Lexend"/>
              <a:cs typeface="Lexend"/>
              <a:sym typeface="Lexend"/>
            </a:endParaRPr>
          </a:p>
        </p:txBody>
      </p:sp>
      <p:grpSp>
        <p:nvGrpSpPr>
          <p:cNvPr id="1932" name="Google Shape;1932;p98"/>
          <p:cNvGrpSpPr/>
          <p:nvPr/>
        </p:nvGrpSpPr>
        <p:grpSpPr>
          <a:xfrm>
            <a:off x="4012759" y="2419696"/>
            <a:ext cx="723300" cy="448000"/>
            <a:chOff x="4885901" y="2729095"/>
            <a:chExt cx="723300" cy="448000"/>
          </a:xfrm>
        </p:grpSpPr>
        <p:sp>
          <p:nvSpPr>
            <p:cNvPr id="1933" name="Google Shape;1933;p98"/>
            <p:cNvSpPr txBox="1"/>
            <p:nvPr/>
          </p:nvSpPr>
          <p:spPr>
            <a:xfrm>
              <a:off x="4885901" y="29559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900">
                  <a:latin typeface="Times New Roman"/>
                  <a:ea typeface="Times New Roman"/>
                  <a:cs typeface="Times New Roman"/>
                  <a:sym typeface="Times New Roman"/>
                </a:rPr>
                <a:t>25</a:t>
              </a:r>
              <a:endParaRPr sz="1900">
                <a:latin typeface="Times New Roman"/>
                <a:ea typeface="Times New Roman"/>
                <a:cs typeface="Times New Roman"/>
                <a:sym typeface="Times New Roman"/>
              </a:endParaRPr>
            </a:p>
          </p:txBody>
        </p:sp>
        <p:sp>
          <p:nvSpPr>
            <p:cNvPr id="1934" name="Google Shape;1934;p98"/>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900">
                  <a:latin typeface="Times New Roman"/>
                  <a:ea typeface="Times New Roman"/>
                  <a:cs typeface="Times New Roman"/>
                  <a:sym typeface="Times New Roman"/>
                </a:rPr>
                <a:t>8.55</a:t>
              </a:r>
              <a:endParaRPr sz="1900">
                <a:latin typeface="Times New Roman"/>
                <a:ea typeface="Times New Roman"/>
                <a:cs typeface="Times New Roman"/>
                <a:sym typeface="Times New Roman"/>
              </a:endParaRPr>
            </a:p>
          </p:txBody>
        </p:sp>
        <p:cxnSp>
          <p:nvCxnSpPr>
            <p:cNvPr id="1935" name="Google Shape;1935;p98"/>
            <p:cNvCxnSpPr/>
            <p:nvPr/>
          </p:nvCxnSpPr>
          <p:spPr>
            <a:xfrm>
              <a:off x="5004101" y="2953112"/>
              <a:ext cx="486900" cy="0"/>
            </a:xfrm>
            <a:prstGeom prst="straightConnector1">
              <a:avLst/>
            </a:prstGeom>
            <a:noFill/>
            <a:ln cap="flat" cmpd="sng" w="19050">
              <a:solidFill>
                <a:schemeClr val="dk1"/>
              </a:solidFill>
              <a:prstDash val="solid"/>
              <a:round/>
              <a:headEnd len="med" w="med" type="none"/>
              <a:tailEnd len="med" w="med" type="none"/>
            </a:ln>
          </p:spPr>
        </p:cxnSp>
      </p:grpSp>
      <p:sp>
        <p:nvSpPr>
          <p:cNvPr id="1936" name="Google Shape;1936;p98"/>
          <p:cNvSpPr/>
          <p:nvPr/>
        </p:nvSpPr>
        <p:spPr>
          <a:xfrm>
            <a:off x="4854415" y="2436305"/>
            <a:ext cx="701700" cy="407100"/>
          </a:xfrm>
          <a:prstGeom prst="rect">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37" name="Google Shape;1937;p98"/>
          <p:cNvSpPr txBox="1"/>
          <p:nvPr/>
        </p:nvSpPr>
        <p:spPr>
          <a:xfrm>
            <a:off x="4682654" y="2511421"/>
            <a:ext cx="194100" cy="2211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 </a:t>
            </a:r>
            <a:endParaRPr sz="1800">
              <a:latin typeface="Lexend"/>
              <a:ea typeface="Lexend"/>
              <a:cs typeface="Lexend"/>
              <a:sym typeface="Lexend"/>
            </a:endParaRPr>
          </a:p>
        </p:txBody>
      </p:sp>
      <p:grpSp>
        <p:nvGrpSpPr>
          <p:cNvPr id="1938" name="Google Shape;1938;p98"/>
          <p:cNvGrpSpPr/>
          <p:nvPr/>
        </p:nvGrpSpPr>
        <p:grpSpPr>
          <a:xfrm>
            <a:off x="2786465" y="1122037"/>
            <a:ext cx="6041240" cy="3698439"/>
            <a:chOff x="6404375" y="1596575"/>
            <a:chExt cx="1850700" cy="1850700"/>
          </a:xfrm>
        </p:grpSpPr>
        <p:cxnSp>
          <p:nvCxnSpPr>
            <p:cNvPr id="1939" name="Google Shape;1939;p98"/>
            <p:cNvCxnSpPr/>
            <p:nvPr/>
          </p:nvCxnSpPr>
          <p:spPr>
            <a:xfrm>
              <a:off x="7329725" y="1596575"/>
              <a:ext cx="0" cy="1850700"/>
            </a:xfrm>
            <a:prstGeom prst="straightConnector1">
              <a:avLst/>
            </a:prstGeom>
            <a:noFill/>
            <a:ln cap="flat" cmpd="sng" w="28575">
              <a:solidFill>
                <a:schemeClr val="accent5"/>
              </a:solidFill>
              <a:prstDash val="solid"/>
              <a:round/>
              <a:headEnd len="med" w="med" type="none"/>
              <a:tailEnd len="med" w="med" type="none"/>
            </a:ln>
          </p:spPr>
        </p:cxnSp>
        <p:cxnSp>
          <p:nvCxnSpPr>
            <p:cNvPr id="1940" name="Google Shape;1940;p98"/>
            <p:cNvCxnSpPr/>
            <p:nvPr/>
          </p:nvCxnSpPr>
          <p:spPr>
            <a:xfrm>
              <a:off x="7329725" y="1596575"/>
              <a:ext cx="0" cy="1850700"/>
            </a:xfrm>
            <a:prstGeom prst="straightConnector1">
              <a:avLst/>
            </a:prstGeom>
            <a:noFill/>
            <a:ln cap="flat" cmpd="sng" w="28575">
              <a:solidFill>
                <a:schemeClr val="accent5"/>
              </a:solidFill>
              <a:prstDash val="solid"/>
              <a:round/>
              <a:headEnd len="med" w="med" type="none"/>
              <a:tailEnd len="med" w="med" type="none"/>
            </a:ln>
          </p:spPr>
        </p:cxnSp>
      </p:grpSp>
      <p:grpSp>
        <p:nvGrpSpPr>
          <p:cNvPr id="1941" name="Google Shape;1941;p98"/>
          <p:cNvGrpSpPr/>
          <p:nvPr/>
        </p:nvGrpSpPr>
        <p:grpSpPr>
          <a:xfrm>
            <a:off x="7045209" y="2419696"/>
            <a:ext cx="723300" cy="448000"/>
            <a:chOff x="4885901" y="2729095"/>
            <a:chExt cx="723300" cy="448000"/>
          </a:xfrm>
        </p:grpSpPr>
        <p:sp>
          <p:nvSpPr>
            <p:cNvPr id="1942" name="Google Shape;1942;p98"/>
            <p:cNvSpPr txBox="1"/>
            <p:nvPr/>
          </p:nvSpPr>
          <p:spPr>
            <a:xfrm>
              <a:off x="4885901" y="29559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1943" name="Google Shape;1943;p98"/>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cxnSp>
          <p:nvCxnSpPr>
            <p:cNvPr id="1944" name="Google Shape;1944;p98"/>
            <p:cNvCxnSpPr/>
            <p:nvPr/>
          </p:nvCxnSpPr>
          <p:spPr>
            <a:xfrm>
              <a:off x="5004101" y="2953112"/>
              <a:ext cx="486900" cy="0"/>
            </a:xfrm>
            <a:prstGeom prst="straightConnector1">
              <a:avLst/>
            </a:prstGeom>
            <a:noFill/>
            <a:ln cap="flat" cmpd="sng" w="19050">
              <a:solidFill>
                <a:schemeClr val="dk1"/>
              </a:solidFill>
              <a:prstDash val="solid"/>
              <a:round/>
              <a:headEnd len="med" w="med" type="none"/>
              <a:tailEnd len="med" w="med" type="none"/>
            </a:ln>
          </p:spPr>
        </p:cxnSp>
      </p:grpSp>
      <p:sp>
        <p:nvSpPr>
          <p:cNvPr id="1945" name="Google Shape;1945;p98"/>
          <p:cNvSpPr/>
          <p:nvPr/>
        </p:nvSpPr>
        <p:spPr>
          <a:xfrm>
            <a:off x="7886865" y="2436305"/>
            <a:ext cx="701700" cy="407100"/>
          </a:xfrm>
          <a:prstGeom prst="rect">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46" name="Google Shape;1946;p98"/>
          <p:cNvSpPr txBox="1"/>
          <p:nvPr/>
        </p:nvSpPr>
        <p:spPr>
          <a:xfrm>
            <a:off x="7715104" y="2511421"/>
            <a:ext cx="194100" cy="2211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 </a:t>
            </a:r>
            <a:endParaRPr sz="1800">
              <a:latin typeface="Lexend"/>
              <a:ea typeface="Lexend"/>
              <a:cs typeface="Lexend"/>
              <a:sym typeface="Lexend"/>
            </a:endParaRPr>
          </a:p>
        </p:txBody>
      </p:sp>
      <p:sp>
        <p:nvSpPr>
          <p:cNvPr id="1947" name="Google Shape;1947;p98"/>
          <p:cNvSpPr txBox="1"/>
          <p:nvPr/>
        </p:nvSpPr>
        <p:spPr>
          <a:xfrm>
            <a:off x="6279967" y="1315200"/>
            <a:ext cx="8766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45.3 cm</a:t>
            </a:r>
            <a:endParaRPr sz="1800">
              <a:solidFill>
                <a:schemeClr val="dk1"/>
              </a:solidFill>
              <a:latin typeface="Lexend"/>
              <a:ea typeface="Lexend"/>
              <a:cs typeface="Lexend"/>
              <a:sym typeface="Lexend"/>
            </a:endParaRPr>
          </a:p>
        </p:txBody>
      </p:sp>
      <p:sp>
        <p:nvSpPr>
          <p:cNvPr id="1948" name="Google Shape;1948;p98"/>
          <p:cNvSpPr txBox="1"/>
          <p:nvPr/>
        </p:nvSpPr>
        <p:spPr>
          <a:xfrm>
            <a:off x="6828200" y="2089550"/>
            <a:ext cx="1395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50 cm</a:t>
            </a:r>
            <a:endParaRPr sz="1800">
              <a:solidFill>
                <a:schemeClr val="dk1"/>
              </a:solidFill>
              <a:latin typeface="Lexend"/>
              <a:ea typeface="Lexend"/>
              <a:cs typeface="Lexend"/>
              <a:sym typeface="Lexend"/>
            </a:endParaRPr>
          </a:p>
        </p:txBody>
      </p:sp>
      <p:sp>
        <p:nvSpPr>
          <p:cNvPr id="1949" name="Google Shape;1949;p98"/>
          <p:cNvSpPr txBox="1"/>
          <p:nvPr/>
        </p:nvSpPr>
        <p:spPr>
          <a:xfrm>
            <a:off x="7896436" y="3530874"/>
            <a:ext cx="3744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d</a:t>
            </a:r>
            <a:r>
              <a:rPr lang="en-GB" sz="1800">
                <a:solidFill>
                  <a:schemeClr val="dk1"/>
                </a:solidFill>
                <a:latin typeface="Lexend"/>
                <a:ea typeface="Lexend"/>
                <a:cs typeface="Lexend"/>
                <a:sym typeface="Lexend"/>
              </a:rPr>
              <a:t>°</a:t>
            </a:r>
            <a:endParaRPr sz="1800">
              <a:latin typeface="Lexend"/>
              <a:ea typeface="Lexend"/>
              <a:cs typeface="Lexend"/>
              <a:sym typeface="Lexend"/>
            </a:endParaRPr>
          </a:p>
        </p:txBody>
      </p:sp>
      <p:sp>
        <p:nvSpPr>
          <p:cNvPr id="1950" name="Google Shape;1950;p98"/>
          <p:cNvSpPr txBox="1"/>
          <p:nvPr/>
        </p:nvSpPr>
        <p:spPr>
          <a:xfrm>
            <a:off x="6103187" y="4307411"/>
            <a:ext cx="5541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17.4</a:t>
            </a:r>
            <a:endParaRPr sz="1800">
              <a:latin typeface="Lexend"/>
              <a:ea typeface="Lexend"/>
              <a:cs typeface="Lexend"/>
              <a:sym typeface="Lexend"/>
            </a:endParaRPr>
          </a:p>
          <a:p>
            <a:pPr indent="0" lvl="0" marL="0" rtl="0" algn="ctr">
              <a:spcBef>
                <a:spcPts val="0"/>
              </a:spcBef>
              <a:spcAft>
                <a:spcPts val="0"/>
              </a:spcAft>
              <a:buNone/>
            </a:pPr>
            <a:r>
              <a:rPr lang="en-GB" sz="1400">
                <a:latin typeface="Lexend"/>
                <a:ea typeface="Lexend"/>
                <a:cs typeface="Lexend"/>
                <a:sym typeface="Lexend"/>
              </a:rPr>
              <a:t>cm</a:t>
            </a:r>
            <a:endParaRPr sz="1800">
              <a:latin typeface="Lexend"/>
              <a:ea typeface="Lexend"/>
              <a:cs typeface="Lexend"/>
              <a:sym typeface="Lexend"/>
            </a:endParaRPr>
          </a:p>
        </p:txBody>
      </p:sp>
      <p:sp>
        <p:nvSpPr>
          <p:cNvPr id="1951" name="Google Shape;1951;p98"/>
          <p:cNvSpPr txBox="1"/>
          <p:nvPr/>
        </p:nvSpPr>
        <p:spPr>
          <a:xfrm>
            <a:off x="6759424" y="3225713"/>
            <a:ext cx="1395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200 cm</a:t>
            </a:r>
            <a:endParaRPr sz="1800">
              <a:solidFill>
                <a:schemeClr val="dk1"/>
              </a:solidFill>
              <a:latin typeface="Lexend"/>
              <a:ea typeface="Lexend"/>
              <a:cs typeface="Lexend"/>
              <a:sym typeface="Lexend"/>
            </a:endParaRPr>
          </a:p>
        </p:txBody>
      </p:sp>
      <p:sp>
        <p:nvSpPr>
          <p:cNvPr id="1952" name="Google Shape;1952;p98"/>
          <p:cNvSpPr txBox="1"/>
          <p:nvPr/>
        </p:nvSpPr>
        <p:spPr>
          <a:xfrm>
            <a:off x="7773774" y="1725322"/>
            <a:ext cx="3744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b</a:t>
            </a:r>
            <a:r>
              <a:rPr lang="en-GB" sz="1800">
                <a:solidFill>
                  <a:schemeClr val="dk1"/>
                </a:solidFill>
                <a:latin typeface="Lexend"/>
                <a:ea typeface="Lexend"/>
                <a:cs typeface="Lexend"/>
                <a:sym typeface="Lexend"/>
              </a:rPr>
              <a:t>°</a:t>
            </a:r>
            <a:endParaRPr sz="1800">
              <a:latin typeface="Lexend"/>
              <a:ea typeface="Lexend"/>
              <a:cs typeface="Lexend"/>
              <a:sym typeface="Lexend"/>
            </a:endParaRPr>
          </a:p>
        </p:txBody>
      </p:sp>
      <p:sp>
        <p:nvSpPr>
          <p:cNvPr id="1953" name="Google Shape;1953;p98"/>
          <p:cNvSpPr/>
          <p:nvPr/>
        </p:nvSpPr>
        <p:spPr>
          <a:xfrm rot="10800000">
            <a:off x="4324324" y="3921073"/>
            <a:ext cx="834900" cy="835200"/>
          </a:xfrm>
          <a:prstGeom prst="arc">
            <a:avLst>
              <a:gd fmla="val 1986025" name="adj1"/>
              <a:gd fmla="val 5363555"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54" name="Google Shape;1954;p98"/>
          <p:cNvSpPr/>
          <p:nvPr/>
        </p:nvSpPr>
        <p:spPr>
          <a:xfrm flipH="1" rot="10800000">
            <a:off x="4595250" y="3501132"/>
            <a:ext cx="153300" cy="153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55" name="Google Shape;1955;p98"/>
          <p:cNvSpPr txBox="1"/>
          <p:nvPr/>
        </p:nvSpPr>
        <p:spPr>
          <a:xfrm flipH="1">
            <a:off x="4440015" y="3971350"/>
            <a:ext cx="3744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c</a:t>
            </a:r>
            <a:r>
              <a:rPr lang="en-GB" sz="1800">
                <a:solidFill>
                  <a:schemeClr val="dk1"/>
                </a:solidFill>
                <a:latin typeface="Lexend"/>
                <a:ea typeface="Lexend"/>
                <a:cs typeface="Lexend"/>
                <a:sym typeface="Lexend"/>
              </a:rPr>
              <a:t>°</a:t>
            </a:r>
            <a:endParaRPr sz="1800">
              <a:latin typeface="Lexend"/>
              <a:ea typeface="Lexend"/>
              <a:cs typeface="Lexend"/>
              <a:sym typeface="Lexend"/>
            </a:endParaRPr>
          </a:p>
        </p:txBody>
      </p:sp>
      <p:sp>
        <p:nvSpPr>
          <p:cNvPr id="1956" name="Google Shape;1956;p98"/>
          <p:cNvSpPr txBox="1"/>
          <p:nvPr/>
        </p:nvSpPr>
        <p:spPr>
          <a:xfrm flipH="1">
            <a:off x="3278272" y="4007697"/>
            <a:ext cx="885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1 cm</a:t>
            </a:r>
            <a:endParaRPr sz="1800">
              <a:solidFill>
                <a:schemeClr val="dk1"/>
              </a:solidFill>
              <a:latin typeface="Lexend"/>
              <a:ea typeface="Lexend"/>
              <a:cs typeface="Lexend"/>
              <a:sym typeface="Lexend"/>
            </a:endParaRPr>
          </a:p>
        </p:txBody>
      </p:sp>
      <p:grpSp>
        <p:nvGrpSpPr>
          <p:cNvPr id="1957" name="Google Shape;1957;p98"/>
          <p:cNvGrpSpPr/>
          <p:nvPr/>
        </p:nvGrpSpPr>
        <p:grpSpPr>
          <a:xfrm flipH="1" rot="10800000">
            <a:off x="3392364" y="3501317"/>
            <a:ext cx="1356014" cy="904133"/>
            <a:chOff x="-2066623" y="1336998"/>
            <a:chExt cx="1005498" cy="1787177"/>
          </a:xfrm>
        </p:grpSpPr>
        <p:sp>
          <p:nvSpPr>
            <p:cNvPr id="1958" name="Google Shape;1958;p98"/>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959" name="Google Shape;1959;p98"/>
            <p:cNvCxnSpPr/>
            <p:nvPr/>
          </p:nvCxnSpPr>
          <p:spPr>
            <a:xfrm flipH="1">
              <a:off x="-2066623" y="1336998"/>
              <a:ext cx="960900" cy="1668300"/>
            </a:xfrm>
            <a:prstGeom prst="straightConnector1">
              <a:avLst/>
            </a:prstGeom>
            <a:noFill/>
            <a:ln cap="flat" cmpd="sng" w="28575">
              <a:solidFill>
                <a:srgbClr val="4F7BE8"/>
              </a:solidFill>
              <a:prstDash val="solid"/>
              <a:round/>
              <a:headEnd len="med" w="med" type="triangle"/>
              <a:tailEnd len="med" w="med" type="triangle"/>
            </a:ln>
          </p:spPr>
        </p:cxnSp>
      </p:grpSp>
      <p:cxnSp>
        <p:nvCxnSpPr>
          <p:cNvPr id="1960" name="Google Shape;1960;p98"/>
          <p:cNvCxnSpPr/>
          <p:nvPr/>
        </p:nvCxnSpPr>
        <p:spPr>
          <a:xfrm rot="10800000">
            <a:off x="3445825" y="3405350"/>
            <a:ext cx="1299300" cy="0"/>
          </a:xfrm>
          <a:prstGeom prst="straightConnector1">
            <a:avLst/>
          </a:prstGeom>
          <a:noFill/>
          <a:ln cap="flat" cmpd="sng" w="28575">
            <a:solidFill>
              <a:srgbClr val="4F7BE8"/>
            </a:solidFill>
            <a:prstDash val="solid"/>
            <a:round/>
            <a:headEnd len="med" w="med" type="triangle"/>
            <a:tailEnd len="med" w="med" type="triangle"/>
          </a:ln>
        </p:spPr>
      </p:cxnSp>
      <p:sp>
        <p:nvSpPr>
          <p:cNvPr id="1961" name="Google Shape;1961;p98"/>
          <p:cNvSpPr txBox="1"/>
          <p:nvPr/>
        </p:nvSpPr>
        <p:spPr>
          <a:xfrm flipH="1">
            <a:off x="3444182" y="3069425"/>
            <a:ext cx="12993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0.866 cm</a:t>
            </a:r>
            <a:endParaRPr sz="1800">
              <a:solidFill>
                <a:schemeClr val="dk1"/>
              </a:solidFill>
              <a:latin typeface="Lexend"/>
              <a:ea typeface="Lexend"/>
              <a:cs typeface="Lexend"/>
              <a:sym typeface="Lexend"/>
            </a:endParaRPr>
          </a:p>
        </p:txBody>
      </p:sp>
      <p:sp>
        <p:nvSpPr>
          <p:cNvPr id="1962" name="Google Shape;1962;p98"/>
          <p:cNvSpPr txBox="1"/>
          <p:nvPr/>
        </p:nvSpPr>
        <p:spPr>
          <a:xfrm>
            <a:off x="3038940" y="2494553"/>
            <a:ext cx="10857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chemeClr val="dk1"/>
                </a:solidFill>
                <a:latin typeface="Lexend"/>
                <a:ea typeface="Times New Roman"/>
                <a:cs typeface="Times New Roman"/>
                <a:sym typeface="Times New Roman"/>
              </a:rPr>
              <a:t>sin(a°) =</a:t>
            </a:r>
            <a:r>
              <a:rPr lang="en-GB" sz="1800">
                <a:solidFill>
                  <a:schemeClr val="dk1"/>
                </a:solidFill>
                <a:latin typeface="Lexend"/>
                <a:ea typeface="Lexend"/>
                <a:cs typeface="Lexend"/>
                <a:sym typeface="Lexend"/>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pic>
        <p:nvPicPr>
          <p:cNvPr id="1963" name="Google Shape;1963;p98"/>
          <p:cNvPicPr preferRelativeResize="0"/>
          <p:nvPr/>
        </p:nvPicPr>
        <p:blipFill>
          <a:blip r:embed="rId3">
            <a:alphaModFix/>
          </a:blip>
          <a:stretch>
            <a:fillRect/>
          </a:stretch>
        </p:blipFill>
        <p:spPr>
          <a:xfrm>
            <a:off x="6355598" y="3143396"/>
            <a:ext cx="2464402" cy="1620000"/>
          </a:xfrm>
          <a:prstGeom prst="rect">
            <a:avLst/>
          </a:prstGeom>
          <a:noFill/>
          <a:ln>
            <a:noFill/>
          </a:ln>
        </p:spPr>
      </p:pic>
      <p:pic>
        <p:nvPicPr>
          <p:cNvPr id="1964" name="Google Shape;1964;p98"/>
          <p:cNvPicPr preferRelativeResize="0"/>
          <p:nvPr/>
        </p:nvPicPr>
        <p:blipFill>
          <a:blip r:embed="rId4">
            <a:alphaModFix/>
          </a:blip>
          <a:stretch>
            <a:fillRect/>
          </a:stretch>
        </p:blipFill>
        <p:spPr>
          <a:xfrm>
            <a:off x="6517088" y="1080744"/>
            <a:ext cx="1873800" cy="1096318"/>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8" name="Shape 1968"/>
        <p:cNvGrpSpPr/>
        <p:nvPr/>
      </p:nvGrpSpPr>
      <p:grpSpPr>
        <a:xfrm>
          <a:off x="0" y="0"/>
          <a:ext cx="0" cy="0"/>
          <a:chOff x="0" y="0"/>
          <a:chExt cx="0" cy="0"/>
        </a:xfrm>
      </p:grpSpPr>
      <p:sp>
        <p:nvSpPr>
          <p:cNvPr id="1969" name="Google Shape;1969;p99"/>
          <p:cNvSpPr/>
          <p:nvPr/>
        </p:nvSpPr>
        <p:spPr>
          <a:xfrm flipH="1" rot="10800000">
            <a:off x="6408950" y="3148787"/>
            <a:ext cx="1081800" cy="1082400"/>
          </a:xfrm>
          <a:prstGeom prst="arc">
            <a:avLst>
              <a:gd fmla="val 19399439" name="adj1"/>
              <a:gd fmla="val 2153406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70" name="Google Shape;1970;p99"/>
          <p:cNvSpPr/>
          <p:nvPr/>
        </p:nvSpPr>
        <p:spPr>
          <a:xfrm rot="-3302447">
            <a:off x="7264773" y="3069601"/>
            <a:ext cx="835616" cy="1282821"/>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71" name="Google Shape;1971;p99"/>
          <p:cNvSpPr/>
          <p:nvPr/>
        </p:nvSpPr>
        <p:spPr>
          <a:xfrm rot="10800000">
            <a:off x="5326300" y="2600200"/>
            <a:ext cx="1331100" cy="1331400"/>
          </a:xfrm>
          <a:prstGeom prst="arc">
            <a:avLst>
              <a:gd fmla="val 16161905" name="adj1"/>
              <a:gd fmla="val 18023683"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972" name="Google Shape;1972;p99"/>
          <p:cNvGrpSpPr/>
          <p:nvPr/>
        </p:nvGrpSpPr>
        <p:grpSpPr>
          <a:xfrm>
            <a:off x="5195501" y="3172067"/>
            <a:ext cx="802836" cy="1393881"/>
            <a:chOff x="-2153419" y="1366062"/>
            <a:chExt cx="1092294" cy="1896437"/>
          </a:xfrm>
        </p:grpSpPr>
        <p:sp>
          <p:nvSpPr>
            <p:cNvPr id="1973" name="Google Shape;1973;p99"/>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974" name="Google Shape;1974;p99"/>
            <p:cNvCxnSpPr/>
            <p:nvPr/>
          </p:nvCxnSpPr>
          <p:spPr>
            <a:xfrm flipH="1">
              <a:off x="-2153419" y="1366062"/>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1975" name="Google Shape;1975;p99"/>
            <p:cNvCxnSpPr/>
            <p:nvPr/>
          </p:nvCxnSpPr>
          <p:spPr>
            <a:xfrm rot="10800000">
              <a:off x="-2022025" y="3262499"/>
              <a:ext cx="960900" cy="0"/>
            </a:xfrm>
            <a:prstGeom prst="straightConnector1">
              <a:avLst/>
            </a:prstGeom>
            <a:noFill/>
            <a:ln cap="flat" cmpd="sng" w="28575">
              <a:solidFill>
                <a:srgbClr val="4F7BE8"/>
              </a:solidFill>
              <a:prstDash val="solid"/>
              <a:round/>
              <a:headEnd len="med" w="med" type="triangle"/>
              <a:tailEnd len="med" w="med" type="triangle"/>
            </a:ln>
          </p:spPr>
        </p:cxnSp>
      </p:grpSp>
      <p:sp>
        <p:nvSpPr>
          <p:cNvPr id="1976" name="Google Shape;1976;p99"/>
          <p:cNvSpPr txBox="1"/>
          <p:nvPr/>
        </p:nvSpPr>
        <p:spPr>
          <a:xfrm>
            <a:off x="4740803" y="2040672"/>
            <a:ext cx="10857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chemeClr val="dk1"/>
                </a:solidFill>
                <a:latin typeface="Lexend"/>
                <a:ea typeface="Times New Roman"/>
                <a:cs typeface="Times New Roman"/>
                <a:sym typeface="Times New Roman"/>
              </a:rPr>
              <a:t>sin(a°)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endParaRPr sz="2000">
              <a:solidFill>
                <a:schemeClr val="dk1"/>
              </a:solidFill>
              <a:latin typeface="Times New Roman"/>
              <a:ea typeface="Times New Roman"/>
              <a:cs typeface="Times New Roman"/>
              <a:sym typeface="Times New Roman"/>
            </a:endParaRPr>
          </a:p>
        </p:txBody>
      </p:sp>
      <p:sp>
        <p:nvSpPr>
          <p:cNvPr id="1977" name="Google Shape;1977;p99"/>
          <p:cNvSpPr/>
          <p:nvPr/>
        </p:nvSpPr>
        <p:spPr>
          <a:xfrm rot="10800000">
            <a:off x="8097700" y="2589075"/>
            <a:ext cx="908100" cy="908400"/>
          </a:xfrm>
          <a:prstGeom prst="arc">
            <a:avLst>
              <a:gd fmla="val 1986025" name="adj1"/>
              <a:gd fmla="val 5363555"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78" name="Google Shape;1978;p99"/>
          <p:cNvSpPr txBox="1"/>
          <p:nvPr/>
        </p:nvSpPr>
        <p:spPr>
          <a:xfrm>
            <a:off x="4730925" y="613000"/>
            <a:ext cx="4089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2) Adoo sawiraya khadadka (lines) ku habboon qaybtan goobada (circle) halbeegga (unit), qiyaas cabbirka xagal kasta oo lagu calaamadeeyay xaraf (tiro dhan u dhow).</a:t>
            </a:r>
            <a:endParaRPr sz="1800">
              <a:solidFill>
                <a:schemeClr val="dk1"/>
              </a:solidFill>
              <a:latin typeface="Lexend"/>
              <a:ea typeface="Lexend"/>
              <a:cs typeface="Lexend"/>
              <a:sym typeface="Lexend"/>
            </a:endParaRPr>
          </a:p>
        </p:txBody>
      </p:sp>
      <p:sp>
        <p:nvSpPr>
          <p:cNvPr id="1979" name="Google Shape;1979;p9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Xisaabinta xaglaha iyadoo la adeegsanayo qaacidada sine (sine formula)</a:t>
            </a:r>
            <a:endParaRPr/>
          </a:p>
        </p:txBody>
      </p:sp>
      <p:pic>
        <p:nvPicPr>
          <p:cNvPr id="1980" name="Google Shape;1980;p99"/>
          <p:cNvPicPr preferRelativeResize="0"/>
          <p:nvPr/>
        </p:nvPicPr>
        <p:blipFill rotWithShape="1">
          <a:blip r:embed="rId3">
            <a:alphaModFix/>
          </a:blip>
          <a:srcRect b="0" l="0" r="3688" t="0"/>
          <a:stretch/>
        </p:blipFill>
        <p:spPr>
          <a:xfrm>
            <a:off x="324000" y="613500"/>
            <a:ext cx="4406926" cy="4192675"/>
          </a:xfrm>
          <a:prstGeom prst="rect">
            <a:avLst/>
          </a:prstGeom>
          <a:noFill/>
          <a:ln>
            <a:noFill/>
          </a:ln>
        </p:spPr>
      </p:pic>
      <p:sp>
        <p:nvSpPr>
          <p:cNvPr id="1981" name="Google Shape;1981;p99"/>
          <p:cNvSpPr/>
          <p:nvPr/>
        </p:nvSpPr>
        <p:spPr>
          <a:xfrm flipH="1" rot="10800000">
            <a:off x="8405250" y="2205732"/>
            <a:ext cx="153300" cy="153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82" name="Google Shape;1982;p99"/>
          <p:cNvSpPr txBox="1"/>
          <p:nvPr/>
        </p:nvSpPr>
        <p:spPr>
          <a:xfrm flipH="1">
            <a:off x="8244277" y="2652998"/>
            <a:ext cx="3744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a</a:t>
            </a:r>
            <a:r>
              <a:rPr lang="en-GB" sz="1800">
                <a:solidFill>
                  <a:schemeClr val="dk1"/>
                </a:solidFill>
                <a:latin typeface="Lexend"/>
                <a:ea typeface="Lexend"/>
                <a:cs typeface="Lexend"/>
                <a:sym typeface="Lexend"/>
              </a:rPr>
              <a:t>°</a:t>
            </a:r>
            <a:endParaRPr sz="1800">
              <a:latin typeface="Lexend"/>
              <a:ea typeface="Lexend"/>
              <a:cs typeface="Lexend"/>
              <a:sym typeface="Lexend"/>
            </a:endParaRPr>
          </a:p>
        </p:txBody>
      </p:sp>
      <p:sp>
        <p:nvSpPr>
          <p:cNvPr id="1983" name="Google Shape;1983;p99"/>
          <p:cNvSpPr txBox="1"/>
          <p:nvPr/>
        </p:nvSpPr>
        <p:spPr>
          <a:xfrm flipH="1">
            <a:off x="7088272" y="2712297"/>
            <a:ext cx="885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15 cm</a:t>
            </a:r>
            <a:endParaRPr sz="1800">
              <a:solidFill>
                <a:schemeClr val="dk1"/>
              </a:solidFill>
              <a:latin typeface="Lexend"/>
              <a:ea typeface="Lexend"/>
              <a:cs typeface="Lexend"/>
              <a:sym typeface="Lexend"/>
            </a:endParaRPr>
          </a:p>
        </p:txBody>
      </p:sp>
      <p:cxnSp>
        <p:nvCxnSpPr>
          <p:cNvPr id="1984" name="Google Shape;1984;p99"/>
          <p:cNvCxnSpPr/>
          <p:nvPr/>
        </p:nvCxnSpPr>
        <p:spPr>
          <a:xfrm rot="10800000">
            <a:off x="7255825" y="2109950"/>
            <a:ext cx="1299300" cy="0"/>
          </a:xfrm>
          <a:prstGeom prst="straightConnector1">
            <a:avLst/>
          </a:prstGeom>
          <a:noFill/>
          <a:ln cap="flat" cmpd="sng" w="28575">
            <a:solidFill>
              <a:srgbClr val="4F7BE8"/>
            </a:solidFill>
            <a:prstDash val="solid"/>
            <a:round/>
            <a:headEnd len="med" w="med" type="triangle"/>
            <a:tailEnd len="med" w="med" type="triangle"/>
          </a:ln>
        </p:spPr>
      </p:cxnSp>
      <p:cxnSp>
        <p:nvCxnSpPr>
          <p:cNvPr id="1985" name="Google Shape;1985;p99"/>
          <p:cNvCxnSpPr/>
          <p:nvPr/>
        </p:nvCxnSpPr>
        <p:spPr>
          <a:xfrm rot="10800000">
            <a:off x="4792875" y="3158025"/>
            <a:ext cx="3905700" cy="0"/>
          </a:xfrm>
          <a:prstGeom prst="straightConnector1">
            <a:avLst/>
          </a:prstGeom>
          <a:noFill/>
          <a:ln cap="flat" cmpd="sng" w="28575">
            <a:solidFill>
              <a:schemeClr val="accent5"/>
            </a:solidFill>
            <a:prstDash val="solid"/>
            <a:round/>
            <a:headEnd len="med" w="med" type="none"/>
            <a:tailEnd len="med" w="med" type="none"/>
          </a:ln>
        </p:spPr>
      </p:cxnSp>
      <p:sp>
        <p:nvSpPr>
          <p:cNvPr id="1986" name="Google Shape;1986;p99"/>
          <p:cNvSpPr txBox="1"/>
          <p:nvPr/>
        </p:nvSpPr>
        <p:spPr>
          <a:xfrm flipH="1">
            <a:off x="7254182" y="1835698"/>
            <a:ext cx="12993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12 cm</a:t>
            </a:r>
            <a:endParaRPr sz="1800">
              <a:solidFill>
                <a:schemeClr val="dk1"/>
              </a:solidFill>
              <a:latin typeface="Lexend"/>
              <a:ea typeface="Lexend"/>
              <a:cs typeface="Lexend"/>
              <a:sym typeface="Lexend"/>
            </a:endParaRPr>
          </a:p>
        </p:txBody>
      </p:sp>
      <p:sp>
        <p:nvSpPr>
          <p:cNvPr id="1987" name="Google Shape;1987;p99"/>
          <p:cNvSpPr txBox="1"/>
          <p:nvPr/>
        </p:nvSpPr>
        <p:spPr>
          <a:xfrm>
            <a:off x="6223357" y="2056419"/>
            <a:ext cx="194100" cy="2211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 </a:t>
            </a:r>
            <a:endParaRPr sz="1800">
              <a:latin typeface="Lexend"/>
              <a:ea typeface="Lexend"/>
              <a:cs typeface="Lexend"/>
              <a:sym typeface="Lexend"/>
            </a:endParaRPr>
          </a:p>
        </p:txBody>
      </p:sp>
      <p:grpSp>
        <p:nvGrpSpPr>
          <p:cNvPr id="1988" name="Google Shape;1988;p99"/>
          <p:cNvGrpSpPr/>
          <p:nvPr/>
        </p:nvGrpSpPr>
        <p:grpSpPr>
          <a:xfrm>
            <a:off x="5791349" y="1962500"/>
            <a:ext cx="394488" cy="448000"/>
            <a:chOff x="4885901" y="2729095"/>
            <a:chExt cx="723300" cy="448000"/>
          </a:xfrm>
        </p:grpSpPr>
        <p:sp>
          <p:nvSpPr>
            <p:cNvPr id="1989" name="Google Shape;1989;p99"/>
            <p:cNvSpPr txBox="1"/>
            <p:nvPr/>
          </p:nvSpPr>
          <p:spPr>
            <a:xfrm>
              <a:off x="4885901" y="29559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900">
                  <a:latin typeface="Times New Roman"/>
                  <a:ea typeface="Times New Roman"/>
                  <a:cs typeface="Times New Roman"/>
                  <a:sym typeface="Times New Roman"/>
                </a:rPr>
                <a:t>15</a:t>
              </a:r>
              <a:endParaRPr sz="1900">
                <a:latin typeface="Times New Roman"/>
                <a:ea typeface="Times New Roman"/>
                <a:cs typeface="Times New Roman"/>
                <a:sym typeface="Times New Roman"/>
              </a:endParaRPr>
            </a:p>
          </p:txBody>
        </p:sp>
        <p:sp>
          <p:nvSpPr>
            <p:cNvPr id="1990" name="Google Shape;1990;p99"/>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900">
                  <a:latin typeface="Times New Roman"/>
                  <a:ea typeface="Times New Roman"/>
                  <a:cs typeface="Times New Roman"/>
                  <a:sym typeface="Times New Roman"/>
                </a:rPr>
                <a:t>12</a:t>
              </a:r>
              <a:endParaRPr sz="1900">
                <a:latin typeface="Times New Roman"/>
                <a:ea typeface="Times New Roman"/>
                <a:cs typeface="Times New Roman"/>
                <a:sym typeface="Times New Roman"/>
              </a:endParaRPr>
            </a:p>
          </p:txBody>
        </p:sp>
        <p:cxnSp>
          <p:nvCxnSpPr>
            <p:cNvPr id="1991" name="Google Shape;1991;p99"/>
            <p:cNvCxnSpPr/>
            <p:nvPr/>
          </p:nvCxnSpPr>
          <p:spPr>
            <a:xfrm>
              <a:off x="5004101" y="2953112"/>
              <a:ext cx="486900" cy="0"/>
            </a:xfrm>
            <a:prstGeom prst="straightConnector1">
              <a:avLst/>
            </a:prstGeom>
            <a:noFill/>
            <a:ln cap="flat" cmpd="sng" w="19050">
              <a:solidFill>
                <a:schemeClr val="dk1"/>
              </a:solidFill>
              <a:prstDash val="solid"/>
              <a:round/>
              <a:headEnd len="med" w="med" type="none"/>
              <a:tailEnd len="med" w="med" type="none"/>
            </a:ln>
          </p:spPr>
        </p:cxnSp>
      </p:grpSp>
      <p:sp>
        <p:nvSpPr>
          <p:cNvPr id="1992" name="Google Shape;1992;p99"/>
          <p:cNvSpPr txBox="1"/>
          <p:nvPr/>
        </p:nvSpPr>
        <p:spPr>
          <a:xfrm flipH="1">
            <a:off x="6393911" y="2074483"/>
            <a:ext cx="3360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Times New Roman"/>
                <a:cs typeface="Times New Roman"/>
                <a:sym typeface="Times New Roman"/>
              </a:rPr>
              <a:t>0.8</a:t>
            </a:r>
            <a:endParaRPr sz="2000">
              <a:solidFill>
                <a:schemeClr val="dk1"/>
              </a:solidFill>
              <a:latin typeface="Times New Roman"/>
              <a:ea typeface="Times New Roman"/>
              <a:cs typeface="Times New Roman"/>
              <a:sym typeface="Times New Roman"/>
            </a:endParaRPr>
          </a:p>
        </p:txBody>
      </p:sp>
      <p:sp>
        <p:nvSpPr>
          <p:cNvPr id="1993" name="Google Shape;1993;p99"/>
          <p:cNvSpPr/>
          <p:nvPr/>
        </p:nvSpPr>
        <p:spPr>
          <a:xfrm>
            <a:off x="407896" y="1341875"/>
            <a:ext cx="530100" cy="530100"/>
          </a:xfrm>
          <a:prstGeom prst="mathMultiply">
            <a:avLst>
              <a:gd fmla="val 8038" name="adj1"/>
            </a:avLst>
          </a:pr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994" name="Google Shape;1994;p99"/>
          <p:cNvCxnSpPr/>
          <p:nvPr/>
        </p:nvCxnSpPr>
        <p:spPr>
          <a:xfrm rot="10800000">
            <a:off x="6745725" y="3166625"/>
            <a:ext cx="0" cy="1654800"/>
          </a:xfrm>
          <a:prstGeom prst="straightConnector1">
            <a:avLst/>
          </a:prstGeom>
          <a:noFill/>
          <a:ln cap="flat" cmpd="sng" w="28575">
            <a:solidFill>
              <a:schemeClr val="accent5"/>
            </a:solidFill>
            <a:prstDash val="solid"/>
            <a:round/>
            <a:headEnd len="med" w="med" type="none"/>
            <a:tailEnd len="med" w="med" type="none"/>
          </a:ln>
        </p:spPr>
      </p:cxnSp>
      <p:sp>
        <p:nvSpPr>
          <p:cNvPr id="1995" name="Google Shape;1995;p99"/>
          <p:cNvSpPr/>
          <p:nvPr/>
        </p:nvSpPr>
        <p:spPr>
          <a:xfrm>
            <a:off x="5855688" y="4321616"/>
            <a:ext cx="142800" cy="1428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96" name="Google Shape;1996;p99"/>
          <p:cNvSpPr txBox="1"/>
          <p:nvPr/>
        </p:nvSpPr>
        <p:spPr>
          <a:xfrm flipH="1">
            <a:off x="4972357" y="4595444"/>
            <a:ext cx="12993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12.6 cm</a:t>
            </a:r>
            <a:endParaRPr sz="1800">
              <a:solidFill>
                <a:schemeClr val="dk1"/>
              </a:solidFill>
              <a:latin typeface="Lexend"/>
              <a:ea typeface="Lexend"/>
              <a:cs typeface="Lexend"/>
              <a:sym typeface="Lexend"/>
            </a:endParaRPr>
          </a:p>
        </p:txBody>
      </p:sp>
      <p:sp>
        <p:nvSpPr>
          <p:cNvPr id="1997" name="Google Shape;1997;p99"/>
          <p:cNvSpPr txBox="1"/>
          <p:nvPr/>
        </p:nvSpPr>
        <p:spPr>
          <a:xfrm>
            <a:off x="4969403" y="2610521"/>
            <a:ext cx="10857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solidFill>
                  <a:schemeClr val="dk1"/>
                </a:solidFill>
                <a:latin typeface="Lexend"/>
                <a:ea typeface="Times New Roman"/>
                <a:cs typeface="Times New Roman"/>
                <a:sym typeface="Times New Roman"/>
              </a:rPr>
              <a:t>a</a:t>
            </a:r>
            <a:r>
              <a:rPr lang="en-GB" sz="1800">
                <a:solidFill>
                  <a:schemeClr val="dk1"/>
                </a:solidFill>
                <a:latin typeface="Lexend"/>
                <a:ea typeface="Lexend"/>
                <a:cs typeface="Lexend"/>
                <a:sym typeface="Lexend"/>
              </a:rPr>
              <a:t>° </a:t>
            </a:r>
            <a:r>
              <a:rPr lang="en-GB" sz="1800">
                <a:solidFill>
                  <a:schemeClr val="dk1"/>
                </a:solidFill>
                <a:latin typeface="Lexend"/>
                <a:ea typeface="Times New Roman"/>
                <a:cs typeface="Times New Roman"/>
                <a:sym typeface="Times New Roman"/>
              </a:rPr>
              <a:t>= </a:t>
            </a:r>
            <a:endParaRPr sz="2000">
              <a:solidFill>
                <a:schemeClr val="dk1"/>
              </a:solidFill>
              <a:latin typeface="Times New Roman"/>
              <a:ea typeface="Times New Roman"/>
              <a:cs typeface="Times New Roman"/>
              <a:sym typeface="Times New Roman"/>
            </a:endParaRPr>
          </a:p>
        </p:txBody>
      </p:sp>
      <p:sp>
        <p:nvSpPr>
          <p:cNvPr id="1998" name="Google Shape;1998;p99"/>
          <p:cNvSpPr txBox="1"/>
          <p:nvPr/>
        </p:nvSpPr>
        <p:spPr>
          <a:xfrm flipH="1">
            <a:off x="5706418" y="3671650"/>
            <a:ext cx="3240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b</a:t>
            </a:r>
            <a:r>
              <a:rPr lang="en-GB" sz="1800">
                <a:solidFill>
                  <a:schemeClr val="dk1"/>
                </a:solidFill>
                <a:latin typeface="Lexend"/>
                <a:ea typeface="Lexend"/>
                <a:cs typeface="Lexend"/>
                <a:sym typeface="Lexend"/>
              </a:rPr>
              <a:t>°</a:t>
            </a:r>
            <a:endParaRPr sz="1800">
              <a:latin typeface="Lexend"/>
              <a:ea typeface="Lexend"/>
              <a:cs typeface="Lexend"/>
              <a:sym typeface="Lexend"/>
            </a:endParaRPr>
          </a:p>
        </p:txBody>
      </p:sp>
      <p:sp>
        <p:nvSpPr>
          <p:cNvPr id="1999" name="Google Shape;1999;p99"/>
          <p:cNvSpPr txBox="1"/>
          <p:nvPr/>
        </p:nvSpPr>
        <p:spPr>
          <a:xfrm flipH="1">
            <a:off x="4838598" y="3630475"/>
            <a:ext cx="6966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42 cm</a:t>
            </a:r>
            <a:endParaRPr sz="1800">
              <a:solidFill>
                <a:schemeClr val="dk1"/>
              </a:solidFill>
              <a:latin typeface="Lexend"/>
              <a:ea typeface="Lexend"/>
              <a:cs typeface="Lexend"/>
              <a:sym typeface="Lexend"/>
            </a:endParaRPr>
          </a:p>
        </p:txBody>
      </p:sp>
      <p:sp>
        <p:nvSpPr>
          <p:cNvPr id="2000" name="Google Shape;2000;p99"/>
          <p:cNvSpPr/>
          <p:nvPr/>
        </p:nvSpPr>
        <p:spPr>
          <a:xfrm rot="2099521">
            <a:off x="7845860" y="4186153"/>
            <a:ext cx="194084" cy="194084"/>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01" name="Google Shape;2001;p99"/>
          <p:cNvSpPr txBox="1"/>
          <p:nvPr/>
        </p:nvSpPr>
        <p:spPr>
          <a:xfrm flipH="1">
            <a:off x="7159885" y="3698034"/>
            <a:ext cx="3744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c</a:t>
            </a:r>
            <a:r>
              <a:rPr lang="en-GB" sz="1800">
                <a:solidFill>
                  <a:schemeClr val="dk1"/>
                </a:solidFill>
                <a:latin typeface="Lexend"/>
                <a:ea typeface="Lexend"/>
                <a:cs typeface="Lexend"/>
                <a:sym typeface="Lexend"/>
              </a:rPr>
              <a:t>°</a:t>
            </a:r>
            <a:endParaRPr sz="1800">
              <a:latin typeface="Lexend"/>
              <a:ea typeface="Lexend"/>
              <a:cs typeface="Lexend"/>
              <a:sym typeface="Lexend"/>
            </a:endParaRPr>
          </a:p>
        </p:txBody>
      </p:sp>
      <p:sp>
        <p:nvSpPr>
          <p:cNvPr id="2002" name="Google Shape;2002;p99"/>
          <p:cNvSpPr txBox="1"/>
          <p:nvPr/>
        </p:nvSpPr>
        <p:spPr>
          <a:xfrm flipH="1">
            <a:off x="8083952" y="4100327"/>
            <a:ext cx="8766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11</a:t>
            </a:r>
            <a:endParaRPr sz="1800">
              <a:latin typeface="Lexend"/>
              <a:ea typeface="Lexend"/>
              <a:cs typeface="Lexend"/>
              <a:sym typeface="Lexend"/>
            </a:endParaRPr>
          </a:p>
          <a:p>
            <a:pPr indent="0" lvl="0" marL="0" rtl="0" algn="ctr">
              <a:spcBef>
                <a:spcPts val="0"/>
              </a:spcBef>
              <a:spcAft>
                <a:spcPts val="0"/>
              </a:spcAft>
              <a:buNone/>
            </a:pPr>
            <a:r>
              <a:rPr lang="en-GB" sz="1400">
                <a:latin typeface="Lexend"/>
                <a:ea typeface="Lexend"/>
                <a:cs typeface="Lexend"/>
                <a:sym typeface="Lexend"/>
              </a:rPr>
              <a:t>cm</a:t>
            </a:r>
            <a:endParaRPr sz="1800">
              <a:solidFill>
                <a:schemeClr val="dk1"/>
              </a:solidFill>
              <a:latin typeface="Lexend"/>
              <a:ea typeface="Lexend"/>
              <a:cs typeface="Lexend"/>
              <a:sym typeface="Lexend"/>
            </a:endParaRPr>
          </a:p>
        </p:txBody>
      </p:sp>
      <p:sp>
        <p:nvSpPr>
          <p:cNvPr id="2003" name="Google Shape;2003;p99"/>
          <p:cNvSpPr txBox="1"/>
          <p:nvPr/>
        </p:nvSpPr>
        <p:spPr>
          <a:xfrm flipH="1">
            <a:off x="7056800" y="3369358"/>
            <a:ext cx="1395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25 cm</a:t>
            </a:r>
            <a:endParaRPr sz="1800">
              <a:solidFill>
                <a:schemeClr val="dk1"/>
              </a:solidFill>
              <a:latin typeface="Lexend"/>
              <a:ea typeface="Lexend"/>
              <a:cs typeface="Lexend"/>
              <a:sym typeface="Lexend"/>
            </a:endParaRPr>
          </a:p>
        </p:txBody>
      </p:sp>
      <p:grpSp>
        <p:nvGrpSpPr>
          <p:cNvPr id="2004" name="Google Shape;2004;p99"/>
          <p:cNvGrpSpPr/>
          <p:nvPr/>
        </p:nvGrpSpPr>
        <p:grpSpPr>
          <a:xfrm flipH="1" rot="10800000">
            <a:off x="7202364" y="2205917"/>
            <a:ext cx="1356014" cy="904133"/>
            <a:chOff x="-2066623" y="1336998"/>
            <a:chExt cx="1005498" cy="1787177"/>
          </a:xfrm>
        </p:grpSpPr>
        <p:sp>
          <p:nvSpPr>
            <p:cNvPr id="2005" name="Google Shape;2005;p99"/>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006" name="Google Shape;2006;p99"/>
            <p:cNvCxnSpPr/>
            <p:nvPr/>
          </p:nvCxnSpPr>
          <p:spPr>
            <a:xfrm flipH="1">
              <a:off x="-2066623" y="1336998"/>
              <a:ext cx="96090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2007" name="Google Shape;2007;p99"/>
          <p:cNvSpPr/>
          <p:nvPr/>
        </p:nvSpPr>
        <p:spPr>
          <a:xfrm>
            <a:off x="4630800" y="4630800"/>
            <a:ext cx="131700" cy="1530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2008" name="Google Shape;2008;p99"/>
          <p:cNvPicPr preferRelativeResize="0"/>
          <p:nvPr/>
        </p:nvPicPr>
        <p:blipFill>
          <a:blip r:embed="rId4">
            <a:alphaModFix/>
          </a:blip>
          <a:stretch>
            <a:fillRect/>
          </a:stretch>
        </p:blipFill>
        <p:spPr>
          <a:xfrm>
            <a:off x="6831186" y="3517025"/>
            <a:ext cx="1787490" cy="10824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2" name="Shape 2012"/>
        <p:cNvGrpSpPr/>
        <p:nvPr/>
      </p:nvGrpSpPr>
      <p:grpSpPr>
        <a:xfrm>
          <a:off x="0" y="0"/>
          <a:ext cx="0" cy="0"/>
          <a:chOff x="0" y="0"/>
          <a:chExt cx="0" cy="0"/>
        </a:xfrm>
      </p:grpSpPr>
      <p:sp>
        <p:nvSpPr>
          <p:cNvPr id="2013" name="Google Shape;2013;p100"/>
          <p:cNvSpPr/>
          <p:nvPr/>
        </p:nvSpPr>
        <p:spPr>
          <a:xfrm rot="10800000">
            <a:off x="3779225" y="4317926"/>
            <a:ext cx="906000" cy="906300"/>
          </a:xfrm>
          <a:prstGeom prst="arc">
            <a:avLst>
              <a:gd fmla="val 7644222" name="adj1"/>
              <a:gd fmla="val 1080995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14" name="Google Shape;2014;p100"/>
          <p:cNvSpPr/>
          <p:nvPr/>
        </p:nvSpPr>
        <p:spPr>
          <a:xfrm rot="10800000">
            <a:off x="469282" y="1200229"/>
            <a:ext cx="1331100" cy="1331400"/>
          </a:xfrm>
          <a:prstGeom prst="arc">
            <a:avLst>
              <a:gd fmla="val 9151910" name="adj1"/>
              <a:gd fmla="val 1080995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15" name="Google Shape;2015;p100"/>
          <p:cNvSpPr/>
          <p:nvPr/>
        </p:nvSpPr>
        <p:spPr>
          <a:xfrm rot="10800000">
            <a:off x="-222650" y="3567075"/>
            <a:ext cx="1500600" cy="1500900"/>
          </a:xfrm>
          <a:prstGeom prst="arc">
            <a:avLst>
              <a:gd fmla="val 9585297" name="adj1"/>
              <a:gd fmla="val 1080995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016" name="Google Shape;2016;p100"/>
          <p:cNvGrpSpPr/>
          <p:nvPr/>
        </p:nvGrpSpPr>
        <p:grpSpPr>
          <a:xfrm>
            <a:off x="381871" y="3606972"/>
            <a:ext cx="2016669" cy="719745"/>
            <a:chOff x="-2082328" y="1227614"/>
            <a:chExt cx="1088973" cy="1896561"/>
          </a:xfrm>
        </p:grpSpPr>
        <p:sp>
          <p:nvSpPr>
            <p:cNvPr id="2017" name="Google Shape;2017;p100"/>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018" name="Google Shape;2018;p100"/>
            <p:cNvCxnSpPr/>
            <p:nvPr/>
          </p:nvCxnSpPr>
          <p:spPr>
            <a:xfrm flipH="1">
              <a:off x="-2082328" y="1227614"/>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2019" name="Google Shape;2019;p100"/>
            <p:cNvCxnSpPr/>
            <p:nvPr/>
          </p:nvCxnSpPr>
          <p:spPr>
            <a:xfrm rot="10800000">
              <a:off x="-993355"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grpSp>
        <p:nvGrpSpPr>
          <p:cNvPr id="2020" name="Google Shape;2020;p100"/>
          <p:cNvGrpSpPr/>
          <p:nvPr/>
        </p:nvGrpSpPr>
        <p:grpSpPr>
          <a:xfrm>
            <a:off x="4115880" y="3449747"/>
            <a:ext cx="1176213" cy="1321370"/>
            <a:chOff x="-2133561" y="1365630"/>
            <a:chExt cx="1165260" cy="1758545"/>
          </a:xfrm>
        </p:grpSpPr>
        <p:sp>
          <p:nvSpPr>
            <p:cNvPr id="2021" name="Google Shape;2021;p100"/>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022" name="Google Shape;2022;p100"/>
            <p:cNvCxnSpPr/>
            <p:nvPr/>
          </p:nvCxnSpPr>
          <p:spPr>
            <a:xfrm flipH="1">
              <a:off x="-2133561" y="1365630"/>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2023" name="Google Shape;2023;p100"/>
            <p:cNvCxnSpPr/>
            <p:nvPr/>
          </p:nvCxnSpPr>
          <p:spPr>
            <a:xfrm rot="10800000">
              <a:off x="-968301"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2024" name="Google Shape;2024;p100"/>
          <p:cNvSpPr/>
          <p:nvPr/>
        </p:nvSpPr>
        <p:spPr>
          <a:xfrm rot="10800000">
            <a:off x="6058595" y="1428829"/>
            <a:ext cx="1331100" cy="1331400"/>
          </a:xfrm>
          <a:prstGeom prst="arc">
            <a:avLst>
              <a:gd fmla="val 9151910" name="adj1"/>
              <a:gd fmla="val 1080995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025" name="Google Shape;2025;p100"/>
          <p:cNvGrpSpPr/>
          <p:nvPr/>
        </p:nvGrpSpPr>
        <p:grpSpPr>
          <a:xfrm>
            <a:off x="1029490" y="1155401"/>
            <a:ext cx="1395014" cy="719745"/>
            <a:chOff x="-2082328" y="1227614"/>
            <a:chExt cx="1103825" cy="1896561"/>
          </a:xfrm>
        </p:grpSpPr>
        <p:sp>
          <p:nvSpPr>
            <p:cNvPr id="2026" name="Google Shape;2026;p100"/>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027" name="Google Shape;2027;p100"/>
            <p:cNvCxnSpPr/>
            <p:nvPr/>
          </p:nvCxnSpPr>
          <p:spPr>
            <a:xfrm flipH="1">
              <a:off x="-2082328" y="1227614"/>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2028" name="Google Shape;2028;p100"/>
            <p:cNvCxnSpPr/>
            <p:nvPr/>
          </p:nvCxnSpPr>
          <p:spPr>
            <a:xfrm rot="10800000">
              <a:off x="-978503"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2029" name="Google Shape;2029;p100"/>
          <p:cNvSpPr txBox="1"/>
          <p:nvPr/>
        </p:nvSpPr>
        <p:spPr>
          <a:xfrm>
            <a:off x="324000" y="613000"/>
            <a:ext cx="8085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3) Isticmaal xisaabiyahaaga si aad u hesho cabbirka xagal kasta oo lagu calaamadeeyay xaraf (1 d.p.)</a:t>
            </a:r>
            <a:r>
              <a:rPr lang="en-GB" sz="14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2030" name="Google Shape;2030;p100"/>
          <p:cNvSpPr txBox="1"/>
          <p:nvPr/>
        </p:nvSpPr>
        <p:spPr>
          <a:xfrm>
            <a:off x="2197225" y="2921624"/>
            <a:ext cx="153000" cy="218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 </a:t>
            </a:r>
            <a:endParaRPr sz="3000">
              <a:solidFill>
                <a:schemeClr val="dk1"/>
              </a:solidFill>
              <a:latin typeface="Lexend"/>
              <a:ea typeface="Lexend"/>
              <a:cs typeface="Lexend"/>
              <a:sym typeface="Lexend"/>
            </a:endParaRPr>
          </a:p>
        </p:txBody>
      </p:sp>
      <p:sp>
        <p:nvSpPr>
          <p:cNvPr id="2031" name="Google Shape;2031;p10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Xisaabinta xaglaha iyadoo la adeegsanayo qaacidada sine (sine formula)</a:t>
            </a:r>
            <a:endParaRPr/>
          </a:p>
        </p:txBody>
      </p:sp>
      <p:cxnSp>
        <p:nvCxnSpPr>
          <p:cNvPr id="2032" name="Google Shape;2032;p100"/>
          <p:cNvCxnSpPr/>
          <p:nvPr/>
        </p:nvCxnSpPr>
        <p:spPr>
          <a:xfrm rot="10800000">
            <a:off x="8820000" y="1189625"/>
            <a:ext cx="0" cy="3631800"/>
          </a:xfrm>
          <a:prstGeom prst="straightConnector1">
            <a:avLst/>
          </a:prstGeom>
          <a:noFill/>
          <a:ln cap="flat" cmpd="sng" w="28575">
            <a:solidFill>
              <a:schemeClr val="accent5"/>
            </a:solidFill>
            <a:prstDash val="solid"/>
            <a:round/>
            <a:headEnd len="med" w="med" type="none"/>
            <a:tailEnd len="med" w="med" type="none"/>
          </a:ln>
        </p:spPr>
      </p:cxnSp>
      <p:cxnSp>
        <p:nvCxnSpPr>
          <p:cNvPr id="2033" name="Google Shape;2033;p100"/>
          <p:cNvCxnSpPr/>
          <p:nvPr/>
        </p:nvCxnSpPr>
        <p:spPr>
          <a:xfrm rot="10800000">
            <a:off x="5988000" y="1189625"/>
            <a:ext cx="0" cy="3631800"/>
          </a:xfrm>
          <a:prstGeom prst="straightConnector1">
            <a:avLst/>
          </a:prstGeom>
          <a:noFill/>
          <a:ln cap="flat" cmpd="sng" w="28575">
            <a:solidFill>
              <a:schemeClr val="accent5"/>
            </a:solidFill>
            <a:prstDash val="solid"/>
            <a:round/>
            <a:headEnd len="med" w="med" type="none"/>
            <a:tailEnd len="med" w="med" type="none"/>
          </a:ln>
        </p:spPr>
      </p:cxnSp>
      <p:cxnSp>
        <p:nvCxnSpPr>
          <p:cNvPr id="2034" name="Google Shape;2034;p100"/>
          <p:cNvCxnSpPr/>
          <p:nvPr/>
        </p:nvCxnSpPr>
        <p:spPr>
          <a:xfrm rot="10800000">
            <a:off x="3156000" y="1189625"/>
            <a:ext cx="0" cy="3631800"/>
          </a:xfrm>
          <a:prstGeom prst="straightConnector1">
            <a:avLst/>
          </a:prstGeom>
          <a:noFill/>
          <a:ln cap="flat" cmpd="sng" w="28575">
            <a:solidFill>
              <a:schemeClr val="accent5"/>
            </a:solidFill>
            <a:prstDash val="solid"/>
            <a:round/>
            <a:headEnd len="med" w="med" type="none"/>
            <a:tailEnd len="med" w="med" type="none"/>
          </a:ln>
        </p:spPr>
      </p:cxnSp>
      <p:cxnSp>
        <p:nvCxnSpPr>
          <p:cNvPr id="2035" name="Google Shape;2035;p100"/>
          <p:cNvCxnSpPr/>
          <p:nvPr/>
        </p:nvCxnSpPr>
        <p:spPr>
          <a:xfrm rot="10800000">
            <a:off x="324000" y="1189625"/>
            <a:ext cx="0" cy="3631800"/>
          </a:xfrm>
          <a:prstGeom prst="straightConnector1">
            <a:avLst/>
          </a:prstGeom>
          <a:noFill/>
          <a:ln cap="flat" cmpd="sng" w="28575">
            <a:solidFill>
              <a:schemeClr val="accent5"/>
            </a:solidFill>
            <a:prstDash val="solid"/>
            <a:round/>
            <a:headEnd len="med" w="med" type="none"/>
            <a:tailEnd len="med" w="med" type="none"/>
          </a:ln>
        </p:spPr>
      </p:cxnSp>
      <p:cxnSp>
        <p:nvCxnSpPr>
          <p:cNvPr id="2036" name="Google Shape;2036;p100"/>
          <p:cNvCxnSpPr/>
          <p:nvPr/>
        </p:nvCxnSpPr>
        <p:spPr>
          <a:xfrm>
            <a:off x="336950" y="3310325"/>
            <a:ext cx="8486100" cy="0"/>
          </a:xfrm>
          <a:prstGeom prst="straightConnector1">
            <a:avLst/>
          </a:prstGeom>
          <a:noFill/>
          <a:ln cap="flat" cmpd="sng" w="28575">
            <a:solidFill>
              <a:schemeClr val="accent5"/>
            </a:solidFill>
            <a:prstDash val="solid"/>
            <a:round/>
            <a:headEnd len="med" w="med" type="none"/>
            <a:tailEnd len="med" w="med" type="none"/>
          </a:ln>
        </p:spPr>
      </p:cxnSp>
      <p:sp>
        <p:nvSpPr>
          <p:cNvPr id="2037" name="Google Shape;2037;p100"/>
          <p:cNvSpPr/>
          <p:nvPr/>
        </p:nvSpPr>
        <p:spPr>
          <a:xfrm>
            <a:off x="2166930" y="1722276"/>
            <a:ext cx="153000" cy="1530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38" name="Google Shape;2038;p100"/>
          <p:cNvSpPr txBox="1"/>
          <p:nvPr/>
        </p:nvSpPr>
        <p:spPr>
          <a:xfrm>
            <a:off x="549803" y="2403713"/>
            <a:ext cx="10857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chemeClr val="dk1"/>
                </a:solidFill>
                <a:latin typeface="Lexend"/>
                <a:ea typeface="Times New Roman"/>
                <a:cs typeface="Times New Roman"/>
                <a:sym typeface="Times New Roman"/>
              </a:rPr>
              <a:t>sin(a°)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endParaRPr sz="2000">
              <a:solidFill>
                <a:schemeClr val="dk1"/>
              </a:solidFill>
              <a:latin typeface="Times New Roman"/>
              <a:ea typeface="Times New Roman"/>
              <a:cs typeface="Times New Roman"/>
              <a:sym typeface="Times New Roman"/>
            </a:endParaRPr>
          </a:p>
        </p:txBody>
      </p:sp>
      <p:grpSp>
        <p:nvGrpSpPr>
          <p:cNvPr id="2039" name="Google Shape;2039;p100"/>
          <p:cNvGrpSpPr/>
          <p:nvPr/>
        </p:nvGrpSpPr>
        <p:grpSpPr>
          <a:xfrm>
            <a:off x="1600349" y="2325541"/>
            <a:ext cx="394488" cy="448000"/>
            <a:chOff x="4885901" y="2729095"/>
            <a:chExt cx="723300" cy="448000"/>
          </a:xfrm>
        </p:grpSpPr>
        <p:sp>
          <p:nvSpPr>
            <p:cNvPr id="2040" name="Google Shape;2040;p100"/>
            <p:cNvSpPr txBox="1"/>
            <p:nvPr/>
          </p:nvSpPr>
          <p:spPr>
            <a:xfrm>
              <a:off x="4885901" y="29559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900">
                  <a:latin typeface="Times New Roman"/>
                  <a:ea typeface="Times New Roman"/>
                  <a:cs typeface="Times New Roman"/>
                  <a:sym typeface="Times New Roman"/>
                </a:rPr>
                <a:t>24</a:t>
              </a:r>
              <a:endParaRPr sz="1900">
                <a:latin typeface="Times New Roman"/>
                <a:ea typeface="Times New Roman"/>
                <a:cs typeface="Times New Roman"/>
                <a:sym typeface="Times New Roman"/>
              </a:endParaRPr>
            </a:p>
          </p:txBody>
        </p:sp>
        <p:sp>
          <p:nvSpPr>
            <p:cNvPr id="2041" name="Google Shape;2041;p100"/>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900">
                  <a:latin typeface="Times New Roman"/>
                  <a:ea typeface="Times New Roman"/>
                  <a:cs typeface="Times New Roman"/>
                  <a:sym typeface="Times New Roman"/>
                </a:rPr>
                <a:t>9</a:t>
              </a:r>
              <a:endParaRPr sz="1900">
                <a:latin typeface="Times New Roman"/>
                <a:ea typeface="Times New Roman"/>
                <a:cs typeface="Times New Roman"/>
                <a:sym typeface="Times New Roman"/>
              </a:endParaRPr>
            </a:p>
          </p:txBody>
        </p:sp>
        <p:cxnSp>
          <p:nvCxnSpPr>
            <p:cNvPr id="2042" name="Google Shape;2042;p100"/>
            <p:cNvCxnSpPr/>
            <p:nvPr/>
          </p:nvCxnSpPr>
          <p:spPr>
            <a:xfrm>
              <a:off x="5004101" y="2953112"/>
              <a:ext cx="486900" cy="0"/>
            </a:xfrm>
            <a:prstGeom prst="straightConnector1">
              <a:avLst/>
            </a:prstGeom>
            <a:noFill/>
            <a:ln cap="flat" cmpd="sng" w="19050">
              <a:solidFill>
                <a:schemeClr val="dk1"/>
              </a:solidFill>
              <a:prstDash val="solid"/>
              <a:round/>
              <a:headEnd len="med" w="med" type="none"/>
              <a:tailEnd len="med" w="med" type="none"/>
            </a:ln>
          </p:spPr>
        </p:cxnSp>
      </p:grpSp>
      <p:sp>
        <p:nvSpPr>
          <p:cNvPr id="2043" name="Google Shape;2043;p100"/>
          <p:cNvSpPr txBox="1"/>
          <p:nvPr/>
        </p:nvSpPr>
        <p:spPr>
          <a:xfrm flipH="1">
            <a:off x="997651" y="1197843"/>
            <a:ext cx="885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24 cm</a:t>
            </a:r>
            <a:endParaRPr sz="1800">
              <a:solidFill>
                <a:schemeClr val="dk1"/>
              </a:solidFill>
              <a:latin typeface="Lexend"/>
              <a:ea typeface="Lexend"/>
              <a:cs typeface="Lexend"/>
              <a:sym typeface="Lexend"/>
            </a:endParaRPr>
          </a:p>
        </p:txBody>
      </p:sp>
      <p:sp>
        <p:nvSpPr>
          <p:cNvPr id="2044" name="Google Shape;2044;p100"/>
          <p:cNvSpPr txBox="1"/>
          <p:nvPr/>
        </p:nvSpPr>
        <p:spPr>
          <a:xfrm flipH="1">
            <a:off x="2448791" y="1444747"/>
            <a:ext cx="558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9 cm</a:t>
            </a:r>
            <a:endParaRPr sz="1800">
              <a:solidFill>
                <a:schemeClr val="dk1"/>
              </a:solidFill>
              <a:latin typeface="Lexend"/>
              <a:ea typeface="Lexend"/>
              <a:cs typeface="Lexend"/>
              <a:sym typeface="Lexend"/>
            </a:endParaRPr>
          </a:p>
        </p:txBody>
      </p:sp>
      <p:grpSp>
        <p:nvGrpSpPr>
          <p:cNvPr id="2045" name="Google Shape;2045;p100"/>
          <p:cNvGrpSpPr/>
          <p:nvPr/>
        </p:nvGrpSpPr>
        <p:grpSpPr>
          <a:xfrm>
            <a:off x="1600349" y="2814491"/>
            <a:ext cx="394488" cy="448000"/>
            <a:chOff x="4885901" y="2729095"/>
            <a:chExt cx="723300" cy="448000"/>
          </a:xfrm>
        </p:grpSpPr>
        <p:sp>
          <p:nvSpPr>
            <p:cNvPr id="2046" name="Google Shape;2046;p100"/>
            <p:cNvSpPr txBox="1"/>
            <p:nvPr/>
          </p:nvSpPr>
          <p:spPr>
            <a:xfrm>
              <a:off x="4885901" y="29559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900">
                  <a:latin typeface="Times New Roman"/>
                  <a:ea typeface="Times New Roman"/>
                  <a:cs typeface="Times New Roman"/>
                  <a:sym typeface="Times New Roman"/>
                </a:rPr>
                <a:t>24</a:t>
              </a:r>
              <a:endParaRPr sz="1900">
                <a:latin typeface="Times New Roman"/>
                <a:ea typeface="Times New Roman"/>
                <a:cs typeface="Times New Roman"/>
                <a:sym typeface="Times New Roman"/>
              </a:endParaRPr>
            </a:p>
          </p:txBody>
        </p:sp>
        <p:sp>
          <p:nvSpPr>
            <p:cNvPr id="2047" name="Google Shape;2047;p100"/>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900">
                  <a:latin typeface="Times New Roman"/>
                  <a:ea typeface="Times New Roman"/>
                  <a:cs typeface="Times New Roman"/>
                  <a:sym typeface="Times New Roman"/>
                </a:rPr>
                <a:t>9</a:t>
              </a:r>
              <a:endParaRPr sz="1900">
                <a:latin typeface="Times New Roman"/>
                <a:ea typeface="Times New Roman"/>
                <a:cs typeface="Times New Roman"/>
                <a:sym typeface="Times New Roman"/>
              </a:endParaRPr>
            </a:p>
          </p:txBody>
        </p:sp>
        <p:cxnSp>
          <p:nvCxnSpPr>
            <p:cNvPr id="2048" name="Google Shape;2048;p100"/>
            <p:cNvCxnSpPr/>
            <p:nvPr/>
          </p:nvCxnSpPr>
          <p:spPr>
            <a:xfrm>
              <a:off x="5004101" y="2953112"/>
              <a:ext cx="486900" cy="0"/>
            </a:xfrm>
            <a:prstGeom prst="straightConnector1">
              <a:avLst/>
            </a:prstGeom>
            <a:noFill/>
            <a:ln cap="flat" cmpd="sng" w="19050">
              <a:solidFill>
                <a:schemeClr val="dk1"/>
              </a:solidFill>
              <a:prstDash val="solid"/>
              <a:round/>
              <a:headEnd len="med" w="med" type="none"/>
              <a:tailEnd len="med" w="med" type="none"/>
            </a:ln>
          </p:spPr>
        </p:cxnSp>
      </p:grpSp>
      <p:sp>
        <p:nvSpPr>
          <p:cNvPr id="2049" name="Google Shape;2049;p100"/>
          <p:cNvSpPr txBox="1"/>
          <p:nvPr/>
        </p:nvSpPr>
        <p:spPr>
          <a:xfrm>
            <a:off x="464400" y="2892674"/>
            <a:ext cx="11712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solidFill>
                  <a:schemeClr val="dk1"/>
                </a:solidFill>
                <a:latin typeface="Lexend"/>
                <a:ea typeface="Times New Roman"/>
                <a:cs typeface="Times New Roman"/>
                <a:sym typeface="Times New Roman"/>
              </a:rPr>
              <a:t>a° = sin-1(</a:t>
            </a:r>
            <a:r>
              <a:rPr lang="en-GB" sz="1800">
                <a:solidFill>
                  <a:schemeClr val="dk1"/>
                </a:solidFill>
                <a:latin typeface="Lexend"/>
                <a:ea typeface="Times New Roman"/>
                <a:cs typeface="Times New Roman"/>
                <a:sym typeface="Times New Roman"/>
              </a:rPr>
              <a:t/>
            </a:r>
            <a:r>
              <a:rPr baseline="30000" lang="en-GB" sz="1800">
                <a:solidFill>
                  <a:schemeClr val="dk1"/>
                </a:solidFill>
                <a:latin typeface="Lexend"/>
                <a:ea typeface="Times New Roman"/>
                <a:cs typeface="Times New Roman"/>
                <a:sym typeface="Times New Roman"/>
              </a:rPr>
              <a:t/>
            </a:r>
            <a:r>
              <a:rPr lang="en-GB" sz="2800">
                <a:solidFill>
                  <a:schemeClr val="dk1"/>
                </a:solidFill>
                <a:latin typeface="Lexend"/>
                <a:ea typeface="Times New Roman"/>
                <a:cs typeface="Times New Roman"/>
                <a:sym typeface="Times New Roman"/>
              </a:rPr>
              <a:t/>
            </a:r>
            <a:endParaRPr sz="3000">
              <a:solidFill>
                <a:schemeClr val="dk1"/>
              </a:solidFill>
              <a:latin typeface="Times New Roman"/>
              <a:ea typeface="Times New Roman"/>
              <a:cs typeface="Times New Roman"/>
              <a:sym typeface="Times New Roman"/>
            </a:endParaRPr>
          </a:p>
        </p:txBody>
      </p:sp>
      <p:sp>
        <p:nvSpPr>
          <p:cNvPr id="2050" name="Google Shape;2050;p100"/>
          <p:cNvSpPr txBox="1"/>
          <p:nvPr/>
        </p:nvSpPr>
        <p:spPr>
          <a:xfrm>
            <a:off x="1936605" y="2892674"/>
            <a:ext cx="2217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2800">
                <a:solidFill>
                  <a:schemeClr val="dk1"/>
                </a:solidFill>
                <a:latin typeface="Lexend"/>
                <a:ea typeface="Times New Roman"/>
                <a:cs typeface="Times New Roman"/>
                <a:sym typeface="Times New Roman"/>
              </a:rPr>
              <a:t>)</a:t>
            </a:r>
            <a:endParaRPr sz="3000">
              <a:solidFill>
                <a:schemeClr val="dk1"/>
              </a:solidFill>
              <a:latin typeface="Times New Roman"/>
              <a:ea typeface="Times New Roman"/>
              <a:cs typeface="Times New Roman"/>
              <a:sym typeface="Times New Roman"/>
            </a:endParaRPr>
          </a:p>
        </p:txBody>
      </p:sp>
      <p:sp>
        <p:nvSpPr>
          <p:cNvPr id="2051" name="Google Shape;2051;p100"/>
          <p:cNvSpPr/>
          <p:nvPr/>
        </p:nvSpPr>
        <p:spPr>
          <a:xfrm>
            <a:off x="2389150" y="2834949"/>
            <a:ext cx="714600" cy="407100"/>
          </a:xfrm>
          <a:prstGeom prst="rect">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52" name="Google Shape;2052;p100"/>
          <p:cNvSpPr txBox="1"/>
          <p:nvPr/>
        </p:nvSpPr>
        <p:spPr>
          <a:xfrm flipH="1">
            <a:off x="3898960" y="1017737"/>
            <a:ext cx="885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22 cm</a:t>
            </a:r>
            <a:endParaRPr sz="1800">
              <a:solidFill>
                <a:schemeClr val="dk1"/>
              </a:solidFill>
              <a:latin typeface="Lexend"/>
              <a:ea typeface="Lexend"/>
              <a:cs typeface="Lexend"/>
              <a:sym typeface="Lexend"/>
            </a:endParaRPr>
          </a:p>
        </p:txBody>
      </p:sp>
      <p:sp>
        <p:nvSpPr>
          <p:cNvPr id="2053" name="Google Shape;2053;p100"/>
          <p:cNvSpPr txBox="1"/>
          <p:nvPr/>
        </p:nvSpPr>
        <p:spPr>
          <a:xfrm flipH="1">
            <a:off x="4287652" y="1783795"/>
            <a:ext cx="771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18 cm</a:t>
            </a:r>
            <a:endParaRPr sz="1800">
              <a:solidFill>
                <a:schemeClr val="dk1"/>
              </a:solidFill>
              <a:latin typeface="Lexend"/>
              <a:ea typeface="Lexend"/>
              <a:cs typeface="Lexend"/>
              <a:sym typeface="Lexend"/>
            </a:endParaRPr>
          </a:p>
        </p:txBody>
      </p:sp>
      <p:sp>
        <p:nvSpPr>
          <p:cNvPr id="2054" name="Google Shape;2054;p100"/>
          <p:cNvSpPr/>
          <p:nvPr/>
        </p:nvSpPr>
        <p:spPr>
          <a:xfrm>
            <a:off x="5099055" y="1520621"/>
            <a:ext cx="153000" cy="1530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55" name="Google Shape;2055;p100"/>
          <p:cNvSpPr txBox="1"/>
          <p:nvPr/>
        </p:nvSpPr>
        <p:spPr>
          <a:xfrm flipH="1">
            <a:off x="1408782" y="1647025"/>
            <a:ext cx="3240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a</a:t>
            </a:r>
            <a:r>
              <a:rPr lang="en-GB" sz="1800">
                <a:solidFill>
                  <a:schemeClr val="dk1"/>
                </a:solidFill>
                <a:latin typeface="Lexend"/>
                <a:ea typeface="Lexend"/>
                <a:cs typeface="Lexend"/>
                <a:sym typeface="Lexend"/>
              </a:rPr>
              <a:t>°</a:t>
            </a:r>
            <a:endParaRPr sz="1800">
              <a:latin typeface="Lexend"/>
              <a:ea typeface="Lexend"/>
              <a:cs typeface="Lexend"/>
              <a:sym typeface="Lexend"/>
            </a:endParaRPr>
          </a:p>
        </p:txBody>
      </p:sp>
      <p:sp>
        <p:nvSpPr>
          <p:cNvPr id="2056" name="Google Shape;2056;p100"/>
          <p:cNvSpPr/>
          <p:nvPr/>
        </p:nvSpPr>
        <p:spPr>
          <a:xfrm rot="10800000">
            <a:off x="4850175" y="645770"/>
            <a:ext cx="810300" cy="810300"/>
          </a:xfrm>
          <a:prstGeom prst="arc">
            <a:avLst>
              <a:gd fmla="val 16177816" name="adj1"/>
              <a:gd fmla="val 19918225"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57" name="Google Shape;2057;p100"/>
          <p:cNvSpPr txBox="1"/>
          <p:nvPr/>
        </p:nvSpPr>
        <p:spPr>
          <a:xfrm flipH="1">
            <a:off x="4974508" y="1173670"/>
            <a:ext cx="3240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b</a:t>
            </a:r>
            <a:r>
              <a:rPr lang="en-GB" sz="1800">
                <a:solidFill>
                  <a:schemeClr val="dk1"/>
                </a:solidFill>
                <a:latin typeface="Lexend"/>
                <a:ea typeface="Lexend"/>
                <a:cs typeface="Lexend"/>
                <a:sym typeface="Lexend"/>
              </a:rPr>
              <a:t>°</a:t>
            </a:r>
            <a:endParaRPr sz="1800">
              <a:latin typeface="Lexend"/>
              <a:ea typeface="Lexend"/>
              <a:cs typeface="Lexend"/>
              <a:sym typeface="Lexend"/>
            </a:endParaRPr>
          </a:p>
        </p:txBody>
      </p:sp>
      <p:grpSp>
        <p:nvGrpSpPr>
          <p:cNvPr id="2058" name="Google Shape;2058;p100"/>
          <p:cNvGrpSpPr/>
          <p:nvPr/>
        </p:nvGrpSpPr>
        <p:grpSpPr>
          <a:xfrm>
            <a:off x="3969363" y="955030"/>
            <a:ext cx="1290596" cy="811576"/>
            <a:chOff x="-2082328" y="1227614"/>
            <a:chExt cx="1021203" cy="2138541"/>
          </a:xfrm>
        </p:grpSpPr>
        <p:sp>
          <p:nvSpPr>
            <p:cNvPr id="2059" name="Google Shape;2059;p100"/>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060" name="Google Shape;2060;p100"/>
            <p:cNvCxnSpPr/>
            <p:nvPr/>
          </p:nvCxnSpPr>
          <p:spPr>
            <a:xfrm flipH="1">
              <a:off x="-2082328" y="1227614"/>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2061" name="Google Shape;2061;p100"/>
            <p:cNvCxnSpPr/>
            <p:nvPr/>
          </p:nvCxnSpPr>
          <p:spPr>
            <a:xfrm rot="10800000">
              <a:off x="-2022025" y="3366155"/>
              <a:ext cx="960900" cy="0"/>
            </a:xfrm>
            <a:prstGeom prst="straightConnector1">
              <a:avLst/>
            </a:prstGeom>
            <a:noFill/>
            <a:ln cap="flat" cmpd="sng" w="28575">
              <a:solidFill>
                <a:srgbClr val="4F7BE8"/>
              </a:solidFill>
              <a:prstDash val="solid"/>
              <a:round/>
              <a:headEnd len="med" w="med" type="triangle"/>
              <a:tailEnd len="med" w="med" type="triangle"/>
            </a:ln>
          </p:spPr>
        </p:cxnSp>
      </p:grpSp>
      <p:sp>
        <p:nvSpPr>
          <p:cNvPr id="2062" name="Google Shape;2062;p100"/>
          <p:cNvSpPr txBox="1"/>
          <p:nvPr/>
        </p:nvSpPr>
        <p:spPr>
          <a:xfrm>
            <a:off x="4985150" y="2921624"/>
            <a:ext cx="153000" cy="218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Times New Roman"/>
                <a:cs typeface="Times New Roman"/>
                <a:sym typeface="Times New Roman"/>
              </a:rPr>
              <a:t>=</a:t>
            </a:r>
            <a:r>
              <a:rPr lang="en-GB" sz="1800">
                <a:solidFill>
                  <a:schemeClr val="dk1"/>
                </a:solidFill>
                <a:latin typeface="Lexend"/>
                <a:ea typeface="Lexend"/>
                <a:cs typeface="Lexend"/>
                <a:sym typeface="Lexend"/>
              </a:rPr>
              <a:t> </a:t>
            </a:r>
            <a:endParaRPr sz="3000">
              <a:solidFill>
                <a:schemeClr val="dk1"/>
              </a:solidFill>
              <a:latin typeface="Lexend"/>
              <a:ea typeface="Lexend"/>
              <a:cs typeface="Lexend"/>
              <a:sym typeface="Lexend"/>
            </a:endParaRPr>
          </a:p>
        </p:txBody>
      </p:sp>
      <p:sp>
        <p:nvSpPr>
          <p:cNvPr id="2063" name="Google Shape;2063;p100"/>
          <p:cNvSpPr txBox="1"/>
          <p:nvPr/>
        </p:nvSpPr>
        <p:spPr>
          <a:xfrm>
            <a:off x="3337728" y="2327513"/>
            <a:ext cx="10857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chemeClr val="dk1"/>
                </a:solidFill>
                <a:latin typeface="Lexend"/>
                <a:ea typeface="Times New Roman"/>
                <a:cs typeface="Times New Roman"/>
                <a:sym typeface="Times New Roman"/>
              </a:rPr>
              <a:t>sin(b°)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endParaRPr sz="2000">
              <a:solidFill>
                <a:schemeClr val="dk1"/>
              </a:solidFill>
              <a:latin typeface="Times New Roman"/>
              <a:ea typeface="Times New Roman"/>
              <a:cs typeface="Times New Roman"/>
              <a:sym typeface="Times New Roman"/>
            </a:endParaRPr>
          </a:p>
        </p:txBody>
      </p:sp>
      <p:grpSp>
        <p:nvGrpSpPr>
          <p:cNvPr id="2064" name="Google Shape;2064;p100"/>
          <p:cNvGrpSpPr/>
          <p:nvPr/>
        </p:nvGrpSpPr>
        <p:grpSpPr>
          <a:xfrm>
            <a:off x="4388274" y="2249341"/>
            <a:ext cx="394488" cy="448000"/>
            <a:chOff x="4885901" y="2729095"/>
            <a:chExt cx="723300" cy="448000"/>
          </a:xfrm>
        </p:grpSpPr>
        <p:sp>
          <p:nvSpPr>
            <p:cNvPr id="2065" name="Google Shape;2065;p100"/>
            <p:cNvSpPr txBox="1"/>
            <p:nvPr/>
          </p:nvSpPr>
          <p:spPr>
            <a:xfrm>
              <a:off x="4885901" y="29559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2066" name="Google Shape;2066;p100"/>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cxnSp>
          <p:nvCxnSpPr>
            <p:cNvPr id="2067" name="Google Shape;2067;p100"/>
            <p:cNvCxnSpPr/>
            <p:nvPr/>
          </p:nvCxnSpPr>
          <p:spPr>
            <a:xfrm>
              <a:off x="5004101" y="2953112"/>
              <a:ext cx="486900" cy="0"/>
            </a:xfrm>
            <a:prstGeom prst="straightConnector1">
              <a:avLst/>
            </a:prstGeom>
            <a:noFill/>
            <a:ln cap="flat" cmpd="sng" w="19050">
              <a:solidFill>
                <a:schemeClr val="dk1"/>
              </a:solidFill>
              <a:prstDash val="solid"/>
              <a:round/>
              <a:headEnd len="med" w="med" type="none"/>
              <a:tailEnd len="med" w="med" type="none"/>
            </a:ln>
          </p:spPr>
        </p:cxnSp>
      </p:grpSp>
      <p:grpSp>
        <p:nvGrpSpPr>
          <p:cNvPr id="2068" name="Google Shape;2068;p100"/>
          <p:cNvGrpSpPr/>
          <p:nvPr/>
        </p:nvGrpSpPr>
        <p:grpSpPr>
          <a:xfrm>
            <a:off x="4388274" y="2814491"/>
            <a:ext cx="394488" cy="448000"/>
            <a:chOff x="4885901" y="2729095"/>
            <a:chExt cx="723300" cy="448000"/>
          </a:xfrm>
        </p:grpSpPr>
        <p:sp>
          <p:nvSpPr>
            <p:cNvPr id="2069" name="Google Shape;2069;p100"/>
            <p:cNvSpPr txBox="1"/>
            <p:nvPr/>
          </p:nvSpPr>
          <p:spPr>
            <a:xfrm>
              <a:off x="4885901" y="29559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2070" name="Google Shape;2070;p100"/>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cxnSp>
          <p:nvCxnSpPr>
            <p:cNvPr id="2071" name="Google Shape;2071;p100"/>
            <p:cNvCxnSpPr/>
            <p:nvPr/>
          </p:nvCxnSpPr>
          <p:spPr>
            <a:xfrm>
              <a:off x="5004101" y="2953112"/>
              <a:ext cx="486900" cy="0"/>
            </a:xfrm>
            <a:prstGeom prst="straightConnector1">
              <a:avLst/>
            </a:prstGeom>
            <a:noFill/>
            <a:ln cap="flat" cmpd="sng" w="19050">
              <a:solidFill>
                <a:schemeClr val="dk1"/>
              </a:solidFill>
              <a:prstDash val="solid"/>
              <a:round/>
              <a:headEnd len="med" w="med" type="none"/>
              <a:tailEnd len="med" w="med" type="none"/>
            </a:ln>
          </p:spPr>
        </p:cxnSp>
      </p:grpSp>
      <p:sp>
        <p:nvSpPr>
          <p:cNvPr id="2072" name="Google Shape;2072;p100"/>
          <p:cNvSpPr txBox="1"/>
          <p:nvPr/>
        </p:nvSpPr>
        <p:spPr>
          <a:xfrm>
            <a:off x="3252325" y="2892674"/>
            <a:ext cx="11712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solidFill>
                  <a:schemeClr val="dk1"/>
                </a:solidFill>
                <a:latin typeface="Lexend"/>
                <a:ea typeface="Times New Roman"/>
                <a:cs typeface="Times New Roman"/>
                <a:sym typeface="Times New Roman"/>
              </a:rPr>
              <a:t>b° = sin-1(</a:t>
            </a:r>
            <a:r>
              <a:rPr lang="en-GB" sz="1800">
                <a:solidFill>
                  <a:schemeClr val="dk1"/>
                </a:solidFill>
                <a:latin typeface="Lexend"/>
                <a:ea typeface="Times New Roman"/>
                <a:cs typeface="Times New Roman"/>
                <a:sym typeface="Times New Roman"/>
              </a:rPr>
              <a:t/>
            </a:r>
            <a:r>
              <a:rPr baseline="30000" lang="en-GB" sz="1800">
                <a:solidFill>
                  <a:schemeClr val="dk1"/>
                </a:solidFill>
                <a:latin typeface="Lexend"/>
                <a:ea typeface="Times New Roman"/>
                <a:cs typeface="Times New Roman"/>
                <a:sym typeface="Times New Roman"/>
              </a:rPr>
              <a:t/>
            </a:r>
            <a:r>
              <a:rPr lang="en-GB" sz="2800">
                <a:solidFill>
                  <a:schemeClr val="dk1"/>
                </a:solidFill>
                <a:latin typeface="Lexend"/>
                <a:ea typeface="Times New Roman"/>
                <a:cs typeface="Times New Roman"/>
                <a:sym typeface="Times New Roman"/>
              </a:rPr>
              <a:t/>
            </a:r>
            <a:endParaRPr sz="3000">
              <a:solidFill>
                <a:schemeClr val="dk1"/>
              </a:solidFill>
              <a:latin typeface="Times New Roman"/>
              <a:ea typeface="Times New Roman"/>
              <a:cs typeface="Times New Roman"/>
              <a:sym typeface="Times New Roman"/>
            </a:endParaRPr>
          </a:p>
        </p:txBody>
      </p:sp>
      <p:sp>
        <p:nvSpPr>
          <p:cNvPr id="2073" name="Google Shape;2073;p100"/>
          <p:cNvSpPr txBox="1"/>
          <p:nvPr/>
        </p:nvSpPr>
        <p:spPr>
          <a:xfrm>
            <a:off x="4724530" y="2892674"/>
            <a:ext cx="2217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2800">
                <a:solidFill>
                  <a:schemeClr val="dk1"/>
                </a:solidFill>
                <a:latin typeface="Lexend"/>
                <a:ea typeface="Times New Roman"/>
                <a:cs typeface="Times New Roman"/>
                <a:sym typeface="Times New Roman"/>
              </a:rPr>
              <a:t>)</a:t>
            </a:r>
            <a:endParaRPr sz="3000">
              <a:solidFill>
                <a:schemeClr val="dk1"/>
              </a:solidFill>
              <a:latin typeface="Times New Roman"/>
              <a:ea typeface="Times New Roman"/>
              <a:cs typeface="Times New Roman"/>
              <a:sym typeface="Times New Roman"/>
            </a:endParaRPr>
          </a:p>
        </p:txBody>
      </p:sp>
      <p:sp>
        <p:nvSpPr>
          <p:cNvPr id="2074" name="Google Shape;2074;p100"/>
          <p:cNvSpPr/>
          <p:nvPr/>
        </p:nvSpPr>
        <p:spPr>
          <a:xfrm>
            <a:off x="5177075" y="2834949"/>
            <a:ext cx="714600" cy="407100"/>
          </a:xfrm>
          <a:prstGeom prst="rect">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075" name="Google Shape;2075;p100"/>
          <p:cNvGrpSpPr/>
          <p:nvPr/>
        </p:nvGrpSpPr>
        <p:grpSpPr>
          <a:xfrm>
            <a:off x="6618803" y="1384001"/>
            <a:ext cx="1395014" cy="719745"/>
            <a:chOff x="-2082328" y="1227614"/>
            <a:chExt cx="1103825" cy="1896561"/>
          </a:xfrm>
        </p:grpSpPr>
        <p:sp>
          <p:nvSpPr>
            <p:cNvPr id="2076" name="Google Shape;2076;p100"/>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077" name="Google Shape;2077;p100"/>
            <p:cNvCxnSpPr/>
            <p:nvPr/>
          </p:nvCxnSpPr>
          <p:spPr>
            <a:xfrm flipH="1">
              <a:off x="-2082328" y="1227614"/>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2078" name="Google Shape;2078;p100"/>
            <p:cNvCxnSpPr/>
            <p:nvPr/>
          </p:nvCxnSpPr>
          <p:spPr>
            <a:xfrm rot="10800000">
              <a:off x="-978503"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2079" name="Google Shape;2079;p100"/>
          <p:cNvSpPr/>
          <p:nvPr/>
        </p:nvSpPr>
        <p:spPr>
          <a:xfrm>
            <a:off x="7756242" y="1950876"/>
            <a:ext cx="153000" cy="1530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80" name="Google Shape;2080;p100"/>
          <p:cNvSpPr txBox="1"/>
          <p:nvPr/>
        </p:nvSpPr>
        <p:spPr>
          <a:xfrm flipH="1">
            <a:off x="6586963" y="1426443"/>
            <a:ext cx="885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1 cm</a:t>
            </a:r>
            <a:endParaRPr sz="1800">
              <a:solidFill>
                <a:schemeClr val="dk1"/>
              </a:solidFill>
              <a:latin typeface="Lexend"/>
              <a:ea typeface="Lexend"/>
              <a:cs typeface="Lexend"/>
              <a:sym typeface="Lexend"/>
            </a:endParaRPr>
          </a:p>
        </p:txBody>
      </p:sp>
      <p:sp>
        <p:nvSpPr>
          <p:cNvPr id="2081" name="Google Shape;2081;p100"/>
          <p:cNvSpPr txBox="1"/>
          <p:nvPr/>
        </p:nvSpPr>
        <p:spPr>
          <a:xfrm flipH="1">
            <a:off x="8038103" y="1673347"/>
            <a:ext cx="558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0.48 cm</a:t>
            </a:r>
            <a:endParaRPr sz="1800">
              <a:solidFill>
                <a:schemeClr val="dk1"/>
              </a:solidFill>
              <a:latin typeface="Lexend"/>
              <a:ea typeface="Lexend"/>
              <a:cs typeface="Lexend"/>
              <a:sym typeface="Lexend"/>
            </a:endParaRPr>
          </a:p>
        </p:txBody>
      </p:sp>
      <p:sp>
        <p:nvSpPr>
          <p:cNvPr id="2082" name="Google Shape;2082;p100"/>
          <p:cNvSpPr txBox="1"/>
          <p:nvPr/>
        </p:nvSpPr>
        <p:spPr>
          <a:xfrm flipH="1">
            <a:off x="6998094" y="1875625"/>
            <a:ext cx="3240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c</a:t>
            </a:r>
            <a:r>
              <a:rPr lang="en-GB" sz="1800">
                <a:solidFill>
                  <a:schemeClr val="dk1"/>
                </a:solidFill>
                <a:latin typeface="Lexend"/>
                <a:ea typeface="Lexend"/>
                <a:cs typeface="Lexend"/>
                <a:sym typeface="Lexend"/>
              </a:rPr>
              <a:t>°</a:t>
            </a:r>
            <a:endParaRPr sz="1800">
              <a:latin typeface="Lexend"/>
              <a:ea typeface="Lexend"/>
              <a:cs typeface="Lexend"/>
              <a:sym typeface="Lexend"/>
            </a:endParaRPr>
          </a:p>
        </p:txBody>
      </p:sp>
      <p:sp>
        <p:nvSpPr>
          <p:cNvPr id="2083" name="Google Shape;2083;p100"/>
          <p:cNvSpPr/>
          <p:nvPr/>
        </p:nvSpPr>
        <p:spPr>
          <a:xfrm>
            <a:off x="2118311" y="4173851"/>
            <a:ext cx="153000" cy="1530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84" name="Google Shape;2084;p100"/>
          <p:cNvSpPr txBox="1"/>
          <p:nvPr/>
        </p:nvSpPr>
        <p:spPr>
          <a:xfrm flipH="1">
            <a:off x="770563" y="3649418"/>
            <a:ext cx="885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3 cm</a:t>
            </a:r>
            <a:endParaRPr sz="1800">
              <a:solidFill>
                <a:schemeClr val="dk1"/>
              </a:solidFill>
              <a:latin typeface="Lexend"/>
              <a:ea typeface="Lexend"/>
              <a:cs typeface="Lexend"/>
              <a:sym typeface="Lexend"/>
            </a:endParaRPr>
          </a:p>
        </p:txBody>
      </p:sp>
      <p:sp>
        <p:nvSpPr>
          <p:cNvPr id="2085" name="Google Shape;2085;p100"/>
          <p:cNvSpPr txBox="1"/>
          <p:nvPr/>
        </p:nvSpPr>
        <p:spPr>
          <a:xfrm flipH="1">
            <a:off x="2422798" y="3896322"/>
            <a:ext cx="558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0.48 cm</a:t>
            </a:r>
            <a:endParaRPr sz="1800">
              <a:solidFill>
                <a:schemeClr val="dk1"/>
              </a:solidFill>
              <a:latin typeface="Lexend"/>
              <a:ea typeface="Lexend"/>
              <a:cs typeface="Lexend"/>
              <a:sym typeface="Lexend"/>
            </a:endParaRPr>
          </a:p>
        </p:txBody>
      </p:sp>
      <p:sp>
        <p:nvSpPr>
          <p:cNvPr id="2086" name="Google Shape;2086;p100"/>
          <p:cNvSpPr txBox="1"/>
          <p:nvPr/>
        </p:nvSpPr>
        <p:spPr>
          <a:xfrm flipH="1">
            <a:off x="975684" y="4118127"/>
            <a:ext cx="3240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d</a:t>
            </a:r>
            <a:r>
              <a:rPr lang="en-GB" sz="1800">
                <a:solidFill>
                  <a:schemeClr val="dk1"/>
                </a:solidFill>
                <a:latin typeface="Lexend"/>
                <a:ea typeface="Lexend"/>
                <a:cs typeface="Lexend"/>
                <a:sym typeface="Lexend"/>
              </a:rPr>
              <a:t>°</a:t>
            </a:r>
            <a:endParaRPr sz="1800">
              <a:latin typeface="Lexend"/>
              <a:ea typeface="Lexend"/>
              <a:cs typeface="Lexend"/>
              <a:sym typeface="Lexend"/>
            </a:endParaRPr>
          </a:p>
        </p:txBody>
      </p:sp>
      <p:sp>
        <p:nvSpPr>
          <p:cNvPr id="2087" name="Google Shape;2087;p100"/>
          <p:cNvSpPr/>
          <p:nvPr/>
        </p:nvSpPr>
        <p:spPr>
          <a:xfrm>
            <a:off x="5014894" y="4586482"/>
            <a:ext cx="183300" cy="183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88" name="Google Shape;2088;p100"/>
          <p:cNvSpPr txBox="1"/>
          <p:nvPr/>
        </p:nvSpPr>
        <p:spPr>
          <a:xfrm flipH="1">
            <a:off x="3905751" y="3772096"/>
            <a:ext cx="771900" cy="262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0.5 cm</a:t>
            </a:r>
            <a:endParaRPr sz="1800">
              <a:solidFill>
                <a:schemeClr val="dk1"/>
              </a:solidFill>
              <a:latin typeface="Lexend"/>
              <a:ea typeface="Lexend"/>
              <a:cs typeface="Lexend"/>
              <a:sym typeface="Lexend"/>
            </a:endParaRPr>
          </a:p>
        </p:txBody>
      </p:sp>
      <p:sp>
        <p:nvSpPr>
          <p:cNvPr id="2089" name="Google Shape;2089;p100"/>
          <p:cNvSpPr txBox="1"/>
          <p:nvPr/>
        </p:nvSpPr>
        <p:spPr>
          <a:xfrm flipH="1">
            <a:off x="5292774" y="4092541"/>
            <a:ext cx="542700" cy="262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0.48 cm</a:t>
            </a:r>
            <a:endParaRPr sz="1800">
              <a:solidFill>
                <a:schemeClr val="dk1"/>
              </a:solidFill>
              <a:latin typeface="Lexend"/>
              <a:ea typeface="Lexend"/>
              <a:cs typeface="Lexend"/>
              <a:sym typeface="Lexend"/>
            </a:endParaRPr>
          </a:p>
        </p:txBody>
      </p:sp>
      <p:sp>
        <p:nvSpPr>
          <p:cNvPr id="2090" name="Google Shape;2090;p100"/>
          <p:cNvSpPr txBox="1"/>
          <p:nvPr/>
        </p:nvSpPr>
        <p:spPr>
          <a:xfrm flipH="1">
            <a:off x="4315012" y="4526079"/>
            <a:ext cx="388500" cy="214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e</a:t>
            </a:r>
            <a:r>
              <a:rPr lang="en-GB" sz="1800">
                <a:solidFill>
                  <a:schemeClr val="dk1"/>
                </a:solidFill>
                <a:latin typeface="Lexend"/>
                <a:ea typeface="Lexend"/>
                <a:cs typeface="Lexend"/>
                <a:sym typeface="Lexend"/>
              </a:rPr>
              <a:t>°</a:t>
            </a:r>
            <a:endParaRPr sz="1800">
              <a:latin typeface="Lexend"/>
              <a:ea typeface="Lexend"/>
              <a:cs typeface="Lexend"/>
              <a:sym typeface="Lexend"/>
            </a:endParaRPr>
          </a:p>
        </p:txBody>
      </p:sp>
      <p:sp>
        <p:nvSpPr>
          <p:cNvPr id="2091" name="Google Shape;2091;p100"/>
          <p:cNvSpPr/>
          <p:nvPr/>
        </p:nvSpPr>
        <p:spPr>
          <a:xfrm rot="10800000">
            <a:off x="6058595" y="3575631"/>
            <a:ext cx="1331100" cy="1331400"/>
          </a:xfrm>
          <a:prstGeom prst="arc">
            <a:avLst>
              <a:gd fmla="val 9151910" name="adj1"/>
              <a:gd fmla="val 1080995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092" name="Google Shape;2092;p100"/>
          <p:cNvGrpSpPr/>
          <p:nvPr/>
        </p:nvGrpSpPr>
        <p:grpSpPr>
          <a:xfrm>
            <a:off x="6618803" y="3530804"/>
            <a:ext cx="1395014" cy="719745"/>
            <a:chOff x="-2082328" y="1227614"/>
            <a:chExt cx="1103825" cy="1896561"/>
          </a:xfrm>
        </p:grpSpPr>
        <p:sp>
          <p:nvSpPr>
            <p:cNvPr id="2093" name="Google Shape;2093;p100"/>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094" name="Google Shape;2094;p100"/>
            <p:cNvCxnSpPr/>
            <p:nvPr/>
          </p:nvCxnSpPr>
          <p:spPr>
            <a:xfrm flipH="1">
              <a:off x="-2082328" y="1227614"/>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2095" name="Google Shape;2095;p100"/>
            <p:cNvCxnSpPr/>
            <p:nvPr/>
          </p:nvCxnSpPr>
          <p:spPr>
            <a:xfrm rot="10800000">
              <a:off x="-978503"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2096" name="Google Shape;2096;p100"/>
          <p:cNvSpPr/>
          <p:nvPr/>
        </p:nvSpPr>
        <p:spPr>
          <a:xfrm>
            <a:off x="7756242" y="4097679"/>
            <a:ext cx="153000" cy="1530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97" name="Google Shape;2097;p100"/>
          <p:cNvSpPr txBox="1"/>
          <p:nvPr/>
        </p:nvSpPr>
        <p:spPr>
          <a:xfrm flipH="1">
            <a:off x="6559458" y="3573245"/>
            <a:ext cx="885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0.5 cm</a:t>
            </a:r>
            <a:endParaRPr sz="1800">
              <a:solidFill>
                <a:schemeClr val="dk1"/>
              </a:solidFill>
              <a:latin typeface="Lexend"/>
              <a:ea typeface="Lexend"/>
              <a:cs typeface="Lexend"/>
              <a:sym typeface="Lexend"/>
            </a:endParaRPr>
          </a:p>
        </p:txBody>
      </p:sp>
      <p:sp>
        <p:nvSpPr>
          <p:cNvPr id="2098" name="Google Shape;2098;p100"/>
          <p:cNvSpPr txBox="1"/>
          <p:nvPr/>
        </p:nvSpPr>
        <p:spPr>
          <a:xfrm flipH="1">
            <a:off x="8038103" y="3820150"/>
            <a:ext cx="558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0.24 cm</a:t>
            </a:r>
            <a:endParaRPr sz="1800">
              <a:solidFill>
                <a:schemeClr val="dk1"/>
              </a:solidFill>
              <a:latin typeface="Lexend"/>
              <a:ea typeface="Lexend"/>
              <a:cs typeface="Lexend"/>
              <a:sym typeface="Lexend"/>
            </a:endParaRPr>
          </a:p>
        </p:txBody>
      </p:sp>
      <p:sp>
        <p:nvSpPr>
          <p:cNvPr id="2099" name="Google Shape;2099;p100"/>
          <p:cNvSpPr txBox="1"/>
          <p:nvPr/>
        </p:nvSpPr>
        <p:spPr>
          <a:xfrm flipH="1">
            <a:off x="7097945" y="3985876"/>
            <a:ext cx="3240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f</a:t>
            </a:r>
            <a:r>
              <a:rPr lang="en-GB" sz="1800">
                <a:solidFill>
                  <a:schemeClr val="dk1"/>
                </a:solidFill>
                <a:latin typeface="Lexend"/>
                <a:ea typeface="Lexend"/>
                <a:cs typeface="Lexend"/>
                <a:sym typeface="Lexend"/>
              </a:rPr>
              <a:t>°</a:t>
            </a:r>
            <a:endParaRPr sz="1800">
              <a:latin typeface="Lexend"/>
              <a:ea typeface="Lexend"/>
              <a:cs typeface="Lexend"/>
              <a:sym typeface="Lexend"/>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3" name="Shape 2103"/>
        <p:cNvGrpSpPr/>
        <p:nvPr/>
      </p:nvGrpSpPr>
      <p:grpSpPr>
        <a:xfrm>
          <a:off x="0" y="0"/>
          <a:ext cx="0" cy="0"/>
          <a:chOff x="0" y="0"/>
          <a:chExt cx="0" cy="0"/>
        </a:xfrm>
      </p:grpSpPr>
      <p:sp>
        <p:nvSpPr>
          <p:cNvPr id="2104" name="Google Shape;2104;p101"/>
          <p:cNvSpPr/>
          <p:nvPr/>
        </p:nvSpPr>
        <p:spPr>
          <a:xfrm>
            <a:off x="7818925" y="2534075"/>
            <a:ext cx="1619400" cy="1620000"/>
          </a:xfrm>
          <a:prstGeom prst="arc">
            <a:avLst>
              <a:gd fmla="val 8615988" name="adj1"/>
              <a:gd fmla="val 9886583"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05" name="Google Shape;2105;p101"/>
          <p:cNvSpPr/>
          <p:nvPr/>
        </p:nvSpPr>
        <p:spPr>
          <a:xfrm>
            <a:off x="7660300" y="1386825"/>
            <a:ext cx="1093800" cy="1094400"/>
          </a:xfrm>
          <a:prstGeom prst="arc">
            <a:avLst>
              <a:gd fmla="val 10661581" name="adj1"/>
              <a:gd fmla="val 14113998"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06" name="Google Shape;2106;p101"/>
          <p:cNvSpPr/>
          <p:nvPr/>
        </p:nvSpPr>
        <p:spPr>
          <a:xfrm flipH="1">
            <a:off x="2714750" y="1460375"/>
            <a:ext cx="1488600" cy="1488900"/>
          </a:xfrm>
          <a:prstGeom prst="arc">
            <a:avLst>
              <a:gd fmla="val 10794690" name="adj1"/>
              <a:gd fmla="val 12787166"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07" name="Google Shape;2107;p101"/>
          <p:cNvSpPr/>
          <p:nvPr/>
        </p:nvSpPr>
        <p:spPr>
          <a:xfrm rot="10800000">
            <a:off x="4180150" y="3776950"/>
            <a:ext cx="1123200" cy="1123500"/>
          </a:xfrm>
          <a:prstGeom prst="arc">
            <a:avLst>
              <a:gd fmla="val 1986025" name="adj1"/>
              <a:gd fmla="val 5363555"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08" name="Google Shape;2108;p101"/>
          <p:cNvSpPr/>
          <p:nvPr/>
        </p:nvSpPr>
        <p:spPr>
          <a:xfrm flipH="1" rot="3231512">
            <a:off x="7246837" y="2617638"/>
            <a:ext cx="745357" cy="2019053"/>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09" name="Google Shape;2109;p101"/>
          <p:cNvSpPr/>
          <p:nvPr/>
        </p:nvSpPr>
        <p:spPr>
          <a:xfrm flipH="1" rot="-7497553">
            <a:off x="7036173" y="1325186"/>
            <a:ext cx="835616" cy="1282821"/>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110" name="Google Shape;2110;p101"/>
          <p:cNvGrpSpPr/>
          <p:nvPr/>
        </p:nvGrpSpPr>
        <p:grpSpPr>
          <a:xfrm>
            <a:off x="3392364" y="1304247"/>
            <a:ext cx="1443297" cy="904133"/>
            <a:chOff x="-2066623" y="1336998"/>
            <a:chExt cx="1070219" cy="1787177"/>
          </a:xfrm>
        </p:grpSpPr>
        <p:sp>
          <p:nvSpPr>
            <p:cNvPr id="2111" name="Google Shape;2111;p101"/>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12" name="Google Shape;2112;p101"/>
            <p:cNvCxnSpPr/>
            <p:nvPr/>
          </p:nvCxnSpPr>
          <p:spPr>
            <a:xfrm flipH="1">
              <a:off x="-2066623" y="1336998"/>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2113" name="Google Shape;2113;p101"/>
            <p:cNvCxnSpPr/>
            <p:nvPr/>
          </p:nvCxnSpPr>
          <p:spPr>
            <a:xfrm rot="10800000">
              <a:off x="-996404"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grpSp>
        <p:nvGrpSpPr>
          <p:cNvPr id="2114" name="Google Shape;2114;p101"/>
          <p:cNvGrpSpPr/>
          <p:nvPr/>
        </p:nvGrpSpPr>
        <p:grpSpPr>
          <a:xfrm flipH="1" rot="10800000">
            <a:off x="3392364" y="3501317"/>
            <a:ext cx="1356014" cy="904133"/>
            <a:chOff x="-2066623" y="1336998"/>
            <a:chExt cx="1005498" cy="1787177"/>
          </a:xfrm>
        </p:grpSpPr>
        <p:sp>
          <p:nvSpPr>
            <p:cNvPr id="2115" name="Google Shape;2115;p101"/>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16" name="Google Shape;2116;p101"/>
            <p:cNvCxnSpPr/>
            <p:nvPr/>
          </p:nvCxnSpPr>
          <p:spPr>
            <a:xfrm flipH="1">
              <a:off x="-2066623" y="1336998"/>
              <a:ext cx="96090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2117" name="Google Shape;2117;p101"/>
          <p:cNvSpPr txBox="1"/>
          <p:nvPr/>
        </p:nvSpPr>
        <p:spPr>
          <a:xfrm>
            <a:off x="5995221" y="2494553"/>
            <a:ext cx="10857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chemeClr val="dk1"/>
                </a:solidFill>
                <a:latin typeface="Lexend"/>
                <a:ea typeface="Times New Roman"/>
                <a:cs typeface="Times New Roman"/>
                <a:sym typeface="Times New Roman"/>
              </a:rPr>
              <a:t>sin(b°)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endParaRPr sz="2000">
              <a:solidFill>
                <a:schemeClr val="dk1"/>
              </a:solidFill>
              <a:latin typeface="Times New Roman"/>
              <a:ea typeface="Times New Roman"/>
              <a:cs typeface="Times New Roman"/>
              <a:sym typeface="Times New Roman"/>
            </a:endParaRPr>
          </a:p>
        </p:txBody>
      </p:sp>
      <p:sp>
        <p:nvSpPr>
          <p:cNvPr id="2118" name="Google Shape;2118;p101"/>
          <p:cNvSpPr txBox="1"/>
          <p:nvPr/>
        </p:nvSpPr>
        <p:spPr>
          <a:xfrm>
            <a:off x="2887200" y="612996"/>
            <a:ext cx="5932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1) Isticmaal jaantuskan qiimaha (value) trig, hel cabbirka xagal (angle) kasta oo maqan oo calaamad u leh xaraf.</a:t>
            </a:r>
            <a:endParaRPr sz="1800">
              <a:solidFill>
                <a:schemeClr val="dk1"/>
              </a:solidFill>
              <a:latin typeface="Lexend"/>
              <a:ea typeface="Lexend"/>
              <a:cs typeface="Lexend"/>
              <a:sym typeface="Lexend"/>
            </a:endParaRPr>
          </a:p>
        </p:txBody>
      </p:sp>
      <p:sp>
        <p:nvSpPr>
          <p:cNvPr id="2119" name="Google Shape;2119;p10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Xisaabinta xaglaha (angles) iyadoo la isticmaalayo qaacidada sine (sine formula)</a:t>
            </a:r>
            <a:endParaRPr/>
          </a:p>
        </p:txBody>
      </p:sp>
      <p:graphicFrame>
        <p:nvGraphicFramePr>
          <p:cNvPr id="2120" name="Google Shape;2120;p101"/>
          <p:cNvGraphicFramePr/>
          <p:nvPr/>
        </p:nvGraphicFramePr>
        <p:xfrm>
          <a:off x="324000" y="629400"/>
          <a:ext cx="3000000" cy="3000000"/>
        </p:xfrm>
        <a:graphic>
          <a:graphicData uri="http://schemas.openxmlformats.org/drawingml/2006/table">
            <a:tbl>
              <a:tblPr>
                <a:noFill/>
                <a:tableStyleId>{A9BE48FB-78EB-4247-964A-A29AEC6ECE5A}</a:tableStyleId>
              </a:tblPr>
              <a:tblGrid>
                <a:gridCol w="615550"/>
                <a:gridCol w="615550"/>
                <a:gridCol w="615550"/>
                <a:gridCol w="615550"/>
              </a:tblGrid>
              <a:tr h="200525">
                <a:tc>
                  <a:txBody>
                    <a:bodyPr/>
                    <a:lstStyle/>
                    <a:p>
                      <a:pPr indent="0" lvl="0" marL="0" rtl="0" algn="ctr">
                        <a:lnSpc>
                          <a:spcPct val="115000"/>
                        </a:lnSpc>
                        <a:spcBef>
                          <a:spcPts val="0"/>
                        </a:spcBef>
                        <a:spcAft>
                          <a:spcPts val="0"/>
                        </a:spcAft>
                        <a:buNone/>
                      </a:pPr>
                      <a:r>
                        <a:rPr lang="en-GB" sz="1200">
                          <a:solidFill>
                            <a:srgbClr val="FFFFFF"/>
                          </a:solidFill>
                          <a:latin typeface="Lexend"/>
                          <a:ea typeface="Lexend"/>
                          <a:cs typeface="Lexend"/>
                          <a:sym typeface="Lexend"/>
                        </a:rPr>
                        <a:t>xagal (angle)</a:t>
                      </a:r>
                      <a:endParaRPr sz="1200">
                        <a:solidFill>
                          <a:srgbClr val="FFFFFF"/>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5"/>
                    </a:solidFill>
                  </a:tcPr>
                </a:tc>
                <a:tc>
                  <a:txBody>
                    <a:bodyPr/>
                    <a:lstStyle/>
                    <a:p>
                      <a:pPr indent="0" lvl="0" marL="0" rtl="0" algn="ctr">
                        <a:lnSpc>
                          <a:spcPct val="115000"/>
                        </a:lnSpc>
                        <a:spcBef>
                          <a:spcPts val="0"/>
                        </a:spcBef>
                        <a:spcAft>
                          <a:spcPts val="0"/>
                        </a:spcAft>
                        <a:buNone/>
                      </a:pPr>
                      <a:r>
                        <a:rPr lang="en-GB" sz="1200">
                          <a:solidFill>
                            <a:srgbClr val="FFFFFF"/>
                          </a:solidFill>
                          <a:latin typeface="Lexend"/>
                          <a:ea typeface="Lexend"/>
                          <a:cs typeface="Lexend"/>
                          <a:sym typeface="Lexend"/>
                        </a:rPr>
                        <a:t>sine (sine)</a:t>
                      </a:r>
                      <a:endParaRPr sz="1200">
                        <a:solidFill>
                          <a:srgbClr val="FFFFFF"/>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5"/>
                    </a:solidFill>
                  </a:tcPr>
                </a:tc>
                <a:tc>
                  <a:txBody>
                    <a:bodyPr/>
                    <a:lstStyle/>
                    <a:p>
                      <a:pPr indent="0" lvl="0" marL="0" rtl="0" algn="ctr">
                        <a:lnSpc>
                          <a:spcPct val="115000"/>
                        </a:lnSpc>
                        <a:spcBef>
                          <a:spcPts val="0"/>
                        </a:spcBef>
                        <a:spcAft>
                          <a:spcPts val="0"/>
                        </a:spcAft>
                        <a:buNone/>
                      </a:pPr>
                      <a:r>
                        <a:rPr lang="en-GB" sz="1200">
                          <a:solidFill>
                            <a:srgbClr val="FFFFFF"/>
                          </a:solidFill>
                          <a:latin typeface="Lexend"/>
                          <a:ea typeface="Lexend"/>
                          <a:cs typeface="Lexend"/>
                          <a:sym typeface="Lexend"/>
                        </a:rPr>
                        <a:t>cosine (cosine)</a:t>
                      </a:r>
                      <a:endParaRPr sz="1200">
                        <a:solidFill>
                          <a:srgbClr val="FFFFFF"/>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5"/>
                    </a:solidFill>
                  </a:tcPr>
                </a:tc>
                <a:tc>
                  <a:txBody>
                    <a:bodyPr/>
                    <a:lstStyle/>
                    <a:p>
                      <a:pPr indent="0" lvl="0" marL="0" rtl="0" algn="ctr">
                        <a:lnSpc>
                          <a:spcPct val="115000"/>
                        </a:lnSpc>
                        <a:spcBef>
                          <a:spcPts val="0"/>
                        </a:spcBef>
                        <a:spcAft>
                          <a:spcPts val="0"/>
                        </a:spcAft>
                        <a:buNone/>
                      </a:pPr>
                      <a:r>
                        <a:rPr lang="en-GB" sz="1200">
                          <a:solidFill>
                            <a:srgbClr val="FFFFFF"/>
                          </a:solidFill>
                          <a:latin typeface="Lexend"/>
                          <a:ea typeface="Lexend"/>
                          <a:cs typeface="Lexend"/>
                          <a:sym typeface="Lexend"/>
                        </a:rPr>
                        <a:t>tangent (tangent)</a:t>
                      </a:r>
                      <a:endParaRPr sz="1200">
                        <a:solidFill>
                          <a:srgbClr val="FFFFFF"/>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accent5"/>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0.996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0.174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0.985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0.176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0.259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0.268</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0.342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0.364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0.423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0.906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0.466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30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0.577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35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0.819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40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0.643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0.839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45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0.707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0.707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0.643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1.192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0.819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1.428</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60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1.732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65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0.906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0.423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2.145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70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0.342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2.747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75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0.259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3.732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80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0.985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0.174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5.671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85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0.996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11.43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90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
        <p:nvSpPr>
          <p:cNvPr id="2121" name="Google Shape;2121;p101"/>
          <p:cNvSpPr/>
          <p:nvPr/>
        </p:nvSpPr>
        <p:spPr>
          <a:xfrm>
            <a:off x="4595250" y="2055265"/>
            <a:ext cx="153300" cy="153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22" name="Google Shape;2122;p101"/>
          <p:cNvSpPr/>
          <p:nvPr/>
        </p:nvSpPr>
        <p:spPr>
          <a:xfrm flipH="1" rot="8700479">
            <a:off x="7617260" y="1297371"/>
            <a:ext cx="194084" cy="194084"/>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23" name="Google Shape;2123;p101"/>
          <p:cNvSpPr/>
          <p:nvPr/>
        </p:nvSpPr>
        <p:spPr>
          <a:xfrm flipH="1" rot="-2168667">
            <a:off x="6948009" y="4291002"/>
            <a:ext cx="194296" cy="194296"/>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24" name="Google Shape;2124;p101"/>
          <p:cNvSpPr txBox="1"/>
          <p:nvPr/>
        </p:nvSpPr>
        <p:spPr>
          <a:xfrm>
            <a:off x="3278272" y="1483300"/>
            <a:ext cx="885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25 cm</a:t>
            </a:r>
            <a:endParaRPr sz="1800">
              <a:solidFill>
                <a:schemeClr val="dk1"/>
              </a:solidFill>
              <a:latin typeface="Lexend"/>
              <a:ea typeface="Lexend"/>
              <a:cs typeface="Lexend"/>
              <a:sym typeface="Lexend"/>
            </a:endParaRPr>
          </a:p>
        </p:txBody>
      </p:sp>
      <p:sp>
        <p:nvSpPr>
          <p:cNvPr id="2125" name="Google Shape;2125;p101"/>
          <p:cNvSpPr txBox="1"/>
          <p:nvPr/>
        </p:nvSpPr>
        <p:spPr>
          <a:xfrm>
            <a:off x="4835670" y="1690625"/>
            <a:ext cx="5541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8.55 cm</a:t>
            </a:r>
            <a:endParaRPr sz="1800">
              <a:solidFill>
                <a:schemeClr val="dk1"/>
              </a:solidFill>
              <a:latin typeface="Lexend"/>
              <a:ea typeface="Lexend"/>
              <a:cs typeface="Lexend"/>
              <a:sym typeface="Lexend"/>
            </a:endParaRPr>
          </a:p>
        </p:txBody>
      </p:sp>
      <p:grpSp>
        <p:nvGrpSpPr>
          <p:cNvPr id="2126" name="Google Shape;2126;p101"/>
          <p:cNvGrpSpPr/>
          <p:nvPr/>
        </p:nvGrpSpPr>
        <p:grpSpPr>
          <a:xfrm>
            <a:off x="4012759" y="2419696"/>
            <a:ext cx="723300" cy="448000"/>
            <a:chOff x="4885901" y="2729095"/>
            <a:chExt cx="723300" cy="448000"/>
          </a:xfrm>
        </p:grpSpPr>
        <p:sp>
          <p:nvSpPr>
            <p:cNvPr id="2127" name="Google Shape;2127;p101"/>
            <p:cNvSpPr txBox="1"/>
            <p:nvPr/>
          </p:nvSpPr>
          <p:spPr>
            <a:xfrm>
              <a:off x="4885901" y="29559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900">
                  <a:latin typeface="Times New Roman"/>
                  <a:ea typeface="Times New Roman"/>
                  <a:cs typeface="Times New Roman"/>
                  <a:sym typeface="Times New Roman"/>
                </a:rPr>
                <a:t>25</a:t>
              </a:r>
              <a:endParaRPr sz="1900">
                <a:latin typeface="Times New Roman"/>
                <a:ea typeface="Times New Roman"/>
                <a:cs typeface="Times New Roman"/>
                <a:sym typeface="Times New Roman"/>
              </a:endParaRPr>
            </a:p>
          </p:txBody>
        </p:sp>
        <p:sp>
          <p:nvSpPr>
            <p:cNvPr id="2128" name="Google Shape;2128;p101"/>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900">
                  <a:latin typeface="Times New Roman"/>
                  <a:ea typeface="Times New Roman"/>
                  <a:cs typeface="Times New Roman"/>
                  <a:sym typeface="Times New Roman"/>
                </a:rPr>
                <a:t>8.55</a:t>
              </a:r>
              <a:endParaRPr sz="1900">
                <a:latin typeface="Times New Roman"/>
                <a:ea typeface="Times New Roman"/>
                <a:cs typeface="Times New Roman"/>
                <a:sym typeface="Times New Roman"/>
              </a:endParaRPr>
            </a:p>
          </p:txBody>
        </p:sp>
        <p:cxnSp>
          <p:nvCxnSpPr>
            <p:cNvPr id="2129" name="Google Shape;2129;p101"/>
            <p:cNvCxnSpPr/>
            <p:nvPr/>
          </p:nvCxnSpPr>
          <p:spPr>
            <a:xfrm>
              <a:off x="5004101" y="2953112"/>
              <a:ext cx="486900" cy="0"/>
            </a:xfrm>
            <a:prstGeom prst="straightConnector1">
              <a:avLst/>
            </a:prstGeom>
            <a:noFill/>
            <a:ln cap="flat" cmpd="sng" w="19050">
              <a:solidFill>
                <a:schemeClr val="dk1"/>
              </a:solidFill>
              <a:prstDash val="solid"/>
              <a:round/>
              <a:headEnd len="med" w="med" type="none"/>
              <a:tailEnd len="med" w="med" type="none"/>
            </a:ln>
          </p:spPr>
        </p:cxnSp>
      </p:grpSp>
      <p:sp>
        <p:nvSpPr>
          <p:cNvPr id="2130" name="Google Shape;2130;p101"/>
          <p:cNvSpPr/>
          <p:nvPr/>
        </p:nvSpPr>
        <p:spPr>
          <a:xfrm>
            <a:off x="4854415" y="2436305"/>
            <a:ext cx="701700" cy="407100"/>
          </a:xfrm>
          <a:prstGeom prst="rect">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31" name="Google Shape;2131;p101"/>
          <p:cNvSpPr txBox="1"/>
          <p:nvPr/>
        </p:nvSpPr>
        <p:spPr>
          <a:xfrm>
            <a:off x="4682654" y="2511421"/>
            <a:ext cx="194100" cy="2211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 </a:t>
            </a:r>
            <a:endParaRPr sz="2000">
              <a:latin typeface="Times New Roman"/>
              <a:ea typeface="Times New Roman"/>
              <a:cs typeface="Times New Roman"/>
              <a:sym typeface="Times New Roman"/>
            </a:endParaRPr>
          </a:p>
        </p:txBody>
      </p:sp>
      <p:grpSp>
        <p:nvGrpSpPr>
          <p:cNvPr id="2132" name="Google Shape;2132;p101"/>
          <p:cNvGrpSpPr/>
          <p:nvPr/>
        </p:nvGrpSpPr>
        <p:grpSpPr>
          <a:xfrm>
            <a:off x="2786465" y="1122037"/>
            <a:ext cx="6041240" cy="3698439"/>
            <a:chOff x="6404375" y="1596575"/>
            <a:chExt cx="1850700" cy="1850700"/>
          </a:xfrm>
        </p:grpSpPr>
        <p:cxnSp>
          <p:nvCxnSpPr>
            <p:cNvPr id="2133" name="Google Shape;2133;p101"/>
            <p:cNvCxnSpPr/>
            <p:nvPr/>
          </p:nvCxnSpPr>
          <p:spPr>
            <a:xfrm>
              <a:off x="7329725" y="1596575"/>
              <a:ext cx="0" cy="1850700"/>
            </a:xfrm>
            <a:prstGeom prst="straightConnector1">
              <a:avLst/>
            </a:prstGeom>
            <a:noFill/>
            <a:ln cap="flat" cmpd="sng" w="28575">
              <a:solidFill>
                <a:schemeClr val="accent5"/>
              </a:solidFill>
              <a:prstDash val="solid"/>
              <a:round/>
              <a:headEnd len="med" w="med" type="none"/>
              <a:tailEnd len="med" w="med" type="none"/>
            </a:ln>
          </p:spPr>
        </p:cxnSp>
        <p:cxnSp>
          <p:nvCxnSpPr>
            <p:cNvPr id="2134" name="Google Shape;2134;p101"/>
            <p:cNvCxnSpPr/>
            <p:nvPr/>
          </p:nvCxnSpPr>
          <p:spPr>
            <a:xfrm>
              <a:off x="7329725" y="1596575"/>
              <a:ext cx="0" cy="1850700"/>
            </a:xfrm>
            <a:prstGeom prst="straightConnector1">
              <a:avLst/>
            </a:prstGeom>
            <a:noFill/>
            <a:ln cap="flat" cmpd="sng" w="28575">
              <a:solidFill>
                <a:schemeClr val="accent5"/>
              </a:solidFill>
              <a:prstDash val="solid"/>
              <a:round/>
              <a:headEnd len="med" w="med" type="none"/>
              <a:tailEnd len="med" w="med" type="none"/>
            </a:ln>
          </p:spPr>
        </p:cxnSp>
      </p:grpSp>
      <p:grpSp>
        <p:nvGrpSpPr>
          <p:cNvPr id="2135" name="Google Shape;2135;p101"/>
          <p:cNvGrpSpPr/>
          <p:nvPr/>
        </p:nvGrpSpPr>
        <p:grpSpPr>
          <a:xfrm>
            <a:off x="7045209" y="2419696"/>
            <a:ext cx="723300" cy="448000"/>
            <a:chOff x="4885901" y="2729095"/>
            <a:chExt cx="723300" cy="448000"/>
          </a:xfrm>
        </p:grpSpPr>
        <p:sp>
          <p:nvSpPr>
            <p:cNvPr id="2136" name="Google Shape;2136;p101"/>
            <p:cNvSpPr txBox="1"/>
            <p:nvPr/>
          </p:nvSpPr>
          <p:spPr>
            <a:xfrm>
              <a:off x="4885901" y="29559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2137" name="Google Shape;2137;p101"/>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cxnSp>
          <p:nvCxnSpPr>
            <p:cNvPr id="2138" name="Google Shape;2138;p101"/>
            <p:cNvCxnSpPr/>
            <p:nvPr/>
          </p:nvCxnSpPr>
          <p:spPr>
            <a:xfrm>
              <a:off x="5004101" y="2953112"/>
              <a:ext cx="486900" cy="0"/>
            </a:xfrm>
            <a:prstGeom prst="straightConnector1">
              <a:avLst/>
            </a:prstGeom>
            <a:noFill/>
            <a:ln cap="flat" cmpd="sng" w="19050">
              <a:solidFill>
                <a:schemeClr val="dk1"/>
              </a:solidFill>
              <a:prstDash val="solid"/>
              <a:round/>
              <a:headEnd len="med" w="med" type="none"/>
              <a:tailEnd len="med" w="med" type="none"/>
            </a:ln>
          </p:spPr>
        </p:cxnSp>
      </p:grpSp>
      <p:sp>
        <p:nvSpPr>
          <p:cNvPr id="2139" name="Google Shape;2139;p101"/>
          <p:cNvSpPr/>
          <p:nvPr/>
        </p:nvSpPr>
        <p:spPr>
          <a:xfrm>
            <a:off x="7886865" y="2436305"/>
            <a:ext cx="701700" cy="407100"/>
          </a:xfrm>
          <a:prstGeom prst="rect">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40" name="Google Shape;2140;p101"/>
          <p:cNvSpPr txBox="1"/>
          <p:nvPr/>
        </p:nvSpPr>
        <p:spPr>
          <a:xfrm>
            <a:off x="7715104" y="2511421"/>
            <a:ext cx="194100" cy="2211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 </a:t>
            </a:r>
            <a:endParaRPr sz="2000">
              <a:latin typeface="Times New Roman"/>
              <a:ea typeface="Times New Roman"/>
              <a:cs typeface="Times New Roman"/>
              <a:sym typeface="Times New Roman"/>
            </a:endParaRPr>
          </a:p>
        </p:txBody>
      </p:sp>
      <p:sp>
        <p:nvSpPr>
          <p:cNvPr id="2141" name="Google Shape;2141;p101"/>
          <p:cNvSpPr txBox="1"/>
          <p:nvPr/>
        </p:nvSpPr>
        <p:spPr>
          <a:xfrm>
            <a:off x="6279967" y="1315200"/>
            <a:ext cx="8766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45.3 cm</a:t>
            </a:r>
            <a:endParaRPr sz="1800">
              <a:solidFill>
                <a:schemeClr val="dk1"/>
              </a:solidFill>
              <a:latin typeface="Lexend"/>
              <a:ea typeface="Lexend"/>
              <a:cs typeface="Lexend"/>
              <a:sym typeface="Lexend"/>
            </a:endParaRPr>
          </a:p>
        </p:txBody>
      </p:sp>
      <p:sp>
        <p:nvSpPr>
          <p:cNvPr id="2142" name="Google Shape;2142;p101"/>
          <p:cNvSpPr txBox="1"/>
          <p:nvPr/>
        </p:nvSpPr>
        <p:spPr>
          <a:xfrm>
            <a:off x="6828200" y="2089550"/>
            <a:ext cx="1395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50 cm</a:t>
            </a:r>
            <a:endParaRPr sz="1800">
              <a:solidFill>
                <a:schemeClr val="dk1"/>
              </a:solidFill>
              <a:latin typeface="Lexend"/>
              <a:ea typeface="Lexend"/>
              <a:cs typeface="Lexend"/>
              <a:sym typeface="Lexend"/>
            </a:endParaRPr>
          </a:p>
        </p:txBody>
      </p:sp>
      <p:sp>
        <p:nvSpPr>
          <p:cNvPr id="2143" name="Google Shape;2143;p101"/>
          <p:cNvSpPr txBox="1"/>
          <p:nvPr/>
        </p:nvSpPr>
        <p:spPr>
          <a:xfrm>
            <a:off x="6103187" y="4307411"/>
            <a:ext cx="5541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17.4</a:t>
            </a:r>
            <a:endParaRPr sz="1800">
              <a:latin typeface="Lexend"/>
              <a:ea typeface="Lexend"/>
              <a:cs typeface="Lexend"/>
              <a:sym typeface="Lexend"/>
            </a:endParaRPr>
          </a:p>
          <a:p>
            <a:pPr indent="0" lvl="0" marL="0" rtl="0" algn="ctr">
              <a:spcBef>
                <a:spcPts val="0"/>
              </a:spcBef>
              <a:spcAft>
                <a:spcPts val="0"/>
              </a:spcAft>
              <a:buNone/>
            </a:pPr>
            <a:r>
              <a:rPr lang="en-GB" sz="1400">
                <a:latin typeface="Lexend"/>
                <a:ea typeface="Lexend"/>
                <a:cs typeface="Lexend"/>
                <a:sym typeface="Lexend"/>
              </a:rPr>
              <a:t>cm</a:t>
            </a:r>
            <a:endParaRPr sz="1800">
              <a:latin typeface="Lexend"/>
              <a:ea typeface="Lexend"/>
              <a:cs typeface="Lexend"/>
              <a:sym typeface="Lexend"/>
            </a:endParaRPr>
          </a:p>
        </p:txBody>
      </p:sp>
      <p:sp>
        <p:nvSpPr>
          <p:cNvPr id="2144" name="Google Shape;2144;p101"/>
          <p:cNvSpPr txBox="1"/>
          <p:nvPr/>
        </p:nvSpPr>
        <p:spPr>
          <a:xfrm>
            <a:off x="7896436" y="3530874"/>
            <a:ext cx="3744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5°</a:t>
            </a:r>
            <a:endParaRPr sz="1800">
              <a:latin typeface="Lexend"/>
              <a:ea typeface="Lexend"/>
              <a:cs typeface="Lexend"/>
              <a:sym typeface="Lexend"/>
            </a:endParaRPr>
          </a:p>
        </p:txBody>
      </p:sp>
      <p:sp>
        <p:nvSpPr>
          <p:cNvPr id="2145" name="Google Shape;2145;p101"/>
          <p:cNvSpPr txBox="1"/>
          <p:nvPr/>
        </p:nvSpPr>
        <p:spPr>
          <a:xfrm>
            <a:off x="6759424" y="3225713"/>
            <a:ext cx="1395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200 cm</a:t>
            </a:r>
            <a:endParaRPr sz="1800">
              <a:solidFill>
                <a:schemeClr val="dk1"/>
              </a:solidFill>
              <a:latin typeface="Lexend"/>
              <a:ea typeface="Lexend"/>
              <a:cs typeface="Lexend"/>
              <a:sym typeface="Lexend"/>
            </a:endParaRPr>
          </a:p>
        </p:txBody>
      </p:sp>
      <p:sp>
        <p:nvSpPr>
          <p:cNvPr id="2146" name="Google Shape;2146;p101"/>
          <p:cNvSpPr txBox="1"/>
          <p:nvPr/>
        </p:nvSpPr>
        <p:spPr>
          <a:xfrm>
            <a:off x="7683409" y="1733870"/>
            <a:ext cx="3744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65°</a:t>
            </a:r>
            <a:endParaRPr sz="1800">
              <a:latin typeface="Lexend"/>
              <a:ea typeface="Lexend"/>
              <a:cs typeface="Lexend"/>
              <a:sym typeface="Lexend"/>
            </a:endParaRPr>
          </a:p>
        </p:txBody>
      </p:sp>
      <p:sp>
        <p:nvSpPr>
          <p:cNvPr id="2147" name="Google Shape;2147;p101"/>
          <p:cNvSpPr/>
          <p:nvPr/>
        </p:nvSpPr>
        <p:spPr>
          <a:xfrm flipH="1" rot="10800000">
            <a:off x="4595250" y="3501132"/>
            <a:ext cx="153300" cy="153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48" name="Google Shape;2148;p101"/>
          <p:cNvSpPr txBox="1"/>
          <p:nvPr/>
        </p:nvSpPr>
        <p:spPr>
          <a:xfrm flipH="1">
            <a:off x="4356103" y="3898080"/>
            <a:ext cx="3744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60°</a:t>
            </a:r>
            <a:endParaRPr i="1" sz="2200">
              <a:solidFill>
                <a:schemeClr val="dk1"/>
              </a:solidFill>
              <a:latin typeface="Times New Roman"/>
              <a:ea typeface="Times New Roman"/>
              <a:cs typeface="Times New Roman"/>
              <a:sym typeface="Times New Roman"/>
            </a:endParaRPr>
          </a:p>
        </p:txBody>
      </p:sp>
      <p:sp>
        <p:nvSpPr>
          <p:cNvPr id="2149" name="Google Shape;2149;p101"/>
          <p:cNvSpPr txBox="1"/>
          <p:nvPr/>
        </p:nvSpPr>
        <p:spPr>
          <a:xfrm flipH="1">
            <a:off x="3278272" y="4007697"/>
            <a:ext cx="885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1 cm</a:t>
            </a:r>
            <a:endParaRPr sz="1800">
              <a:solidFill>
                <a:schemeClr val="dk1"/>
              </a:solidFill>
              <a:latin typeface="Lexend"/>
              <a:ea typeface="Lexend"/>
              <a:cs typeface="Lexend"/>
              <a:sym typeface="Lexend"/>
            </a:endParaRPr>
          </a:p>
        </p:txBody>
      </p:sp>
      <p:cxnSp>
        <p:nvCxnSpPr>
          <p:cNvPr id="2150" name="Google Shape;2150;p101"/>
          <p:cNvCxnSpPr/>
          <p:nvPr/>
        </p:nvCxnSpPr>
        <p:spPr>
          <a:xfrm rot="10800000">
            <a:off x="3445825" y="3405350"/>
            <a:ext cx="1299300" cy="0"/>
          </a:xfrm>
          <a:prstGeom prst="straightConnector1">
            <a:avLst/>
          </a:prstGeom>
          <a:noFill/>
          <a:ln cap="flat" cmpd="sng" w="28575">
            <a:solidFill>
              <a:srgbClr val="4F7BE8"/>
            </a:solidFill>
            <a:prstDash val="solid"/>
            <a:round/>
            <a:headEnd len="med" w="med" type="triangle"/>
            <a:tailEnd len="med" w="med" type="triangle"/>
          </a:ln>
        </p:spPr>
      </p:cxnSp>
      <p:sp>
        <p:nvSpPr>
          <p:cNvPr id="2151" name="Google Shape;2151;p101"/>
          <p:cNvSpPr txBox="1"/>
          <p:nvPr/>
        </p:nvSpPr>
        <p:spPr>
          <a:xfrm flipH="1">
            <a:off x="3444182" y="3069425"/>
            <a:ext cx="12993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0.866 cm</a:t>
            </a:r>
            <a:endParaRPr sz="1800">
              <a:solidFill>
                <a:schemeClr val="dk1"/>
              </a:solidFill>
              <a:latin typeface="Lexend"/>
              <a:ea typeface="Lexend"/>
              <a:cs typeface="Lexend"/>
              <a:sym typeface="Lexend"/>
            </a:endParaRPr>
          </a:p>
        </p:txBody>
      </p:sp>
      <p:sp>
        <p:nvSpPr>
          <p:cNvPr id="2152" name="Google Shape;2152;p101"/>
          <p:cNvSpPr txBox="1"/>
          <p:nvPr/>
        </p:nvSpPr>
        <p:spPr>
          <a:xfrm>
            <a:off x="3038940" y="2494553"/>
            <a:ext cx="10857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chemeClr val="dk1"/>
                </a:solidFill>
                <a:latin typeface="Lexend"/>
                <a:ea typeface="Times New Roman"/>
                <a:cs typeface="Times New Roman"/>
                <a:sym typeface="Times New Roman"/>
              </a:rPr>
              <a:t>sin(a°)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2153" name="Google Shape;2153;p101"/>
          <p:cNvSpPr txBox="1"/>
          <p:nvPr/>
        </p:nvSpPr>
        <p:spPr>
          <a:xfrm>
            <a:off x="4751813" y="2503641"/>
            <a:ext cx="876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0.342</a:t>
            </a:r>
            <a:endParaRPr sz="2000">
              <a:solidFill>
                <a:schemeClr val="dk1"/>
              </a:solidFill>
              <a:latin typeface="Kalam"/>
              <a:ea typeface="Kalam"/>
              <a:cs typeface="Kalam"/>
              <a:sym typeface="Kalam"/>
            </a:endParaRPr>
          </a:p>
        </p:txBody>
      </p:sp>
      <p:sp>
        <p:nvSpPr>
          <p:cNvPr id="2154" name="Google Shape;2154;p101"/>
          <p:cNvSpPr txBox="1"/>
          <p:nvPr/>
        </p:nvSpPr>
        <p:spPr>
          <a:xfrm>
            <a:off x="3766533" y="1991861"/>
            <a:ext cx="3744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20°</a:t>
            </a:r>
            <a:endParaRPr sz="2000">
              <a:latin typeface="Kalam"/>
              <a:ea typeface="Kalam"/>
              <a:cs typeface="Kalam"/>
              <a:sym typeface="Kalam"/>
            </a:endParaRPr>
          </a:p>
        </p:txBody>
      </p:sp>
      <p:sp>
        <p:nvSpPr>
          <p:cNvPr id="2155" name="Google Shape;2155;p101"/>
          <p:cNvSpPr txBox="1"/>
          <p:nvPr/>
        </p:nvSpPr>
        <p:spPr>
          <a:xfrm>
            <a:off x="7162750" y="2644156"/>
            <a:ext cx="4881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50</a:t>
            </a:r>
            <a:endParaRPr sz="2000">
              <a:solidFill>
                <a:schemeClr val="dk1"/>
              </a:solidFill>
              <a:latin typeface="Kalam"/>
              <a:ea typeface="Kalam"/>
              <a:cs typeface="Kalam"/>
              <a:sym typeface="Kalam"/>
            </a:endParaRPr>
          </a:p>
        </p:txBody>
      </p:sp>
      <p:sp>
        <p:nvSpPr>
          <p:cNvPr id="2156" name="Google Shape;2156;p101"/>
          <p:cNvSpPr txBox="1"/>
          <p:nvPr/>
        </p:nvSpPr>
        <p:spPr>
          <a:xfrm>
            <a:off x="7162750" y="2366406"/>
            <a:ext cx="4881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45.3</a:t>
            </a:r>
            <a:endParaRPr sz="2000">
              <a:solidFill>
                <a:schemeClr val="dk1"/>
              </a:solidFill>
              <a:latin typeface="Kalam"/>
              <a:ea typeface="Kalam"/>
              <a:cs typeface="Kalam"/>
              <a:sym typeface="Kalam"/>
            </a:endParaRPr>
          </a:p>
        </p:txBody>
      </p:sp>
      <p:sp>
        <p:nvSpPr>
          <p:cNvPr id="2157" name="Google Shape;2157;p101"/>
          <p:cNvSpPr txBox="1"/>
          <p:nvPr/>
        </p:nvSpPr>
        <p:spPr>
          <a:xfrm>
            <a:off x="7900050" y="2505100"/>
            <a:ext cx="6753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0.906</a:t>
            </a:r>
            <a:endParaRPr sz="2000">
              <a:solidFill>
                <a:schemeClr val="dk1"/>
              </a:solidFill>
              <a:latin typeface="Kalam"/>
              <a:ea typeface="Kalam"/>
              <a:cs typeface="Kalam"/>
              <a:sym typeface="Kalam"/>
            </a:endParaRPr>
          </a:p>
        </p:txBody>
      </p:sp>
      <p:pic>
        <p:nvPicPr>
          <p:cNvPr id="2158" name="Google Shape;2158;p101"/>
          <p:cNvPicPr preferRelativeResize="0"/>
          <p:nvPr/>
        </p:nvPicPr>
        <p:blipFill>
          <a:blip r:embed="rId3">
            <a:alphaModFix/>
          </a:blip>
          <a:stretch>
            <a:fillRect/>
          </a:stretch>
        </p:blipFill>
        <p:spPr>
          <a:xfrm>
            <a:off x="6355598" y="3143396"/>
            <a:ext cx="2464402" cy="1620000"/>
          </a:xfrm>
          <a:prstGeom prst="rect">
            <a:avLst/>
          </a:prstGeom>
          <a:noFill/>
          <a:ln>
            <a:noFill/>
          </a:ln>
        </p:spPr>
      </p:pic>
      <p:pic>
        <p:nvPicPr>
          <p:cNvPr id="2159" name="Google Shape;2159;p101"/>
          <p:cNvPicPr preferRelativeResize="0"/>
          <p:nvPr/>
        </p:nvPicPr>
        <p:blipFill>
          <a:blip r:embed="rId4">
            <a:alphaModFix/>
          </a:blip>
          <a:stretch>
            <a:fillRect/>
          </a:stretch>
        </p:blipFill>
        <p:spPr>
          <a:xfrm>
            <a:off x="6517088" y="1080744"/>
            <a:ext cx="1873800" cy="1096318"/>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3" name="Shape 2163"/>
        <p:cNvGrpSpPr/>
        <p:nvPr/>
      </p:nvGrpSpPr>
      <p:grpSpPr>
        <a:xfrm>
          <a:off x="0" y="0"/>
          <a:ext cx="0" cy="0"/>
          <a:chOff x="0" y="0"/>
          <a:chExt cx="0" cy="0"/>
        </a:xfrm>
      </p:grpSpPr>
      <p:sp>
        <p:nvSpPr>
          <p:cNvPr id="2164" name="Google Shape;2164;p102"/>
          <p:cNvSpPr/>
          <p:nvPr/>
        </p:nvSpPr>
        <p:spPr>
          <a:xfrm flipH="1" rot="10800000">
            <a:off x="6213575" y="2953375"/>
            <a:ext cx="1472400" cy="1473300"/>
          </a:xfrm>
          <a:prstGeom prst="arc">
            <a:avLst>
              <a:gd fmla="val 19399439" name="adj1"/>
              <a:gd fmla="val 2153406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65" name="Google Shape;2165;p102"/>
          <p:cNvSpPr/>
          <p:nvPr/>
        </p:nvSpPr>
        <p:spPr>
          <a:xfrm rot="-3302447">
            <a:off x="7264773" y="3069601"/>
            <a:ext cx="835616" cy="1282821"/>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66" name="Google Shape;2166;p102"/>
          <p:cNvSpPr/>
          <p:nvPr/>
        </p:nvSpPr>
        <p:spPr>
          <a:xfrm rot="10800000">
            <a:off x="5178725" y="2452650"/>
            <a:ext cx="1626300" cy="1626600"/>
          </a:xfrm>
          <a:prstGeom prst="arc">
            <a:avLst>
              <a:gd fmla="val 16161905" name="adj1"/>
              <a:gd fmla="val 18023683"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167" name="Google Shape;2167;p102"/>
          <p:cNvGrpSpPr/>
          <p:nvPr/>
        </p:nvGrpSpPr>
        <p:grpSpPr>
          <a:xfrm>
            <a:off x="5195501" y="3172067"/>
            <a:ext cx="802836" cy="1393881"/>
            <a:chOff x="-2153419" y="1366062"/>
            <a:chExt cx="1092294" cy="1896437"/>
          </a:xfrm>
        </p:grpSpPr>
        <p:sp>
          <p:nvSpPr>
            <p:cNvPr id="2168" name="Google Shape;2168;p102"/>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69" name="Google Shape;2169;p102"/>
            <p:cNvCxnSpPr/>
            <p:nvPr/>
          </p:nvCxnSpPr>
          <p:spPr>
            <a:xfrm flipH="1">
              <a:off x="-2153419" y="1366062"/>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2170" name="Google Shape;2170;p102"/>
            <p:cNvCxnSpPr/>
            <p:nvPr/>
          </p:nvCxnSpPr>
          <p:spPr>
            <a:xfrm rot="10800000">
              <a:off x="-2022025" y="3262499"/>
              <a:ext cx="960900" cy="0"/>
            </a:xfrm>
            <a:prstGeom prst="straightConnector1">
              <a:avLst/>
            </a:prstGeom>
            <a:noFill/>
            <a:ln cap="flat" cmpd="sng" w="28575">
              <a:solidFill>
                <a:srgbClr val="4F7BE8"/>
              </a:solidFill>
              <a:prstDash val="solid"/>
              <a:round/>
              <a:headEnd len="med" w="med" type="triangle"/>
              <a:tailEnd len="med" w="med" type="triangle"/>
            </a:ln>
          </p:spPr>
        </p:cxnSp>
      </p:grpSp>
      <p:grpSp>
        <p:nvGrpSpPr>
          <p:cNvPr id="2171" name="Google Shape;2171;p102"/>
          <p:cNvGrpSpPr/>
          <p:nvPr/>
        </p:nvGrpSpPr>
        <p:grpSpPr>
          <a:xfrm flipH="1" rot="10800000">
            <a:off x="7202364" y="2205917"/>
            <a:ext cx="1356014" cy="904133"/>
            <a:chOff x="-2066623" y="1336998"/>
            <a:chExt cx="1005498" cy="1787177"/>
          </a:xfrm>
        </p:grpSpPr>
        <p:sp>
          <p:nvSpPr>
            <p:cNvPr id="2172" name="Google Shape;2172;p102"/>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73" name="Google Shape;2173;p102"/>
            <p:cNvCxnSpPr/>
            <p:nvPr/>
          </p:nvCxnSpPr>
          <p:spPr>
            <a:xfrm flipH="1">
              <a:off x="-2066623" y="1336998"/>
              <a:ext cx="96090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2174" name="Google Shape;2174;p102"/>
          <p:cNvSpPr txBox="1"/>
          <p:nvPr/>
        </p:nvSpPr>
        <p:spPr>
          <a:xfrm>
            <a:off x="4740803" y="2040672"/>
            <a:ext cx="10857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chemeClr val="dk1"/>
                </a:solidFill>
                <a:latin typeface="Lexend"/>
                <a:ea typeface="Times New Roman"/>
                <a:cs typeface="Times New Roman"/>
                <a:sym typeface="Times New Roman"/>
              </a:rPr>
              <a:t>sin(a°)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endParaRPr sz="2000">
              <a:solidFill>
                <a:schemeClr val="dk1"/>
              </a:solidFill>
              <a:latin typeface="Times New Roman"/>
              <a:ea typeface="Times New Roman"/>
              <a:cs typeface="Times New Roman"/>
              <a:sym typeface="Times New Roman"/>
            </a:endParaRPr>
          </a:p>
        </p:txBody>
      </p:sp>
      <p:sp>
        <p:nvSpPr>
          <p:cNvPr id="2175" name="Google Shape;2175;p102"/>
          <p:cNvSpPr/>
          <p:nvPr/>
        </p:nvSpPr>
        <p:spPr>
          <a:xfrm rot="10800000">
            <a:off x="8097700" y="2589075"/>
            <a:ext cx="908100" cy="908400"/>
          </a:xfrm>
          <a:prstGeom prst="arc">
            <a:avLst>
              <a:gd fmla="val 1986025" name="adj1"/>
              <a:gd fmla="val 5363555"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76" name="Google Shape;2176;p102"/>
          <p:cNvSpPr txBox="1"/>
          <p:nvPr/>
        </p:nvSpPr>
        <p:spPr>
          <a:xfrm>
            <a:off x="4730925" y="613000"/>
            <a:ext cx="4089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2) </a:t>
            </a:r>
            <a:endParaRPr sz="1800">
              <a:solidFill>
                <a:schemeClr val="dk1"/>
              </a:solidFill>
              <a:latin typeface="Lexend"/>
              <a:ea typeface="Lexend"/>
              <a:cs typeface="Lexend"/>
              <a:sym typeface="Lexend"/>
            </a:endParaRPr>
          </a:p>
        </p:txBody>
      </p:sp>
      <p:sp>
        <p:nvSpPr>
          <p:cNvPr id="2177" name="Google Shape;2177;p10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Xisaabinta xaglaha (angles) iyadoo la isticmaalayo qaacidada sine (sine formula)</a:t>
            </a:r>
            <a:endParaRPr/>
          </a:p>
        </p:txBody>
      </p:sp>
      <p:pic>
        <p:nvPicPr>
          <p:cNvPr id="2178" name="Google Shape;2178;p102"/>
          <p:cNvPicPr preferRelativeResize="0"/>
          <p:nvPr/>
        </p:nvPicPr>
        <p:blipFill rotWithShape="1">
          <a:blip r:embed="rId3">
            <a:alphaModFix/>
          </a:blip>
          <a:srcRect b="0" l="0" r="3688" t="0"/>
          <a:stretch/>
        </p:blipFill>
        <p:spPr>
          <a:xfrm>
            <a:off x="324000" y="613500"/>
            <a:ext cx="4406926" cy="4192675"/>
          </a:xfrm>
          <a:prstGeom prst="rect">
            <a:avLst/>
          </a:prstGeom>
          <a:noFill/>
          <a:ln>
            <a:noFill/>
          </a:ln>
        </p:spPr>
      </p:pic>
      <p:sp>
        <p:nvSpPr>
          <p:cNvPr id="2179" name="Google Shape;2179;p102"/>
          <p:cNvSpPr/>
          <p:nvPr/>
        </p:nvSpPr>
        <p:spPr>
          <a:xfrm flipH="1" rot="10800000">
            <a:off x="8405250" y="2205732"/>
            <a:ext cx="153300" cy="153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80" name="Google Shape;2180;p102"/>
          <p:cNvSpPr txBox="1"/>
          <p:nvPr/>
        </p:nvSpPr>
        <p:spPr>
          <a:xfrm flipH="1">
            <a:off x="8244277" y="2652998"/>
            <a:ext cx="3744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a</a:t>
            </a:r>
            <a:r>
              <a:rPr lang="en-GB" sz="1800">
                <a:solidFill>
                  <a:schemeClr val="dk1"/>
                </a:solidFill>
                <a:latin typeface="Lexend"/>
                <a:ea typeface="Lexend"/>
                <a:cs typeface="Lexend"/>
                <a:sym typeface="Lexend"/>
              </a:rPr>
              <a:t>°</a:t>
            </a:r>
            <a:endParaRPr sz="1800">
              <a:latin typeface="Lexend"/>
              <a:ea typeface="Lexend"/>
              <a:cs typeface="Lexend"/>
              <a:sym typeface="Lexend"/>
            </a:endParaRPr>
          </a:p>
        </p:txBody>
      </p:sp>
      <p:sp>
        <p:nvSpPr>
          <p:cNvPr id="2181" name="Google Shape;2181;p102"/>
          <p:cNvSpPr txBox="1"/>
          <p:nvPr/>
        </p:nvSpPr>
        <p:spPr>
          <a:xfrm flipH="1">
            <a:off x="7088272" y="2712297"/>
            <a:ext cx="885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15 cm</a:t>
            </a:r>
            <a:endParaRPr sz="1800">
              <a:solidFill>
                <a:schemeClr val="dk1"/>
              </a:solidFill>
              <a:latin typeface="Lexend"/>
              <a:ea typeface="Lexend"/>
              <a:cs typeface="Lexend"/>
              <a:sym typeface="Lexend"/>
            </a:endParaRPr>
          </a:p>
        </p:txBody>
      </p:sp>
      <p:cxnSp>
        <p:nvCxnSpPr>
          <p:cNvPr id="2182" name="Google Shape;2182;p102"/>
          <p:cNvCxnSpPr/>
          <p:nvPr/>
        </p:nvCxnSpPr>
        <p:spPr>
          <a:xfrm rot="10800000">
            <a:off x="7255825" y="2109950"/>
            <a:ext cx="1299300" cy="0"/>
          </a:xfrm>
          <a:prstGeom prst="straightConnector1">
            <a:avLst/>
          </a:prstGeom>
          <a:noFill/>
          <a:ln cap="flat" cmpd="sng" w="28575">
            <a:solidFill>
              <a:srgbClr val="4F7BE8"/>
            </a:solidFill>
            <a:prstDash val="solid"/>
            <a:round/>
            <a:headEnd len="med" w="med" type="triangle"/>
            <a:tailEnd len="med" w="med" type="triangle"/>
          </a:ln>
        </p:spPr>
      </p:cxnSp>
      <p:cxnSp>
        <p:nvCxnSpPr>
          <p:cNvPr id="2183" name="Google Shape;2183;p102"/>
          <p:cNvCxnSpPr/>
          <p:nvPr/>
        </p:nvCxnSpPr>
        <p:spPr>
          <a:xfrm rot="10800000">
            <a:off x="4792875" y="3158025"/>
            <a:ext cx="3905700" cy="0"/>
          </a:xfrm>
          <a:prstGeom prst="straightConnector1">
            <a:avLst/>
          </a:prstGeom>
          <a:noFill/>
          <a:ln cap="flat" cmpd="sng" w="28575">
            <a:solidFill>
              <a:schemeClr val="accent5"/>
            </a:solidFill>
            <a:prstDash val="solid"/>
            <a:round/>
            <a:headEnd len="med" w="med" type="none"/>
            <a:tailEnd len="med" w="med" type="none"/>
          </a:ln>
        </p:spPr>
      </p:cxnSp>
      <p:sp>
        <p:nvSpPr>
          <p:cNvPr id="2184" name="Google Shape;2184;p102"/>
          <p:cNvSpPr txBox="1"/>
          <p:nvPr/>
        </p:nvSpPr>
        <p:spPr>
          <a:xfrm flipH="1">
            <a:off x="7254182" y="1835698"/>
            <a:ext cx="12993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12 cm</a:t>
            </a:r>
            <a:endParaRPr sz="1800">
              <a:solidFill>
                <a:schemeClr val="dk1"/>
              </a:solidFill>
              <a:latin typeface="Lexend"/>
              <a:ea typeface="Lexend"/>
              <a:cs typeface="Lexend"/>
              <a:sym typeface="Lexend"/>
            </a:endParaRPr>
          </a:p>
        </p:txBody>
      </p:sp>
      <p:sp>
        <p:nvSpPr>
          <p:cNvPr id="2185" name="Google Shape;2185;p102"/>
          <p:cNvSpPr txBox="1"/>
          <p:nvPr/>
        </p:nvSpPr>
        <p:spPr>
          <a:xfrm>
            <a:off x="6223357" y="2056419"/>
            <a:ext cx="194100" cy="2211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a:t>
            </a:r>
            <a:r>
              <a:rPr lang="en-GB" sz="1800">
                <a:solidFill>
                  <a:schemeClr val="dk1"/>
                </a:solidFill>
                <a:latin typeface="Lexend"/>
                <a:ea typeface="Lexend"/>
                <a:cs typeface="Lexend"/>
                <a:sym typeface="Lexend"/>
              </a:rPr>
              <a:t> </a:t>
            </a:r>
            <a:endParaRPr sz="1800">
              <a:latin typeface="Lexend"/>
              <a:ea typeface="Lexend"/>
              <a:cs typeface="Lexend"/>
              <a:sym typeface="Lexend"/>
            </a:endParaRPr>
          </a:p>
        </p:txBody>
      </p:sp>
      <p:grpSp>
        <p:nvGrpSpPr>
          <p:cNvPr id="2186" name="Google Shape;2186;p102"/>
          <p:cNvGrpSpPr/>
          <p:nvPr/>
        </p:nvGrpSpPr>
        <p:grpSpPr>
          <a:xfrm>
            <a:off x="5791349" y="1962500"/>
            <a:ext cx="394488" cy="448000"/>
            <a:chOff x="4885901" y="2729095"/>
            <a:chExt cx="723300" cy="448000"/>
          </a:xfrm>
        </p:grpSpPr>
        <p:sp>
          <p:nvSpPr>
            <p:cNvPr id="2187" name="Google Shape;2187;p102"/>
            <p:cNvSpPr txBox="1"/>
            <p:nvPr/>
          </p:nvSpPr>
          <p:spPr>
            <a:xfrm>
              <a:off x="4885901" y="29559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900">
                  <a:latin typeface="Times New Roman"/>
                  <a:ea typeface="Times New Roman"/>
                  <a:cs typeface="Times New Roman"/>
                  <a:sym typeface="Times New Roman"/>
                </a:rPr>
                <a:t>15</a:t>
              </a:r>
              <a:endParaRPr sz="1900">
                <a:latin typeface="Times New Roman"/>
                <a:ea typeface="Times New Roman"/>
                <a:cs typeface="Times New Roman"/>
                <a:sym typeface="Times New Roman"/>
              </a:endParaRPr>
            </a:p>
          </p:txBody>
        </p:sp>
        <p:sp>
          <p:nvSpPr>
            <p:cNvPr id="2188" name="Google Shape;2188;p102"/>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900">
                  <a:latin typeface="Times New Roman"/>
                  <a:ea typeface="Times New Roman"/>
                  <a:cs typeface="Times New Roman"/>
                  <a:sym typeface="Times New Roman"/>
                </a:rPr>
                <a:t>12</a:t>
              </a:r>
              <a:endParaRPr sz="1900">
                <a:latin typeface="Times New Roman"/>
                <a:ea typeface="Times New Roman"/>
                <a:cs typeface="Times New Roman"/>
                <a:sym typeface="Times New Roman"/>
              </a:endParaRPr>
            </a:p>
          </p:txBody>
        </p:sp>
        <p:cxnSp>
          <p:nvCxnSpPr>
            <p:cNvPr id="2189" name="Google Shape;2189;p102"/>
            <p:cNvCxnSpPr/>
            <p:nvPr/>
          </p:nvCxnSpPr>
          <p:spPr>
            <a:xfrm>
              <a:off x="5004101" y="2953112"/>
              <a:ext cx="486900" cy="0"/>
            </a:xfrm>
            <a:prstGeom prst="straightConnector1">
              <a:avLst/>
            </a:prstGeom>
            <a:noFill/>
            <a:ln cap="flat" cmpd="sng" w="19050">
              <a:solidFill>
                <a:schemeClr val="dk1"/>
              </a:solidFill>
              <a:prstDash val="solid"/>
              <a:round/>
              <a:headEnd len="med" w="med" type="none"/>
              <a:tailEnd len="med" w="med" type="none"/>
            </a:ln>
          </p:spPr>
        </p:cxnSp>
      </p:grpSp>
      <p:sp>
        <p:nvSpPr>
          <p:cNvPr id="2190" name="Google Shape;2190;p102"/>
          <p:cNvSpPr txBox="1"/>
          <p:nvPr/>
        </p:nvSpPr>
        <p:spPr>
          <a:xfrm flipH="1">
            <a:off x="6393911" y="2074483"/>
            <a:ext cx="3360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Times New Roman"/>
                <a:cs typeface="Times New Roman"/>
                <a:sym typeface="Times New Roman"/>
              </a:rPr>
              <a:t>0.8</a:t>
            </a:r>
            <a:endParaRPr sz="2000">
              <a:solidFill>
                <a:schemeClr val="dk1"/>
              </a:solidFill>
              <a:latin typeface="Times New Roman"/>
              <a:ea typeface="Times New Roman"/>
              <a:cs typeface="Times New Roman"/>
              <a:sym typeface="Times New Roman"/>
            </a:endParaRPr>
          </a:p>
        </p:txBody>
      </p:sp>
      <p:sp>
        <p:nvSpPr>
          <p:cNvPr id="2191" name="Google Shape;2191;p102"/>
          <p:cNvSpPr/>
          <p:nvPr/>
        </p:nvSpPr>
        <p:spPr>
          <a:xfrm>
            <a:off x="407896" y="1341875"/>
            <a:ext cx="530100" cy="530100"/>
          </a:xfrm>
          <a:prstGeom prst="mathMultiply">
            <a:avLst>
              <a:gd fmla="val 8038" name="adj1"/>
            </a:avLst>
          </a:pr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192" name="Google Shape;2192;p102"/>
          <p:cNvCxnSpPr/>
          <p:nvPr/>
        </p:nvCxnSpPr>
        <p:spPr>
          <a:xfrm rot="10800000">
            <a:off x="6745725" y="3166625"/>
            <a:ext cx="0" cy="1654800"/>
          </a:xfrm>
          <a:prstGeom prst="straightConnector1">
            <a:avLst/>
          </a:prstGeom>
          <a:noFill/>
          <a:ln cap="flat" cmpd="sng" w="28575">
            <a:solidFill>
              <a:schemeClr val="accent5"/>
            </a:solidFill>
            <a:prstDash val="solid"/>
            <a:round/>
            <a:headEnd len="med" w="med" type="none"/>
            <a:tailEnd len="med" w="med" type="none"/>
          </a:ln>
        </p:spPr>
      </p:cxnSp>
      <p:sp>
        <p:nvSpPr>
          <p:cNvPr id="2193" name="Google Shape;2193;p102"/>
          <p:cNvSpPr/>
          <p:nvPr/>
        </p:nvSpPr>
        <p:spPr>
          <a:xfrm>
            <a:off x="5855688" y="4321616"/>
            <a:ext cx="142800" cy="1428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94" name="Google Shape;2194;p102"/>
          <p:cNvSpPr txBox="1"/>
          <p:nvPr/>
        </p:nvSpPr>
        <p:spPr>
          <a:xfrm flipH="1">
            <a:off x="4972357" y="4595444"/>
            <a:ext cx="12993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12.6 cm</a:t>
            </a:r>
            <a:endParaRPr sz="1800">
              <a:solidFill>
                <a:schemeClr val="dk1"/>
              </a:solidFill>
              <a:latin typeface="Lexend"/>
              <a:ea typeface="Lexend"/>
              <a:cs typeface="Lexend"/>
              <a:sym typeface="Lexend"/>
            </a:endParaRPr>
          </a:p>
        </p:txBody>
      </p:sp>
      <p:sp>
        <p:nvSpPr>
          <p:cNvPr id="2195" name="Google Shape;2195;p102"/>
          <p:cNvSpPr txBox="1"/>
          <p:nvPr/>
        </p:nvSpPr>
        <p:spPr>
          <a:xfrm>
            <a:off x="4969403" y="2610521"/>
            <a:ext cx="10857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solidFill>
                  <a:schemeClr val="dk1"/>
                </a:solidFill>
                <a:latin typeface="Lexend"/>
                <a:ea typeface="Times New Roman"/>
                <a:cs typeface="Times New Roman"/>
                <a:sym typeface="Times New Roman"/>
              </a:rPr>
              <a:t>a</a:t>
            </a:r>
            <a:r>
              <a:rPr lang="en-GB" sz="1800">
                <a:solidFill>
                  <a:schemeClr val="dk1"/>
                </a:solidFill>
                <a:latin typeface="Lexend"/>
                <a:ea typeface="Times New Roman"/>
                <a:cs typeface="Times New Roman"/>
                <a:sym typeface="Times New Roman"/>
              </a:rPr>
              <a:t>° ≈ </a:t>
            </a:r>
            <a:endParaRPr sz="2000">
              <a:solidFill>
                <a:schemeClr val="dk1"/>
              </a:solidFill>
              <a:latin typeface="Times New Roman"/>
              <a:ea typeface="Times New Roman"/>
              <a:cs typeface="Times New Roman"/>
              <a:sym typeface="Times New Roman"/>
            </a:endParaRPr>
          </a:p>
        </p:txBody>
      </p:sp>
      <p:sp>
        <p:nvSpPr>
          <p:cNvPr id="2196" name="Google Shape;2196;p102"/>
          <p:cNvSpPr txBox="1"/>
          <p:nvPr/>
        </p:nvSpPr>
        <p:spPr>
          <a:xfrm flipH="1">
            <a:off x="4838598" y="3630475"/>
            <a:ext cx="6966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42 cm</a:t>
            </a:r>
            <a:endParaRPr sz="1800">
              <a:solidFill>
                <a:schemeClr val="dk1"/>
              </a:solidFill>
              <a:latin typeface="Lexend"/>
              <a:ea typeface="Lexend"/>
              <a:cs typeface="Lexend"/>
              <a:sym typeface="Lexend"/>
            </a:endParaRPr>
          </a:p>
        </p:txBody>
      </p:sp>
      <p:sp>
        <p:nvSpPr>
          <p:cNvPr id="2197" name="Google Shape;2197;p102"/>
          <p:cNvSpPr/>
          <p:nvPr/>
        </p:nvSpPr>
        <p:spPr>
          <a:xfrm rot="2099521">
            <a:off x="7845860" y="4186153"/>
            <a:ext cx="194084" cy="194084"/>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98" name="Google Shape;2198;p102"/>
          <p:cNvSpPr txBox="1"/>
          <p:nvPr/>
        </p:nvSpPr>
        <p:spPr>
          <a:xfrm flipH="1">
            <a:off x="7056800" y="3369358"/>
            <a:ext cx="1395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25 cm</a:t>
            </a:r>
            <a:endParaRPr sz="1800">
              <a:solidFill>
                <a:schemeClr val="dk1"/>
              </a:solidFill>
              <a:latin typeface="Lexend"/>
              <a:ea typeface="Lexend"/>
              <a:cs typeface="Lexend"/>
              <a:sym typeface="Lexend"/>
            </a:endParaRPr>
          </a:p>
        </p:txBody>
      </p:sp>
      <p:cxnSp>
        <p:nvCxnSpPr>
          <p:cNvPr id="2199" name="Google Shape;2199;p102"/>
          <p:cNvCxnSpPr/>
          <p:nvPr/>
        </p:nvCxnSpPr>
        <p:spPr>
          <a:xfrm rot="10800000">
            <a:off x="670825" y="1605250"/>
            <a:ext cx="2236800" cy="0"/>
          </a:xfrm>
          <a:prstGeom prst="straightConnector1">
            <a:avLst/>
          </a:prstGeom>
          <a:noFill/>
          <a:ln cap="flat" cmpd="sng" w="28575">
            <a:solidFill>
              <a:srgbClr val="2563EB"/>
            </a:solidFill>
            <a:prstDash val="dash"/>
            <a:round/>
            <a:headEnd len="med" w="med" type="none"/>
            <a:tailEnd len="med" w="med" type="none"/>
          </a:ln>
        </p:spPr>
      </p:cxnSp>
      <p:sp>
        <p:nvSpPr>
          <p:cNvPr id="2200" name="Google Shape;2200;p102"/>
          <p:cNvSpPr txBox="1"/>
          <p:nvPr/>
        </p:nvSpPr>
        <p:spPr>
          <a:xfrm>
            <a:off x="5824499" y="2658400"/>
            <a:ext cx="5301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53°</a:t>
            </a:r>
            <a:endParaRPr sz="1800">
              <a:latin typeface="Lexend"/>
              <a:ea typeface="Lexend"/>
              <a:cs typeface="Lexend"/>
              <a:sym typeface="Lexend"/>
            </a:endParaRPr>
          </a:p>
        </p:txBody>
      </p:sp>
      <p:sp>
        <p:nvSpPr>
          <p:cNvPr id="2201" name="Google Shape;2201;p102"/>
          <p:cNvSpPr txBox="1"/>
          <p:nvPr/>
        </p:nvSpPr>
        <p:spPr>
          <a:xfrm>
            <a:off x="4924521" y="1092475"/>
            <a:ext cx="39057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Xagal kasta ± 2° ee waxa la bixiyay waa qiyaas macquul ah.</a:t>
            </a:r>
            <a:endParaRPr sz="1800">
              <a:latin typeface="Lexend"/>
              <a:ea typeface="Lexend"/>
              <a:cs typeface="Lexend"/>
              <a:sym typeface="Lexend"/>
            </a:endParaRPr>
          </a:p>
        </p:txBody>
      </p:sp>
      <p:sp>
        <p:nvSpPr>
          <p:cNvPr id="2202" name="Google Shape;2202;p102"/>
          <p:cNvSpPr txBox="1"/>
          <p:nvPr/>
        </p:nvSpPr>
        <p:spPr>
          <a:xfrm>
            <a:off x="5551552" y="3789984"/>
            <a:ext cx="5301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17°</a:t>
            </a:r>
            <a:endParaRPr sz="1800">
              <a:latin typeface="Lexend"/>
              <a:ea typeface="Lexend"/>
              <a:cs typeface="Lexend"/>
              <a:sym typeface="Lexend"/>
            </a:endParaRPr>
          </a:p>
        </p:txBody>
      </p:sp>
      <p:sp>
        <p:nvSpPr>
          <p:cNvPr id="2203" name="Google Shape;2203;p102"/>
          <p:cNvSpPr/>
          <p:nvPr/>
        </p:nvSpPr>
        <p:spPr>
          <a:xfrm>
            <a:off x="407896" y="3207434"/>
            <a:ext cx="530100" cy="530100"/>
          </a:xfrm>
          <a:prstGeom prst="mathMultiply">
            <a:avLst>
              <a:gd fmla="val 8038" name="adj1"/>
            </a:avLst>
          </a:pr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204" name="Google Shape;2204;p102"/>
          <p:cNvCxnSpPr/>
          <p:nvPr/>
        </p:nvCxnSpPr>
        <p:spPr>
          <a:xfrm rot="10800000">
            <a:off x="670750" y="3470800"/>
            <a:ext cx="3546000" cy="0"/>
          </a:xfrm>
          <a:prstGeom prst="straightConnector1">
            <a:avLst/>
          </a:prstGeom>
          <a:noFill/>
          <a:ln cap="flat" cmpd="sng" w="28575">
            <a:solidFill>
              <a:srgbClr val="2563EB"/>
            </a:solidFill>
            <a:prstDash val="dash"/>
            <a:round/>
            <a:headEnd len="med" w="med" type="none"/>
            <a:tailEnd len="med" w="med" type="none"/>
          </a:ln>
        </p:spPr>
      </p:cxnSp>
      <p:sp>
        <p:nvSpPr>
          <p:cNvPr id="2205" name="Google Shape;2205;p102"/>
          <p:cNvSpPr/>
          <p:nvPr/>
        </p:nvSpPr>
        <p:spPr>
          <a:xfrm>
            <a:off x="407896" y="2685155"/>
            <a:ext cx="530100" cy="530100"/>
          </a:xfrm>
          <a:prstGeom prst="mathMultiply">
            <a:avLst>
              <a:gd fmla="val 8038" name="adj1"/>
            </a:avLst>
          </a:pr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206" name="Google Shape;2206;p102"/>
          <p:cNvCxnSpPr/>
          <p:nvPr/>
        </p:nvCxnSpPr>
        <p:spPr>
          <a:xfrm rot="10800000">
            <a:off x="670800" y="2948525"/>
            <a:ext cx="3354000" cy="0"/>
          </a:xfrm>
          <a:prstGeom prst="straightConnector1">
            <a:avLst/>
          </a:prstGeom>
          <a:noFill/>
          <a:ln cap="flat" cmpd="sng" w="28575">
            <a:solidFill>
              <a:srgbClr val="2563EB"/>
            </a:solidFill>
            <a:prstDash val="dash"/>
            <a:round/>
            <a:headEnd len="med" w="med" type="none"/>
            <a:tailEnd len="med" w="med" type="none"/>
          </a:ln>
        </p:spPr>
      </p:cxnSp>
      <p:sp>
        <p:nvSpPr>
          <p:cNvPr id="2207" name="Google Shape;2207;p102"/>
          <p:cNvSpPr txBox="1"/>
          <p:nvPr/>
        </p:nvSpPr>
        <p:spPr>
          <a:xfrm flipH="1">
            <a:off x="8083952" y="4100327"/>
            <a:ext cx="8766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11</a:t>
            </a:r>
            <a:endParaRPr sz="1800">
              <a:latin typeface="Lexend"/>
              <a:ea typeface="Lexend"/>
              <a:cs typeface="Lexend"/>
              <a:sym typeface="Lexend"/>
            </a:endParaRPr>
          </a:p>
          <a:p>
            <a:pPr indent="0" lvl="0" marL="0" rtl="0" algn="ctr">
              <a:spcBef>
                <a:spcPts val="0"/>
              </a:spcBef>
              <a:spcAft>
                <a:spcPts val="0"/>
              </a:spcAft>
              <a:buNone/>
            </a:pPr>
            <a:r>
              <a:rPr lang="en-GB" sz="1400">
                <a:latin typeface="Lexend"/>
                <a:ea typeface="Lexend"/>
                <a:cs typeface="Lexend"/>
                <a:sym typeface="Lexend"/>
              </a:rPr>
              <a:t>cm</a:t>
            </a:r>
            <a:endParaRPr sz="1800">
              <a:solidFill>
                <a:schemeClr val="dk1"/>
              </a:solidFill>
              <a:latin typeface="Lexend"/>
              <a:ea typeface="Lexend"/>
              <a:cs typeface="Lexend"/>
              <a:sym typeface="Lexend"/>
            </a:endParaRPr>
          </a:p>
        </p:txBody>
      </p:sp>
      <p:sp>
        <p:nvSpPr>
          <p:cNvPr id="2208" name="Google Shape;2208;p102"/>
          <p:cNvSpPr txBox="1"/>
          <p:nvPr/>
        </p:nvSpPr>
        <p:spPr>
          <a:xfrm>
            <a:off x="7180684" y="3733994"/>
            <a:ext cx="5301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26°</a:t>
            </a:r>
            <a:endParaRPr sz="1800">
              <a:latin typeface="Lexend"/>
              <a:ea typeface="Lexend"/>
              <a:cs typeface="Lexend"/>
              <a:sym typeface="Lexend"/>
            </a:endParaRPr>
          </a:p>
        </p:txBody>
      </p:sp>
      <p:sp>
        <p:nvSpPr>
          <p:cNvPr id="2209" name="Google Shape;2209;p102"/>
          <p:cNvSpPr/>
          <p:nvPr/>
        </p:nvSpPr>
        <p:spPr>
          <a:xfrm>
            <a:off x="4630800" y="4630800"/>
            <a:ext cx="131700" cy="153000"/>
          </a:xfrm>
          <a:prstGeom prst="rect">
            <a:avLst/>
          </a:prstGeom>
          <a:solidFill>
            <a:srgbClr val="EBEDFE"/>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2210" name="Google Shape;2210;p102"/>
          <p:cNvPicPr preferRelativeResize="0"/>
          <p:nvPr/>
        </p:nvPicPr>
        <p:blipFill>
          <a:blip r:embed="rId4">
            <a:alphaModFix/>
          </a:blip>
          <a:stretch>
            <a:fillRect/>
          </a:stretch>
        </p:blipFill>
        <p:spPr>
          <a:xfrm>
            <a:off x="6831186" y="3517025"/>
            <a:ext cx="1787490" cy="10824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4" name="Shape 2214"/>
        <p:cNvGrpSpPr/>
        <p:nvPr/>
      </p:nvGrpSpPr>
      <p:grpSpPr>
        <a:xfrm>
          <a:off x="0" y="0"/>
          <a:ext cx="0" cy="0"/>
          <a:chOff x="0" y="0"/>
          <a:chExt cx="0" cy="0"/>
        </a:xfrm>
      </p:grpSpPr>
      <p:sp>
        <p:nvSpPr>
          <p:cNvPr id="2215" name="Google Shape;2215;p103"/>
          <p:cNvSpPr/>
          <p:nvPr/>
        </p:nvSpPr>
        <p:spPr>
          <a:xfrm rot="10800000">
            <a:off x="3779225" y="4317926"/>
            <a:ext cx="906000" cy="906300"/>
          </a:xfrm>
          <a:prstGeom prst="arc">
            <a:avLst>
              <a:gd fmla="val 7644222" name="adj1"/>
              <a:gd fmla="val 1080995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16" name="Google Shape;2216;p103"/>
          <p:cNvSpPr/>
          <p:nvPr/>
        </p:nvSpPr>
        <p:spPr>
          <a:xfrm rot="10800000">
            <a:off x="469282" y="1200229"/>
            <a:ext cx="1331100" cy="1331400"/>
          </a:xfrm>
          <a:prstGeom prst="arc">
            <a:avLst>
              <a:gd fmla="val 9151910" name="adj1"/>
              <a:gd fmla="val 1080995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17" name="Google Shape;2217;p103"/>
          <p:cNvSpPr/>
          <p:nvPr/>
        </p:nvSpPr>
        <p:spPr>
          <a:xfrm rot="10800000">
            <a:off x="-222650" y="3567075"/>
            <a:ext cx="1500600" cy="1500900"/>
          </a:xfrm>
          <a:prstGeom prst="arc">
            <a:avLst>
              <a:gd fmla="val 9585297" name="adj1"/>
              <a:gd fmla="val 1080995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218" name="Google Shape;2218;p103"/>
          <p:cNvGrpSpPr/>
          <p:nvPr/>
        </p:nvGrpSpPr>
        <p:grpSpPr>
          <a:xfrm>
            <a:off x="381871" y="3606972"/>
            <a:ext cx="2016669" cy="719745"/>
            <a:chOff x="-2082328" y="1227614"/>
            <a:chExt cx="1088973" cy="1896561"/>
          </a:xfrm>
        </p:grpSpPr>
        <p:sp>
          <p:nvSpPr>
            <p:cNvPr id="2219" name="Google Shape;2219;p103"/>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220" name="Google Shape;2220;p103"/>
            <p:cNvCxnSpPr/>
            <p:nvPr/>
          </p:nvCxnSpPr>
          <p:spPr>
            <a:xfrm flipH="1">
              <a:off x="-2082328" y="1227614"/>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2221" name="Google Shape;2221;p103"/>
            <p:cNvCxnSpPr/>
            <p:nvPr/>
          </p:nvCxnSpPr>
          <p:spPr>
            <a:xfrm rot="10800000">
              <a:off x="-993355"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grpSp>
        <p:nvGrpSpPr>
          <p:cNvPr id="2222" name="Google Shape;2222;p103"/>
          <p:cNvGrpSpPr/>
          <p:nvPr/>
        </p:nvGrpSpPr>
        <p:grpSpPr>
          <a:xfrm>
            <a:off x="4115880" y="3449747"/>
            <a:ext cx="1176213" cy="1321370"/>
            <a:chOff x="-2133561" y="1365630"/>
            <a:chExt cx="1165260" cy="1758545"/>
          </a:xfrm>
        </p:grpSpPr>
        <p:sp>
          <p:nvSpPr>
            <p:cNvPr id="2223" name="Google Shape;2223;p103"/>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224" name="Google Shape;2224;p103"/>
            <p:cNvCxnSpPr/>
            <p:nvPr/>
          </p:nvCxnSpPr>
          <p:spPr>
            <a:xfrm flipH="1">
              <a:off x="-2133561" y="1365630"/>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2225" name="Google Shape;2225;p103"/>
            <p:cNvCxnSpPr/>
            <p:nvPr/>
          </p:nvCxnSpPr>
          <p:spPr>
            <a:xfrm rot="10800000">
              <a:off x="-968301"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2226" name="Google Shape;2226;p103"/>
          <p:cNvSpPr/>
          <p:nvPr/>
        </p:nvSpPr>
        <p:spPr>
          <a:xfrm rot="10800000">
            <a:off x="6058595" y="1428829"/>
            <a:ext cx="1331100" cy="1331400"/>
          </a:xfrm>
          <a:prstGeom prst="arc">
            <a:avLst>
              <a:gd fmla="val 9151910" name="adj1"/>
              <a:gd fmla="val 1080995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227" name="Google Shape;2227;p103"/>
          <p:cNvGrpSpPr/>
          <p:nvPr/>
        </p:nvGrpSpPr>
        <p:grpSpPr>
          <a:xfrm>
            <a:off x="1029490" y="1155401"/>
            <a:ext cx="1395014" cy="719745"/>
            <a:chOff x="-2082328" y="1227614"/>
            <a:chExt cx="1103825" cy="1896561"/>
          </a:xfrm>
        </p:grpSpPr>
        <p:sp>
          <p:nvSpPr>
            <p:cNvPr id="2228" name="Google Shape;2228;p103"/>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229" name="Google Shape;2229;p103"/>
            <p:cNvCxnSpPr/>
            <p:nvPr/>
          </p:nvCxnSpPr>
          <p:spPr>
            <a:xfrm flipH="1">
              <a:off x="-2082328" y="1227614"/>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2230" name="Google Shape;2230;p103"/>
            <p:cNvCxnSpPr/>
            <p:nvPr/>
          </p:nvCxnSpPr>
          <p:spPr>
            <a:xfrm rot="10800000">
              <a:off x="-978503"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2231" name="Google Shape;2231;p103"/>
          <p:cNvSpPr txBox="1"/>
          <p:nvPr/>
        </p:nvSpPr>
        <p:spPr>
          <a:xfrm>
            <a:off x="324000" y="613000"/>
            <a:ext cx="8085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3) Isticmaal xisaabiyahaaga si aad u hesho cabbirka xagal kasta oo calaamad u leh (1 d.p.)</a:t>
            </a:r>
            <a:r>
              <a:rPr lang="en-GB" sz="14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2232" name="Google Shape;2232;p103"/>
          <p:cNvSpPr txBox="1"/>
          <p:nvPr/>
        </p:nvSpPr>
        <p:spPr>
          <a:xfrm>
            <a:off x="2197225" y="2921624"/>
            <a:ext cx="153000" cy="218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Times New Roman"/>
                <a:cs typeface="Times New Roman"/>
                <a:sym typeface="Times New Roman"/>
              </a:rPr>
              <a:t>= </a:t>
            </a:r>
            <a:endParaRPr sz="3000">
              <a:solidFill>
                <a:schemeClr val="dk1"/>
              </a:solidFill>
              <a:latin typeface="Times New Roman"/>
              <a:ea typeface="Times New Roman"/>
              <a:cs typeface="Times New Roman"/>
              <a:sym typeface="Times New Roman"/>
            </a:endParaRPr>
          </a:p>
        </p:txBody>
      </p:sp>
      <p:sp>
        <p:nvSpPr>
          <p:cNvPr id="2233" name="Google Shape;2233;p10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Xisaabinta xaglaha iyadoo la adeegsanayo qaacidada sine (sine formula)</a:t>
            </a:r>
            <a:endParaRPr/>
          </a:p>
        </p:txBody>
      </p:sp>
      <p:cxnSp>
        <p:nvCxnSpPr>
          <p:cNvPr id="2234" name="Google Shape;2234;p103"/>
          <p:cNvCxnSpPr/>
          <p:nvPr/>
        </p:nvCxnSpPr>
        <p:spPr>
          <a:xfrm rot="10800000">
            <a:off x="5988000" y="1189625"/>
            <a:ext cx="0" cy="3631800"/>
          </a:xfrm>
          <a:prstGeom prst="straightConnector1">
            <a:avLst/>
          </a:prstGeom>
          <a:noFill/>
          <a:ln cap="flat" cmpd="sng" w="28575">
            <a:solidFill>
              <a:schemeClr val="accent5"/>
            </a:solidFill>
            <a:prstDash val="solid"/>
            <a:round/>
            <a:headEnd len="med" w="med" type="none"/>
            <a:tailEnd len="med" w="med" type="none"/>
          </a:ln>
        </p:spPr>
      </p:cxnSp>
      <p:cxnSp>
        <p:nvCxnSpPr>
          <p:cNvPr id="2235" name="Google Shape;2235;p103"/>
          <p:cNvCxnSpPr/>
          <p:nvPr/>
        </p:nvCxnSpPr>
        <p:spPr>
          <a:xfrm rot="10800000">
            <a:off x="3156000" y="1189625"/>
            <a:ext cx="0" cy="3631800"/>
          </a:xfrm>
          <a:prstGeom prst="straightConnector1">
            <a:avLst/>
          </a:prstGeom>
          <a:noFill/>
          <a:ln cap="flat" cmpd="sng" w="28575">
            <a:solidFill>
              <a:schemeClr val="accent5"/>
            </a:solidFill>
            <a:prstDash val="solid"/>
            <a:round/>
            <a:headEnd len="med" w="med" type="none"/>
            <a:tailEnd len="med" w="med" type="none"/>
          </a:ln>
        </p:spPr>
      </p:cxnSp>
      <p:cxnSp>
        <p:nvCxnSpPr>
          <p:cNvPr id="2236" name="Google Shape;2236;p103"/>
          <p:cNvCxnSpPr/>
          <p:nvPr/>
        </p:nvCxnSpPr>
        <p:spPr>
          <a:xfrm>
            <a:off x="336950" y="3310325"/>
            <a:ext cx="8486100" cy="0"/>
          </a:xfrm>
          <a:prstGeom prst="straightConnector1">
            <a:avLst/>
          </a:prstGeom>
          <a:noFill/>
          <a:ln cap="flat" cmpd="sng" w="28575">
            <a:solidFill>
              <a:schemeClr val="accent5"/>
            </a:solidFill>
            <a:prstDash val="solid"/>
            <a:round/>
            <a:headEnd len="med" w="med" type="none"/>
            <a:tailEnd len="med" w="med" type="none"/>
          </a:ln>
        </p:spPr>
      </p:cxnSp>
      <p:sp>
        <p:nvSpPr>
          <p:cNvPr id="2237" name="Google Shape;2237;p103"/>
          <p:cNvSpPr/>
          <p:nvPr/>
        </p:nvSpPr>
        <p:spPr>
          <a:xfrm>
            <a:off x="2166930" y="1722276"/>
            <a:ext cx="153000" cy="1530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38" name="Google Shape;2238;p103"/>
          <p:cNvSpPr txBox="1"/>
          <p:nvPr/>
        </p:nvSpPr>
        <p:spPr>
          <a:xfrm>
            <a:off x="549803" y="2403713"/>
            <a:ext cx="10857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chemeClr val="dk1"/>
                </a:solidFill>
                <a:latin typeface="Lexend"/>
                <a:ea typeface="Times New Roman"/>
                <a:cs typeface="Times New Roman"/>
                <a:sym typeface="Times New Roman"/>
              </a:rPr>
              <a:t>sin(a°) =</a:t>
            </a:r>
            <a:r>
              <a:rPr lang="en-GB" sz="1800">
                <a:solidFill>
                  <a:schemeClr val="dk1"/>
                </a:solidFill>
                <a:latin typeface="Lexend"/>
                <a:ea typeface="Times New Roman"/>
                <a:cs typeface="Times New Roman"/>
                <a:sym typeface="Times New Roman"/>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endParaRPr sz="1800">
              <a:solidFill>
                <a:schemeClr val="dk1"/>
              </a:solidFill>
              <a:latin typeface="Times New Roman"/>
              <a:ea typeface="Times New Roman"/>
              <a:cs typeface="Times New Roman"/>
              <a:sym typeface="Times New Roman"/>
            </a:endParaRPr>
          </a:p>
        </p:txBody>
      </p:sp>
      <p:grpSp>
        <p:nvGrpSpPr>
          <p:cNvPr id="2239" name="Google Shape;2239;p103"/>
          <p:cNvGrpSpPr/>
          <p:nvPr/>
        </p:nvGrpSpPr>
        <p:grpSpPr>
          <a:xfrm>
            <a:off x="1600349" y="2325541"/>
            <a:ext cx="394488" cy="448000"/>
            <a:chOff x="4885901" y="2729095"/>
            <a:chExt cx="723300" cy="448000"/>
          </a:xfrm>
        </p:grpSpPr>
        <p:sp>
          <p:nvSpPr>
            <p:cNvPr id="2240" name="Google Shape;2240;p103"/>
            <p:cNvSpPr txBox="1"/>
            <p:nvPr/>
          </p:nvSpPr>
          <p:spPr>
            <a:xfrm>
              <a:off x="4885901" y="29559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900">
                  <a:latin typeface="Times New Roman"/>
                  <a:ea typeface="Times New Roman"/>
                  <a:cs typeface="Times New Roman"/>
                  <a:sym typeface="Times New Roman"/>
                </a:rPr>
                <a:t>24</a:t>
              </a:r>
              <a:endParaRPr sz="1900">
                <a:latin typeface="Times New Roman"/>
                <a:ea typeface="Times New Roman"/>
                <a:cs typeface="Times New Roman"/>
                <a:sym typeface="Times New Roman"/>
              </a:endParaRPr>
            </a:p>
          </p:txBody>
        </p:sp>
        <p:sp>
          <p:nvSpPr>
            <p:cNvPr id="2241" name="Google Shape;2241;p103"/>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900">
                  <a:latin typeface="Times New Roman"/>
                  <a:ea typeface="Times New Roman"/>
                  <a:cs typeface="Times New Roman"/>
                  <a:sym typeface="Times New Roman"/>
                </a:rPr>
                <a:t>9</a:t>
              </a:r>
              <a:endParaRPr sz="1900">
                <a:latin typeface="Times New Roman"/>
                <a:ea typeface="Times New Roman"/>
                <a:cs typeface="Times New Roman"/>
                <a:sym typeface="Times New Roman"/>
              </a:endParaRPr>
            </a:p>
          </p:txBody>
        </p:sp>
        <p:cxnSp>
          <p:nvCxnSpPr>
            <p:cNvPr id="2242" name="Google Shape;2242;p103"/>
            <p:cNvCxnSpPr/>
            <p:nvPr/>
          </p:nvCxnSpPr>
          <p:spPr>
            <a:xfrm>
              <a:off x="5004101" y="2953112"/>
              <a:ext cx="486900" cy="0"/>
            </a:xfrm>
            <a:prstGeom prst="straightConnector1">
              <a:avLst/>
            </a:prstGeom>
            <a:noFill/>
            <a:ln cap="flat" cmpd="sng" w="19050">
              <a:solidFill>
                <a:schemeClr val="dk1"/>
              </a:solidFill>
              <a:prstDash val="solid"/>
              <a:round/>
              <a:headEnd len="med" w="med" type="none"/>
              <a:tailEnd len="med" w="med" type="none"/>
            </a:ln>
          </p:spPr>
        </p:cxnSp>
      </p:grpSp>
      <p:sp>
        <p:nvSpPr>
          <p:cNvPr id="2243" name="Google Shape;2243;p103"/>
          <p:cNvSpPr txBox="1"/>
          <p:nvPr/>
        </p:nvSpPr>
        <p:spPr>
          <a:xfrm flipH="1">
            <a:off x="997651" y="1197843"/>
            <a:ext cx="885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24 cm</a:t>
            </a:r>
            <a:endParaRPr sz="1800">
              <a:solidFill>
                <a:schemeClr val="dk1"/>
              </a:solidFill>
              <a:latin typeface="Lexend"/>
              <a:ea typeface="Lexend"/>
              <a:cs typeface="Lexend"/>
              <a:sym typeface="Lexend"/>
            </a:endParaRPr>
          </a:p>
        </p:txBody>
      </p:sp>
      <p:sp>
        <p:nvSpPr>
          <p:cNvPr id="2244" name="Google Shape;2244;p103"/>
          <p:cNvSpPr txBox="1"/>
          <p:nvPr/>
        </p:nvSpPr>
        <p:spPr>
          <a:xfrm flipH="1">
            <a:off x="2448791" y="1444747"/>
            <a:ext cx="558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9 cm</a:t>
            </a:r>
            <a:endParaRPr sz="1800">
              <a:solidFill>
                <a:schemeClr val="dk1"/>
              </a:solidFill>
              <a:latin typeface="Lexend"/>
              <a:ea typeface="Lexend"/>
              <a:cs typeface="Lexend"/>
              <a:sym typeface="Lexend"/>
            </a:endParaRPr>
          </a:p>
        </p:txBody>
      </p:sp>
      <p:grpSp>
        <p:nvGrpSpPr>
          <p:cNvPr id="2245" name="Google Shape;2245;p103"/>
          <p:cNvGrpSpPr/>
          <p:nvPr/>
        </p:nvGrpSpPr>
        <p:grpSpPr>
          <a:xfrm>
            <a:off x="1600349" y="2814491"/>
            <a:ext cx="394488" cy="448000"/>
            <a:chOff x="4885901" y="2729095"/>
            <a:chExt cx="723300" cy="448000"/>
          </a:xfrm>
        </p:grpSpPr>
        <p:sp>
          <p:nvSpPr>
            <p:cNvPr id="2246" name="Google Shape;2246;p103"/>
            <p:cNvSpPr txBox="1"/>
            <p:nvPr/>
          </p:nvSpPr>
          <p:spPr>
            <a:xfrm>
              <a:off x="4885901" y="29559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900">
                  <a:latin typeface="Times New Roman"/>
                  <a:ea typeface="Times New Roman"/>
                  <a:cs typeface="Times New Roman"/>
                  <a:sym typeface="Times New Roman"/>
                </a:rPr>
                <a:t>24</a:t>
              </a:r>
              <a:endParaRPr sz="1900">
                <a:latin typeface="Times New Roman"/>
                <a:ea typeface="Times New Roman"/>
                <a:cs typeface="Times New Roman"/>
                <a:sym typeface="Times New Roman"/>
              </a:endParaRPr>
            </a:p>
          </p:txBody>
        </p:sp>
        <p:sp>
          <p:nvSpPr>
            <p:cNvPr id="2247" name="Google Shape;2247;p103"/>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900">
                  <a:latin typeface="Times New Roman"/>
                  <a:ea typeface="Times New Roman"/>
                  <a:cs typeface="Times New Roman"/>
                  <a:sym typeface="Times New Roman"/>
                </a:rPr>
                <a:t>9</a:t>
              </a:r>
              <a:endParaRPr sz="1900">
                <a:latin typeface="Times New Roman"/>
                <a:ea typeface="Times New Roman"/>
                <a:cs typeface="Times New Roman"/>
                <a:sym typeface="Times New Roman"/>
              </a:endParaRPr>
            </a:p>
          </p:txBody>
        </p:sp>
        <p:cxnSp>
          <p:nvCxnSpPr>
            <p:cNvPr id="2248" name="Google Shape;2248;p103"/>
            <p:cNvCxnSpPr/>
            <p:nvPr/>
          </p:nvCxnSpPr>
          <p:spPr>
            <a:xfrm>
              <a:off x="5004101" y="2953112"/>
              <a:ext cx="486900" cy="0"/>
            </a:xfrm>
            <a:prstGeom prst="straightConnector1">
              <a:avLst/>
            </a:prstGeom>
            <a:noFill/>
            <a:ln cap="flat" cmpd="sng" w="19050">
              <a:solidFill>
                <a:schemeClr val="dk1"/>
              </a:solidFill>
              <a:prstDash val="solid"/>
              <a:round/>
              <a:headEnd len="med" w="med" type="none"/>
              <a:tailEnd len="med" w="med" type="none"/>
            </a:ln>
          </p:spPr>
        </p:cxnSp>
      </p:grpSp>
      <p:sp>
        <p:nvSpPr>
          <p:cNvPr id="2249" name="Google Shape;2249;p103"/>
          <p:cNvSpPr txBox="1"/>
          <p:nvPr/>
        </p:nvSpPr>
        <p:spPr>
          <a:xfrm>
            <a:off x="464400" y="2892674"/>
            <a:ext cx="11712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solidFill>
                  <a:schemeClr val="dk1"/>
                </a:solidFill>
                <a:latin typeface="Lexend"/>
                <a:ea typeface="Times New Roman"/>
                <a:cs typeface="Times New Roman"/>
                <a:sym typeface="Times New Roman"/>
              </a:rPr>
              <a:t>a° = sin-1(</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baseline="30000" lang="en-GB" sz="1800">
                <a:solidFill>
                  <a:schemeClr val="dk1"/>
                </a:solidFill>
                <a:latin typeface="Lexend"/>
                <a:ea typeface="Times New Roman"/>
                <a:cs typeface="Times New Roman"/>
                <a:sym typeface="Times New Roman"/>
              </a:rPr>
              <a:t/>
            </a:r>
            <a:r>
              <a:rPr lang="en-GB" sz="2800">
                <a:solidFill>
                  <a:schemeClr val="dk1"/>
                </a:solidFill>
                <a:latin typeface="Lexend"/>
                <a:ea typeface="Times New Roman"/>
                <a:cs typeface="Times New Roman"/>
                <a:sym typeface="Times New Roman"/>
              </a:rPr>
              <a:t/>
            </a:r>
            <a:endParaRPr sz="3000">
              <a:solidFill>
                <a:schemeClr val="dk1"/>
              </a:solidFill>
              <a:latin typeface="Times New Roman"/>
              <a:ea typeface="Times New Roman"/>
              <a:cs typeface="Times New Roman"/>
              <a:sym typeface="Times New Roman"/>
            </a:endParaRPr>
          </a:p>
        </p:txBody>
      </p:sp>
      <p:sp>
        <p:nvSpPr>
          <p:cNvPr id="2250" name="Google Shape;2250;p103"/>
          <p:cNvSpPr txBox="1"/>
          <p:nvPr/>
        </p:nvSpPr>
        <p:spPr>
          <a:xfrm>
            <a:off x="1936605" y="2892674"/>
            <a:ext cx="2217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2800">
                <a:solidFill>
                  <a:schemeClr val="dk1"/>
                </a:solidFill>
                <a:latin typeface="Lexend"/>
                <a:ea typeface="Times New Roman"/>
                <a:cs typeface="Times New Roman"/>
                <a:sym typeface="Times New Roman"/>
              </a:rPr>
              <a:t>)</a:t>
            </a:r>
            <a:endParaRPr sz="3000">
              <a:solidFill>
                <a:schemeClr val="dk1"/>
              </a:solidFill>
              <a:latin typeface="Times New Roman"/>
              <a:ea typeface="Times New Roman"/>
              <a:cs typeface="Times New Roman"/>
              <a:sym typeface="Times New Roman"/>
            </a:endParaRPr>
          </a:p>
        </p:txBody>
      </p:sp>
      <p:sp>
        <p:nvSpPr>
          <p:cNvPr id="2251" name="Google Shape;2251;p103"/>
          <p:cNvSpPr/>
          <p:nvPr/>
        </p:nvSpPr>
        <p:spPr>
          <a:xfrm>
            <a:off x="2389150" y="2834949"/>
            <a:ext cx="714600" cy="407100"/>
          </a:xfrm>
          <a:prstGeom prst="rect">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52" name="Google Shape;2252;p103"/>
          <p:cNvSpPr txBox="1"/>
          <p:nvPr/>
        </p:nvSpPr>
        <p:spPr>
          <a:xfrm flipH="1">
            <a:off x="3898960" y="1017737"/>
            <a:ext cx="885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22 cm</a:t>
            </a:r>
            <a:endParaRPr sz="1800">
              <a:solidFill>
                <a:schemeClr val="dk1"/>
              </a:solidFill>
              <a:latin typeface="Lexend"/>
              <a:ea typeface="Lexend"/>
              <a:cs typeface="Lexend"/>
              <a:sym typeface="Lexend"/>
            </a:endParaRPr>
          </a:p>
        </p:txBody>
      </p:sp>
      <p:sp>
        <p:nvSpPr>
          <p:cNvPr id="2253" name="Google Shape;2253;p103"/>
          <p:cNvSpPr txBox="1"/>
          <p:nvPr/>
        </p:nvSpPr>
        <p:spPr>
          <a:xfrm flipH="1">
            <a:off x="4287652" y="1783795"/>
            <a:ext cx="771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18 cm</a:t>
            </a:r>
            <a:endParaRPr sz="1800">
              <a:solidFill>
                <a:schemeClr val="dk1"/>
              </a:solidFill>
              <a:latin typeface="Lexend"/>
              <a:ea typeface="Lexend"/>
              <a:cs typeface="Lexend"/>
              <a:sym typeface="Lexend"/>
            </a:endParaRPr>
          </a:p>
        </p:txBody>
      </p:sp>
      <p:sp>
        <p:nvSpPr>
          <p:cNvPr id="2254" name="Google Shape;2254;p103"/>
          <p:cNvSpPr/>
          <p:nvPr/>
        </p:nvSpPr>
        <p:spPr>
          <a:xfrm>
            <a:off x="5099055" y="1520621"/>
            <a:ext cx="153000" cy="1530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55" name="Google Shape;2255;p103"/>
          <p:cNvSpPr txBox="1"/>
          <p:nvPr/>
        </p:nvSpPr>
        <p:spPr>
          <a:xfrm flipH="1">
            <a:off x="1408782" y="1647025"/>
            <a:ext cx="3240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a</a:t>
            </a:r>
            <a:r>
              <a:rPr lang="en-GB" sz="1800">
                <a:solidFill>
                  <a:schemeClr val="dk1"/>
                </a:solidFill>
                <a:latin typeface="Lexend"/>
                <a:ea typeface="Lexend"/>
                <a:cs typeface="Lexend"/>
                <a:sym typeface="Lexend"/>
              </a:rPr>
              <a:t>°</a:t>
            </a:r>
            <a:endParaRPr sz="1800">
              <a:latin typeface="Lexend"/>
              <a:ea typeface="Lexend"/>
              <a:cs typeface="Lexend"/>
              <a:sym typeface="Lexend"/>
            </a:endParaRPr>
          </a:p>
        </p:txBody>
      </p:sp>
      <p:sp>
        <p:nvSpPr>
          <p:cNvPr id="2256" name="Google Shape;2256;p103"/>
          <p:cNvSpPr/>
          <p:nvPr/>
        </p:nvSpPr>
        <p:spPr>
          <a:xfrm rot="10800000">
            <a:off x="4850175" y="645770"/>
            <a:ext cx="810300" cy="810300"/>
          </a:xfrm>
          <a:prstGeom prst="arc">
            <a:avLst>
              <a:gd fmla="val 16177816" name="adj1"/>
              <a:gd fmla="val 19918225"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57" name="Google Shape;2257;p103"/>
          <p:cNvSpPr txBox="1"/>
          <p:nvPr/>
        </p:nvSpPr>
        <p:spPr>
          <a:xfrm flipH="1">
            <a:off x="4974508" y="1173670"/>
            <a:ext cx="3240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b</a:t>
            </a:r>
            <a:r>
              <a:rPr lang="en-GB" sz="1800">
                <a:solidFill>
                  <a:schemeClr val="dk1"/>
                </a:solidFill>
                <a:latin typeface="Lexend"/>
                <a:ea typeface="Lexend"/>
                <a:cs typeface="Lexend"/>
                <a:sym typeface="Lexend"/>
              </a:rPr>
              <a:t>°</a:t>
            </a:r>
            <a:endParaRPr sz="1800">
              <a:latin typeface="Lexend"/>
              <a:ea typeface="Lexend"/>
              <a:cs typeface="Lexend"/>
              <a:sym typeface="Lexend"/>
            </a:endParaRPr>
          </a:p>
        </p:txBody>
      </p:sp>
      <p:grpSp>
        <p:nvGrpSpPr>
          <p:cNvPr id="2258" name="Google Shape;2258;p103"/>
          <p:cNvGrpSpPr/>
          <p:nvPr/>
        </p:nvGrpSpPr>
        <p:grpSpPr>
          <a:xfrm>
            <a:off x="3969363" y="955030"/>
            <a:ext cx="1290596" cy="811576"/>
            <a:chOff x="-2082328" y="1227614"/>
            <a:chExt cx="1021203" cy="2138541"/>
          </a:xfrm>
        </p:grpSpPr>
        <p:sp>
          <p:nvSpPr>
            <p:cNvPr id="2259" name="Google Shape;2259;p103"/>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260" name="Google Shape;2260;p103"/>
            <p:cNvCxnSpPr/>
            <p:nvPr/>
          </p:nvCxnSpPr>
          <p:spPr>
            <a:xfrm flipH="1">
              <a:off x="-2082328" y="1227614"/>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2261" name="Google Shape;2261;p103"/>
            <p:cNvCxnSpPr/>
            <p:nvPr/>
          </p:nvCxnSpPr>
          <p:spPr>
            <a:xfrm rot="10800000">
              <a:off x="-2022025" y="3366155"/>
              <a:ext cx="960900" cy="0"/>
            </a:xfrm>
            <a:prstGeom prst="straightConnector1">
              <a:avLst/>
            </a:prstGeom>
            <a:noFill/>
            <a:ln cap="flat" cmpd="sng" w="28575">
              <a:solidFill>
                <a:srgbClr val="4F7BE8"/>
              </a:solidFill>
              <a:prstDash val="solid"/>
              <a:round/>
              <a:headEnd len="med" w="med" type="triangle"/>
              <a:tailEnd len="med" w="med" type="triangle"/>
            </a:ln>
          </p:spPr>
        </p:cxnSp>
      </p:grpSp>
      <p:sp>
        <p:nvSpPr>
          <p:cNvPr id="2262" name="Google Shape;2262;p103"/>
          <p:cNvSpPr txBox="1"/>
          <p:nvPr/>
        </p:nvSpPr>
        <p:spPr>
          <a:xfrm>
            <a:off x="4985150" y="2921624"/>
            <a:ext cx="153000" cy="218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Times New Roman"/>
                <a:cs typeface="Times New Roman"/>
                <a:sym typeface="Times New Roman"/>
              </a:rPr>
              <a:t>= </a:t>
            </a:r>
            <a:endParaRPr sz="3000">
              <a:solidFill>
                <a:schemeClr val="dk1"/>
              </a:solidFill>
              <a:latin typeface="Times New Roman"/>
              <a:ea typeface="Times New Roman"/>
              <a:cs typeface="Times New Roman"/>
              <a:sym typeface="Times New Roman"/>
            </a:endParaRPr>
          </a:p>
        </p:txBody>
      </p:sp>
      <p:sp>
        <p:nvSpPr>
          <p:cNvPr id="2263" name="Google Shape;2263;p103"/>
          <p:cNvSpPr txBox="1"/>
          <p:nvPr/>
        </p:nvSpPr>
        <p:spPr>
          <a:xfrm>
            <a:off x="3337728" y="2327513"/>
            <a:ext cx="10857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chemeClr val="dk1"/>
                </a:solidFill>
                <a:latin typeface="Lexend"/>
                <a:ea typeface="Times New Roman"/>
                <a:cs typeface="Times New Roman"/>
                <a:sym typeface="Times New Roman"/>
              </a:rPr>
              <a:t>sin(b°) =</a:t>
            </a:r>
            <a:r>
              <a:rPr lang="en-GB" sz="1800">
                <a:solidFill>
                  <a:schemeClr val="dk1"/>
                </a:solidFill>
                <a:latin typeface="Lexend"/>
                <a:ea typeface="Times New Roman"/>
                <a:cs typeface="Times New Roman"/>
                <a:sym typeface="Times New Roman"/>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endParaRPr sz="1800">
              <a:solidFill>
                <a:schemeClr val="dk1"/>
              </a:solidFill>
              <a:latin typeface="Times New Roman"/>
              <a:ea typeface="Times New Roman"/>
              <a:cs typeface="Times New Roman"/>
              <a:sym typeface="Times New Roman"/>
            </a:endParaRPr>
          </a:p>
        </p:txBody>
      </p:sp>
      <p:grpSp>
        <p:nvGrpSpPr>
          <p:cNvPr id="2264" name="Google Shape;2264;p103"/>
          <p:cNvGrpSpPr/>
          <p:nvPr/>
        </p:nvGrpSpPr>
        <p:grpSpPr>
          <a:xfrm>
            <a:off x="4388274" y="2249341"/>
            <a:ext cx="394488" cy="448000"/>
            <a:chOff x="4885901" y="2729095"/>
            <a:chExt cx="723300" cy="448000"/>
          </a:xfrm>
        </p:grpSpPr>
        <p:sp>
          <p:nvSpPr>
            <p:cNvPr id="2265" name="Google Shape;2265;p103"/>
            <p:cNvSpPr txBox="1"/>
            <p:nvPr/>
          </p:nvSpPr>
          <p:spPr>
            <a:xfrm>
              <a:off x="4885901" y="29559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2266" name="Google Shape;2266;p103"/>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cxnSp>
          <p:nvCxnSpPr>
            <p:cNvPr id="2267" name="Google Shape;2267;p103"/>
            <p:cNvCxnSpPr/>
            <p:nvPr/>
          </p:nvCxnSpPr>
          <p:spPr>
            <a:xfrm>
              <a:off x="5004101" y="2953112"/>
              <a:ext cx="486900" cy="0"/>
            </a:xfrm>
            <a:prstGeom prst="straightConnector1">
              <a:avLst/>
            </a:prstGeom>
            <a:noFill/>
            <a:ln cap="flat" cmpd="sng" w="19050">
              <a:solidFill>
                <a:schemeClr val="dk1"/>
              </a:solidFill>
              <a:prstDash val="solid"/>
              <a:round/>
              <a:headEnd len="med" w="med" type="none"/>
              <a:tailEnd len="med" w="med" type="none"/>
            </a:ln>
          </p:spPr>
        </p:cxnSp>
      </p:grpSp>
      <p:grpSp>
        <p:nvGrpSpPr>
          <p:cNvPr id="2268" name="Google Shape;2268;p103"/>
          <p:cNvGrpSpPr/>
          <p:nvPr/>
        </p:nvGrpSpPr>
        <p:grpSpPr>
          <a:xfrm>
            <a:off x="4388274" y="2814491"/>
            <a:ext cx="394488" cy="448000"/>
            <a:chOff x="4885901" y="2729095"/>
            <a:chExt cx="723300" cy="448000"/>
          </a:xfrm>
        </p:grpSpPr>
        <p:sp>
          <p:nvSpPr>
            <p:cNvPr id="2269" name="Google Shape;2269;p103"/>
            <p:cNvSpPr txBox="1"/>
            <p:nvPr/>
          </p:nvSpPr>
          <p:spPr>
            <a:xfrm>
              <a:off x="4885901" y="29559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2270" name="Google Shape;2270;p103"/>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cxnSp>
          <p:nvCxnSpPr>
            <p:cNvPr id="2271" name="Google Shape;2271;p103"/>
            <p:cNvCxnSpPr/>
            <p:nvPr/>
          </p:nvCxnSpPr>
          <p:spPr>
            <a:xfrm>
              <a:off x="5004101" y="2953112"/>
              <a:ext cx="486900" cy="0"/>
            </a:xfrm>
            <a:prstGeom prst="straightConnector1">
              <a:avLst/>
            </a:prstGeom>
            <a:noFill/>
            <a:ln cap="flat" cmpd="sng" w="19050">
              <a:solidFill>
                <a:schemeClr val="dk1"/>
              </a:solidFill>
              <a:prstDash val="solid"/>
              <a:round/>
              <a:headEnd len="med" w="med" type="none"/>
              <a:tailEnd len="med" w="med" type="none"/>
            </a:ln>
          </p:spPr>
        </p:cxnSp>
      </p:grpSp>
      <p:sp>
        <p:nvSpPr>
          <p:cNvPr id="2272" name="Google Shape;2272;p103"/>
          <p:cNvSpPr txBox="1"/>
          <p:nvPr/>
        </p:nvSpPr>
        <p:spPr>
          <a:xfrm>
            <a:off x="3252325" y="2892674"/>
            <a:ext cx="11712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solidFill>
                  <a:schemeClr val="dk1"/>
                </a:solidFill>
                <a:latin typeface="Lexend"/>
                <a:ea typeface="Times New Roman"/>
                <a:cs typeface="Times New Roman"/>
                <a:sym typeface="Times New Roman"/>
              </a:rPr>
              <a:t>b° = sin-1(</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baseline="30000" lang="en-GB" sz="1800">
                <a:solidFill>
                  <a:schemeClr val="dk1"/>
                </a:solidFill>
                <a:latin typeface="Lexend"/>
                <a:ea typeface="Times New Roman"/>
                <a:cs typeface="Times New Roman"/>
                <a:sym typeface="Times New Roman"/>
              </a:rPr>
              <a:t/>
            </a:r>
            <a:r>
              <a:rPr lang="en-GB" sz="2800">
                <a:solidFill>
                  <a:schemeClr val="dk1"/>
                </a:solidFill>
                <a:latin typeface="Lexend"/>
                <a:ea typeface="Times New Roman"/>
                <a:cs typeface="Times New Roman"/>
                <a:sym typeface="Times New Roman"/>
              </a:rPr>
              <a:t/>
            </a:r>
            <a:endParaRPr sz="3000">
              <a:solidFill>
                <a:schemeClr val="dk1"/>
              </a:solidFill>
              <a:latin typeface="Times New Roman"/>
              <a:ea typeface="Times New Roman"/>
              <a:cs typeface="Times New Roman"/>
              <a:sym typeface="Times New Roman"/>
            </a:endParaRPr>
          </a:p>
        </p:txBody>
      </p:sp>
      <p:sp>
        <p:nvSpPr>
          <p:cNvPr id="2273" name="Google Shape;2273;p103"/>
          <p:cNvSpPr txBox="1"/>
          <p:nvPr/>
        </p:nvSpPr>
        <p:spPr>
          <a:xfrm>
            <a:off x="4724530" y="2892674"/>
            <a:ext cx="2217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2800">
                <a:solidFill>
                  <a:schemeClr val="dk1"/>
                </a:solidFill>
                <a:latin typeface="Lexend"/>
                <a:ea typeface="Times New Roman"/>
                <a:cs typeface="Times New Roman"/>
                <a:sym typeface="Times New Roman"/>
              </a:rPr>
              <a:t>)</a:t>
            </a:r>
            <a:endParaRPr sz="3000">
              <a:solidFill>
                <a:schemeClr val="dk1"/>
              </a:solidFill>
              <a:latin typeface="Times New Roman"/>
              <a:ea typeface="Times New Roman"/>
              <a:cs typeface="Times New Roman"/>
              <a:sym typeface="Times New Roman"/>
            </a:endParaRPr>
          </a:p>
        </p:txBody>
      </p:sp>
      <p:sp>
        <p:nvSpPr>
          <p:cNvPr id="2274" name="Google Shape;2274;p103"/>
          <p:cNvSpPr/>
          <p:nvPr/>
        </p:nvSpPr>
        <p:spPr>
          <a:xfrm>
            <a:off x="5177075" y="2834949"/>
            <a:ext cx="714600" cy="407100"/>
          </a:xfrm>
          <a:prstGeom prst="rect">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275" name="Google Shape;2275;p103"/>
          <p:cNvGrpSpPr/>
          <p:nvPr/>
        </p:nvGrpSpPr>
        <p:grpSpPr>
          <a:xfrm>
            <a:off x="6618803" y="1384001"/>
            <a:ext cx="1395014" cy="719745"/>
            <a:chOff x="-2082328" y="1227614"/>
            <a:chExt cx="1103825" cy="1896561"/>
          </a:xfrm>
        </p:grpSpPr>
        <p:sp>
          <p:nvSpPr>
            <p:cNvPr id="2276" name="Google Shape;2276;p103"/>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277" name="Google Shape;2277;p103"/>
            <p:cNvCxnSpPr/>
            <p:nvPr/>
          </p:nvCxnSpPr>
          <p:spPr>
            <a:xfrm flipH="1">
              <a:off x="-2082328" y="1227614"/>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2278" name="Google Shape;2278;p103"/>
            <p:cNvCxnSpPr/>
            <p:nvPr/>
          </p:nvCxnSpPr>
          <p:spPr>
            <a:xfrm rot="10800000">
              <a:off x="-978503"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2279" name="Google Shape;2279;p103"/>
          <p:cNvSpPr/>
          <p:nvPr/>
        </p:nvSpPr>
        <p:spPr>
          <a:xfrm>
            <a:off x="7756242" y="1950876"/>
            <a:ext cx="153000" cy="1530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80" name="Google Shape;2280;p103"/>
          <p:cNvSpPr txBox="1"/>
          <p:nvPr/>
        </p:nvSpPr>
        <p:spPr>
          <a:xfrm flipH="1">
            <a:off x="6586963" y="1426443"/>
            <a:ext cx="885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1 cm</a:t>
            </a:r>
            <a:endParaRPr sz="1800">
              <a:solidFill>
                <a:schemeClr val="dk1"/>
              </a:solidFill>
              <a:latin typeface="Lexend"/>
              <a:ea typeface="Lexend"/>
              <a:cs typeface="Lexend"/>
              <a:sym typeface="Lexend"/>
            </a:endParaRPr>
          </a:p>
        </p:txBody>
      </p:sp>
      <p:sp>
        <p:nvSpPr>
          <p:cNvPr id="2281" name="Google Shape;2281;p103"/>
          <p:cNvSpPr txBox="1"/>
          <p:nvPr/>
        </p:nvSpPr>
        <p:spPr>
          <a:xfrm flipH="1">
            <a:off x="8038103" y="1673347"/>
            <a:ext cx="558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0.48 cm</a:t>
            </a:r>
            <a:endParaRPr sz="1800">
              <a:solidFill>
                <a:schemeClr val="dk1"/>
              </a:solidFill>
              <a:latin typeface="Lexend"/>
              <a:ea typeface="Lexend"/>
              <a:cs typeface="Lexend"/>
              <a:sym typeface="Lexend"/>
            </a:endParaRPr>
          </a:p>
        </p:txBody>
      </p:sp>
      <p:sp>
        <p:nvSpPr>
          <p:cNvPr id="2282" name="Google Shape;2282;p103"/>
          <p:cNvSpPr txBox="1"/>
          <p:nvPr/>
        </p:nvSpPr>
        <p:spPr>
          <a:xfrm flipH="1">
            <a:off x="6998094" y="1875625"/>
            <a:ext cx="3240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c</a:t>
            </a:r>
            <a:r>
              <a:rPr lang="en-GB" sz="1800">
                <a:solidFill>
                  <a:schemeClr val="dk1"/>
                </a:solidFill>
                <a:latin typeface="Lexend"/>
                <a:ea typeface="Lexend"/>
                <a:cs typeface="Lexend"/>
                <a:sym typeface="Lexend"/>
              </a:rPr>
              <a:t>°</a:t>
            </a:r>
            <a:endParaRPr sz="1800">
              <a:latin typeface="Lexend"/>
              <a:ea typeface="Lexend"/>
              <a:cs typeface="Lexend"/>
              <a:sym typeface="Lexend"/>
            </a:endParaRPr>
          </a:p>
        </p:txBody>
      </p:sp>
      <p:sp>
        <p:nvSpPr>
          <p:cNvPr id="2283" name="Google Shape;2283;p103"/>
          <p:cNvSpPr/>
          <p:nvPr/>
        </p:nvSpPr>
        <p:spPr>
          <a:xfrm>
            <a:off x="2118311" y="4173851"/>
            <a:ext cx="153000" cy="1530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84" name="Google Shape;2284;p103"/>
          <p:cNvSpPr txBox="1"/>
          <p:nvPr/>
        </p:nvSpPr>
        <p:spPr>
          <a:xfrm flipH="1">
            <a:off x="770563" y="3649418"/>
            <a:ext cx="885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3 cm</a:t>
            </a:r>
            <a:endParaRPr sz="1800">
              <a:solidFill>
                <a:schemeClr val="dk1"/>
              </a:solidFill>
              <a:latin typeface="Lexend"/>
              <a:ea typeface="Lexend"/>
              <a:cs typeface="Lexend"/>
              <a:sym typeface="Lexend"/>
            </a:endParaRPr>
          </a:p>
        </p:txBody>
      </p:sp>
      <p:sp>
        <p:nvSpPr>
          <p:cNvPr id="2285" name="Google Shape;2285;p103"/>
          <p:cNvSpPr txBox="1"/>
          <p:nvPr/>
        </p:nvSpPr>
        <p:spPr>
          <a:xfrm flipH="1">
            <a:off x="2422798" y="3896322"/>
            <a:ext cx="558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0.48 cm</a:t>
            </a:r>
            <a:endParaRPr sz="1800">
              <a:solidFill>
                <a:schemeClr val="dk1"/>
              </a:solidFill>
              <a:latin typeface="Lexend"/>
              <a:ea typeface="Lexend"/>
              <a:cs typeface="Lexend"/>
              <a:sym typeface="Lexend"/>
            </a:endParaRPr>
          </a:p>
        </p:txBody>
      </p:sp>
      <p:sp>
        <p:nvSpPr>
          <p:cNvPr id="2286" name="Google Shape;2286;p103"/>
          <p:cNvSpPr txBox="1"/>
          <p:nvPr/>
        </p:nvSpPr>
        <p:spPr>
          <a:xfrm flipH="1">
            <a:off x="975684" y="4118127"/>
            <a:ext cx="3240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d</a:t>
            </a:r>
            <a:r>
              <a:rPr lang="en-GB" sz="1800">
                <a:solidFill>
                  <a:schemeClr val="dk1"/>
                </a:solidFill>
                <a:latin typeface="Lexend"/>
                <a:ea typeface="Lexend"/>
                <a:cs typeface="Lexend"/>
                <a:sym typeface="Lexend"/>
              </a:rPr>
              <a:t>°</a:t>
            </a:r>
            <a:endParaRPr sz="1800">
              <a:latin typeface="Lexend"/>
              <a:ea typeface="Lexend"/>
              <a:cs typeface="Lexend"/>
              <a:sym typeface="Lexend"/>
            </a:endParaRPr>
          </a:p>
        </p:txBody>
      </p:sp>
      <p:sp>
        <p:nvSpPr>
          <p:cNvPr id="2287" name="Google Shape;2287;p103"/>
          <p:cNvSpPr/>
          <p:nvPr/>
        </p:nvSpPr>
        <p:spPr>
          <a:xfrm>
            <a:off x="5014894" y="4586482"/>
            <a:ext cx="183300" cy="183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88" name="Google Shape;2288;p103"/>
          <p:cNvSpPr txBox="1"/>
          <p:nvPr/>
        </p:nvSpPr>
        <p:spPr>
          <a:xfrm flipH="1">
            <a:off x="3905751" y="3772096"/>
            <a:ext cx="771900" cy="262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0.5 cm</a:t>
            </a:r>
            <a:endParaRPr sz="1800">
              <a:solidFill>
                <a:schemeClr val="dk1"/>
              </a:solidFill>
              <a:latin typeface="Lexend"/>
              <a:ea typeface="Lexend"/>
              <a:cs typeface="Lexend"/>
              <a:sym typeface="Lexend"/>
            </a:endParaRPr>
          </a:p>
        </p:txBody>
      </p:sp>
      <p:sp>
        <p:nvSpPr>
          <p:cNvPr id="2289" name="Google Shape;2289;p103"/>
          <p:cNvSpPr txBox="1"/>
          <p:nvPr/>
        </p:nvSpPr>
        <p:spPr>
          <a:xfrm flipH="1">
            <a:off x="5292774" y="4092541"/>
            <a:ext cx="542700" cy="262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0.48 cm</a:t>
            </a:r>
            <a:endParaRPr sz="1800">
              <a:solidFill>
                <a:schemeClr val="dk1"/>
              </a:solidFill>
              <a:latin typeface="Lexend"/>
              <a:ea typeface="Lexend"/>
              <a:cs typeface="Lexend"/>
              <a:sym typeface="Lexend"/>
            </a:endParaRPr>
          </a:p>
        </p:txBody>
      </p:sp>
      <p:sp>
        <p:nvSpPr>
          <p:cNvPr id="2290" name="Google Shape;2290;p103"/>
          <p:cNvSpPr txBox="1"/>
          <p:nvPr/>
        </p:nvSpPr>
        <p:spPr>
          <a:xfrm flipH="1">
            <a:off x="4315012" y="4526079"/>
            <a:ext cx="388500" cy="214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e</a:t>
            </a:r>
            <a:r>
              <a:rPr lang="en-GB" sz="1800">
                <a:solidFill>
                  <a:schemeClr val="dk1"/>
                </a:solidFill>
                <a:latin typeface="Lexend"/>
                <a:ea typeface="Lexend"/>
                <a:cs typeface="Lexend"/>
                <a:sym typeface="Lexend"/>
              </a:rPr>
              <a:t>°</a:t>
            </a:r>
            <a:endParaRPr sz="1800">
              <a:latin typeface="Lexend"/>
              <a:ea typeface="Lexend"/>
              <a:cs typeface="Lexend"/>
              <a:sym typeface="Lexend"/>
            </a:endParaRPr>
          </a:p>
        </p:txBody>
      </p:sp>
      <p:sp>
        <p:nvSpPr>
          <p:cNvPr id="2291" name="Google Shape;2291;p103"/>
          <p:cNvSpPr/>
          <p:nvPr/>
        </p:nvSpPr>
        <p:spPr>
          <a:xfrm rot="10800000">
            <a:off x="6058595" y="3575631"/>
            <a:ext cx="1331100" cy="1331400"/>
          </a:xfrm>
          <a:prstGeom prst="arc">
            <a:avLst>
              <a:gd fmla="val 9151910" name="adj1"/>
              <a:gd fmla="val 1080995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292" name="Google Shape;2292;p103"/>
          <p:cNvGrpSpPr/>
          <p:nvPr/>
        </p:nvGrpSpPr>
        <p:grpSpPr>
          <a:xfrm>
            <a:off x="6618803" y="3530804"/>
            <a:ext cx="1395014" cy="719745"/>
            <a:chOff x="-2082328" y="1227614"/>
            <a:chExt cx="1103825" cy="1896561"/>
          </a:xfrm>
        </p:grpSpPr>
        <p:sp>
          <p:nvSpPr>
            <p:cNvPr id="2293" name="Google Shape;2293;p103"/>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294" name="Google Shape;2294;p103"/>
            <p:cNvCxnSpPr/>
            <p:nvPr/>
          </p:nvCxnSpPr>
          <p:spPr>
            <a:xfrm flipH="1">
              <a:off x="-2082328" y="1227614"/>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2295" name="Google Shape;2295;p103"/>
            <p:cNvCxnSpPr/>
            <p:nvPr/>
          </p:nvCxnSpPr>
          <p:spPr>
            <a:xfrm rot="10800000">
              <a:off x="-978503"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2296" name="Google Shape;2296;p103"/>
          <p:cNvSpPr/>
          <p:nvPr/>
        </p:nvSpPr>
        <p:spPr>
          <a:xfrm>
            <a:off x="7756242" y="4097679"/>
            <a:ext cx="153000" cy="1530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97" name="Google Shape;2297;p103"/>
          <p:cNvSpPr txBox="1"/>
          <p:nvPr/>
        </p:nvSpPr>
        <p:spPr>
          <a:xfrm flipH="1">
            <a:off x="6559458" y="3573245"/>
            <a:ext cx="885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0.5 cm</a:t>
            </a:r>
            <a:endParaRPr sz="1800">
              <a:solidFill>
                <a:schemeClr val="dk1"/>
              </a:solidFill>
              <a:latin typeface="Lexend"/>
              <a:ea typeface="Lexend"/>
              <a:cs typeface="Lexend"/>
              <a:sym typeface="Lexend"/>
            </a:endParaRPr>
          </a:p>
        </p:txBody>
      </p:sp>
      <p:sp>
        <p:nvSpPr>
          <p:cNvPr id="2298" name="Google Shape;2298;p103"/>
          <p:cNvSpPr txBox="1"/>
          <p:nvPr/>
        </p:nvSpPr>
        <p:spPr>
          <a:xfrm flipH="1">
            <a:off x="8038103" y="3820150"/>
            <a:ext cx="558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0.24 cm</a:t>
            </a:r>
            <a:endParaRPr sz="1800">
              <a:solidFill>
                <a:schemeClr val="dk1"/>
              </a:solidFill>
              <a:latin typeface="Lexend"/>
              <a:ea typeface="Lexend"/>
              <a:cs typeface="Lexend"/>
              <a:sym typeface="Lexend"/>
            </a:endParaRPr>
          </a:p>
        </p:txBody>
      </p:sp>
      <p:sp>
        <p:nvSpPr>
          <p:cNvPr id="2299" name="Google Shape;2299;p103"/>
          <p:cNvSpPr txBox="1"/>
          <p:nvPr/>
        </p:nvSpPr>
        <p:spPr>
          <a:xfrm>
            <a:off x="2389050" y="2834950"/>
            <a:ext cx="714600" cy="393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22.0°</a:t>
            </a:r>
            <a:endParaRPr sz="1800">
              <a:latin typeface="Lexend"/>
              <a:ea typeface="Lexend"/>
              <a:cs typeface="Lexend"/>
              <a:sym typeface="Lexend"/>
            </a:endParaRPr>
          </a:p>
        </p:txBody>
      </p:sp>
      <p:sp>
        <p:nvSpPr>
          <p:cNvPr id="2300" name="Google Shape;2300;p103"/>
          <p:cNvSpPr txBox="1"/>
          <p:nvPr/>
        </p:nvSpPr>
        <p:spPr>
          <a:xfrm>
            <a:off x="5177075" y="2834950"/>
            <a:ext cx="714600" cy="393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54.9°</a:t>
            </a:r>
            <a:endParaRPr sz="1800">
              <a:latin typeface="Lexend"/>
              <a:ea typeface="Lexend"/>
              <a:cs typeface="Lexend"/>
              <a:sym typeface="Lexend"/>
            </a:endParaRPr>
          </a:p>
        </p:txBody>
      </p:sp>
      <p:sp>
        <p:nvSpPr>
          <p:cNvPr id="2301" name="Google Shape;2301;p103"/>
          <p:cNvSpPr txBox="1"/>
          <p:nvPr/>
        </p:nvSpPr>
        <p:spPr>
          <a:xfrm>
            <a:off x="6449825" y="2682550"/>
            <a:ext cx="1624800" cy="393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c° = 28.7°</a:t>
            </a:r>
            <a:endParaRPr sz="1800">
              <a:latin typeface="Lexend"/>
              <a:ea typeface="Lexend"/>
              <a:cs typeface="Lexend"/>
              <a:sym typeface="Lexend"/>
            </a:endParaRPr>
          </a:p>
        </p:txBody>
      </p:sp>
      <p:sp>
        <p:nvSpPr>
          <p:cNvPr id="2302" name="Google Shape;2302;p103"/>
          <p:cNvSpPr txBox="1"/>
          <p:nvPr/>
        </p:nvSpPr>
        <p:spPr>
          <a:xfrm>
            <a:off x="1028600" y="4406175"/>
            <a:ext cx="1129800" cy="393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d° = 9.2°</a:t>
            </a:r>
            <a:endParaRPr sz="1800">
              <a:latin typeface="Lexend"/>
              <a:ea typeface="Lexend"/>
              <a:cs typeface="Lexend"/>
              <a:sym typeface="Lexend"/>
            </a:endParaRPr>
          </a:p>
        </p:txBody>
      </p:sp>
      <p:sp>
        <p:nvSpPr>
          <p:cNvPr id="2303" name="Google Shape;2303;p103"/>
          <p:cNvSpPr txBox="1"/>
          <p:nvPr/>
        </p:nvSpPr>
        <p:spPr>
          <a:xfrm>
            <a:off x="3209025" y="3313125"/>
            <a:ext cx="1214400" cy="393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e° = 73.7°</a:t>
            </a:r>
            <a:endParaRPr sz="1800">
              <a:latin typeface="Lexend"/>
              <a:ea typeface="Lexend"/>
              <a:cs typeface="Lexend"/>
              <a:sym typeface="Lexend"/>
            </a:endParaRPr>
          </a:p>
        </p:txBody>
      </p:sp>
      <p:sp>
        <p:nvSpPr>
          <p:cNvPr id="2304" name="Google Shape;2304;p103"/>
          <p:cNvSpPr txBox="1"/>
          <p:nvPr/>
        </p:nvSpPr>
        <p:spPr>
          <a:xfrm>
            <a:off x="6449825" y="4406175"/>
            <a:ext cx="1624800" cy="393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f° = 28.7°</a:t>
            </a:r>
            <a:endParaRPr sz="1800">
              <a:latin typeface="Lexend"/>
              <a:ea typeface="Lexend"/>
              <a:cs typeface="Lexend"/>
              <a:sym typeface="Lexend"/>
            </a:endParaRPr>
          </a:p>
        </p:txBody>
      </p:sp>
      <p:sp>
        <p:nvSpPr>
          <p:cNvPr id="2305" name="Google Shape;2305;p103"/>
          <p:cNvSpPr txBox="1"/>
          <p:nvPr/>
        </p:nvSpPr>
        <p:spPr>
          <a:xfrm flipH="1">
            <a:off x="7097945" y="3985876"/>
            <a:ext cx="3240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f</a:t>
            </a:r>
            <a:r>
              <a:rPr lang="en-GB" sz="1800">
                <a:solidFill>
                  <a:schemeClr val="dk1"/>
                </a:solidFill>
                <a:latin typeface="Lexend"/>
                <a:ea typeface="Lexend"/>
                <a:cs typeface="Lexend"/>
                <a:sym typeface="Lexend"/>
              </a:rPr>
              <a:t>°</a:t>
            </a:r>
            <a:endParaRPr sz="1800">
              <a:latin typeface="Lexend"/>
              <a:ea typeface="Lexend"/>
              <a:cs typeface="Lexend"/>
              <a:sym typeface="Lexend"/>
            </a:endParaRPr>
          </a:p>
        </p:txBody>
      </p:sp>
      <p:sp>
        <p:nvSpPr>
          <p:cNvPr id="2306" name="Google Shape;2306;p103"/>
          <p:cNvSpPr txBox="1"/>
          <p:nvPr/>
        </p:nvSpPr>
        <p:spPr>
          <a:xfrm>
            <a:off x="4436475" y="2240750"/>
            <a:ext cx="313800" cy="246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18</a:t>
            </a:r>
            <a:endParaRPr sz="1800">
              <a:latin typeface="Lexend"/>
              <a:ea typeface="Lexend"/>
              <a:cs typeface="Lexend"/>
              <a:sym typeface="Lexend"/>
            </a:endParaRPr>
          </a:p>
        </p:txBody>
      </p:sp>
      <p:sp>
        <p:nvSpPr>
          <p:cNvPr id="2307" name="Google Shape;2307;p103"/>
          <p:cNvSpPr txBox="1"/>
          <p:nvPr/>
        </p:nvSpPr>
        <p:spPr>
          <a:xfrm>
            <a:off x="4436475" y="2473675"/>
            <a:ext cx="313800" cy="246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22</a:t>
            </a:r>
            <a:endParaRPr sz="1800">
              <a:latin typeface="Lexend"/>
              <a:ea typeface="Lexend"/>
              <a:cs typeface="Lexend"/>
              <a:sym typeface="Lexend"/>
            </a:endParaRPr>
          </a:p>
        </p:txBody>
      </p:sp>
      <p:sp>
        <p:nvSpPr>
          <p:cNvPr id="2308" name="Google Shape;2308;p103"/>
          <p:cNvSpPr txBox="1"/>
          <p:nvPr/>
        </p:nvSpPr>
        <p:spPr>
          <a:xfrm>
            <a:off x="4436475" y="2798150"/>
            <a:ext cx="313800" cy="246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18</a:t>
            </a:r>
            <a:endParaRPr sz="1800">
              <a:latin typeface="Lexend"/>
              <a:ea typeface="Lexend"/>
              <a:cs typeface="Lexend"/>
              <a:sym typeface="Lexend"/>
            </a:endParaRPr>
          </a:p>
        </p:txBody>
      </p:sp>
      <p:sp>
        <p:nvSpPr>
          <p:cNvPr id="2309" name="Google Shape;2309;p103"/>
          <p:cNvSpPr txBox="1"/>
          <p:nvPr/>
        </p:nvSpPr>
        <p:spPr>
          <a:xfrm>
            <a:off x="4436475" y="3031075"/>
            <a:ext cx="313800" cy="246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22</a:t>
            </a:r>
            <a:endParaRPr sz="1800">
              <a:latin typeface="Lexend"/>
              <a:ea typeface="Lexend"/>
              <a:cs typeface="Lexend"/>
              <a:sym typeface="Lexend"/>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3" name="Shape 2313"/>
        <p:cNvGrpSpPr/>
        <p:nvPr/>
      </p:nvGrpSpPr>
      <p:grpSpPr>
        <a:xfrm>
          <a:off x="0" y="0"/>
          <a:ext cx="0" cy="0"/>
          <a:chOff x="0" y="0"/>
          <a:chExt cx="0" cy="0"/>
        </a:xfrm>
      </p:grpSpPr>
      <p:sp>
        <p:nvSpPr>
          <p:cNvPr id="2314" name="Google Shape;2314;p104"/>
          <p:cNvSpPr txBox="1"/>
          <p:nvPr/>
        </p:nvSpPr>
        <p:spPr>
          <a:xfrm>
            <a:off x="324000" y="2422956"/>
            <a:ext cx="8496000" cy="170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Qaaciddadan sine (sine formula) waxaa loo isticmaali karaa in lagu helo dhererka hypotenuse-ka, dhererka dhinaca ka soo horjeeda xagal θ°, ama cabbirka xagasha θ° lafteeda.</a:t>
            </a:r>
            <a:r>
              <a:rPr lang="en-GB" sz="1400">
                <a:solidFill>
                  <a:schemeClr val="dk1"/>
                </a:solidFill>
                <a:latin typeface="Lexend"/>
                <a:ea typeface="Lexend"/>
                <a:cs typeface="Lexend"/>
                <a:sym typeface="Lexend"/>
              </a:rPr>
              <a:t/>
            </a:r>
            <a:r>
              <a:rPr i="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i="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1000"/>
              </a:spcBef>
              <a:spcAft>
                <a:spcPts val="0"/>
              </a:spcAft>
              <a:buNone/>
            </a:pPr>
            <a:r>
              <a:rPr lang="en-GB" sz="1400">
                <a:solidFill>
                  <a:schemeClr val="dk1"/>
                </a:solidFill>
                <a:latin typeface="Lexend"/>
                <a:ea typeface="Lexend"/>
                <a:cs typeface="Lexend"/>
                <a:sym typeface="Lexend"/>
              </a:rPr>
              <a:t>Si loo helo cabbirka xagasha, waa in la isticmaalaa shaqada ka soo horjeeda shaqada sine (sine function): shaqada arcsine (arcsine function).</a:t>
            </a:r>
            <a:endParaRPr sz="1800">
              <a:solidFill>
                <a:schemeClr val="dk1"/>
              </a:solidFill>
              <a:latin typeface="Lexend"/>
              <a:ea typeface="Lexend"/>
              <a:cs typeface="Lexend"/>
              <a:sym typeface="Lexend"/>
            </a:endParaRPr>
          </a:p>
          <a:p>
            <a:pPr indent="0" lvl="0" marL="0" rtl="0" algn="l">
              <a:spcBef>
                <a:spcPts val="1000"/>
              </a:spcBef>
              <a:spcAft>
                <a:spcPts val="1000"/>
              </a:spcAft>
              <a:buNone/>
            </a:pPr>
            <a:r>
              <a:rPr lang="en-GB" sz="1400">
                <a:solidFill>
                  <a:schemeClr val="dk1"/>
                </a:solidFill>
                <a:latin typeface="Lexend"/>
                <a:ea typeface="Lexend"/>
                <a:cs typeface="Lexend"/>
                <a:sym typeface="Lexend"/>
              </a:rPr>
              <a:t>Kalkuleytarka, shaqada arcsine (arcsine function) waxaa badanaa loo qoraa sin-1.</a:t>
            </a:r>
            <a:r>
              <a:rPr lang="en-GB" sz="1400">
                <a:solidFill>
                  <a:schemeClr val="dk1"/>
                </a:solidFill>
                <a:latin typeface="Lexend"/>
                <a:ea typeface="Times New Roman"/>
                <a:cs typeface="Times New Roman"/>
                <a:sym typeface="Times New Roman"/>
              </a:rPr>
              <a:t/>
            </a:r>
            <a:r>
              <a:rPr baseline="30000"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2315" name="Google Shape;2315;p104"/>
          <p:cNvSpPr txBox="1"/>
          <p:nvPr/>
        </p:nvSpPr>
        <p:spPr>
          <a:xfrm>
            <a:off x="324000" y="633631"/>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Xiriirka ka dhexeeya hypotenuse-ka saddexagalka qumman (right-angled triangle) iyo dhinaca ka soo horjeeda xagal θ° waxaa loo qori karaa qaaciddo (formula) siyaabo kala duwan:</a:t>
            </a:r>
            <a:r>
              <a:rPr i="1" lang="en-GB" sz="1400">
                <a:latin typeface="Lexend"/>
                <a:ea typeface="Lexend"/>
                <a:cs typeface="Lexend"/>
                <a:sym typeface="Lexend"/>
              </a:rPr>
              <a:t/>
            </a:r>
            <a:r>
              <a:rPr lang="en-GB" sz="1400">
                <a:latin typeface="Lexend"/>
                <a:ea typeface="Lexend"/>
                <a:cs typeface="Lexend"/>
                <a:sym typeface="Lexend"/>
              </a:rPr>
              <a:t/>
            </a:r>
            <a:endParaRPr sz="1800">
              <a:solidFill>
                <a:schemeClr val="dk1"/>
              </a:solidFill>
              <a:latin typeface="Lexend"/>
              <a:ea typeface="Lexend"/>
              <a:cs typeface="Lexend"/>
              <a:sym typeface="Lexend"/>
            </a:endParaRPr>
          </a:p>
        </p:txBody>
      </p:sp>
      <p:sp>
        <p:nvSpPr>
          <p:cNvPr id="2316" name="Google Shape;2316;p104"/>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Isticmaalka saamiga sine (sine ratio)</a:t>
            </a:r>
            <a:endParaRPr/>
          </a:p>
        </p:txBody>
      </p:sp>
      <p:pic>
        <p:nvPicPr>
          <p:cNvPr descr="&lt;math xmlns=&quot;http://www.w3.org/1998/Math/MathML&quot; display=&quot;block&quot; data-is-equatio=&quot;1&quot; data-latex=&quot;\frac{\text{opp}}{h}=\sin\left(\theta°\right)\ \ \ \ \ \frac{\text{opp}}{\sin\left(\theta°\right)}=h\ \ \ \ \ h\times\sin\left(\theta°\right)=\text{opp}&quot;&gt;&lt;mfrac&gt;&lt;mtext&gt;opp&lt;/mtext&gt;&lt;mi&gt;h&lt;/mi&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2317" name="Google Shape;2317;p104" title="opp over h equals sine theta degrees opp over sine theta degrees equals h h times sine theta degrees equals opp"/>
          <p:cNvPicPr preferRelativeResize="0"/>
          <p:nvPr/>
        </p:nvPicPr>
        <p:blipFill>
          <a:blip r:embed="rId3">
            <a:alphaModFix/>
          </a:blip>
          <a:stretch>
            <a:fillRect/>
          </a:stretch>
        </p:blipFill>
        <p:spPr>
          <a:xfrm>
            <a:off x="1859444" y="1449114"/>
            <a:ext cx="5392121" cy="5616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