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70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136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2A7510FF-DB5D-4613-96E9-5DA671240F2A}">
  <a:tblStyle styleId="{2A7510FF-DB5D-4613-96E9-5DA671240F2A}"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2BF94F13-6AE9-463D-A666-45AB6FBBDEB5}" styleName="Table_1">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361"/>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1" name="Shape 751"/>
        <p:cNvGrpSpPr/>
        <p:nvPr/>
      </p:nvGrpSpPr>
      <p:grpSpPr>
        <a:xfrm>
          <a:off x="0" y="0"/>
          <a:ext cx="0" cy="0"/>
          <a:chOff x="0" y="0"/>
          <a:chExt cx="0" cy="0"/>
        </a:xfrm>
      </p:grpSpPr>
      <p:sp>
        <p:nvSpPr>
          <p:cNvPr id="752" name="Google Shape;752;g279955a40ae_0_8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3" name="Google Shape;753;g279955a40ae_0_8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7" name="Shape 757"/>
        <p:cNvGrpSpPr/>
        <p:nvPr/>
      </p:nvGrpSpPr>
      <p:grpSpPr>
        <a:xfrm>
          <a:off x="0" y="0"/>
          <a:ext cx="0" cy="0"/>
          <a:chOff x="0" y="0"/>
          <a:chExt cx="0" cy="0"/>
        </a:xfrm>
      </p:grpSpPr>
      <p:sp>
        <p:nvSpPr>
          <p:cNvPr id="758" name="Google Shape;758;g279955a40ae_0_8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9" name="Google Shape;759;g279955a40ae_0_8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2" name="Shape 762"/>
        <p:cNvGrpSpPr/>
        <p:nvPr/>
      </p:nvGrpSpPr>
      <p:grpSpPr>
        <a:xfrm>
          <a:off x="0" y="0"/>
          <a:ext cx="0" cy="0"/>
          <a:chOff x="0" y="0"/>
          <a:chExt cx="0" cy="0"/>
        </a:xfrm>
      </p:grpSpPr>
      <p:sp>
        <p:nvSpPr>
          <p:cNvPr id="763" name="Google Shape;763;g279955a40ae_0_8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4" name="Google Shape;764;g279955a40ae_0_8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7" name="Shape 767"/>
        <p:cNvGrpSpPr/>
        <p:nvPr/>
      </p:nvGrpSpPr>
      <p:grpSpPr>
        <a:xfrm>
          <a:off x="0" y="0"/>
          <a:ext cx="0" cy="0"/>
          <a:chOff x="0" y="0"/>
          <a:chExt cx="0" cy="0"/>
        </a:xfrm>
      </p:grpSpPr>
      <p:sp>
        <p:nvSpPr>
          <p:cNvPr id="768" name="Google Shape;768;g2b9ae334947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9" name="Google Shape;769;g2b9ae334947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6" name="Shape 776"/>
        <p:cNvGrpSpPr/>
        <p:nvPr/>
      </p:nvGrpSpPr>
      <p:grpSpPr>
        <a:xfrm>
          <a:off x="0" y="0"/>
          <a:ext cx="0" cy="0"/>
          <a:chOff x="0" y="0"/>
          <a:chExt cx="0" cy="0"/>
        </a:xfrm>
      </p:grpSpPr>
      <p:sp>
        <p:nvSpPr>
          <p:cNvPr id="777" name="Google Shape;777;g2b9ae334947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8" name="Google Shape;778;g2b9ae334947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4" name="Shape 784"/>
        <p:cNvGrpSpPr/>
        <p:nvPr/>
      </p:nvGrpSpPr>
      <p:grpSpPr>
        <a:xfrm>
          <a:off x="0" y="0"/>
          <a:ext cx="0" cy="0"/>
          <a:chOff x="0" y="0"/>
          <a:chExt cx="0" cy="0"/>
        </a:xfrm>
      </p:grpSpPr>
      <p:sp>
        <p:nvSpPr>
          <p:cNvPr id="785" name="Google Shape;785;g2bb1dfd70b6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6" name="Google Shape;786;g2bb1dfd70b6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2" name="Shape 832"/>
        <p:cNvGrpSpPr/>
        <p:nvPr/>
      </p:nvGrpSpPr>
      <p:grpSpPr>
        <a:xfrm>
          <a:off x="0" y="0"/>
          <a:ext cx="0" cy="0"/>
          <a:chOff x="0" y="0"/>
          <a:chExt cx="0" cy="0"/>
        </a:xfrm>
      </p:grpSpPr>
      <p:sp>
        <p:nvSpPr>
          <p:cNvPr id="833" name="Google Shape;833;g2bb1dfd70b6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4" name="Google Shape;834;g2bb1dfd70b6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1" name="Shape 881"/>
        <p:cNvGrpSpPr/>
        <p:nvPr/>
      </p:nvGrpSpPr>
      <p:grpSpPr>
        <a:xfrm>
          <a:off x="0" y="0"/>
          <a:ext cx="0" cy="0"/>
          <a:chOff x="0" y="0"/>
          <a:chExt cx="0" cy="0"/>
        </a:xfrm>
      </p:grpSpPr>
      <p:sp>
        <p:nvSpPr>
          <p:cNvPr id="882" name="Google Shape;882;g2bb1dfd70b6_0_1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3" name="Google Shape;883;g2bb1dfd70b6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1" name="Shape 911"/>
        <p:cNvGrpSpPr/>
        <p:nvPr/>
      </p:nvGrpSpPr>
      <p:grpSpPr>
        <a:xfrm>
          <a:off x="0" y="0"/>
          <a:ext cx="0" cy="0"/>
          <a:chOff x="0" y="0"/>
          <a:chExt cx="0" cy="0"/>
        </a:xfrm>
      </p:grpSpPr>
      <p:sp>
        <p:nvSpPr>
          <p:cNvPr id="912" name="Google Shape;912;g2bb1dfd70b6_0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3" name="Google Shape;913;g2bb1dfd70b6_0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8" name="Shape 968"/>
        <p:cNvGrpSpPr/>
        <p:nvPr/>
      </p:nvGrpSpPr>
      <p:grpSpPr>
        <a:xfrm>
          <a:off x="0" y="0"/>
          <a:ext cx="0" cy="0"/>
          <a:chOff x="0" y="0"/>
          <a:chExt cx="0" cy="0"/>
        </a:xfrm>
      </p:grpSpPr>
      <p:sp>
        <p:nvSpPr>
          <p:cNvPr id="969" name="Google Shape;969;g2bb1dfd70b6_0_1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0" name="Google Shape;970;g2bb1dfd70b6_0_1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2" name="Shape 1002"/>
        <p:cNvGrpSpPr/>
        <p:nvPr/>
      </p:nvGrpSpPr>
      <p:grpSpPr>
        <a:xfrm>
          <a:off x="0" y="0"/>
          <a:ext cx="0" cy="0"/>
          <a:chOff x="0" y="0"/>
          <a:chExt cx="0" cy="0"/>
        </a:xfrm>
      </p:grpSpPr>
      <p:sp>
        <p:nvSpPr>
          <p:cNvPr id="1003" name="Google Shape;1003;g2bb1dfd70b6_0_2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4" name="Google Shape;1004;g2bb1dfd70b6_0_2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0" name="Shape 1030"/>
        <p:cNvGrpSpPr/>
        <p:nvPr/>
      </p:nvGrpSpPr>
      <p:grpSpPr>
        <a:xfrm>
          <a:off x="0" y="0"/>
          <a:ext cx="0" cy="0"/>
          <a:chOff x="0" y="0"/>
          <a:chExt cx="0" cy="0"/>
        </a:xfrm>
      </p:grpSpPr>
      <p:sp>
        <p:nvSpPr>
          <p:cNvPr id="1031" name="Google Shape;1031;g2bb1dfd70b6_0_2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2" name="Google Shape;1032;g2bb1dfd70b6_0_2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7" name="Shape 1077"/>
        <p:cNvGrpSpPr/>
        <p:nvPr/>
      </p:nvGrpSpPr>
      <p:grpSpPr>
        <a:xfrm>
          <a:off x="0" y="0"/>
          <a:ext cx="0" cy="0"/>
          <a:chOff x="0" y="0"/>
          <a:chExt cx="0" cy="0"/>
        </a:xfrm>
      </p:grpSpPr>
      <p:sp>
        <p:nvSpPr>
          <p:cNvPr id="1078" name="Google Shape;1078;g2bb1dfd70b6_0_2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9" name="Google Shape;1079;g2bb1dfd70b6_0_2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0" name="Shape 1120"/>
        <p:cNvGrpSpPr/>
        <p:nvPr/>
      </p:nvGrpSpPr>
      <p:grpSpPr>
        <a:xfrm>
          <a:off x="0" y="0"/>
          <a:ext cx="0" cy="0"/>
          <a:chOff x="0" y="0"/>
          <a:chExt cx="0" cy="0"/>
        </a:xfrm>
      </p:grpSpPr>
      <p:sp>
        <p:nvSpPr>
          <p:cNvPr id="1121" name="Google Shape;1121;g2bb1dfd70b6_0_3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2" name="Google Shape;1122;g2bb1dfd70b6_0_3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5" name="Shape 1145"/>
        <p:cNvGrpSpPr/>
        <p:nvPr/>
      </p:nvGrpSpPr>
      <p:grpSpPr>
        <a:xfrm>
          <a:off x="0" y="0"/>
          <a:ext cx="0" cy="0"/>
          <a:chOff x="0" y="0"/>
          <a:chExt cx="0" cy="0"/>
        </a:xfrm>
      </p:grpSpPr>
      <p:sp>
        <p:nvSpPr>
          <p:cNvPr id="1146" name="Google Shape;1146;g2bb1dfd70b6_0_4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7" name="Google Shape;1147;g2bb1dfd70b6_0_4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5" name="Shape 1175"/>
        <p:cNvGrpSpPr/>
        <p:nvPr/>
      </p:nvGrpSpPr>
      <p:grpSpPr>
        <a:xfrm>
          <a:off x="0" y="0"/>
          <a:ext cx="0" cy="0"/>
          <a:chOff x="0" y="0"/>
          <a:chExt cx="0" cy="0"/>
        </a:xfrm>
      </p:grpSpPr>
      <p:sp>
        <p:nvSpPr>
          <p:cNvPr id="1176" name="Google Shape;1176;g2bb1dfd70b6_0_17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7" name="Google Shape;1177;g2bb1dfd70b6_0_17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4" name="Shape 1224"/>
        <p:cNvGrpSpPr/>
        <p:nvPr/>
      </p:nvGrpSpPr>
      <p:grpSpPr>
        <a:xfrm>
          <a:off x="0" y="0"/>
          <a:ext cx="0" cy="0"/>
          <a:chOff x="0" y="0"/>
          <a:chExt cx="0" cy="0"/>
        </a:xfrm>
      </p:grpSpPr>
      <p:sp>
        <p:nvSpPr>
          <p:cNvPr id="1225" name="Google Shape;1225;g2bb1dfd70b6_0_5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6" name="Google Shape;1226;g2bb1dfd70b6_0_5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0" name="Shape 1270"/>
        <p:cNvGrpSpPr/>
        <p:nvPr/>
      </p:nvGrpSpPr>
      <p:grpSpPr>
        <a:xfrm>
          <a:off x="0" y="0"/>
          <a:ext cx="0" cy="0"/>
          <a:chOff x="0" y="0"/>
          <a:chExt cx="0" cy="0"/>
        </a:xfrm>
      </p:grpSpPr>
      <p:sp>
        <p:nvSpPr>
          <p:cNvPr id="1271" name="Google Shape;1271;g2bb1dfd70b6_0_5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2" name="Google Shape;1272;g2bb1dfd70b6_0_5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3" name="Shape 1333"/>
        <p:cNvGrpSpPr/>
        <p:nvPr/>
      </p:nvGrpSpPr>
      <p:grpSpPr>
        <a:xfrm>
          <a:off x="0" y="0"/>
          <a:ext cx="0" cy="0"/>
          <a:chOff x="0" y="0"/>
          <a:chExt cx="0" cy="0"/>
        </a:xfrm>
      </p:grpSpPr>
      <p:sp>
        <p:nvSpPr>
          <p:cNvPr id="1334" name="Google Shape;1334;g2bb1dfd70b6_0_6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5" name="Google Shape;1335;g2bb1dfd70b6_0_6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5" name="Shape 1365"/>
        <p:cNvGrpSpPr/>
        <p:nvPr/>
      </p:nvGrpSpPr>
      <p:grpSpPr>
        <a:xfrm>
          <a:off x="0" y="0"/>
          <a:ext cx="0" cy="0"/>
          <a:chOff x="0" y="0"/>
          <a:chExt cx="0" cy="0"/>
        </a:xfrm>
      </p:grpSpPr>
      <p:sp>
        <p:nvSpPr>
          <p:cNvPr id="1366" name="Google Shape;1366;g2bb1dfd70b6_0_6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7" name="Google Shape;1367;g2bb1dfd70b6_0_6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8" name="Shape 1428"/>
        <p:cNvGrpSpPr/>
        <p:nvPr/>
      </p:nvGrpSpPr>
      <p:grpSpPr>
        <a:xfrm>
          <a:off x="0" y="0"/>
          <a:ext cx="0" cy="0"/>
          <a:chOff x="0" y="0"/>
          <a:chExt cx="0" cy="0"/>
        </a:xfrm>
      </p:grpSpPr>
      <p:sp>
        <p:nvSpPr>
          <p:cNvPr id="1429" name="Google Shape;1429;g2bb1dfd70b6_0_18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0" name="Google Shape;1430;g2bb1dfd70b6_0_18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0" name="Shape 1480"/>
        <p:cNvGrpSpPr/>
        <p:nvPr/>
      </p:nvGrpSpPr>
      <p:grpSpPr>
        <a:xfrm>
          <a:off x="0" y="0"/>
          <a:ext cx="0" cy="0"/>
          <a:chOff x="0" y="0"/>
          <a:chExt cx="0" cy="0"/>
        </a:xfrm>
      </p:grpSpPr>
      <p:sp>
        <p:nvSpPr>
          <p:cNvPr id="1481" name="Google Shape;1481;g2bb1dfd70b6_0_19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2" name="Google Shape;1482;g2bb1dfd70b6_0_19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1" name="Shape 1551"/>
        <p:cNvGrpSpPr/>
        <p:nvPr/>
      </p:nvGrpSpPr>
      <p:grpSpPr>
        <a:xfrm>
          <a:off x="0" y="0"/>
          <a:ext cx="0" cy="0"/>
          <a:chOff x="0" y="0"/>
          <a:chExt cx="0" cy="0"/>
        </a:xfrm>
      </p:grpSpPr>
      <p:sp>
        <p:nvSpPr>
          <p:cNvPr id="1552" name="Google Shape;1552;g2bb1dfd70b6_0_19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3" name="Google Shape;1553;g2bb1dfd70b6_0_19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7" name="Shape 1587"/>
        <p:cNvGrpSpPr/>
        <p:nvPr/>
      </p:nvGrpSpPr>
      <p:grpSpPr>
        <a:xfrm>
          <a:off x="0" y="0"/>
          <a:ext cx="0" cy="0"/>
          <a:chOff x="0" y="0"/>
          <a:chExt cx="0" cy="0"/>
        </a:xfrm>
      </p:grpSpPr>
      <p:sp>
        <p:nvSpPr>
          <p:cNvPr id="1588" name="Google Shape;1588;g2b9ae334947_0_7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9" name="Google Shape;1589;g2b9ae334947_0_7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5" name="Shape 1595"/>
        <p:cNvGrpSpPr/>
        <p:nvPr/>
      </p:nvGrpSpPr>
      <p:grpSpPr>
        <a:xfrm>
          <a:off x="0" y="0"/>
          <a:ext cx="0" cy="0"/>
          <a:chOff x="0" y="0"/>
          <a:chExt cx="0" cy="0"/>
        </a:xfrm>
      </p:grpSpPr>
      <p:sp>
        <p:nvSpPr>
          <p:cNvPr id="1596" name="Google Shape;1596;g2b9ae334947_0_7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7" name="Google Shape;1597;g2b9ae334947_0_7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3" name="Shape 1623"/>
        <p:cNvGrpSpPr/>
        <p:nvPr/>
      </p:nvGrpSpPr>
      <p:grpSpPr>
        <a:xfrm>
          <a:off x="0" y="0"/>
          <a:ext cx="0" cy="0"/>
          <a:chOff x="0" y="0"/>
          <a:chExt cx="0" cy="0"/>
        </a:xfrm>
      </p:grpSpPr>
      <p:sp>
        <p:nvSpPr>
          <p:cNvPr id="1624" name="Google Shape;1624;g2b9ae334947_0_10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5" name="Google Shape;1625;g2b9ae334947_0_10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2" name="Shape 1652"/>
        <p:cNvGrpSpPr/>
        <p:nvPr/>
      </p:nvGrpSpPr>
      <p:grpSpPr>
        <a:xfrm>
          <a:off x="0" y="0"/>
          <a:ext cx="0" cy="0"/>
          <a:chOff x="0" y="0"/>
          <a:chExt cx="0" cy="0"/>
        </a:xfrm>
      </p:grpSpPr>
      <p:sp>
        <p:nvSpPr>
          <p:cNvPr id="1653" name="Google Shape;1653;g2b9ae334947_0_10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4" name="Google Shape;1654;g2b9ae334947_0_10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2" name="Shape 1682"/>
        <p:cNvGrpSpPr/>
        <p:nvPr/>
      </p:nvGrpSpPr>
      <p:grpSpPr>
        <a:xfrm>
          <a:off x="0" y="0"/>
          <a:ext cx="0" cy="0"/>
          <a:chOff x="0" y="0"/>
          <a:chExt cx="0" cy="0"/>
        </a:xfrm>
      </p:grpSpPr>
      <p:sp>
        <p:nvSpPr>
          <p:cNvPr id="1683" name="Google Shape;1683;g2b9ae334947_0_11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4" name="Google Shape;1684;g2b9ae334947_0_1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1" name="Shape 1711"/>
        <p:cNvGrpSpPr/>
        <p:nvPr/>
      </p:nvGrpSpPr>
      <p:grpSpPr>
        <a:xfrm>
          <a:off x="0" y="0"/>
          <a:ext cx="0" cy="0"/>
          <a:chOff x="0" y="0"/>
          <a:chExt cx="0" cy="0"/>
        </a:xfrm>
      </p:grpSpPr>
      <p:sp>
        <p:nvSpPr>
          <p:cNvPr id="1712" name="Google Shape;1712;g2b9ae334947_0_11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3" name="Google Shape;1713;g2b9ae334947_0_11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6" name="Shape 1736"/>
        <p:cNvGrpSpPr/>
        <p:nvPr/>
      </p:nvGrpSpPr>
      <p:grpSpPr>
        <a:xfrm>
          <a:off x="0" y="0"/>
          <a:ext cx="0" cy="0"/>
          <a:chOff x="0" y="0"/>
          <a:chExt cx="0" cy="0"/>
        </a:xfrm>
      </p:grpSpPr>
      <p:sp>
        <p:nvSpPr>
          <p:cNvPr id="1737" name="Google Shape;1737;g2b9ae334947_0_11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8" name="Google Shape;1738;g2b9ae334947_0_11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2" name="Shape 1752"/>
        <p:cNvGrpSpPr/>
        <p:nvPr/>
      </p:nvGrpSpPr>
      <p:grpSpPr>
        <a:xfrm>
          <a:off x="0" y="0"/>
          <a:ext cx="0" cy="0"/>
          <a:chOff x="0" y="0"/>
          <a:chExt cx="0" cy="0"/>
        </a:xfrm>
      </p:grpSpPr>
      <p:sp>
        <p:nvSpPr>
          <p:cNvPr id="1753" name="Google Shape;1753;g2b9ae334947_0_12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4" name="Google Shape;1754;g2b9ae334947_0_12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6" name="Shape 1786"/>
        <p:cNvGrpSpPr/>
        <p:nvPr/>
      </p:nvGrpSpPr>
      <p:grpSpPr>
        <a:xfrm>
          <a:off x="0" y="0"/>
          <a:ext cx="0" cy="0"/>
          <a:chOff x="0" y="0"/>
          <a:chExt cx="0" cy="0"/>
        </a:xfrm>
      </p:grpSpPr>
      <p:sp>
        <p:nvSpPr>
          <p:cNvPr id="1787" name="Google Shape;1787;g2b9ae334947_0_12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8" name="Google Shape;1788;g2b9ae334947_0_12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0" name="Shape 1820"/>
        <p:cNvGrpSpPr/>
        <p:nvPr/>
      </p:nvGrpSpPr>
      <p:grpSpPr>
        <a:xfrm>
          <a:off x="0" y="0"/>
          <a:ext cx="0" cy="0"/>
          <a:chOff x="0" y="0"/>
          <a:chExt cx="0" cy="0"/>
        </a:xfrm>
      </p:grpSpPr>
      <p:sp>
        <p:nvSpPr>
          <p:cNvPr id="1821" name="Google Shape;1821;g2b9ae334947_0_8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2" name="Google Shape;1822;g2b9ae334947_0_8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7" name="Shape 1857"/>
        <p:cNvGrpSpPr/>
        <p:nvPr/>
      </p:nvGrpSpPr>
      <p:grpSpPr>
        <a:xfrm>
          <a:off x="0" y="0"/>
          <a:ext cx="0" cy="0"/>
          <a:chOff x="0" y="0"/>
          <a:chExt cx="0" cy="0"/>
        </a:xfrm>
      </p:grpSpPr>
      <p:sp>
        <p:nvSpPr>
          <p:cNvPr id="1858" name="Google Shape;1858;g2b9ae334947_0_13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9" name="Google Shape;1859;g2b9ae334947_0_13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0" name="Shape 1870"/>
        <p:cNvGrpSpPr/>
        <p:nvPr/>
      </p:nvGrpSpPr>
      <p:grpSpPr>
        <a:xfrm>
          <a:off x="0" y="0"/>
          <a:ext cx="0" cy="0"/>
          <a:chOff x="0" y="0"/>
          <a:chExt cx="0" cy="0"/>
        </a:xfrm>
      </p:grpSpPr>
      <p:sp>
        <p:nvSpPr>
          <p:cNvPr id="1871" name="Google Shape;1871;g2b9ae334947_0_13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2" name="Google Shape;1872;g2b9ae334947_0_13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0" name="Shape 1880"/>
        <p:cNvGrpSpPr/>
        <p:nvPr/>
      </p:nvGrpSpPr>
      <p:grpSpPr>
        <a:xfrm>
          <a:off x="0" y="0"/>
          <a:ext cx="0" cy="0"/>
          <a:chOff x="0" y="0"/>
          <a:chExt cx="0" cy="0"/>
        </a:xfrm>
      </p:grpSpPr>
      <p:sp>
        <p:nvSpPr>
          <p:cNvPr id="1881" name="Google Shape;1881;g2b9ae334947_0_13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2" name="Google Shape;1882;g2b9ae334947_0_13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0" name="Shape 1900"/>
        <p:cNvGrpSpPr/>
        <p:nvPr/>
      </p:nvGrpSpPr>
      <p:grpSpPr>
        <a:xfrm>
          <a:off x="0" y="0"/>
          <a:ext cx="0" cy="0"/>
          <a:chOff x="0" y="0"/>
          <a:chExt cx="0" cy="0"/>
        </a:xfrm>
      </p:grpSpPr>
      <p:sp>
        <p:nvSpPr>
          <p:cNvPr id="1901" name="Google Shape;1901;g2b9ae334947_0_14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2" name="Google Shape;1902;g2b9ae334947_0_14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3" name="Shape 1913"/>
        <p:cNvGrpSpPr/>
        <p:nvPr/>
      </p:nvGrpSpPr>
      <p:grpSpPr>
        <a:xfrm>
          <a:off x="0" y="0"/>
          <a:ext cx="0" cy="0"/>
          <a:chOff x="0" y="0"/>
          <a:chExt cx="0" cy="0"/>
        </a:xfrm>
      </p:grpSpPr>
      <p:sp>
        <p:nvSpPr>
          <p:cNvPr id="1914" name="Google Shape;1914;g2b9ae334947_0_8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5" name="Google Shape;1915;g2b9ae334947_0_8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0" name="Shape 1960"/>
        <p:cNvGrpSpPr/>
        <p:nvPr/>
      </p:nvGrpSpPr>
      <p:grpSpPr>
        <a:xfrm>
          <a:off x="0" y="0"/>
          <a:ext cx="0" cy="0"/>
          <a:chOff x="0" y="0"/>
          <a:chExt cx="0" cy="0"/>
        </a:xfrm>
      </p:grpSpPr>
      <p:sp>
        <p:nvSpPr>
          <p:cNvPr id="1961" name="Google Shape;1961;g2b9ae334947_0_15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2" name="Google Shape;1962;g2b9ae334947_0_15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9" name="Shape 1989"/>
        <p:cNvGrpSpPr/>
        <p:nvPr/>
      </p:nvGrpSpPr>
      <p:grpSpPr>
        <a:xfrm>
          <a:off x="0" y="0"/>
          <a:ext cx="0" cy="0"/>
          <a:chOff x="0" y="0"/>
          <a:chExt cx="0" cy="0"/>
        </a:xfrm>
      </p:grpSpPr>
      <p:sp>
        <p:nvSpPr>
          <p:cNvPr id="1990" name="Google Shape;1990;g2b9ae334947_0_16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1" name="Google Shape;1991;g2b9ae334947_0_16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5" name="Shape 2035"/>
        <p:cNvGrpSpPr/>
        <p:nvPr/>
      </p:nvGrpSpPr>
      <p:grpSpPr>
        <a:xfrm>
          <a:off x="0" y="0"/>
          <a:ext cx="0" cy="0"/>
          <a:chOff x="0" y="0"/>
          <a:chExt cx="0" cy="0"/>
        </a:xfrm>
      </p:grpSpPr>
      <p:sp>
        <p:nvSpPr>
          <p:cNvPr id="2036" name="Google Shape;2036;g2b9ae334947_0_15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7" name="Google Shape;2037;g2b9ae334947_0_15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2" name="Shape 2082"/>
        <p:cNvGrpSpPr/>
        <p:nvPr/>
      </p:nvGrpSpPr>
      <p:grpSpPr>
        <a:xfrm>
          <a:off x="0" y="0"/>
          <a:ext cx="0" cy="0"/>
          <a:chOff x="0" y="0"/>
          <a:chExt cx="0" cy="0"/>
        </a:xfrm>
      </p:grpSpPr>
      <p:sp>
        <p:nvSpPr>
          <p:cNvPr id="2083" name="Google Shape;2083;g2b9ae334947_0_16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4" name="Google Shape;2084;g2b9ae334947_0_16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2" name="Shape 2122"/>
        <p:cNvGrpSpPr/>
        <p:nvPr/>
      </p:nvGrpSpPr>
      <p:grpSpPr>
        <a:xfrm>
          <a:off x="0" y="0"/>
          <a:ext cx="0" cy="0"/>
          <a:chOff x="0" y="0"/>
          <a:chExt cx="0" cy="0"/>
        </a:xfrm>
      </p:grpSpPr>
      <p:sp>
        <p:nvSpPr>
          <p:cNvPr id="2123" name="Google Shape;2123;g2ba71c0b9a9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4" name="Google Shape;2124;g2ba71c0b9a9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8" name="Shape 2168"/>
        <p:cNvGrpSpPr/>
        <p:nvPr/>
      </p:nvGrpSpPr>
      <p:grpSpPr>
        <a:xfrm>
          <a:off x="0" y="0"/>
          <a:ext cx="0" cy="0"/>
          <a:chOff x="0" y="0"/>
          <a:chExt cx="0" cy="0"/>
        </a:xfrm>
      </p:grpSpPr>
      <p:sp>
        <p:nvSpPr>
          <p:cNvPr id="2169" name="Google Shape;2169;g279955a40ae_0_8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0" name="Google Shape;2170;g279955a40ae_0_8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8.png"/><Relationship Id="rId4"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8.png"/><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2.png"/><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8.png"/><Relationship Id="rId4" Type="http://schemas.openxmlformats.org/officeDocument/2006/relationships/image" Target="../media/image10.png"/><Relationship Id="rId5" Type="http://schemas.openxmlformats.org/officeDocument/2006/relationships/image" Target="../media/image9.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8.png"/><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6.png"/><Relationship Id="rId4" Type="http://schemas.openxmlformats.org/officeDocument/2006/relationships/image" Target="../media/image5.png"/><Relationship Id="rId5" Type="http://schemas.openxmlformats.org/officeDocument/2006/relationships/image" Target="../media/image12.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11.png"/><Relationship Id="rId4"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8.png"/><Relationship Id="rId4" Type="http://schemas.openxmlformats.org/officeDocument/2006/relationships/image" Target="../media/image13.png"/><Relationship Id="rId5" Type="http://schemas.openxmlformats.org/officeDocument/2006/relationships/image" Target="../media/image2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19.png"/><Relationship Id="rId4" Type="http://schemas.openxmlformats.org/officeDocument/2006/relationships/image" Target="../media/image8.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5.png"/><Relationship Id="rId3" Type="http://schemas.openxmlformats.org/officeDocument/2006/relationships/image" Target="../media/image14.png"/><Relationship Id="rId4" Type="http://schemas.openxmlformats.org/officeDocument/2006/relationships/image" Target="../media/image24.png"/><Relationship Id="rId5" Type="http://schemas.openxmlformats.org/officeDocument/2006/relationships/image" Target="../media/image18.png"/><Relationship Id="rId6" Type="http://schemas.openxmlformats.org/officeDocument/2006/relationships/image" Target="../media/image17.png"/><Relationship Id="rId7" Type="http://schemas.openxmlformats.org/officeDocument/2006/relationships/image" Target="../media/image16.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2.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2.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2.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png"/><Relationship Id="rId3" Type="http://schemas.openxmlformats.org/officeDocument/2006/relationships/image" Target="../media/image15.png"/><Relationship Id="rId4" Type="http://schemas.openxmlformats.org/officeDocument/2006/relationships/image" Target="../media/image72.png"/><Relationship Id="rId5" Type="http://schemas.openxmlformats.org/officeDocument/2006/relationships/image" Target="../media/image26.png"/><Relationship Id="rId6" Type="http://schemas.openxmlformats.org/officeDocument/2006/relationships/image" Target="../media/image28.png"/><Relationship Id="rId7" Type="http://schemas.openxmlformats.org/officeDocument/2006/relationships/image" Target="../media/image22.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7.png"/><Relationship Id="rId3" Type="http://schemas.openxmlformats.org/officeDocument/2006/relationships/image" Target="../media/image72.png"/><Relationship Id="rId4" Type="http://schemas.openxmlformats.org/officeDocument/2006/relationships/image" Target="../media/image23.png"/><Relationship Id="rId5" Type="http://schemas.openxmlformats.org/officeDocument/2006/relationships/image" Target="../media/image15.png"/><Relationship Id="rId6" Type="http://schemas.openxmlformats.org/officeDocument/2006/relationships/image" Target="../media/image34.png"/><Relationship Id="rId7" Type="http://schemas.openxmlformats.org/officeDocument/2006/relationships/image" Target="../media/image26.png"/><Relationship Id="rId8" Type="http://schemas.openxmlformats.org/officeDocument/2006/relationships/image" Target="../media/image28.png"/><Relationship Id="rId9" Type="http://schemas.openxmlformats.org/officeDocument/2006/relationships/image" Target="../media/image22.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7.png"/><Relationship Id="rId3" Type="http://schemas.openxmlformats.org/officeDocument/2006/relationships/image" Target="../media/image72.png"/><Relationship Id="rId4" Type="http://schemas.openxmlformats.org/officeDocument/2006/relationships/image" Target="../media/image32.png"/><Relationship Id="rId5" Type="http://schemas.openxmlformats.org/officeDocument/2006/relationships/image" Target="../media/image23.png"/><Relationship Id="rId6" Type="http://schemas.openxmlformats.org/officeDocument/2006/relationships/image" Target="../media/image15.png"/><Relationship Id="rId7" Type="http://schemas.openxmlformats.org/officeDocument/2006/relationships/image" Target="../media/image34.png"/><Relationship Id="rId8" Type="http://schemas.openxmlformats.org/officeDocument/2006/relationships/image" Target="../media/image26.png"/><Relationship Id="rId9" Type="http://schemas.openxmlformats.org/officeDocument/2006/relationships/image" Target="../media/image28.png"/><Relationship Id="rId10" Type="http://schemas.openxmlformats.org/officeDocument/2006/relationships/image" Target="../media/image36.png"/><Relationship Id="rId11" Type="http://schemas.openxmlformats.org/officeDocument/2006/relationships/image" Target="../media/image22.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37.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37.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37.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37.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37.png"/><Relationship Id="rId4" Type="http://schemas.openxmlformats.org/officeDocument/2006/relationships/image" Target="../media/image41.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37.png"/><Relationship Id="rId4" Type="http://schemas.openxmlformats.org/officeDocument/2006/relationships/image" Target="../media/image41.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37.png"/><Relationship Id="rId4" Type="http://schemas.openxmlformats.org/officeDocument/2006/relationships/image" Target="../media/image41.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37.png"/><Relationship Id="rId4" Type="http://schemas.openxmlformats.org/officeDocument/2006/relationships/image" Target="../media/image41.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4.png"/><Relationship Id="rId3" Type="http://schemas.openxmlformats.org/officeDocument/2006/relationships/image" Target="../media/image38.png"/><Relationship Id="rId4" Type="http://schemas.openxmlformats.org/officeDocument/2006/relationships/image" Target="../media/image41.png"/><Relationship Id="rId5" Type="http://schemas.openxmlformats.org/officeDocument/2006/relationships/image" Target="../media/image43.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1.png"/><Relationship Id="rId4" Type="http://schemas.openxmlformats.org/officeDocument/2006/relationships/image" Target="../media/image43.png"/><Relationship Id="rId5" Type="http://schemas.openxmlformats.org/officeDocument/2006/relationships/image" Target="../media/image44.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1.png"/><Relationship Id="rId4" Type="http://schemas.openxmlformats.org/officeDocument/2006/relationships/image" Target="../media/image43.png"/><Relationship Id="rId5" Type="http://schemas.openxmlformats.org/officeDocument/2006/relationships/image" Target="../media/image44.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1.png"/><Relationship Id="rId4" Type="http://schemas.openxmlformats.org/officeDocument/2006/relationships/image" Target="../media/image43.png"/><Relationship Id="rId5" Type="http://schemas.openxmlformats.org/officeDocument/2006/relationships/image" Target="../media/image44.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1.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1.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1.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1.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5.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5.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5.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5.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6.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6.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6.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6.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2.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2.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2.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
    <p:bg>
      <p:bgPr>
        <a:solidFill>
          <a:srgbClr val="EBEDFE"/>
        </a:solidFill>
      </p:bgPr>
    </p:bg>
    <p:spTree>
      <p:nvGrpSpPr>
        <p:cNvPr id="9" name="Shape 9"/>
        <p:cNvGrpSpPr/>
        <p:nvPr/>
      </p:nvGrpSpPr>
      <p:grpSpPr>
        <a:xfrm>
          <a:off x="0" y="0"/>
          <a:ext cx="0" cy="0"/>
          <a:chOff x="0" y="0"/>
          <a:chExt cx="0" cy="0"/>
        </a:xfrm>
      </p:grpSpPr>
      <p:pic>
        <p:nvPicPr>
          <p:cNvPr id="10" name="Google Shape;10;p2"/>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1" name="Google Shape;11;p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12" name="Google Shape;12;p2"/>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 name="Google Shape;13;p2"/>
          <p:cNvSpPr txBox="1"/>
          <p:nvPr>
            <p:ph idx="1" type="subTitle"/>
          </p:nvPr>
        </p:nvSpPr>
        <p:spPr>
          <a:xfrm>
            <a:off x="890225" y="4327975"/>
            <a:ext cx="59862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5" name="Google Shape;15;p2"/>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16" name="Google Shape;16;p2"/>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
    <p:bg>
      <p:bgPr>
        <a:solidFill>
          <a:srgbClr val="EBEDFE"/>
        </a:solidFill>
      </p:bgPr>
    </p:bg>
    <p:spTree>
      <p:nvGrpSpPr>
        <p:cNvPr id="17" name="Shape 17"/>
        <p:cNvGrpSpPr/>
        <p:nvPr/>
      </p:nvGrpSpPr>
      <p:grpSpPr>
        <a:xfrm>
          <a:off x="0" y="0"/>
          <a:ext cx="0" cy="0"/>
          <a:chOff x="0" y="0"/>
          <a:chExt cx="0" cy="0"/>
        </a:xfrm>
      </p:grpSpPr>
      <p:pic>
        <p:nvPicPr>
          <p:cNvPr id="18" name="Google Shape;18;p3"/>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9" name="Google Shape;19;p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20" name="Google Shape;20;p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sp>
        <p:nvSpPr>
          <p:cNvPr id="21" name="Google Shape;21;p3"/>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a:pPr>
              <a:defRPr/>
            </a:pPr>
          </a:p>
        </p:txBody>
      </p:sp>
      <p:sp>
        <p:nvSpPr>
          <p:cNvPr id="23" name="Google Shape;23;p3"/>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24" name="Google Shape;24;p3"/>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25" name="Shape 25"/>
        <p:cNvGrpSpPr/>
        <p:nvPr/>
      </p:nvGrpSpPr>
      <p:grpSpPr>
        <a:xfrm>
          <a:off x="0" y="0"/>
          <a:ext cx="0" cy="0"/>
          <a:chOff x="0" y="0"/>
          <a:chExt cx="0" cy="0"/>
        </a:xfrm>
      </p:grpSpPr>
      <p:pic>
        <p:nvPicPr>
          <p:cNvPr id="26" name="Google Shape;26;p4"/>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27" name="Google Shape;27;p4"/>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28" name="Google Shape;28;p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9" name="Google Shape;29;p4"/>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30" name="Google Shape;30;p4"/>
          <p:cNvSpPr txBox="1"/>
          <p:nvPr>
            <p:ph idx="1" type="subTitle"/>
          </p:nvPr>
        </p:nvSpPr>
        <p:spPr>
          <a:xfrm>
            <a:off x="890225" y="4327975"/>
            <a:ext cx="5997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32" name="Google Shape;32;p4"/>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
    <p:bg>
      <p:bgPr>
        <a:solidFill>
          <a:srgbClr val="EBEDFE"/>
        </a:solidFill>
      </p:bgPr>
    </p:bg>
    <p:spTree>
      <p:nvGrpSpPr>
        <p:cNvPr id="33" name="Shape 33"/>
        <p:cNvGrpSpPr/>
        <p:nvPr/>
      </p:nvGrpSpPr>
      <p:grpSpPr>
        <a:xfrm>
          <a:off x="0" y="0"/>
          <a:ext cx="0" cy="0"/>
          <a:chOff x="0" y="0"/>
          <a:chExt cx="0" cy="0"/>
        </a:xfrm>
      </p:grpSpPr>
      <p:pic>
        <p:nvPicPr>
          <p:cNvPr id="34" name="Google Shape;34;p5"/>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35" name="Google Shape;35;p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 name="Google Shape;36;p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sp>
        <p:nvSpPr>
          <p:cNvPr id="37" name="Google Shape;37;p5"/>
          <p:cNvSpPr txBox="1"/>
          <p:nvPr>
            <p:ph idx="1" type="subTitle"/>
          </p:nvPr>
        </p:nvSpPr>
        <p:spPr>
          <a:xfrm>
            <a:off x="890225" y="4327975"/>
            <a:ext cx="5804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39" name="Google Shape;39;p5"/>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40" name="Google Shape;40;p5"/>
          <p:cNvGrpSpPr/>
          <p:nvPr/>
        </p:nvGrpSpPr>
        <p:grpSpPr>
          <a:xfrm>
            <a:off x="6156975" y="0"/>
            <a:ext cx="2987025" cy="3854074"/>
            <a:chOff x="6156975" y="0"/>
            <a:chExt cx="2987025" cy="3854074"/>
          </a:xfrm>
        </p:grpSpPr>
        <p:pic>
          <p:nvPicPr>
            <p:cNvPr id="41" name="Google Shape;41;p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42" name="Google Shape;42;p5"/>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3" name="Google Shape;43;p5"/>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44" name="Shape 44"/>
        <p:cNvGrpSpPr/>
        <p:nvPr/>
      </p:nvGrpSpPr>
      <p:grpSpPr>
        <a:xfrm>
          <a:off x="0" y="0"/>
          <a:ext cx="0" cy="0"/>
          <a:chOff x="0" y="0"/>
          <a:chExt cx="0" cy="0"/>
        </a:xfrm>
      </p:grpSpPr>
      <p:pic>
        <p:nvPicPr>
          <p:cNvPr id="45" name="Google Shape;45;p6"/>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46" name="Google Shape;46;p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7" name="Google Shape;47;p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sp>
        <p:nvSpPr>
          <p:cNvPr id="48" name="Google Shape;48;p6"/>
          <p:cNvSpPr txBox="1"/>
          <p:nvPr>
            <p:ph idx="1" type="subTitle"/>
          </p:nvPr>
        </p:nvSpPr>
        <p:spPr>
          <a:xfrm>
            <a:off x="890225" y="4327975"/>
            <a:ext cx="57870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50" name="Google Shape;50;p6"/>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1" name="Google Shape;51;p6"/>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
    <p:bg>
      <p:bgPr>
        <a:solidFill>
          <a:srgbClr val="EBEDFE"/>
        </a:solidFill>
      </p:bgPr>
    </p:bg>
    <p:spTree>
      <p:nvGrpSpPr>
        <p:cNvPr id="52" name="Shape 52"/>
        <p:cNvGrpSpPr/>
        <p:nvPr/>
      </p:nvGrpSpPr>
      <p:grpSpPr>
        <a:xfrm>
          <a:off x="0" y="0"/>
          <a:ext cx="0" cy="0"/>
          <a:chOff x="0" y="0"/>
          <a:chExt cx="0" cy="0"/>
        </a:xfrm>
      </p:grpSpPr>
      <p:sp>
        <p:nvSpPr>
          <p:cNvPr id="53" name="Google Shape;53;p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4" name="Google Shape;54;p7"/>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sp>
        <p:nvSpPr>
          <p:cNvPr id="55" name="Google Shape;55;p7"/>
          <p:cNvSpPr txBox="1"/>
          <p:nvPr>
            <p:ph idx="1" type="subTitle"/>
          </p:nvPr>
        </p:nvSpPr>
        <p:spPr>
          <a:xfrm>
            <a:off x="890225" y="4327975"/>
            <a:ext cx="57927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57" name="Google Shape;57;p7"/>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8" name="Google Shape;58;p7"/>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59" name="Google Shape;59;p7"/>
          <p:cNvGrpSpPr/>
          <p:nvPr/>
        </p:nvGrpSpPr>
        <p:grpSpPr>
          <a:xfrm>
            <a:off x="6156975" y="0"/>
            <a:ext cx="2987025" cy="3854074"/>
            <a:chOff x="6156975" y="0"/>
            <a:chExt cx="2987025" cy="3854074"/>
          </a:xfrm>
        </p:grpSpPr>
        <p:pic>
          <p:nvPicPr>
            <p:cNvPr id="60" name="Google Shape;60;p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61" name="Google Shape;61;p7"/>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2" name="Google Shape;62;p7"/>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63" name="Shape 63"/>
        <p:cNvGrpSpPr/>
        <p:nvPr/>
      </p:nvGrpSpPr>
      <p:grpSpPr>
        <a:xfrm>
          <a:off x="0" y="0"/>
          <a:ext cx="0" cy="0"/>
          <a:chOff x="0" y="0"/>
          <a:chExt cx="0" cy="0"/>
        </a:xfrm>
      </p:grpSpPr>
      <p:pic>
        <p:nvPicPr>
          <p:cNvPr id="64" name="Google Shape;64;p8"/>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65" name="Google Shape;65;p8"/>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66" name="Google Shape;66;p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 name="Google Shape;67;p8"/>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68" name="Google Shape;68;p8"/>
          <p:cNvSpPr txBox="1"/>
          <p:nvPr>
            <p:ph idx="1" type="subTitle"/>
          </p:nvPr>
        </p:nvSpPr>
        <p:spPr>
          <a:xfrm>
            <a:off x="890225" y="4327975"/>
            <a:ext cx="5775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0" name="Google Shape;70;p8"/>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
    <p:bg>
      <p:bgPr>
        <a:solidFill>
          <a:srgbClr val="EBEDFE"/>
        </a:solidFill>
      </p:bgPr>
    </p:bg>
    <p:spTree>
      <p:nvGrpSpPr>
        <p:cNvPr id="71" name="Shape 71"/>
        <p:cNvGrpSpPr/>
        <p:nvPr/>
      </p:nvGrpSpPr>
      <p:grpSpPr>
        <a:xfrm>
          <a:off x="0" y="0"/>
          <a:ext cx="0" cy="0"/>
          <a:chOff x="0" y="0"/>
          <a:chExt cx="0" cy="0"/>
        </a:xfrm>
      </p:grpSpPr>
      <p:pic>
        <p:nvPicPr>
          <p:cNvPr id="72" name="Google Shape;72;p9"/>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73" name="Google Shape;73;p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4" name="Google Shape;74;p9"/>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sp>
        <p:nvSpPr>
          <p:cNvPr id="75" name="Google Shape;75;p9"/>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7" name="Google Shape;77;p9"/>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78" name="Google Shape;78;p9"/>
          <p:cNvGrpSpPr/>
          <p:nvPr/>
        </p:nvGrpSpPr>
        <p:grpSpPr>
          <a:xfrm>
            <a:off x="6156975" y="0"/>
            <a:ext cx="2987025" cy="3854074"/>
            <a:chOff x="6156975" y="0"/>
            <a:chExt cx="2987025" cy="3854074"/>
          </a:xfrm>
        </p:grpSpPr>
        <p:pic>
          <p:nvPicPr>
            <p:cNvPr id="79" name="Google Shape;79;p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80" name="Google Shape;80;p9"/>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1" name="Google Shape;81;p9"/>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82" name="Shape 82"/>
        <p:cNvGrpSpPr/>
        <p:nvPr/>
      </p:nvGrpSpPr>
      <p:grpSpPr>
        <a:xfrm>
          <a:off x="0" y="0"/>
          <a:ext cx="0" cy="0"/>
          <a:chOff x="0" y="0"/>
          <a:chExt cx="0" cy="0"/>
        </a:xfrm>
      </p:grpSpPr>
      <p:pic>
        <p:nvPicPr>
          <p:cNvPr id="83" name="Google Shape;83;p10"/>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pic>
        <p:nvPicPr>
          <p:cNvPr id="84" name="Google Shape;84;p10"/>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85" name="Google Shape;85;p1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6" name="Google Shape;86;p10"/>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sp>
        <p:nvSpPr>
          <p:cNvPr id="87" name="Google Shape;87;p10"/>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89" name="Google Shape;89;p10"/>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90" name="Shape 90"/>
        <p:cNvGrpSpPr/>
        <p:nvPr/>
      </p:nvGrpSpPr>
      <p:grpSpPr>
        <a:xfrm>
          <a:off x="0" y="0"/>
          <a:ext cx="0" cy="0"/>
          <a:chOff x="0" y="0"/>
          <a:chExt cx="0" cy="0"/>
        </a:xfrm>
      </p:grpSpPr>
      <p:pic>
        <p:nvPicPr>
          <p:cNvPr id="91" name="Google Shape;91;p11"/>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92" name="Google Shape;92;p11"/>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93" name="Google Shape;93;p11"/>
          <p:cNvSpPr txBox="1"/>
          <p:nvPr>
            <p:ph idx="1" type="subTitle"/>
          </p:nvPr>
        </p:nvSpPr>
        <p:spPr>
          <a:xfrm>
            <a:off x="585575" y="1463950"/>
            <a:ext cx="7351200" cy="2762700"/>
          </a:xfrm>
          <a:prstGeom prst="rect">
            <a:avLst/>
          </a:prstGeom>
        </p:spPr>
        <p:txBody>
          <a:bodyPr anchorCtr="0" anchor="ctr" bIns="0" lIns="0" spcFirstLastPara="1" rIns="0" wrap="square" tIns="0">
            <a:noAutofit/>
          </a:bodyPr>
          <a:lstStyle>
            <a:lvl1pPr lvl="0">
              <a:lnSpc>
                <a:spcPct val="115000"/>
              </a:lnSpc>
              <a:spcBef>
                <a:spcPts val="0"/>
              </a:spcBef>
              <a:spcAft>
                <a:spcPts val="0"/>
              </a:spcAft>
              <a:buSzPts val="2000"/>
              <a:buNone/>
              <a:defRPr sz="20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spTree>
      <p:nvGrpSpPr>
        <p:cNvPr id="94" name="Shape 94"/>
        <p:cNvGrpSpPr/>
        <p:nvPr/>
      </p:nvGrpSpPr>
      <p:grpSpPr>
        <a:xfrm>
          <a:off x="0" y="0"/>
          <a:ext cx="0" cy="0"/>
          <a:chOff x="0" y="0"/>
          <a:chExt cx="0" cy="0"/>
        </a:xfrm>
      </p:grpSpPr>
      <p:sp>
        <p:nvSpPr>
          <p:cNvPr id="95" name="Google Shape;95;p12"/>
          <p:cNvSpPr txBox="1"/>
          <p:nvPr/>
        </p:nvSpPr>
        <p:spPr>
          <a:xfrm>
            <a:off x="329775" y="953475"/>
            <a:ext cx="4241400" cy="6465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Oak’s lessons are structured around </a:t>
            </a:r>
            <a:r>
              <a:rPr b="1" lang="en-GB" sz="1200">
                <a:latin typeface="Lexend"/>
                <a:ea typeface="Lexend"/>
                <a:cs typeface="Lexend"/>
                <a:sym typeface="Lexend"/>
              </a:rPr>
              <a:t>wareegyada barashada</a:t>
            </a:r>
            <a:r>
              <a:rPr i="1" lang="en-GB" sz="1200">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96" name="Google Shape;96;p12"/>
          <p:cNvSpPr txBox="1"/>
          <p:nvPr/>
        </p:nvSpPr>
        <p:spPr>
          <a:xfrm>
            <a:off x="329775" y="629475"/>
            <a:ext cx="42414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Qaabdhismeedka casharka</a:t>
            </a:r>
            <a:endParaRPr b="1" sz="1400">
              <a:latin typeface="Lexend"/>
              <a:ea typeface="Lexend"/>
              <a:cs typeface="Lexend"/>
              <a:sym typeface="Lexend"/>
            </a:endParaRPr>
          </a:p>
        </p:txBody>
      </p:sp>
      <p:sp>
        <p:nvSpPr>
          <p:cNvPr id="97" name="Google Shape;97;p12"/>
          <p:cNvSpPr txBox="1"/>
          <p:nvPr/>
        </p:nvSpPr>
        <p:spPr>
          <a:xfrm>
            <a:off x="4901925" y="629475"/>
            <a:ext cx="40128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Xiriirro faa'iido leh</a:t>
            </a:r>
            <a:endParaRPr b="1" sz="1400">
              <a:latin typeface="Lexend"/>
              <a:ea typeface="Lexend"/>
              <a:cs typeface="Lexend"/>
              <a:sym typeface="Lexend"/>
            </a:endParaRPr>
          </a:p>
        </p:txBody>
      </p:sp>
      <p:sp>
        <p:nvSpPr>
          <p:cNvPr id="98" name="Google Shape;98;p12"/>
          <p:cNvSpPr txBox="1"/>
          <p:nvPr/>
        </p:nvSpPr>
        <p:spPr>
          <a:xfrm>
            <a:off x="329775" y="3205950"/>
            <a:ext cx="4207200" cy="3693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Mid kasta</a:t>
            </a:r>
            <a:r>
              <a:rPr b="1" lang="en-GB" sz="1200">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grpSp>
        <p:nvGrpSpPr>
          <p:cNvPr id="99" name="Google Shape;99;p12"/>
          <p:cNvGrpSpPr/>
          <p:nvPr/>
        </p:nvGrpSpPr>
        <p:grpSpPr>
          <a:xfrm>
            <a:off x="2650916" y="1644417"/>
            <a:ext cx="1745270" cy="1430724"/>
            <a:chOff x="2642961" y="1644312"/>
            <a:chExt cx="1454634" cy="1195657"/>
          </a:xfrm>
        </p:grpSpPr>
        <p:pic>
          <p:nvPicPr>
            <p:cNvPr id="100" name="Google Shape;100;p12"/>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101" name="Google Shape;101;p12"/>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102" name="Google Shape;102;p12"/>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103" name="Google Shape;103;p12"/>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104" name="Google Shape;104;p12"/>
          <p:cNvPicPr preferRelativeResize="0"/>
          <p:nvPr/>
        </p:nvPicPr>
        <p:blipFill rotWithShape="1">
          <a:blip r:embed="rId6">
            <a:alphaModFix/>
          </a:blip>
          <a:srcRect b="5222" l="3910" r="0" t="0"/>
          <a:stretch/>
        </p:blipFill>
        <p:spPr>
          <a:xfrm>
            <a:off x="1328513" y="3569750"/>
            <a:ext cx="2057336" cy="1195675"/>
          </a:xfrm>
          <a:prstGeom prst="rect">
            <a:avLst/>
          </a:prstGeom>
          <a:noFill/>
          <a:ln>
            <a:noFill/>
          </a:ln>
        </p:spPr>
      </p:pic>
      <p:pic>
        <p:nvPicPr>
          <p:cNvPr id="105" name="Google Shape;105;p12"/>
          <p:cNvPicPr preferRelativeResize="0"/>
          <p:nvPr/>
        </p:nvPicPr>
        <p:blipFill>
          <a:blip r:embed="rId7">
            <a:alphaModFix/>
          </a:blip>
          <a:stretch>
            <a:fillRect/>
          </a:stretch>
        </p:blipFill>
        <p:spPr>
          <a:xfrm>
            <a:off x="398750" y="1778088"/>
            <a:ext cx="2057324" cy="1163398"/>
          </a:xfrm>
          <a:prstGeom prst="rect">
            <a:avLst/>
          </a:prstGeom>
          <a:noFill/>
          <a:ln>
            <a:noFill/>
          </a:ln>
          <a:effectLst>
            <a:outerShdw blurRad="57150" rotWithShape="0" algn="bl" dir="5400000" dist="19050">
              <a:srgbClr val="000000">
                <a:alpha val="50000"/>
              </a:srgbClr>
            </a:outerShdw>
          </a:effectLst>
        </p:spPr>
      </p:pic>
      <p:sp>
        <p:nvSpPr>
          <p:cNvPr id="106" name="Google Shape;106;p12"/>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lang="en-GB" sz="1400">
                <a:solidFill>
                  <a:srgbClr val="282828"/>
                </a:solidFill>
                <a:latin typeface="Lexend"/>
                <a:ea typeface="Lexend"/>
                <a:cs typeface="Lexend"/>
                <a:sym typeface="Lexend"/>
              </a:rPr>
              <a:t>Hagitaanka macallinka</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107" name="Shape 107"/>
        <p:cNvGrpSpPr/>
        <p:nvPr/>
      </p:nvGrpSpPr>
      <p:grpSpPr>
        <a:xfrm>
          <a:off x="0" y="0"/>
          <a:ext cx="0" cy="0"/>
          <a:chOff x="0" y="0"/>
          <a:chExt cx="0" cy="0"/>
        </a:xfrm>
      </p:grpSpPr>
      <p:sp>
        <p:nvSpPr>
          <p:cNvPr id="108" name="Google Shape;108;p13"/>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9" name="Google Shape;109;p13"/>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10" name="Google Shape;110;p13"/>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11" name="Google Shape;111;p13"/>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2" name="Google Shape;112;p13"/>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3" name="Google Shape;113;p13"/>
          <p:cNvSpPr txBox="1"/>
          <p:nvPr>
            <p:ph idx="3" type="subTitle"/>
          </p:nvPr>
        </p:nvSpPr>
        <p:spPr>
          <a:xfrm>
            <a:off x="324000" y="2105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4" name="Google Shape;114;p13"/>
          <p:cNvSpPr txBox="1"/>
          <p:nvPr>
            <p:ph idx="4" type="subTitle"/>
          </p:nvPr>
        </p:nvSpPr>
        <p:spPr>
          <a:xfrm>
            <a:off x="2699325" y="2105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5" name="Google Shape;115;p13"/>
          <p:cNvSpPr txBox="1"/>
          <p:nvPr>
            <p:ph idx="5" type="subTitle"/>
          </p:nvPr>
        </p:nvSpPr>
        <p:spPr>
          <a:xfrm>
            <a:off x="324000" y="3400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6" name="Google Shape;116;p13"/>
          <p:cNvSpPr txBox="1"/>
          <p:nvPr>
            <p:ph idx="6" type="subTitle"/>
          </p:nvPr>
        </p:nvSpPr>
        <p:spPr>
          <a:xfrm>
            <a:off x="2699325" y="3400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p:cSld name="CUSTOM_3_1_1">
    <p:spTree>
      <p:nvGrpSpPr>
        <p:cNvPr id="117" name="Shape 117"/>
        <p:cNvGrpSpPr/>
        <p:nvPr/>
      </p:nvGrpSpPr>
      <p:grpSpPr>
        <a:xfrm>
          <a:off x="0" y="0"/>
          <a:ext cx="0" cy="0"/>
          <a:chOff x="0" y="0"/>
          <a:chExt cx="0" cy="0"/>
        </a:xfrm>
      </p:grpSpPr>
      <p:sp>
        <p:nvSpPr>
          <p:cNvPr id="118" name="Google Shape;118;p14"/>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9" name="Google Shape;119;p14"/>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20" name="Google Shape;120;p14"/>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21" name="Google Shape;121;p14"/>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2" name="Google Shape;122;p14"/>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3" name="Google Shape;123;p14"/>
          <p:cNvSpPr txBox="1"/>
          <p:nvPr>
            <p:ph idx="3" type="subTitle"/>
          </p:nvPr>
        </p:nvSpPr>
        <p:spPr>
          <a:xfrm>
            <a:off x="324000" y="1800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4" name="Google Shape;124;p14"/>
          <p:cNvSpPr txBox="1"/>
          <p:nvPr>
            <p:ph idx="4" type="subTitle"/>
          </p:nvPr>
        </p:nvSpPr>
        <p:spPr>
          <a:xfrm>
            <a:off x="2699325" y="1800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5" name="Google Shape;125;p14"/>
          <p:cNvSpPr txBox="1"/>
          <p:nvPr>
            <p:ph idx="5" type="subTitle"/>
          </p:nvPr>
        </p:nvSpPr>
        <p:spPr>
          <a:xfrm>
            <a:off x="324000" y="2791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6" name="Google Shape;126;p14"/>
          <p:cNvSpPr txBox="1"/>
          <p:nvPr>
            <p:ph idx="6" type="subTitle"/>
          </p:nvPr>
        </p:nvSpPr>
        <p:spPr>
          <a:xfrm>
            <a:off x="2699325" y="2791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7" name="Google Shape;127;p14"/>
          <p:cNvSpPr txBox="1"/>
          <p:nvPr>
            <p:ph idx="7" type="subTitle"/>
          </p:nvPr>
        </p:nvSpPr>
        <p:spPr>
          <a:xfrm>
            <a:off x="324000" y="3781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8" name="Google Shape;128;p14"/>
          <p:cNvSpPr txBox="1"/>
          <p:nvPr>
            <p:ph idx="8" type="subTitle"/>
          </p:nvPr>
        </p:nvSpPr>
        <p:spPr>
          <a:xfrm>
            <a:off x="2699325" y="3781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5)">
  <p:cSld name="CUSTOM_3_1_1_1">
    <p:spTree>
      <p:nvGrpSpPr>
        <p:cNvPr id="129" name="Shape 129"/>
        <p:cNvGrpSpPr/>
        <p:nvPr/>
      </p:nvGrpSpPr>
      <p:grpSpPr>
        <a:xfrm>
          <a:off x="0" y="0"/>
          <a:ext cx="0" cy="0"/>
          <a:chOff x="0" y="0"/>
          <a:chExt cx="0" cy="0"/>
        </a:xfrm>
      </p:grpSpPr>
      <p:sp>
        <p:nvSpPr>
          <p:cNvPr id="130" name="Google Shape;130;p1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1" name="Google Shape;131;p1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32" name="Google Shape;132;p1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33" name="Google Shape;133;p15"/>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4" name="Google Shape;134;p15"/>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5" name="Google Shape;135;p15"/>
          <p:cNvSpPr txBox="1"/>
          <p:nvPr>
            <p:ph idx="3" type="subTitle"/>
          </p:nvPr>
        </p:nvSpPr>
        <p:spPr>
          <a:xfrm>
            <a:off x="324000" y="2486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6" name="Google Shape;136;p15"/>
          <p:cNvSpPr txBox="1"/>
          <p:nvPr>
            <p:ph idx="4" type="subTitle"/>
          </p:nvPr>
        </p:nvSpPr>
        <p:spPr>
          <a:xfrm>
            <a:off x="2699325" y="2486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7" name="Google Shape;137;p15"/>
          <p:cNvSpPr txBox="1"/>
          <p:nvPr>
            <p:ph idx="5" type="subTitle"/>
          </p:nvPr>
        </p:nvSpPr>
        <p:spPr>
          <a:xfrm>
            <a:off x="324000" y="4162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8" name="Google Shape;138;p15"/>
          <p:cNvSpPr txBox="1"/>
          <p:nvPr>
            <p:ph idx="6" type="subTitle"/>
          </p:nvPr>
        </p:nvSpPr>
        <p:spPr>
          <a:xfrm>
            <a:off x="2699325" y="4162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9" name="Google Shape;139;p15"/>
          <p:cNvSpPr txBox="1"/>
          <p:nvPr>
            <p:ph idx="7" type="subTitle"/>
          </p:nvPr>
        </p:nvSpPr>
        <p:spPr>
          <a:xfrm>
            <a:off x="324000" y="1648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0" name="Google Shape;140;p15"/>
          <p:cNvSpPr txBox="1"/>
          <p:nvPr>
            <p:ph idx="8" type="subTitle"/>
          </p:nvPr>
        </p:nvSpPr>
        <p:spPr>
          <a:xfrm>
            <a:off x="2699325" y="1648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1" name="Google Shape;141;p15"/>
          <p:cNvSpPr txBox="1"/>
          <p:nvPr>
            <p:ph idx="9" type="subTitle"/>
          </p:nvPr>
        </p:nvSpPr>
        <p:spPr>
          <a:xfrm>
            <a:off x="324000" y="3324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2" name="Google Shape;142;p15"/>
          <p:cNvSpPr txBox="1"/>
          <p:nvPr>
            <p:ph idx="13" type="subTitle"/>
          </p:nvPr>
        </p:nvSpPr>
        <p:spPr>
          <a:xfrm>
            <a:off x="2699325" y="3324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p2, 2)">
  <p:cSld name="CUSTOM_3_1_1_1_1">
    <p:spTree>
      <p:nvGrpSpPr>
        <p:cNvPr id="143" name="Shape 143"/>
        <p:cNvGrpSpPr/>
        <p:nvPr/>
      </p:nvGrpSpPr>
      <p:grpSpPr>
        <a:xfrm>
          <a:off x="0" y="0"/>
          <a:ext cx="0" cy="0"/>
          <a:chOff x="0" y="0"/>
          <a:chExt cx="0" cy="0"/>
        </a:xfrm>
      </p:grpSpPr>
      <p:sp>
        <p:nvSpPr>
          <p:cNvPr id="144" name="Google Shape;144;p1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5" name="Google Shape;145;p1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46" name="Google Shape;146;p1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47" name="Google Shape;147;p16"/>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8" name="Google Shape;148;p16"/>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9" name="Google Shape;149;p16"/>
          <p:cNvSpPr txBox="1"/>
          <p:nvPr>
            <p:ph idx="3" type="subTitle"/>
          </p:nvPr>
        </p:nvSpPr>
        <p:spPr>
          <a:xfrm>
            <a:off x="324000" y="2562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50" name="Google Shape;150;p16"/>
          <p:cNvSpPr txBox="1"/>
          <p:nvPr>
            <p:ph idx="4" type="subTitle"/>
          </p:nvPr>
        </p:nvSpPr>
        <p:spPr>
          <a:xfrm>
            <a:off x="2699325" y="2562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151" name="Shape 151"/>
        <p:cNvGrpSpPr/>
        <p:nvPr/>
      </p:nvGrpSpPr>
      <p:grpSpPr>
        <a:xfrm>
          <a:off x="0" y="0"/>
          <a:ext cx="0" cy="0"/>
          <a:chOff x="0" y="0"/>
          <a:chExt cx="0" cy="0"/>
        </a:xfrm>
      </p:grpSpPr>
      <p:sp>
        <p:nvSpPr>
          <p:cNvPr id="152" name="Google Shape;152;p17"/>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3" name="Google Shape;153;p17"/>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154" name="Google Shape;154;p17"/>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155" name="Google Shape;155;p17"/>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156" name="Google Shape;156;p17"/>
          <p:cNvCxnSpPr>
            <a:endCxn id="157"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158" name="Google Shape;158;p17"/>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159" name="Google Shape;159;p17"/>
          <p:cNvSpPr txBox="1"/>
          <p:nvPr>
            <p:ph type="title"/>
          </p:nvPr>
        </p:nvSpPr>
        <p:spPr>
          <a:xfrm>
            <a:off x="1225225" y="2090813"/>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160" name="Google Shape;160;p17"/>
          <p:cNvSpPr txBox="1"/>
          <p:nvPr>
            <p:ph idx="2" type="title"/>
          </p:nvPr>
        </p:nvSpPr>
        <p:spPr>
          <a:xfrm>
            <a:off x="1225225" y="3027088"/>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pic>
        <p:nvPicPr>
          <p:cNvPr id="157" name="Google Shape;157;p17"/>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161" name="Google Shape;161;p17"/>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162" name="Google Shape;162;p17"/>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63" name="Google Shape;163;p17"/>
          <p:cNvSpPr txBox="1"/>
          <p:nvPr>
            <p:ph idx="3"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164" name="Shape 164"/>
        <p:cNvGrpSpPr/>
        <p:nvPr/>
      </p:nvGrpSpPr>
      <p:grpSpPr>
        <a:xfrm>
          <a:off x="0" y="0"/>
          <a:ext cx="0" cy="0"/>
          <a:chOff x="0" y="0"/>
          <a:chExt cx="0" cy="0"/>
        </a:xfrm>
      </p:grpSpPr>
      <p:pic>
        <p:nvPicPr>
          <p:cNvPr id="165" name="Google Shape;165;p18"/>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166" name="Google Shape;166;p18"/>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167" name="Google Shape;167;p18"/>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168" name="Google Shape;168;p18"/>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169" name="Google Shape;169;p18"/>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170" name="Google Shape;170;p18"/>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171" name="Google Shape;171;p18"/>
          <p:cNvCxnSpPr>
            <a:endCxn id="172"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172" name="Google Shape;172;p18"/>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173" name="Google Shape;173;p18"/>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174" name="Google Shape;174;p18"/>
          <p:cNvSpPr txBox="1"/>
          <p:nvPr>
            <p:ph type="title"/>
          </p:nvPr>
        </p:nvSpPr>
        <p:spPr>
          <a:xfrm>
            <a:off x="1225200" y="1779713"/>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75" name="Google Shape;175;p18"/>
          <p:cNvSpPr txBox="1"/>
          <p:nvPr>
            <p:ph idx="2" type="title"/>
          </p:nvPr>
        </p:nvSpPr>
        <p:spPr>
          <a:xfrm>
            <a:off x="1225200" y="2804800"/>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76" name="Google Shape;176;p18"/>
          <p:cNvSpPr txBox="1"/>
          <p:nvPr>
            <p:ph idx="3" type="title"/>
          </p:nvPr>
        </p:nvSpPr>
        <p:spPr>
          <a:xfrm>
            <a:off x="1225200" y="3739189"/>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77" name="Google Shape;177;p18"/>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178" name="Google Shape;178;p18"/>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9" name="Google Shape;179;p18"/>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180" name="Google Shape;180;p18"/>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81" name="Google Shape;181;p18"/>
          <p:cNvSpPr txBox="1"/>
          <p:nvPr>
            <p:ph idx="4"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182" name="Shape 182"/>
        <p:cNvGrpSpPr/>
        <p:nvPr/>
      </p:nvGrpSpPr>
      <p:grpSpPr>
        <a:xfrm>
          <a:off x="0" y="0"/>
          <a:ext cx="0" cy="0"/>
          <a:chOff x="0" y="0"/>
          <a:chExt cx="0" cy="0"/>
        </a:xfrm>
      </p:grpSpPr>
      <p:pic>
        <p:nvPicPr>
          <p:cNvPr id="183" name="Google Shape;183;p19"/>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184" name="Google Shape;184;p19"/>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185" name="Google Shape;185;p19"/>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186" name="Google Shape;186;p19"/>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187" name="Google Shape;187;p19"/>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188" name="Google Shape;188;p19"/>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189" name="Google Shape;189;p19"/>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190" name="Google Shape;190;p19"/>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191" name="Google Shape;191;p19"/>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192" name="Google Shape;192;p19"/>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193" name="Google Shape;193;p19"/>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194" name="Google Shape;194;p19"/>
          <p:cNvPicPr preferRelativeResize="0"/>
          <p:nvPr/>
        </p:nvPicPr>
        <p:blipFill>
          <a:blip r:embed="rId9">
            <a:alphaModFix/>
          </a:blip>
          <a:stretch>
            <a:fillRect/>
          </a:stretch>
        </p:blipFill>
        <p:spPr>
          <a:xfrm>
            <a:off x="363340" y="2287588"/>
            <a:ext cx="563446" cy="572077"/>
          </a:xfrm>
          <a:prstGeom prst="rect">
            <a:avLst/>
          </a:prstGeom>
          <a:noFill/>
          <a:ln>
            <a:noFill/>
          </a:ln>
        </p:spPr>
      </p:pic>
      <p:sp>
        <p:nvSpPr>
          <p:cNvPr id="195" name="Google Shape;195;p19"/>
          <p:cNvSpPr txBox="1"/>
          <p:nvPr>
            <p:ph type="title"/>
          </p:nvPr>
        </p:nvSpPr>
        <p:spPr>
          <a:xfrm>
            <a:off x="1224600" y="1466663"/>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6" name="Google Shape;196;p19"/>
          <p:cNvSpPr txBox="1"/>
          <p:nvPr>
            <p:ph idx="2" type="title"/>
          </p:nvPr>
        </p:nvSpPr>
        <p:spPr>
          <a:xfrm>
            <a:off x="1224600" y="2285700"/>
            <a:ext cx="6850800" cy="572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7" name="Google Shape;197;p19"/>
          <p:cNvSpPr txBox="1"/>
          <p:nvPr>
            <p:ph idx="3" type="title"/>
          </p:nvPr>
        </p:nvSpPr>
        <p:spPr>
          <a:xfrm>
            <a:off x="1224600" y="3160338"/>
            <a:ext cx="6850800" cy="5364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8" name="Google Shape;198;p19"/>
          <p:cNvSpPr txBox="1"/>
          <p:nvPr>
            <p:ph idx="4" type="title"/>
          </p:nvPr>
        </p:nvSpPr>
        <p:spPr>
          <a:xfrm>
            <a:off x="1224600" y="3971414"/>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99" name="Google Shape;199;p19"/>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200" name="Google Shape;200;p19"/>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1" name="Google Shape;201;p19"/>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202" name="Google Shape;202;p19"/>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203" name="Google Shape;203;p19"/>
          <p:cNvSpPr txBox="1"/>
          <p:nvPr>
            <p:ph idx="5"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204" name="Shape 204"/>
        <p:cNvGrpSpPr/>
        <p:nvPr/>
      </p:nvGrpSpPr>
      <p:grpSpPr>
        <a:xfrm>
          <a:off x="0" y="0"/>
          <a:ext cx="0" cy="0"/>
          <a:chOff x="0" y="0"/>
          <a:chExt cx="0" cy="0"/>
        </a:xfrm>
      </p:grpSpPr>
      <p:pic>
        <p:nvPicPr>
          <p:cNvPr id="205" name="Google Shape;205;p20"/>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206" name="Google Shape;206;p20"/>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2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08" name="Google Shape;208;p2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209" name="Google Shape;209;p20"/>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210" name="Google Shape;210;p20"/>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211" name="Shape 211"/>
        <p:cNvGrpSpPr/>
        <p:nvPr/>
      </p:nvGrpSpPr>
      <p:grpSpPr>
        <a:xfrm>
          <a:off x="0" y="0"/>
          <a:ext cx="0" cy="0"/>
          <a:chOff x="0" y="0"/>
          <a:chExt cx="0" cy="0"/>
        </a:xfrm>
      </p:grpSpPr>
      <p:pic>
        <p:nvPicPr>
          <p:cNvPr id="212" name="Google Shape;212;p2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13" name="Google Shape;213;p2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2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15" name="Google Shape;215;p21"/>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16" name="Google Shape;216;p2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217" name="Google Shape;217;p21"/>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218" name="Shape 218"/>
        <p:cNvGrpSpPr/>
        <p:nvPr/>
      </p:nvGrpSpPr>
      <p:grpSpPr>
        <a:xfrm>
          <a:off x="0" y="0"/>
          <a:ext cx="0" cy="0"/>
          <a:chOff x="0" y="0"/>
          <a:chExt cx="0" cy="0"/>
        </a:xfrm>
      </p:grpSpPr>
      <p:pic>
        <p:nvPicPr>
          <p:cNvPr id="219" name="Google Shape;219;p2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0" name="Google Shape;220;p2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2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22" name="Google Shape;222;p22"/>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23" name="Google Shape;223;p2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24" name="Google Shape;224;p22"/>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225" name="Shape 225"/>
        <p:cNvGrpSpPr/>
        <p:nvPr/>
      </p:nvGrpSpPr>
      <p:grpSpPr>
        <a:xfrm>
          <a:off x="0" y="0"/>
          <a:ext cx="0" cy="0"/>
          <a:chOff x="0" y="0"/>
          <a:chExt cx="0" cy="0"/>
        </a:xfrm>
      </p:grpSpPr>
      <p:pic>
        <p:nvPicPr>
          <p:cNvPr id="226" name="Google Shape;226;p2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7" name="Google Shape;227;p2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2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29" name="Google Shape;229;p2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30" name="Google Shape;230;p2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31" name="Google Shape;231;p2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232" name="Shape 232"/>
        <p:cNvGrpSpPr/>
        <p:nvPr/>
      </p:nvGrpSpPr>
      <p:grpSpPr>
        <a:xfrm>
          <a:off x="0" y="0"/>
          <a:ext cx="0" cy="0"/>
          <a:chOff x="0" y="0"/>
          <a:chExt cx="0" cy="0"/>
        </a:xfrm>
      </p:grpSpPr>
      <p:sp>
        <p:nvSpPr>
          <p:cNvPr id="233" name="Google Shape;233;p24"/>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4" name="Google Shape;234;p24"/>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235" name="Google Shape;235;p2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24"/>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37" name="Google Shape;237;p24"/>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38" name="Google Shape;238;p24"/>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39" name="Google Shape;239;p24"/>
          <p:cNvGrpSpPr/>
          <p:nvPr/>
        </p:nvGrpSpPr>
        <p:grpSpPr>
          <a:xfrm>
            <a:off x="7834231" y="1285"/>
            <a:ext cx="828900" cy="576065"/>
            <a:chOff x="7801496" y="1285"/>
            <a:chExt cx="828900" cy="576065"/>
          </a:xfrm>
        </p:grpSpPr>
        <p:pic>
          <p:nvPicPr>
            <p:cNvPr id="240" name="Google Shape;240;p24"/>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41" name="Google Shape;241;p24"/>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42" name="Google Shape;242;p24"/>
          <p:cNvGrpSpPr/>
          <p:nvPr/>
        </p:nvGrpSpPr>
        <p:grpSpPr>
          <a:xfrm>
            <a:off x="8635663" y="1285"/>
            <a:ext cx="499700" cy="576065"/>
            <a:chOff x="8635663" y="1285"/>
            <a:chExt cx="499700" cy="576065"/>
          </a:xfrm>
        </p:grpSpPr>
        <p:pic>
          <p:nvPicPr>
            <p:cNvPr id="243" name="Google Shape;243;p24"/>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44" name="Google Shape;244;p24"/>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245" name="Shape 245"/>
        <p:cNvGrpSpPr/>
        <p:nvPr/>
      </p:nvGrpSpPr>
      <p:grpSpPr>
        <a:xfrm>
          <a:off x="0" y="0"/>
          <a:ext cx="0" cy="0"/>
          <a:chOff x="0" y="0"/>
          <a:chExt cx="0" cy="0"/>
        </a:xfrm>
      </p:grpSpPr>
      <p:sp>
        <p:nvSpPr>
          <p:cNvPr id="246" name="Google Shape;246;p25"/>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7" name="Google Shape;247;p2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48" name="Google Shape;248;p2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25"/>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50" name="Google Shape;250;p25"/>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51" name="Google Shape;251;p2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52" name="Google Shape;252;p25"/>
          <p:cNvGrpSpPr/>
          <p:nvPr/>
        </p:nvGrpSpPr>
        <p:grpSpPr>
          <a:xfrm>
            <a:off x="7834231" y="1285"/>
            <a:ext cx="828900" cy="576065"/>
            <a:chOff x="7801496" y="1285"/>
            <a:chExt cx="828900" cy="576065"/>
          </a:xfrm>
        </p:grpSpPr>
        <p:pic>
          <p:nvPicPr>
            <p:cNvPr id="253" name="Google Shape;253;p25"/>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54" name="Google Shape;254;p25"/>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55" name="Google Shape;255;p25"/>
          <p:cNvGrpSpPr/>
          <p:nvPr/>
        </p:nvGrpSpPr>
        <p:grpSpPr>
          <a:xfrm>
            <a:off x="8635663" y="1285"/>
            <a:ext cx="499700" cy="576065"/>
            <a:chOff x="8635663" y="1285"/>
            <a:chExt cx="499700" cy="576065"/>
          </a:xfrm>
        </p:grpSpPr>
        <p:pic>
          <p:nvPicPr>
            <p:cNvPr id="256" name="Google Shape;256;p25"/>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57" name="Google Shape;257;p25"/>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258" name="Shape 258"/>
        <p:cNvGrpSpPr/>
        <p:nvPr/>
      </p:nvGrpSpPr>
      <p:grpSpPr>
        <a:xfrm>
          <a:off x="0" y="0"/>
          <a:ext cx="0" cy="0"/>
          <a:chOff x="0" y="0"/>
          <a:chExt cx="0" cy="0"/>
        </a:xfrm>
      </p:grpSpPr>
      <p:sp>
        <p:nvSpPr>
          <p:cNvPr id="259" name="Google Shape;259;p26"/>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0" name="Google Shape;260;p2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61" name="Google Shape;261;p2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26"/>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3" name="Google Shape;263;p26"/>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4" name="Google Shape;264;p2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65" name="Google Shape;265;p26"/>
          <p:cNvGrpSpPr/>
          <p:nvPr/>
        </p:nvGrpSpPr>
        <p:grpSpPr>
          <a:xfrm>
            <a:off x="7834231" y="1285"/>
            <a:ext cx="828900" cy="576065"/>
            <a:chOff x="7801496" y="1285"/>
            <a:chExt cx="828900" cy="576065"/>
          </a:xfrm>
        </p:grpSpPr>
        <p:pic>
          <p:nvPicPr>
            <p:cNvPr id="266" name="Google Shape;266;p26"/>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67" name="Google Shape;267;p26"/>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68" name="Google Shape;268;p26"/>
          <p:cNvGrpSpPr/>
          <p:nvPr/>
        </p:nvGrpSpPr>
        <p:grpSpPr>
          <a:xfrm>
            <a:off x="8635663" y="1285"/>
            <a:ext cx="499700" cy="576065"/>
            <a:chOff x="8635663" y="1285"/>
            <a:chExt cx="499700" cy="576065"/>
          </a:xfrm>
        </p:grpSpPr>
        <p:pic>
          <p:nvPicPr>
            <p:cNvPr id="269" name="Google Shape;269;p26"/>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70" name="Google Shape;270;p26"/>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271" name="Shape 271"/>
        <p:cNvGrpSpPr/>
        <p:nvPr/>
      </p:nvGrpSpPr>
      <p:grpSpPr>
        <a:xfrm>
          <a:off x="0" y="0"/>
          <a:ext cx="0" cy="0"/>
          <a:chOff x="0" y="0"/>
          <a:chExt cx="0" cy="0"/>
        </a:xfrm>
      </p:grpSpPr>
      <p:sp>
        <p:nvSpPr>
          <p:cNvPr id="272" name="Google Shape;272;p27"/>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3" name="Google Shape;273;p2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74" name="Google Shape;274;p2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27"/>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6" name="Google Shape;276;p27"/>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7" name="Google Shape;277;p2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78" name="Google Shape;278;p27"/>
          <p:cNvGrpSpPr/>
          <p:nvPr/>
        </p:nvGrpSpPr>
        <p:grpSpPr>
          <a:xfrm>
            <a:off x="7834231" y="1285"/>
            <a:ext cx="828900" cy="576065"/>
            <a:chOff x="7801496" y="1285"/>
            <a:chExt cx="828900" cy="576065"/>
          </a:xfrm>
        </p:grpSpPr>
        <p:pic>
          <p:nvPicPr>
            <p:cNvPr id="279" name="Google Shape;279;p2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80" name="Google Shape;280;p2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81" name="Google Shape;281;p27"/>
          <p:cNvGrpSpPr/>
          <p:nvPr/>
        </p:nvGrpSpPr>
        <p:grpSpPr>
          <a:xfrm>
            <a:off x="8635663" y="1285"/>
            <a:ext cx="499700" cy="576065"/>
            <a:chOff x="8635663" y="1285"/>
            <a:chExt cx="499700" cy="576065"/>
          </a:xfrm>
        </p:grpSpPr>
        <p:pic>
          <p:nvPicPr>
            <p:cNvPr id="282" name="Google Shape;282;p2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83" name="Google Shape;283;p2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 justify - purple">
  <p:cSld name="TITLE_AND_TWO_COLUMNS_1_1_9_1_3_1">
    <p:bg>
      <p:bgPr>
        <a:solidFill>
          <a:srgbClr val="EBEDFE"/>
        </a:solidFill>
      </p:bgPr>
    </p:bg>
    <p:spTree>
      <p:nvGrpSpPr>
        <p:cNvPr id="284" name="Shape 284"/>
        <p:cNvGrpSpPr/>
        <p:nvPr/>
      </p:nvGrpSpPr>
      <p:grpSpPr>
        <a:xfrm>
          <a:off x="0" y="0"/>
          <a:ext cx="0" cy="0"/>
          <a:chOff x="0" y="0"/>
          <a:chExt cx="0" cy="0"/>
        </a:xfrm>
      </p:grpSpPr>
      <p:pic>
        <p:nvPicPr>
          <p:cNvPr id="285" name="Google Shape;285;p28"/>
          <p:cNvPicPr preferRelativeResize="0"/>
          <p:nvPr/>
        </p:nvPicPr>
        <p:blipFill>
          <a:blip r:embed="rId2">
            <a:alphaModFix/>
          </a:blip>
          <a:stretch>
            <a:fillRect/>
          </a:stretch>
        </p:blipFill>
        <p:spPr>
          <a:xfrm>
            <a:off x="2429763" y="1780516"/>
            <a:ext cx="457425" cy="457425"/>
          </a:xfrm>
          <a:prstGeom prst="rect">
            <a:avLst/>
          </a:prstGeom>
          <a:noFill/>
          <a:ln>
            <a:noFill/>
          </a:ln>
        </p:spPr>
      </p:pic>
      <p:pic>
        <p:nvPicPr>
          <p:cNvPr id="286" name="Google Shape;286;p28"/>
          <p:cNvPicPr preferRelativeResize="0"/>
          <p:nvPr/>
        </p:nvPicPr>
        <p:blipFill>
          <a:blip r:embed="rId2">
            <a:alphaModFix/>
          </a:blip>
          <a:stretch>
            <a:fillRect/>
          </a:stretch>
        </p:blipFill>
        <p:spPr>
          <a:xfrm>
            <a:off x="4823988" y="1780516"/>
            <a:ext cx="457425" cy="457425"/>
          </a:xfrm>
          <a:prstGeom prst="rect">
            <a:avLst/>
          </a:prstGeom>
          <a:noFill/>
          <a:ln>
            <a:noFill/>
          </a:ln>
        </p:spPr>
      </p:pic>
      <p:pic>
        <p:nvPicPr>
          <p:cNvPr id="287" name="Google Shape;287;p28"/>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288" name="Google Shape;288;p2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28"/>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290" name="Google Shape;290;p28"/>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291" name="Google Shape;291;p28"/>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292" name="Google Shape;292;p28"/>
          <p:cNvSpPr txBox="1"/>
          <p:nvPr>
            <p:ph idx="1"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3" name="Google Shape;293;p28"/>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4" name="Google Shape;294;p28"/>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295" name="Google Shape;295;p28"/>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6" name="Google Shape;296;p28"/>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297" name="Google Shape;297;p28"/>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298" name="Google Shape;298;p28"/>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299" name="Google Shape;299;p2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00" name="Google Shape;300;p2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01" name="Google Shape;301;p28"/>
          <p:cNvGrpSpPr/>
          <p:nvPr/>
        </p:nvGrpSpPr>
        <p:grpSpPr>
          <a:xfrm>
            <a:off x="324128" y="3139463"/>
            <a:ext cx="457200" cy="457200"/>
            <a:chOff x="1020916" y="1442088"/>
            <a:chExt cx="457200" cy="457200"/>
          </a:xfrm>
        </p:grpSpPr>
        <p:pic>
          <p:nvPicPr>
            <p:cNvPr id="302" name="Google Shape;302;p28"/>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303" name="Google Shape;303;p2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04" name="Google Shape;304;p28"/>
          <p:cNvGrpSpPr/>
          <p:nvPr/>
        </p:nvGrpSpPr>
        <p:grpSpPr>
          <a:xfrm>
            <a:off x="324128" y="3987825"/>
            <a:ext cx="457200" cy="457200"/>
            <a:chOff x="1020916" y="1442088"/>
            <a:chExt cx="457200" cy="457200"/>
          </a:xfrm>
        </p:grpSpPr>
        <p:pic>
          <p:nvPicPr>
            <p:cNvPr id="305" name="Google Shape;305;p28"/>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306" name="Google Shape;306;p2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 justify - jade">
  <p:cSld name="TITLE_AND_TWO_COLUMNS_1_1_9_1_3_1_1_1">
    <p:bg>
      <p:bgPr>
        <a:solidFill>
          <a:srgbClr val="EBEDFE"/>
        </a:solidFill>
      </p:bgPr>
    </p:bg>
    <p:spTree>
      <p:nvGrpSpPr>
        <p:cNvPr id="307" name="Shape 307"/>
        <p:cNvGrpSpPr/>
        <p:nvPr/>
      </p:nvGrpSpPr>
      <p:grpSpPr>
        <a:xfrm>
          <a:off x="0" y="0"/>
          <a:ext cx="0" cy="0"/>
          <a:chOff x="0" y="0"/>
          <a:chExt cx="0" cy="0"/>
        </a:xfrm>
      </p:grpSpPr>
      <p:pic>
        <p:nvPicPr>
          <p:cNvPr id="308" name="Google Shape;308;p2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09" name="Google Shape;309;p2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29"/>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11" name="Google Shape;311;p29"/>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12" name="Google Shape;312;p29"/>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13" name="Google Shape;313;p29"/>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14" name="Google Shape;314;p29"/>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15" name="Google Shape;315;p2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16" name="Google Shape;316;p2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17" name="Google Shape;317;p2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18" name="Google Shape;318;p29"/>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19" name="Google Shape;319;p29"/>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20" name="Google Shape;320;p29"/>
          <p:cNvGrpSpPr/>
          <p:nvPr/>
        </p:nvGrpSpPr>
        <p:grpSpPr>
          <a:xfrm>
            <a:off x="324128" y="3139463"/>
            <a:ext cx="457200" cy="457200"/>
            <a:chOff x="1020916" y="1442088"/>
            <a:chExt cx="457200" cy="457200"/>
          </a:xfrm>
        </p:grpSpPr>
        <p:pic>
          <p:nvPicPr>
            <p:cNvPr id="321" name="Google Shape;321;p2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22" name="Google Shape;322;p2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23" name="Google Shape;323;p29"/>
          <p:cNvGrpSpPr/>
          <p:nvPr/>
        </p:nvGrpSpPr>
        <p:grpSpPr>
          <a:xfrm>
            <a:off x="324128" y="3987825"/>
            <a:ext cx="457200" cy="457200"/>
            <a:chOff x="1020916" y="1442088"/>
            <a:chExt cx="457200" cy="457200"/>
          </a:xfrm>
        </p:grpSpPr>
        <p:pic>
          <p:nvPicPr>
            <p:cNvPr id="324" name="Google Shape;324;p2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25" name="Google Shape;325;p2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26" name="Google Shape;326;p29"/>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27" name="Google Shape;327;p29"/>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28" name="Google Shape;328;p29"/>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29" name="Google Shape;329;p29"/>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 justify - blue">
  <p:cSld name="TITLE_AND_TWO_COLUMNS_1_1_9_1_3_2">
    <p:bg>
      <p:bgPr>
        <a:solidFill>
          <a:srgbClr val="EBEDFE"/>
        </a:solidFill>
      </p:bgPr>
    </p:bg>
    <p:spTree>
      <p:nvGrpSpPr>
        <p:cNvPr id="330" name="Shape 330"/>
        <p:cNvGrpSpPr/>
        <p:nvPr/>
      </p:nvGrpSpPr>
      <p:grpSpPr>
        <a:xfrm>
          <a:off x="0" y="0"/>
          <a:ext cx="0" cy="0"/>
          <a:chOff x="0" y="0"/>
          <a:chExt cx="0" cy="0"/>
        </a:xfrm>
      </p:grpSpPr>
      <p:pic>
        <p:nvPicPr>
          <p:cNvPr id="331" name="Google Shape;331;p3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32" name="Google Shape;332;p3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30"/>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34" name="Google Shape;334;p30"/>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35" name="Google Shape;335;p30"/>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36" name="Google Shape;336;p30"/>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37" name="Google Shape;337;p30"/>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38" name="Google Shape;338;p3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39" name="Google Shape;339;p3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40" name="Google Shape;340;p3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41" name="Google Shape;341;p30"/>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42" name="Google Shape;342;p30"/>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43" name="Google Shape;343;p30"/>
          <p:cNvGrpSpPr/>
          <p:nvPr/>
        </p:nvGrpSpPr>
        <p:grpSpPr>
          <a:xfrm>
            <a:off x="324128" y="3139463"/>
            <a:ext cx="457200" cy="457200"/>
            <a:chOff x="1020916" y="1442088"/>
            <a:chExt cx="457200" cy="457200"/>
          </a:xfrm>
        </p:grpSpPr>
        <p:pic>
          <p:nvPicPr>
            <p:cNvPr id="344" name="Google Shape;344;p3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45" name="Google Shape;345;p3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46" name="Google Shape;346;p30"/>
          <p:cNvGrpSpPr/>
          <p:nvPr/>
        </p:nvGrpSpPr>
        <p:grpSpPr>
          <a:xfrm>
            <a:off x="324128" y="3987825"/>
            <a:ext cx="457200" cy="457200"/>
            <a:chOff x="1020916" y="1442088"/>
            <a:chExt cx="457200" cy="457200"/>
          </a:xfrm>
        </p:grpSpPr>
        <p:pic>
          <p:nvPicPr>
            <p:cNvPr id="347" name="Google Shape;347;p3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48" name="Google Shape;348;p3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49" name="Google Shape;349;p30"/>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50" name="Google Shape;350;p30"/>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51" name="Google Shape;351;p30"/>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52" name="Google Shape;352;p30"/>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 justify - pink">
  <p:cSld name="TITLE_AND_TWO_COLUMNS_1_1_9_1_3_1_1_1_1">
    <p:bg>
      <p:bgPr>
        <a:solidFill>
          <a:srgbClr val="EBEDFE"/>
        </a:solidFill>
      </p:bgPr>
    </p:bg>
    <p:spTree>
      <p:nvGrpSpPr>
        <p:cNvPr id="353" name="Shape 353"/>
        <p:cNvGrpSpPr/>
        <p:nvPr/>
      </p:nvGrpSpPr>
      <p:grpSpPr>
        <a:xfrm>
          <a:off x="0" y="0"/>
          <a:ext cx="0" cy="0"/>
          <a:chOff x="0" y="0"/>
          <a:chExt cx="0" cy="0"/>
        </a:xfrm>
      </p:grpSpPr>
      <p:pic>
        <p:nvPicPr>
          <p:cNvPr id="354" name="Google Shape;354;p3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55" name="Google Shape;355;p3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31"/>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57" name="Google Shape;357;p31"/>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58" name="Google Shape;358;p31"/>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59" name="Google Shape;359;p31"/>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60" name="Google Shape;360;p3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61" name="Google Shape;361;p3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62" name="Google Shape;362;p3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63" name="Google Shape;363;p3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4" name="Google Shape;364;p31"/>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65" name="Google Shape;365;p31"/>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66" name="Google Shape;366;p31"/>
          <p:cNvGrpSpPr/>
          <p:nvPr/>
        </p:nvGrpSpPr>
        <p:grpSpPr>
          <a:xfrm>
            <a:off x="324128" y="3139463"/>
            <a:ext cx="457200" cy="457200"/>
            <a:chOff x="1020916" y="1442088"/>
            <a:chExt cx="457200" cy="457200"/>
          </a:xfrm>
        </p:grpSpPr>
        <p:pic>
          <p:nvPicPr>
            <p:cNvPr id="367" name="Google Shape;367;p3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68" name="Google Shape;368;p3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69" name="Google Shape;369;p31"/>
          <p:cNvGrpSpPr/>
          <p:nvPr/>
        </p:nvGrpSpPr>
        <p:grpSpPr>
          <a:xfrm>
            <a:off x="324128" y="3987825"/>
            <a:ext cx="457200" cy="457200"/>
            <a:chOff x="1020916" y="1442088"/>
            <a:chExt cx="457200" cy="457200"/>
          </a:xfrm>
        </p:grpSpPr>
        <p:pic>
          <p:nvPicPr>
            <p:cNvPr id="370" name="Google Shape;370;p3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71" name="Google Shape;371;p3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72" name="Google Shape;372;p31"/>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73" name="Google Shape;373;p31"/>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74" name="Google Shape;374;p31"/>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75" name="Google Shape;375;p31"/>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376" name="Shape 376"/>
        <p:cNvGrpSpPr/>
        <p:nvPr/>
      </p:nvGrpSpPr>
      <p:grpSpPr>
        <a:xfrm>
          <a:off x="0" y="0"/>
          <a:ext cx="0" cy="0"/>
          <a:chOff x="0" y="0"/>
          <a:chExt cx="0" cy="0"/>
        </a:xfrm>
      </p:grpSpPr>
      <p:pic>
        <p:nvPicPr>
          <p:cNvPr id="377" name="Google Shape;377;p3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378" name="Google Shape;378;p3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3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80" name="Google Shape;380;p3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81" name="Google Shape;381;p3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82" name="Google Shape;382;p3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83" name="Google Shape;383;p32"/>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4" name="Google Shape;384;p32"/>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5" name="Google Shape;385;p32"/>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86" name="Google Shape;386;p32"/>
          <p:cNvGrpSpPr/>
          <p:nvPr/>
        </p:nvGrpSpPr>
        <p:grpSpPr>
          <a:xfrm>
            <a:off x="323653" y="1804438"/>
            <a:ext cx="457200" cy="457200"/>
            <a:chOff x="1020916" y="1442088"/>
            <a:chExt cx="457200" cy="457200"/>
          </a:xfrm>
        </p:grpSpPr>
        <p:pic>
          <p:nvPicPr>
            <p:cNvPr id="387" name="Google Shape;387;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88" name="Google Shape;388;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89" name="Google Shape;389;p32"/>
          <p:cNvGrpSpPr/>
          <p:nvPr/>
        </p:nvGrpSpPr>
        <p:grpSpPr>
          <a:xfrm>
            <a:off x="323653" y="2766575"/>
            <a:ext cx="457200" cy="457200"/>
            <a:chOff x="1020916" y="1442088"/>
            <a:chExt cx="457200" cy="457200"/>
          </a:xfrm>
        </p:grpSpPr>
        <p:pic>
          <p:nvPicPr>
            <p:cNvPr id="390" name="Google Shape;390;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91" name="Google Shape;391;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392" name="Google Shape;392;p32"/>
          <p:cNvGrpSpPr/>
          <p:nvPr/>
        </p:nvGrpSpPr>
        <p:grpSpPr>
          <a:xfrm>
            <a:off x="323641" y="3729038"/>
            <a:ext cx="457200" cy="457200"/>
            <a:chOff x="1020916" y="1442088"/>
            <a:chExt cx="457200" cy="457200"/>
          </a:xfrm>
        </p:grpSpPr>
        <p:pic>
          <p:nvPicPr>
            <p:cNvPr id="393" name="Google Shape;393;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94" name="Google Shape;394;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395" name="Shape 395"/>
        <p:cNvGrpSpPr/>
        <p:nvPr/>
      </p:nvGrpSpPr>
      <p:grpSpPr>
        <a:xfrm>
          <a:off x="0" y="0"/>
          <a:ext cx="0" cy="0"/>
          <a:chOff x="0" y="0"/>
          <a:chExt cx="0" cy="0"/>
        </a:xfrm>
      </p:grpSpPr>
      <p:pic>
        <p:nvPicPr>
          <p:cNvPr id="396" name="Google Shape;396;p3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97" name="Google Shape;397;p3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3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99" name="Google Shape;399;p3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00" name="Google Shape;400;p3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01" name="Google Shape;401;p3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02" name="Google Shape;402;p33"/>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03" name="Google Shape;403;p33"/>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04" name="Google Shape;404;p33"/>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05" name="Google Shape;405;p33"/>
          <p:cNvGrpSpPr/>
          <p:nvPr/>
        </p:nvGrpSpPr>
        <p:grpSpPr>
          <a:xfrm>
            <a:off x="323653" y="1804438"/>
            <a:ext cx="457200" cy="457200"/>
            <a:chOff x="1020916" y="1442088"/>
            <a:chExt cx="457200" cy="457200"/>
          </a:xfrm>
        </p:grpSpPr>
        <p:pic>
          <p:nvPicPr>
            <p:cNvPr id="406" name="Google Shape;406;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07" name="Google Shape;407;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08" name="Google Shape;408;p33"/>
          <p:cNvGrpSpPr/>
          <p:nvPr/>
        </p:nvGrpSpPr>
        <p:grpSpPr>
          <a:xfrm>
            <a:off x="323653" y="2766575"/>
            <a:ext cx="457200" cy="457200"/>
            <a:chOff x="1020916" y="1442088"/>
            <a:chExt cx="457200" cy="457200"/>
          </a:xfrm>
        </p:grpSpPr>
        <p:pic>
          <p:nvPicPr>
            <p:cNvPr id="409" name="Google Shape;409;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10" name="Google Shape;410;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11" name="Google Shape;411;p33"/>
          <p:cNvGrpSpPr/>
          <p:nvPr/>
        </p:nvGrpSpPr>
        <p:grpSpPr>
          <a:xfrm>
            <a:off x="323641" y="3729038"/>
            <a:ext cx="457200" cy="457200"/>
            <a:chOff x="1020916" y="1442088"/>
            <a:chExt cx="457200" cy="457200"/>
          </a:xfrm>
        </p:grpSpPr>
        <p:pic>
          <p:nvPicPr>
            <p:cNvPr id="412" name="Google Shape;412;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13" name="Google Shape;413;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414" name="Shape 414"/>
        <p:cNvGrpSpPr/>
        <p:nvPr/>
      </p:nvGrpSpPr>
      <p:grpSpPr>
        <a:xfrm>
          <a:off x="0" y="0"/>
          <a:ext cx="0" cy="0"/>
          <a:chOff x="0" y="0"/>
          <a:chExt cx="0" cy="0"/>
        </a:xfrm>
      </p:grpSpPr>
      <p:pic>
        <p:nvPicPr>
          <p:cNvPr id="415" name="Google Shape;415;p3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16" name="Google Shape;416;p3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3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18" name="Google Shape;418;p3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19" name="Google Shape;419;p3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20" name="Google Shape;420;p3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21" name="Google Shape;421;p34"/>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22" name="Google Shape;422;p34"/>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23" name="Google Shape;423;p34"/>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24" name="Google Shape;424;p34"/>
          <p:cNvGrpSpPr/>
          <p:nvPr/>
        </p:nvGrpSpPr>
        <p:grpSpPr>
          <a:xfrm>
            <a:off x="323653" y="1804438"/>
            <a:ext cx="457200" cy="457200"/>
            <a:chOff x="1020916" y="1442088"/>
            <a:chExt cx="457200" cy="457200"/>
          </a:xfrm>
        </p:grpSpPr>
        <p:pic>
          <p:nvPicPr>
            <p:cNvPr id="425" name="Google Shape;425;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26" name="Google Shape;426;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27" name="Google Shape;427;p34"/>
          <p:cNvGrpSpPr/>
          <p:nvPr/>
        </p:nvGrpSpPr>
        <p:grpSpPr>
          <a:xfrm>
            <a:off x="323653" y="2766575"/>
            <a:ext cx="457200" cy="457200"/>
            <a:chOff x="1020916" y="1442088"/>
            <a:chExt cx="457200" cy="457200"/>
          </a:xfrm>
        </p:grpSpPr>
        <p:pic>
          <p:nvPicPr>
            <p:cNvPr id="428" name="Google Shape;428;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29" name="Google Shape;429;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30" name="Google Shape;430;p34"/>
          <p:cNvGrpSpPr/>
          <p:nvPr/>
        </p:nvGrpSpPr>
        <p:grpSpPr>
          <a:xfrm>
            <a:off x="323641" y="3729038"/>
            <a:ext cx="457200" cy="457200"/>
            <a:chOff x="1020916" y="1442088"/>
            <a:chExt cx="457200" cy="457200"/>
          </a:xfrm>
        </p:grpSpPr>
        <p:pic>
          <p:nvPicPr>
            <p:cNvPr id="431" name="Google Shape;431;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32" name="Google Shape;432;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433" name="Shape 433"/>
        <p:cNvGrpSpPr/>
        <p:nvPr/>
      </p:nvGrpSpPr>
      <p:grpSpPr>
        <a:xfrm>
          <a:off x="0" y="0"/>
          <a:ext cx="0" cy="0"/>
          <a:chOff x="0" y="0"/>
          <a:chExt cx="0" cy="0"/>
        </a:xfrm>
      </p:grpSpPr>
      <p:pic>
        <p:nvPicPr>
          <p:cNvPr id="434" name="Google Shape;434;p3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35" name="Google Shape;435;p3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3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37" name="Google Shape;437;p3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38" name="Google Shape;438;p3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39" name="Google Shape;439;p3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40" name="Google Shape;440;p35"/>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1" name="Google Shape;441;p35"/>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2" name="Google Shape;442;p35"/>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43" name="Google Shape;443;p35"/>
          <p:cNvGrpSpPr/>
          <p:nvPr/>
        </p:nvGrpSpPr>
        <p:grpSpPr>
          <a:xfrm>
            <a:off x="323653" y="1804438"/>
            <a:ext cx="457200" cy="457200"/>
            <a:chOff x="1020916" y="1442088"/>
            <a:chExt cx="457200" cy="457200"/>
          </a:xfrm>
        </p:grpSpPr>
        <p:pic>
          <p:nvPicPr>
            <p:cNvPr id="444" name="Google Shape;444;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5" name="Google Shape;445;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46" name="Google Shape;446;p35"/>
          <p:cNvGrpSpPr/>
          <p:nvPr/>
        </p:nvGrpSpPr>
        <p:grpSpPr>
          <a:xfrm>
            <a:off x="323653" y="2766575"/>
            <a:ext cx="457200" cy="457200"/>
            <a:chOff x="1020916" y="1442088"/>
            <a:chExt cx="457200" cy="457200"/>
          </a:xfrm>
        </p:grpSpPr>
        <p:pic>
          <p:nvPicPr>
            <p:cNvPr id="447" name="Google Shape;447;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8" name="Google Shape;448;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49" name="Google Shape;449;p35"/>
          <p:cNvGrpSpPr/>
          <p:nvPr/>
        </p:nvGrpSpPr>
        <p:grpSpPr>
          <a:xfrm>
            <a:off x="323641" y="3729038"/>
            <a:ext cx="457200" cy="457200"/>
            <a:chOff x="1020916" y="1442088"/>
            <a:chExt cx="457200" cy="457200"/>
          </a:xfrm>
        </p:grpSpPr>
        <p:pic>
          <p:nvPicPr>
            <p:cNvPr id="450" name="Google Shape;450;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51" name="Google Shape;451;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452" name="Shape 452"/>
        <p:cNvGrpSpPr/>
        <p:nvPr/>
      </p:nvGrpSpPr>
      <p:grpSpPr>
        <a:xfrm>
          <a:off x="0" y="0"/>
          <a:ext cx="0" cy="0"/>
          <a:chOff x="0" y="0"/>
          <a:chExt cx="0" cy="0"/>
        </a:xfrm>
      </p:grpSpPr>
      <p:pic>
        <p:nvPicPr>
          <p:cNvPr id="453" name="Google Shape;453;p36"/>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454" name="Google Shape;454;p36"/>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36"/>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56" name="Google Shape;456;p3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57" name="Google Shape;457;p3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58" name="Google Shape;458;p3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59" name="Google Shape;459;p36"/>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0" name="Google Shape;460;p36"/>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1" name="Google Shape;461;p36"/>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2" name="Google Shape;462;p36"/>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63" name="Google Shape;463;p36"/>
          <p:cNvGrpSpPr/>
          <p:nvPr/>
        </p:nvGrpSpPr>
        <p:grpSpPr>
          <a:xfrm>
            <a:off x="323653" y="1652038"/>
            <a:ext cx="457200" cy="457200"/>
            <a:chOff x="1020916" y="1442088"/>
            <a:chExt cx="457200" cy="457200"/>
          </a:xfrm>
        </p:grpSpPr>
        <p:pic>
          <p:nvPicPr>
            <p:cNvPr id="464" name="Google Shape;464;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5" name="Google Shape;465;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66" name="Google Shape;466;p36"/>
          <p:cNvGrpSpPr/>
          <p:nvPr/>
        </p:nvGrpSpPr>
        <p:grpSpPr>
          <a:xfrm>
            <a:off x="323653" y="2461775"/>
            <a:ext cx="457200" cy="457200"/>
            <a:chOff x="1020916" y="1442088"/>
            <a:chExt cx="457200" cy="457200"/>
          </a:xfrm>
        </p:grpSpPr>
        <p:pic>
          <p:nvPicPr>
            <p:cNvPr id="467" name="Google Shape;467;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8" name="Google Shape;468;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69" name="Google Shape;469;p36"/>
          <p:cNvGrpSpPr/>
          <p:nvPr/>
        </p:nvGrpSpPr>
        <p:grpSpPr>
          <a:xfrm>
            <a:off x="323641" y="3271838"/>
            <a:ext cx="457200" cy="457200"/>
            <a:chOff x="1020916" y="1442088"/>
            <a:chExt cx="457200" cy="457200"/>
          </a:xfrm>
        </p:grpSpPr>
        <p:pic>
          <p:nvPicPr>
            <p:cNvPr id="470" name="Google Shape;470;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1" name="Google Shape;471;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472" name="Google Shape;472;p36"/>
          <p:cNvGrpSpPr/>
          <p:nvPr/>
        </p:nvGrpSpPr>
        <p:grpSpPr>
          <a:xfrm>
            <a:off x="323641" y="4081763"/>
            <a:ext cx="457200" cy="457200"/>
            <a:chOff x="1020916" y="1442088"/>
            <a:chExt cx="457200" cy="457200"/>
          </a:xfrm>
        </p:grpSpPr>
        <p:pic>
          <p:nvPicPr>
            <p:cNvPr id="473" name="Google Shape;473;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4" name="Google Shape;474;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475" name="Shape 475"/>
        <p:cNvGrpSpPr/>
        <p:nvPr/>
      </p:nvGrpSpPr>
      <p:grpSpPr>
        <a:xfrm>
          <a:off x="0" y="0"/>
          <a:ext cx="0" cy="0"/>
          <a:chOff x="0" y="0"/>
          <a:chExt cx="0" cy="0"/>
        </a:xfrm>
      </p:grpSpPr>
      <p:pic>
        <p:nvPicPr>
          <p:cNvPr id="476" name="Google Shape;476;p3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77" name="Google Shape;477;p37"/>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37"/>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79" name="Google Shape;479;p3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80" name="Google Shape;480;p3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81" name="Google Shape;481;p3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482" name="Google Shape;482;p37"/>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3" name="Google Shape;483;p37"/>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4" name="Google Shape;484;p37"/>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5" name="Google Shape;485;p37"/>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86" name="Google Shape;486;p37"/>
          <p:cNvGrpSpPr/>
          <p:nvPr/>
        </p:nvGrpSpPr>
        <p:grpSpPr>
          <a:xfrm>
            <a:off x="323653" y="1652038"/>
            <a:ext cx="457200" cy="457200"/>
            <a:chOff x="1020916" y="1442088"/>
            <a:chExt cx="457200" cy="457200"/>
          </a:xfrm>
        </p:grpSpPr>
        <p:pic>
          <p:nvPicPr>
            <p:cNvPr id="487" name="Google Shape;487;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8" name="Google Shape;488;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89" name="Google Shape;489;p37"/>
          <p:cNvGrpSpPr/>
          <p:nvPr/>
        </p:nvGrpSpPr>
        <p:grpSpPr>
          <a:xfrm>
            <a:off x="323653" y="2461775"/>
            <a:ext cx="457200" cy="457200"/>
            <a:chOff x="1020916" y="1442088"/>
            <a:chExt cx="457200" cy="457200"/>
          </a:xfrm>
        </p:grpSpPr>
        <p:pic>
          <p:nvPicPr>
            <p:cNvPr id="490" name="Google Shape;490;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1" name="Google Shape;491;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92" name="Google Shape;492;p37"/>
          <p:cNvGrpSpPr/>
          <p:nvPr/>
        </p:nvGrpSpPr>
        <p:grpSpPr>
          <a:xfrm>
            <a:off x="323641" y="3271838"/>
            <a:ext cx="457200" cy="457200"/>
            <a:chOff x="1020916" y="1442088"/>
            <a:chExt cx="457200" cy="457200"/>
          </a:xfrm>
        </p:grpSpPr>
        <p:pic>
          <p:nvPicPr>
            <p:cNvPr id="493" name="Google Shape;493;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4" name="Google Shape;494;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495" name="Google Shape;495;p37"/>
          <p:cNvGrpSpPr/>
          <p:nvPr/>
        </p:nvGrpSpPr>
        <p:grpSpPr>
          <a:xfrm>
            <a:off x="323641" y="4081763"/>
            <a:ext cx="457200" cy="457200"/>
            <a:chOff x="1020916" y="1442088"/>
            <a:chExt cx="457200" cy="457200"/>
          </a:xfrm>
        </p:grpSpPr>
        <p:pic>
          <p:nvPicPr>
            <p:cNvPr id="496" name="Google Shape;496;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7" name="Google Shape;497;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498" name="Shape 498"/>
        <p:cNvGrpSpPr/>
        <p:nvPr/>
      </p:nvGrpSpPr>
      <p:grpSpPr>
        <a:xfrm>
          <a:off x="0" y="0"/>
          <a:ext cx="0" cy="0"/>
          <a:chOff x="0" y="0"/>
          <a:chExt cx="0" cy="0"/>
        </a:xfrm>
      </p:grpSpPr>
      <p:pic>
        <p:nvPicPr>
          <p:cNvPr id="499" name="Google Shape;499;p3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00" name="Google Shape;500;p38"/>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38"/>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02" name="Google Shape;502;p3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03" name="Google Shape;503;p3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04" name="Google Shape;504;p3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5" name="Google Shape;505;p38"/>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6" name="Google Shape;506;p38"/>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7" name="Google Shape;507;p38"/>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8" name="Google Shape;508;p38"/>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09" name="Google Shape;509;p38"/>
          <p:cNvGrpSpPr/>
          <p:nvPr/>
        </p:nvGrpSpPr>
        <p:grpSpPr>
          <a:xfrm>
            <a:off x="323653" y="1652038"/>
            <a:ext cx="457200" cy="457200"/>
            <a:chOff x="1020916" y="1442088"/>
            <a:chExt cx="457200" cy="457200"/>
          </a:xfrm>
        </p:grpSpPr>
        <p:pic>
          <p:nvPicPr>
            <p:cNvPr id="510" name="Google Shape;510;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1" name="Google Shape;511;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12" name="Google Shape;512;p38"/>
          <p:cNvGrpSpPr/>
          <p:nvPr/>
        </p:nvGrpSpPr>
        <p:grpSpPr>
          <a:xfrm>
            <a:off x="323653" y="2461775"/>
            <a:ext cx="457200" cy="457200"/>
            <a:chOff x="1020916" y="1442088"/>
            <a:chExt cx="457200" cy="457200"/>
          </a:xfrm>
        </p:grpSpPr>
        <p:pic>
          <p:nvPicPr>
            <p:cNvPr id="513" name="Google Shape;513;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4" name="Google Shape;514;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15" name="Google Shape;515;p38"/>
          <p:cNvGrpSpPr/>
          <p:nvPr/>
        </p:nvGrpSpPr>
        <p:grpSpPr>
          <a:xfrm>
            <a:off x="323641" y="3271838"/>
            <a:ext cx="457200" cy="457200"/>
            <a:chOff x="1020916" y="1442088"/>
            <a:chExt cx="457200" cy="457200"/>
          </a:xfrm>
        </p:grpSpPr>
        <p:pic>
          <p:nvPicPr>
            <p:cNvPr id="516" name="Google Shape;516;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7" name="Google Shape;517;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18" name="Google Shape;518;p38"/>
          <p:cNvGrpSpPr/>
          <p:nvPr/>
        </p:nvGrpSpPr>
        <p:grpSpPr>
          <a:xfrm>
            <a:off x="323641" y="4081763"/>
            <a:ext cx="457200" cy="457200"/>
            <a:chOff x="1020916" y="1442088"/>
            <a:chExt cx="457200" cy="457200"/>
          </a:xfrm>
        </p:grpSpPr>
        <p:pic>
          <p:nvPicPr>
            <p:cNvPr id="519" name="Google Shape;519;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0" name="Google Shape;520;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521" name="Shape 521"/>
        <p:cNvGrpSpPr/>
        <p:nvPr/>
      </p:nvGrpSpPr>
      <p:grpSpPr>
        <a:xfrm>
          <a:off x="0" y="0"/>
          <a:ext cx="0" cy="0"/>
          <a:chOff x="0" y="0"/>
          <a:chExt cx="0" cy="0"/>
        </a:xfrm>
      </p:grpSpPr>
      <p:pic>
        <p:nvPicPr>
          <p:cNvPr id="522" name="Google Shape;522;p3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23" name="Google Shape;523;p39"/>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39"/>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25" name="Google Shape;525;p3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26" name="Google Shape;526;p3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27" name="Google Shape;527;p3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8" name="Google Shape;528;p39"/>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29" name="Google Shape;529;p39"/>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0" name="Google Shape;530;p39"/>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1" name="Google Shape;531;p39"/>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32" name="Google Shape;532;p39"/>
          <p:cNvGrpSpPr/>
          <p:nvPr/>
        </p:nvGrpSpPr>
        <p:grpSpPr>
          <a:xfrm>
            <a:off x="323653" y="1652038"/>
            <a:ext cx="457200" cy="457200"/>
            <a:chOff x="1020916" y="1442088"/>
            <a:chExt cx="457200" cy="457200"/>
          </a:xfrm>
        </p:grpSpPr>
        <p:pic>
          <p:nvPicPr>
            <p:cNvPr id="533" name="Google Shape;533;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4" name="Google Shape;534;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35" name="Google Shape;535;p39"/>
          <p:cNvGrpSpPr/>
          <p:nvPr/>
        </p:nvGrpSpPr>
        <p:grpSpPr>
          <a:xfrm>
            <a:off x="323653" y="2461775"/>
            <a:ext cx="457200" cy="457200"/>
            <a:chOff x="1020916" y="1442088"/>
            <a:chExt cx="457200" cy="457200"/>
          </a:xfrm>
        </p:grpSpPr>
        <p:pic>
          <p:nvPicPr>
            <p:cNvPr id="536" name="Google Shape;536;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7" name="Google Shape;537;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38" name="Google Shape;538;p39"/>
          <p:cNvGrpSpPr/>
          <p:nvPr/>
        </p:nvGrpSpPr>
        <p:grpSpPr>
          <a:xfrm>
            <a:off x="323641" y="3271838"/>
            <a:ext cx="457200" cy="457200"/>
            <a:chOff x="1020916" y="1442088"/>
            <a:chExt cx="457200" cy="457200"/>
          </a:xfrm>
        </p:grpSpPr>
        <p:pic>
          <p:nvPicPr>
            <p:cNvPr id="539" name="Google Shape;539;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0" name="Google Shape;540;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41" name="Google Shape;541;p39"/>
          <p:cNvGrpSpPr/>
          <p:nvPr/>
        </p:nvGrpSpPr>
        <p:grpSpPr>
          <a:xfrm>
            <a:off x="323641" y="4081763"/>
            <a:ext cx="457200" cy="457200"/>
            <a:chOff x="1020916" y="1442088"/>
            <a:chExt cx="457200" cy="457200"/>
          </a:xfrm>
        </p:grpSpPr>
        <p:pic>
          <p:nvPicPr>
            <p:cNvPr id="542" name="Google Shape;542;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3" name="Google Shape;543;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544" name="Shape 544"/>
        <p:cNvGrpSpPr/>
        <p:nvPr/>
      </p:nvGrpSpPr>
      <p:grpSpPr>
        <a:xfrm>
          <a:off x="0" y="0"/>
          <a:ext cx="0" cy="0"/>
          <a:chOff x="0" y="0"/>
          <a:chExt cx="0" cy="0"/>
        </a:xfrm>
      </p:grpSpPr>
      <p:pic>
        <p:nvPicPr>
          <p:cNvPr id="545" name="Google Shape;545;p40"/>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546" name="Google Shape;546;p40"/>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40"/>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48" name="Google Shape;548;p4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49" name="Google Shape;549;p4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50" name="Google Shape;550;p40"/>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51" name="Google Shape;551;p40"/>
          <p:cNvSpPr/>
          <p:nvPr>
            <p:ph idx="3" type="pic"/>
          </p:nvPr>
        </p:nvSpPr>
        <p:spPr>
          <a:xfrm>
            <a:off x="324000" y="1893950"/>
            <a:ext cx="2555400" cy="1939500"/>
          </a:xfrm>
          <a:prstGeom prst="rect">
            <a:avLst/>
          </a:prstGeom>
          <a:noFill/>
          <a:ln>
            <a:noFill/>
          </a:ln>
        </p:spPr>
        <p:txBody>
          <a:bodyPr/>
          <a:p/>
        </p:txBody>
      </p:sp>
      <p:sp>
        <p:nvSpPr>
          <p:cNvPr id="552" name="Google Shape;552;p40"/>
          <p:cNvSpPr/>
          <p:nvPr>
            <p:ph idx="4" type="pic"/>
          </p:nvPr>
        </p:nvSpPr>
        <p:spPr>
          <a:xfrm>
            <a:off x="6256800" y="1893950"/>
            <a:ext cx="2555400" cy="1939500"/>
          </a:xfrm>
          <a:prstGeom prst="rect">
            <a:avLst/>
          </a:prstGeom>
          <a:noFill/>
          <a:ln>
            <a:noFill/>
          </a:ln>
        </p:spPr>
        <p:txBody>
          <a:bodyPr/>
          <a:p/>
        </p:txBody>
      </p:sp>
      <p:sp>
        <p:nvSpPr>
          <p:cNvPr id="553" name="Google Shape;553;p40"/>
          <p:cNvSpPr/>
          <p:nvPr>
            <p:ph idx="5" type="pic"/>
          </p:nvPr>
        </p:nvSpPr>
        <p:spPr>
          <a:xfrm>
            <a:off x="3294300" y="1893950"/>
            <a:ext cx="2555400" cy="1939500"/>
          </a:xfrm>
          <a:prstGeom prst="rect">
            <a:avLst/>
          </a:prstGeom>
          <a:noFill/>
          <a:ln>
            <a:noFill/>
          </a:ln>
        </p:spPr>
        <p:txBody>
          <a:bodyPr/>
          <a:p/>
        </p:txBody>
      </p:sp>
      <p:grpSp>
        <p:nvGrpSpPr>
          <p:cNvPr id="554" name="Google Shape;554;p40"/>
          <p:cNvGrpSpPr/>
          <p:nvPr/>
        </p:nvGrpSpPr>
        <p:grpSpPr>
          <a:xfrm>
            <a:off x="1381028" y="4148538"/>
            <a:ext cx="457200" cy="457200"/>
            <a:chOff x="1020916" y="1442088"/>
            <a:chExt cx="457200" cy="457200"/>
          </a:xfrm>
        </p:grpSpPr>
        <p:pic>
          <p:nvPicPr>
            <p:cNvPr id="555" name="Google Shape;555;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6" name="Google Shape;556;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57" name="Google Shape;557;p40"/>
          <p:cNvGrpSpPr/>
          <p:nvPr/>
        </p:nvGrpSpPr>
        <p:grpSpPr>
          <a:xfrm>
            <a:off x="4331066" y="4148550"/>
            <a:ext cx="457200" cy="457200"/>
            <a:chOff x="1020916" y="1442088"/>
            <a:chExt cx="457200" cy="457200"/>
          </a:xfrm>
        </p:grpSpPr>
        <p:pic>
          <p:nvPicPr>
            <p:cNvPr id="558" name="Google Shape;558;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9" name="Google Shape;559;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60" name="Google Shape;560;p40"/>
          <p:cNvGrpSpPr/>
          <p:nvPr/>
        </p:nvGrpSpPr>
        <p:grpSpPr>
          <a:xfrm>
            <a:off x="7305791" y="4148538"/>
            <a:ext cx="457200" cy="457200"/>
            <a:chOff x="1020916" y="1442088"/>
            <a:chExt cx="457200" cy="457200"/>
          </a:xfrm>
        </p:grpSpPr>
        <p:pic>
          <p:nvPicPr>
            <p:cNvPr id="561" name="Google Shape;561;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2" name="Google Shape;562;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563" name="Shape 563"/>
        <p:cNvGrpSpPr/>
        <p:nvPr/>
      </p:nvGrpSpPr>
      <p:grpSpPr>
        <a:xfrm>
          <a:off x="0" y="0"/>
          <a:ext cx="0" cy="0"/>
          <a:chOff x="0" y="0"/>
          <a:chExt cx="0" cy="0"/>
        </a:xfrm>
      </p:grpSpPr>
      <p:pic>
        <p:nvPicPr>
          <p:cNvPr id="564" name="Google Shape;564;p4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65" name="Google Shape;565;p4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41"/>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67" name="Google Shape;567;p4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68" name="Google Shape;568;p4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69" name="Google Shape;569;p41"/>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70" name="Google Shape;570;p41"/>
          <p:cNvSpPr/>
          <p:nvPr>
            <p:ph idx="3" type="pic"/>
          </p:nvPr>
        </p:nvSpPr>
        <p:spPr>
          <a:xfrm>
            <a:off x="324000" y="1893950"/>
            <a:ext cx="2555400" cy="1939500"/>
          </a:xfrm>
          <a:prstGeom prst="rect">
            <a:avLst/>
          </a:prstGeom>
          <a:noFill/>
          <a:ln>
            <a:noFill/>
          </a:ln>
        </p:spPr>
        <p:txBody>
          <a:bodyPr/>
          <a:p/>
        </p:txBody>
      </p:sp>
      <p:sp>
        <p:nvSpPr>
          <p:cNvPr id="571" name="Google Shape;571;p41"/>
          <p:cNvSpPr/>
          <p:nvPr>
            <p:ph idx="4" type="pic"/>
          </p:nvPr>
        </p:nvSpPr>
        <p:spPr>
          <a:xfrm>
            <a:off x="6256800" y="1893950"/>
            <a:ext cx="2555400" cy="1939500"/>
          </a:xfrm>
          <a:prstGeom prst="rect">
            <a:avLst/>
          </a:prstGeom>
          <a:noFill/>
          <a:ln>
            <a:noFill/>
          </a:ln>
        </p:spPr>
        <p:txBody>
          <a:bodyPr/>
          <a:p/>
        </p:txBody>
      </p:sp>
      <p:sp>
        <p:nvSpPr>
          <p:cNvPr id="572" name="Google Shape;572;p41"/>
          <p:cNvSpPr/>
          <p:nvPr>
            <p:ph idx="5" type="pic"/>
          </p:nvPr>
        </p:nvSpPr>
        <p:spPr>
          <a:xfrm>
            <a:off x="3294300" y="1893950"/>
            <a:ext cx="2555400" cy="1939500"/>
          </a:xfrm>
          <a:prstGeom prst="rect">
            <a:avLst/>
          </a:prstGeom>
          <a:noFill/>
          <a:ln>
            <a:noFill/>
          </a:ln>
        </p:spPr>
        <p:txBody>
          <a:bodyPr/>
          <a:p/>
        </p:txBody>
      </p:sp>
      <p:grpSp>
        <p:nvGrpSpPr>
          <p:cNvPr id="573" name="Google Shape;573;p41"/>
          <p:cNvGrpSpPr/>
          <p:nvPr/>
        </p:nvGrpSpPr>
        <p:grpSpPr>
          <a:xfrm>
            <a:off x="1381028" y="4148538"/>
            <a:ext cx="457200" cy="457200"/>
            <a:chOff x="1020916" y="1442088"/>
            <a:chExt cx="457200" cy="457200"/>
          </a:xfrm>
        </p:grpSpPr>
        <p:pic>
          <p:nvPicPr>
            <p:cNvPr id="574" name="Google Shape;574;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5" name="Google Shape;575;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76" name="Google Shape;576;p41"/>
          <p:cNvGrpSpPr/>
          <p:nvPr/>
        </p:nvGrpSpPr>
        <p:grpSpPr>
          <a:xfrm>
            <a:off x="4331066" y="4148550"/>
            <a:ext cx="457200" cy="457200"/>
            <a:chOff x="1020916" y="1442088"/>
            <a:chExt cx="457200" cy="457200"/>
          </a:xfrm>
        </p:grpSpPr>
        <p:pic>
          <p:nvPicPr>
            <p:cNvPr id="577" name="Google Shape;577;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8" name="Google Shape;578;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79" name="Google Shape;579;p41"/>
          <p:cNvGrpSpPr/>
          <p:nvPr/>
        </p:nvGrpSpPr>
        <p:grpSpPr>
          <a:xfrm>
            <a:off x="7305791" y="4148538"/>
            <a:ext cx="457200" cy="457200"/>
            <a:chOff x="1020916" y="1442088"/>
            <a:chExt cx="457200" cy="457200"/>
          </a:xfrm>
        </p:grpSpPr>
        <p:pic>
          <p:nvPicPr>
            <p:cNvPr id="580" name="Google Shape;580;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1" name="Google Shape;581;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582" name="Shape 582"/>
        <p:cNvGrpSpPr/>
        <p:nvPr/>
      </p:nvGrpSpPr>
      <p:grpSpPr>
        <a:xfrm>
          <a:off x="0" y="0"/>
          <a:ext cx="0" cy="0"/>
          <a:chOff x="0" y="0"/>
          <a:chExt cx="0" cy="0"/>
        </a:xfrm>
      </p:grpSpPr>
      <p:pic>
        <p:nvPicPr>
          <p:cNvPr id="583" name="Google Shape;583;p4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84" name="Google Shape;584;p4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4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86" name="Google Shape;586;p4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87" name="Google Shape;587;p4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88" name="Google Shape;588;p4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89" name="Google Shape;589;p42"/>
          <p:cNvSpPr/>
          <p:nvPr>
            <p:ph idx="3" type="pic"/>
          </p:nvPr>
        </p:nvSpPr>
        <p:spPr>
          <a:xfrm>
            <a:off x="324000" y="1893950"/>
            <a:ext cx="2555400" cy="1939500"/>
          </a:xfrm>
          <a:prstGeom prst="rect">
            <a:avLst/>
          </a:prstGeom>
          <a:noFill/>
          <a:ln>
            <a:noFill/>
          </a:ln>
        </p:spPr>
        <p:txBody>
          <a:bodyPr/>
          <a:p/>
        </p:txBody>
      </p:sp>
      <p:sp>
        <p:nvSpPr>
          <p:cNvPr id="590" name="Google Shape;590;p42"/>
          <p:cNvSpPr/>
          <p:nvPr>
            <p:ph idx="4" type="pic"/>
          </p:nvPr>
        </p:nvSpPr>
        <p:spPr>
          <a:xfrm>
            <a:off x="6256800" y="1893950"/>
            <a:ext cx="2555400" cy="1939500"/>
          </a:xfrm>
          <a:prstGeom prst="rect">
            <a:avLst/>
          </a:prstGeom>
          <a:noFill/>
          <a:ln>
            <a:noFill/>
          </a:ln>
        </p:spPr>
        <p:txBody>
          <a:bodyPr/>
          <a:p/>
        </p:txBody>
      </p:sp>
      <p:sp>
        <p:nvSpPr>
          <p:cNvPr id="591" name="Google Shape;591;p42"/>
          <p:cNvSpPr/>
          <p:nvPr>
            <p:ph idx="5" type="pic"/>
          </p:nvPr>
        </p:nvSpPr>
        <p:spPr>
          <a:xfrm>
            <a:off x="3294300" y="1893950"/>
            <a:ext cx="2555400" cy="1939500"/>
          </a:xfrm>
          <a:prstGeom prst="rect">
            <a:avLst/>
          </a:prstGeom>
          <a:noFill/>
          <a:ln>
            <a:noFill/>
          </a:ln>
        </p:spPr>
        <p:txBody>
          <a:bodyPr/>
          <a:p/>
        </p:txBody>
      </p:sp>
      <p:grpSp>
        <p:nvGrpSpPr>
          <p:cNvPr id="592" name="Google Shape;592;p42"/>
          <p:cNvGrpSpPr/>
          <p:nvPr/>
        </p:nvGrpSpPr>
        <p:grpSpPr>
          <a:xfrm>
            <a:off x="1381028" y="4148538"/>
            <a:ext cx="457200" cy="457200"/>
            <a:chOff x="1020916" y="1442088"/>
            <a:chExt cx="457200" cy="457200"/>
          </a:xfrm>
        </p:grpSpPr>
        <p:pic>
          <p:nvPicPr>
            <p:cNvPr id="593" name="Google Shape;593;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4" name="Google Shape;594;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95" name="Google Shape;595;p42"/>
          <p:cNvGrpSpPr/>
          <p:nvPr/>
        </p:nvGrpSpPr>
        <p:grpSpPr>
          <a:xfrm>
            <a:off x="4331066" y="4148550"/>
            <a:ext cx="457200" cy="457200"/>
            <a:chOff x="1020916" y="1442088"/>
            <a:chExt cx="457200" cy="457200"/>
          </a:xfrm>
        </p:grpSpPr>
        <p:pic>
          <p:nvPicPr>
            <p:cNvPr id="596" name="Google Shape;596;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7" name="Google Shape;597;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98" name="Google Shape;598;p42"/>
          <p:cNvGrpSpPr/>
          <p:nvPr/>
        </p:nvGrpSpPr>
        <p:grpSpPr>
          <a:xfrm>
            <a:off x="7305791" y="4148538"/>
            <a:ext cx="457200" cy="457200"/>
            <a:chOff x="1020916" y="1442088"/>
            <a:chExt cx="457200" cy="457200"/>
          </a:xfrm>
        </p:grpSpPr>
        <p:pic>
          <p:nvPicPr>
            <p:cNvPr id="599" name="Google Shape;599;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0" name="Google Shape;600;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601" name="Shape 601"/>
        <p:cNvGrpSpPr/>
        <p:nvPr/>
      </p:nvGrpSpPr>
      <p:grpSpPr>
        <a:xfrm>
          <a:off x="0" y="0"/>
          <a:ext cx="0" cy="0"/>
          <a:chOff x="0" y="0"/>
          <a:chExt cx="0" cy="0"/>
        </a:xfrm>
      </p:grpSpPr>
      <p:pic>
        <p:nvPicPr>
          <p:cNvPr id="602" name="Google Shape;602;p4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03" name="Google Shape;603;p4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4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05" name="Google Shape;605;p4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06" name="Google Shape;606;p4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07" name="Google Shape;607;p4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08" name="Google Shape;608;p43"/>
          <p:cNvSpPr/>
          <p:nvPr>
            <p:ph idx="3" type="pic"/>
          </p:nvPr>
        </p:nvSpPr>
        <p:spPr>
          <a:xfrm>
            <a:off x="324000" y="1893950"/>
            <a:ext cx="2555400" cy="1939500"/>
          </a:xfrm>
          <a:prstGeom prst="rect">
            <a:avLst/>
          </a:prstGeom>
          <a:noFill/>
          <a:ln>
            <a:noFill/>
          </a:ln>
        </p:spPr>
        <p:txBody>
          <a:bodyPr/>
          <a:p/>
        </p:txBody>
      </p:sp>
      <p:sp>
        <p:nvSpPr>
          <p:cNvPr id="609" name="Google Shape;609;p43"/>
          <p:cNvSpPr/>
          <p:nvPr>
            <p:ph idx="4" type="pic"/>
          </p:nvPr>
        </p:nvSpPr>
        <p:spPr>
          <a:xfrm>
            <a:off x="6256800" y="1893950"/>
            <a:ext cx="2555400" cy="1939500"/>
          </a:xfrm>
          <a:prstGeom prst="rect">
            <a:avLst/>
          </a:prstGeom>
          <a:noFill/>
          <a:ln>
            <a:noFill/>
          </a:ln>
        </p:spPr>
        <p:txBody>
          <a:bodyPr/>
          <a:p/>
        </p:txBody>
      </p:sp>
      <p:sp>
        <p:nvSpPr>
          <p:cNvPr id="610" name="Google Shape;610;p43"/>
          <p:cNvSpPr/>
          <p:nvPr>
            <p:ph idx="5" type="pic"/>
          </p:nvPr>
        </p:nvSpPr>
        <p:spPr>
          <a:xfrm>
            <a:off x="3294300" y="1893950"/>
            <a:ext cx="2555400" cy="1939500"/>
          </a:xfrm>
          <a:prstGeom prst="rect">
            <a:avLst/>
          </a:prstGeom>
          <a:noFill/>
          <a:ln>
            <a:noFill/>
          </a:ln>
        </p:spPr>
        <p:txBody>
          <a:bodyPr/>
          <a:p/>
        </p:txBody>
      </p:sp>
      <p:grpSp>
        <p:nvGrpSpPr>
          <p:cNvPr id="611" name="Google Shape;611;p43"/>
          <p:cNvGrpSpPr/>
          <p:nvPr/>
        </p:nvGrpSpPr>
        <p:grpSpPr>
          <a:xfrm>
            <a:off x="1381028" y="4148538"/>
            <a:ext cx="457200" cy="457200"/>
            <a:chOff x="1020916" y="1442088"/>
            <a:chExt cx="457200" cy="457200"/>
          </a:xfrm>
        </p:grpSpPr>
        <p:pic>
          <p:nvPicPr>
            <p:cNvPr id="612" name="Google Shape;612;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3" name="Google Shape;613;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14" name="Google Shape;614;p43"/>
          <p:cNvGrpSpPr/>
          <p:nvPr/>
        </p:nvGrpSpPr>
        <p:grpSpPr>
          <a:xfrm>
            <a:off x="4331066" y="4148550"/>
            <a:ext cx="457200" cy="457200"/>
            <a:chOff x="1020916" y="1442088"/>
            <a:chExt cx="457200" cy="457200"/>
          </a:xfrm>
        </p:grpSpPr>
        <p:pic>
          <p:nvPicPr>
            <p:cNvPr id="615" name="Google Shape;615;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6" name="Google Shape;616;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17" name="Google Shape;617;p43"/>
          <p:cNvGrpSpPr/>
          <p:nvPr/>
        </p:nvGrpSpPr>
        <p:grpSpPr>
          <a:xfrm>
            <a:off x="7305791" y="4148538"/>
            <a:ext cx="457200" cy="457200"/>
            <a:chOff x="1020916" y="1442088"/>
            <a:chExt cx="457200" cy="457200"/>
          </a:xfrm>
        </p:grpSpPr>
        <p:pic>
          <p:nvPicPr>
            <p:cNvPr id="618" name="Google Shape;618;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9" name="Google Shape;619;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620" name="Shape 620"/>
        <p:cNvGrpSpPr/>
        <p:nvPr/>
      </p:nvGrpSpPr>
      <p:grpSpPr>
        <a:xfrm>
          <a:off x="0" y="0"/>
          <a:ext cx="0" cy="0"/>
          <a:chOff x="0" y="0"/>
          <a:chExt cx="0" cy="0"/>
        </a:xfrm>
      </p:grpSpPr>
      <p:pic>
        <p:nvPicPr>
          <p:cNvPr id="621" name="Google Shape;621;p44"/>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22" name="Google Shape;622;p4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4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24" name="Google Shape;624;p4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25" name="Google Shape;625;p4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26" name="Google Shape;626;p4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627" name="Shape 627"/>
        <p:cNvGrpSpPr/>
        <p:nvPr/>
      </p:nvGrpSpPr>
      <p:grpSpPr>
        <a:xfrm>
          <a:off x="0" y="0"/>
          <a:ext cx="0" cy="0"/>
          <a:chOff x="0" y="0"/>
          <a:chExt cx="0" cy="0"/>
        </a:xfrm>
      </p:grpSpPr>
      <p:pic>
        <p:nvPicPr>
          <p:cNvPr id="628" name="Google Shape;628;p4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29" name="Google Shape;629;p4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4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31" name="Google Shape;631;p4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32" name="Google Shape;632;p4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33" name="Google Shape;633;p4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634" name="Shape 634"/>
        <p:cNvGrpSpPr/>
        <p:nvPr/>
      </p:nvGrpSpPr>
      <p:grpSpPr>
        <a:xfrm>
          <a:off x="0" y="0"/>
          <a:ext cx="0" cy="0"/>
          <a:chOff x="0" y="0"/>
          <a:chExt cx="0" cy="0"/>
        </a:xfrm>
      </p:grpSpPr>
      <p:pic>
        <p:nvPicPr>
          <p:cNvPr id="635" name="Google Shape;635;p4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36" name="Google Shape;636;p4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4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38" name="Google Shape;638;p4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39" name="Google Shape;639;p4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0" name="Google Shape;640;p4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641" name="Shape 641"/>
        <p:cNvGrpSpPr/>
        <p:nvPr/>
      </p:nvGrpSpPr>
      <p:grpSpPr>
        <a:xfrm>
          <a:off x="0" y="0"/>
          <a:ext cx="0" cy="0"/>
          <a:chOff x="0" y="0"/>
          <a:chExt cx="0" cy="0"/>
        </a:xfrm>
      </p:grpSpPr>
      <p:pic>
        <p:nvPicPr>
          <p:cNvPr id="642" name="Google Shape;642;p4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43" name="Google Shape;643;p4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4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45" name="Google Shape;645;p4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46" name="Google Shape;646;p4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7" name="Google Shape;647;p4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648" name="Shape 648"/>
        <p:cNvGrpSpPr/>
        <p:nvPr/>
      </p:nvGrpSpPr>
      <p:grpSpPr>
        <a:xfrm>
          <a:off x="0" y="0"/>
          <a:ext cx="0" cy="0"/>
          <a:chOff x="0" y="0"/>
          <a:chExt cx="0" cy="0"/>
        </a:xfrm>
      </p:grpSpPr>
      <p:pic>
        <p:nvPicPr>
          <p:cNvPr id="649" name="Google Shape;649;p48"/>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50" name="Google Shape;650;p4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4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52" name="Google Shape;652;p48"/>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53" name="Google Shape;653;p4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654" name="Google Shape;654;p48"/>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55" name="Google Shape;655;p4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656" name="Shape 656"/>
        <p:cNvGrpSpPr/>
        <p:nvPr/>
      </p:nvGrpSpPr>
      <p:grpSpPr>
        <a:xfrm>
          <a:off x="0" y="0"/>
          <a:ext cx="0" cy="0"/>
          <a:chOff x="0" y="0"/>
          <a:chExt cx="0" cy="0"/>
        </a:xfrm>
      </p:grpSpPr>
      <p:pic>
        <p:nvPicPr>
          <p:cNvPr id="657" name="Google Shape;657;p4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58" name="Google Shape;658;p4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4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60" name="Google Shape;660;p4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61" name="Google Shape;661;p49"/>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62" name="Google Shape;662;p49"/>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63" name="Google Shape;663;p4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664" name="Shape 664"/>
        <p:cNvGrpSpPr/>
        <p:nvPr/>
      </p:nvGrpSpPr>
      <p:grpSpPr>
        <a:xfrm>
          <a:off x="0" y="0"/>
          <a:ext cx="0" cy="0"/>
          <a:chOff x="0" y="0"/>
          <a:chExt cx="0" cy="0"/>
        </a:xfrm>
      </p:grpSpPr>
      <p:pic>
        <p:nvPicPr>
          <p:cNvPr id="665" name="Google Shape;665;p5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66" name="Google Shape;666;p5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5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68" name="Google Shape;668;p5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69" name="Google Shape;669;p50"/>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70" name="Google Shape;670;p50"/>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71" name="Google Shape;671;p50"/>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672" name="Shape 672"/>
        <p:cNvGrpSpPr/>
        <p:nvPr/>
      </p:nvGrpSpPr>
      <p:grpSpPr>
        <a:xfrm>
          <a:off x="0" y="0"/>
          <a:ext cx="0" cy="0"/>
          <a:chOff x="0" y="0"/>
          <a:chExt cx="0" cy="0"/>
        </a:xfrm>
      </p:grpSpPr>
      <p:pic>
        <p:nvPicPr>
          <p:cNvPr id="673" name="Google Shape;673;p5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74" name="Google Shape;674;p5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5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76" name="Google Shape;676;p5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77" name="Google Shape;677;p5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78" name="Google Shape;678;p51"/>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79" name="Google Shape;679;p51"/>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D</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680" name="Shape 680"/>
        <p:cNvGrpSpPr/>
        <p:nvPr/>
      </p:nvGrpSpPr>
      <p:grpSpPr>
        <a:xfrm>
          <a:off x="0" y="0"/>
          <a:ext cx="0" cy="0"/>
          <a:chOff x="0" y="0"/>
          <a:chExt cx="0" cy="0"/>
        </a:xfrm>
      </p:grpSpPr>
      <p:pic>
        <p:nvPicPr>
          <p:cNvPr id="681" name="Google Shape;681;p5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82" name="Google Shape;682;p5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5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84" name="Google Shape;684;p5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85" name="Google Shape;685;p5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686" name="Google Shape;686;p52"/>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87" name="Google Shape;687;p52"/>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688" name="Shape 688"/>
        <p:cNvGrpSpPr/>
        <p:nvPr/>
      </p:nvGrpSpPr>
      <p:grpSpPr>
        <a:xfrm>
          <a:off x="0" y="0"/>
          <a:ext cx="0" cy="0"/>
          <a:chOff x="0" y="0"/>
          <a:chExt cx="0" cy="0"/>
        </a:xfrm>
      </p:grpSpPr>
      <p:pic>
        <p:nvPicPr>
          <p:cNvPr id="689" name="Google Shape;689;p5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0" name="Google Shape;690;p5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5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92" name="Google Shape;692;p5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693" name="Google Shape;693;p5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94" name="Google Shape;694;p53"/>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95" name="Google Shape;695;p53"/>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696" name="Shape 696"/>
        <p:cNvGrpSpPr/>
        <p:nvPr/>
      </p:nvGrpSpPr>
      <p:grpSpPr>
        <a:xfrm>
          <a:off x="0" y="0"/>
          <a:ext cx="0" cy="0"/>
          <a:chOff x="0" y="0"/>
          <a:chExt cx="0" cy="0"/>
        </a:xfrm>
      </p:grpSpPr>
      <p:pic>
        <p:nvPicPr>
          <p:cNvPr id="697" name="Google Shape;697;p5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8" name="Google Shape;698;p5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5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00" name="Google Shape;700;p5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01" name="Google Shape;701;p5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02" name="Google Shape;702;p54"/>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03" name="Google Shape;703;p54"/>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704" name="Shape 704"/>
        <p:cNvGrpSpPr/>
        <p:nvPr/>
      </p:nvGrpSpPr>
      <p:grpSpPr>
        <a:xfrm>
          <a:off x="0" y="0"/>
          <a:ext cx="0" cy="0"/>
          <a:chOff x="0" y="0"/>
          <a:chExt cx="0" cy="0"/>
        </a:xfrm>
      </p:grpSpPr>
      <p:pic>
        <p:nvPicPr>
          <p:cNvPr id="705" name="Google Shape;705;p5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06" name="Google Shape;706;p5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5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08" name="Google Shape;708;p5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09" name="Google Shape;709;p5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10" name="Google Shape;710;p55"/>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711" name="Google Shape;711;p55"/>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_1">
    <p:spTree>
      <p:nvGrpSpPr>
        <p:cNvPr id="712" name="Shape 712"/>
        <p:cNvGrpSpPr/>
        <p:nvPr/>
      </p:nvGrpSpPr>
      <p:grpSpPr>
        <a:xfrm>
          <a:off x="0" y="0"/>
          <a:ext cx="0" cy="0"/>
          <a:chOff x="0" y="0"/>
          <a:chExt cx="0" cy="0"/>
        </a:xfrm>
      </p:grpSpPr>
      <p:sp>
        <p:nvSpPr>
          <p:cNvPr id="713" name="Google Shape;713;p56"/>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14" name="Google Shape;714;p56"/>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715" name="Google Shape;715;p56"/>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16" name="Google Shape;716;p56"/>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717" name="Google Shape;717;p56"/>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718" name="Shape 718"/>
        <p:cNvGrpSpPr/>
        <p:nvPr/>
      </p:nvGrpSpPr>
      <p:grpSpPr>
        <a:xfrm>
          <a:off x="0" y="0"/>
          <a:ext cx="0" cy="0"/>
          <a:chOff x="0" y="0"/>
          <a:chExt cx="0" cy="0"/>
        </a:xfrm>
      </p:grpSpPr>
      <p:sp>
        <p:nvSpPr>
          <p:cNvPr id="719" name="Google Shape;719;p57"/>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20" name="Google Shape;720;p57"/>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721" name="Google Shape;721;p57"/>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22" name="Google Shape;722;p57"/>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723" name="Google Shape;723;p57"/>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3 Projectable quiz" showMasterSp="0">
  <p:cSld name="Title Slide 3_1">
    <p:bg>
      <p:bgPr>
        <a:solidFill>
          <a:schemeClr val="lt1"/>
        </a:solidFill>
      </p:bgPr>
    </p:bg>
    <p:spTree>
      <p:nvGrpSpPr>
        <p:cNvPr id="724" name="Shape 724"/>
        <p:cNvGrpSpPr/>
        <p:nvPr/>
      </p:nvGrpSpPr>
      <p:grpSpPr>
        <a:xfrm>
          <a:off x="0" y="0"/>
          <a:ext cx="0" cy="0"/>
          <a:chOff x="0" y="0"/>
          <a:chExt cx="0" cy="0"/>
        </a:xfrm>
      </p:grpSpPr>
      <p:sp>
        <p:nvSpPr>
          <p:cNvPr id="726" name="Google Shape;726;p58"/>
          <p:cNvSpPr txBox="1"/>
          <p:nvPr/>
        </p:nvSpPr>
        <p:spPr>
          <a:xfrm>
            <a:off x="1977450" y="3132468"/>
            <a:ext cx="5189100" cy="431100"/>
          </a:xfrm>
          <a:prstGeom prst="rect">
            <a:avLst/>
          </a:prstGeom>
          <a:noFill/>
          <a:ln>
            <a:noFill/>
          </a:ln>
        </p:spPr>
        <p:txBody>
          <a:bodyPr anchorCtr="0" anchor="t" bIns="91425" lIns="91425" spcFirstLastPara="1" rIns="91425" wrap="none" tIns="91425">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727" name="Shape 727"/>
        <p:cNvGrpSpPr/>
        <p:nvPr/>
      </p:nvGrpSpPr>
      <p:grpSpPr>
        <a:xfrm>
          <a:off x="0" y="0"/>
          <a:ext cx="0" cy="0"/>
          <a:chOff x="0" y="0"/>
          <a:chExt cx="0" cy="0"/>
        </a:xfrm>
      </p:grpSpPr>
      <p:sp>
        <p:nvSpPr>
          <p:cNvPr id="728" name="Google Shape;728;p59"/>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729" name="Google Shape;729;p59"/>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730" name="Google Shape;730;p59"/>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731" name="Google Shape;731;p59"/>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732" name="Google Shape;732;p59"/>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733" name="Google Shape;733;p59"/>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audio</a:t>
            </a:r>
            <a:endParaRPr i="0" sz="1600" u="none" cap="none" strike="noStrike">
              <a:solidFill>
                <a:schemeClr val="dk1"/>
              </a:solidFill>
              <a:latin typeface="Lexend"/>
              <a:ea typeface="Lexend"/>
              <a:cs typeface="Lexend"/>
              <a:sym typeface="Lexend"/>
            </a:endParaRPr>
          </a:p>
        </p:txBody>
      </p:sp>
      <p:sp>
        <p:nvSpPr>
          <p:cNvPr id="734" name="Google Shape;734;p59"/>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video</a:t>
            </a:r>
            <a:endParaRPr i="0" sz="1600" u="none" cap="none" strike="noStrike">
              <a:solidFill>
                <a:schemeClr val="dk1"/>
              </a:solidFill>
              <a:latin typeface="Lexend"/>
              <a:ea typeface="Lexend"/>
              <a:cs typeface="Lexend"/>
              <a:sym typeface="Lexend"/>
            </a:endParaRPr>
          </a:p>
        </p:txBody>
      </p:sp>
      <p:sp>
        <p:nvSpPr>
          <p:cNvPr id="735" name="Google Shape;735;p59"/>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736" name="Google Shape;736;p59"/>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737" name="Shape 737"/>
        <p:cNvGrpSpPr/>
        <p:nvPr/>
      </p:nvGrpSpPr>
      <p:grpSpPr>
        <a:xfrm>
          <a:off x="0" y="0"/>
          <a:ext cx="0" cy="0"/>
          <a:chOff x="0" y="0"/>
          <a:chExt cx="0" cy="0"/>
        </a:xfrm>
      </p:grpSpPr>
      <p:pic>
        <p:nvPicPr>
          <p:cNvPr id="738" name="Google Shape;738;p60"/>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739" name="Google Shape;739;p60"/>
          <p:cNvSpPr txBox="1"/>
          <p:nvPr>
            <p:ph idx="1" type="subTitle"/>
          </p:nvPr>
        </p:nvSpPr>
        <p:spPr>
          <a:xfrm>
            <a:off x="661775" y="1190413"/>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740" name="Shape 740"/>
        <p:cNvGrpSpPr/>
        <p:nvPr/>
      </p:nvGrpSpPr>
      <p:grpSpPr>
        <a:xfrm>
          <a:off x="0" y="0"/>
          <a:ext cx="0" cy="0"/>
          <a:chOff x="0" y="0"/>
          <a:chExt cx="0" cy="0"/>
        </a:xfrm>
      </p:grpSpPr>
      <p:sp>
        <p:nvSpPr>
          <p:cNvPr id="741" name="Google Shape;741;p61"/>
          <p:cNvSpPr txBox="1"/>
          <p:nvPr>
            <p:ph type="title"/>
          </p:nvPr>
        </p:nvSpPr>
        <p:spPr>
          <a:xfrm>
            <a:off x="459000" y="73800"/>
            <a:ext cx="6600600" cy="814500"/>
          </a:xfrm>
          <a:prstGeom prst="rect">
            <a:avLst/>
          </a:prstGeom>
        </p:spPr>
        <p:txBody>
          <a:bodyPr anchorCtr="0" anchor="t" bIns="0" lIns="0" spcFirstLastPara="1" rIns="0" wrap="square" tIns="0">
            <a:noAutofit/>
          </a:bodyPr>
          <a:lstStyle>
            <a:lvl1pPr lvl="0">
              <a:spcBef>
                <a:spcPts val="0"/>
              </a:spcBef>
              <a:spcAft>
                <a:spcPts val="0"/>
              </a:spcAft>
              <a:buSzPts val="22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2.1 Keywords definitions (5)">
  <p:cSld name="CUSTOM_27_1_1_1">
    <p:spTree>
      <p:nvGrpSpPr>
        <p:cNvPr id="742" name="Shape 742"/>
        <p:cNvGrpSpPr/>
        <p:nvPr/>
      </p:nvGrpSpPr>
      <p:grpSpPr>
        <a:xfrm>
          <a:off x="0" y="0"/>
          <a:ext cx="0" cy="0"/>
          <a:chOff x="0" y="0"/>
          <a:chExt cx="0" cy="0"/>
        </a:xfrm>
      </p:grpSpPr>
      <p:sp>
        <p:nvSpPr>
          <p:cNvPr id="743" name="Google Shape;743;p62"/>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44" name="Google Shape;744;p62"/>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745" name="Google Shape;745;p62"/>
          <p:cNvSpPr txBox="1"/>
          <p:nvPr>
            <p:ph idx="1" type="subTitle"/>
          </p:nvPr>
        </p:nvSpPr>
        <p:spPr>
          <a:xfrm>
            <a:off x="324000" y="744050"/>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746" name="Google Shape;746;p62"/>
          <p:cNvSpPr txBox="1"/>
          <p:nvPr>
            <p:ph idx="2" type="subTitle"/>
          </p:nvPr>
        </p:nvSpPr>
        <p:spPr>
          <a:xfrm>
            <a:off x="324000" y="1588800"/>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747" name="Google Shape;747;p62"/>
          <p:cNvSpPr txBox="1"/>
          <p:nvPr>
            <p:ph idx="3" type="subTitle"/>
          </p:nvPr>
        </p:nvSpPr>
        <p:spPr>
          <a:xfrm>
            <a:off x="324000" y="2428425"/>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None/>
              <a:defRPr sz="2000">
                <a:solidFill>
                  <a:srgbClr val="282828"/>
                </a:solidFill>
              </a:defRPr>
            </a:lvl2pPr>
            <a:lvl3pPr lvl="2" rtl="0">
              <a:spcBef>
                <a:spcPts val="1000"/>
              </a:spcBef>
              <a:spcAft>
                <a:spcPts val="0"/>
              </a:spcAft>
              <a:buClr>
                <a:srgbClr val="282828"/>
              </a:buClr>
              <a:buSzPts val="2000"/>
              <a:buNone/>
              <a:defRPr>
                <a:solidFill>
                  <a:srgbClr val="282828"/>
                </a:solidFill>
              </a:defRPr>
            </a:lvl3pPr>
            <a:lvl4pPr lvl="3" rtl="0">
              <a:spcBef>
                <a:spcPts val="800"/>
              </a:spcBef>
              <a:spcAft>
                <a:spcPts val="0"/>
              </a:spcAft>
              <a:buClr>
                <a:srgbClr val="282828"/>
              </a:buClr>
              <a:buSzPts val="2000"/>
              <a:buNone/>
              <a:defRPr sz="2000">
                <a:solidFill>
                  <a:srgbClr val="282828"/>
                </a:solidFill>
              </a:defRPr>
            </a:lvl4pPr>
            <a:lvl5pPr lvl="4" rtl="0">
              <a:spcBef>
                <a:spcPts val="800"/>
              </a:spcBef>
              <a:spcAft>
                <a:spcPts val="0"/>
              </a:spcAft>
              <a:buClr>
                <a:srgbClr val="282828"/>
              </a:buClr>
              <a:buSzPts val="2000"/>
              <a:buNone/>
              <a:defRPr sz="2000">
                <a:solidFill>
                  <a:srgbClr val="282828"/>
                </a:solidFill>
              </a:defRPr>
            </a:lvl5pPr>
            <a:lvl6pPr lvl="5" rtl="0">
              <a:spcBef>
                <a:spcPts val="600"/>
              </a:spcBef>
              <a:spcAft>
                <a:spcPts val="0"/>
              </a:spcAft>
              <a:buClr>
                <a:srgbClr val="282828"/>
              </a:buClr>
              <a:buSzPts val="2000"/>
              <a:buNone/>
              <a:defRPr sz="2000">
                <a:solidFill>
                  <a:srgbClr val="282828"/>
                </a:solidFill>
              </a:defRPr>
            </a:lvl6pPr>
            <a:lvl7pPr lvl="6" rtl="0">
              <a:spcBef>
                <a:spcPts val="600"/>
              </a:spcBef>
              <a:spcAft>
                <a:spcPts val="0"/>
              </a:spcAft>
              <a:buClr>
                <a:srgbClr val="282828"/>
              </a:buClr>
              <a:buSzPts val="2000"/>
              <a:buNone/>
              <a:defRPr sz="2000">
                <a:solidFill>
                  <a:srgbClr val="282828"/>
                </a:solidFill>
              </a:defRPr>
            </a:lvl7pPr>
            <a:lvl8pPr lvl="7" rtl="0">
              <a:spcBef>
                <a:spcPts val="400"/>
              </a:spcBef>
              <a:spcAft>
                <a:spcPts val="0"/>
              </a:spcAft>
              <a:buClr>
                <a:srgbClr val="282828"/>
              </a:buClr>
              <a:buSzPts val="2000"/>
              <a:buNone/>
              <a:defRPr sz="2000">
                <a:solidFill>
                  <a:srgbClr val="282828"/>
                </a:solidFill>
              </a:defRPr>
            </a:lvl8pPr>
            <a:lvl9pPr lvl="8" rtl="0">
              <a:spcBef>
                <a:spcPts val="400"/>
              </a:spcBef>
              <a:spcAft>
                <a:spcPts val="200"/>
              </a:spcAft>
              <a:buClr>
                <a:srgbClr val="282828"/>
              </a:buClr>
              <a:buSzPts val="2000"/>
              <a:buNone/>
              <a:defRPr sz="2000">
                <a:solidFill>
                  <a:srgbClr val="282828"/>
                </a:solidFill>
              </a:defRPr>
            </a:lvl9pPr>
          </a:lstStyle>
          <a:p/>
        </p:txBody>
      </p:sp>
      <p:sp>
        <p:nvSpPr>
          <p:cNvPr id="748" name="Google Shape;748;p62"/>
          <p:cNvSpPr txBox="1"/>
          <p:nvPr>
            <p:ph idx="4" type="subTitle"/>
          </p:nvPr>
        </p:nvSpPr>
        <p:spPr>
          <a:xfrm>
            <a:off x="324000" y="3265625"/>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None/>
              <a:defRPr sz="2000">
                <a:solidFill>
                  <a:srgbClr val="282828"/>
                </a:solidFill>
              </a:defRPr>
            </a:lvl2pPr>
            <a:lvl3pPr lvl="2" rtl="0">
              <a:spcBef>
                <a:spcPts val="1000"/>
              </a:spcBef>
              <a:spcAft>
                <a:spcPts val="0"/>
              </a:spcAft>
              <a:buClr>
                <a:srgbClr val="282828"/>
              </a:buClr>
              <a:buSzPts val="2000"/>
              <a:buNone/>
              <a:defRPr>
                <a:solidFill>
                  <a:srgbClr val="282828"/>
                </a:solidFill>
              </a:defRPr>
            </a:lvl3pPr>
            <a:lvl4pPr lvl="3" rtl="0">
              <a:spcBef>
                <a:spcPts val="800"/>
              </a:spcBef>
              <a:spcAft>
                <a:spcPts val="0"/>
              </a:spcAft>
              <a:buClr>
                <a:srgbClr val="282828"/>
              </a:buClr>
              <a:buSzPts val="2000"/>
              <a:buNone/>
              <a:defRPr sz="2000">
                <a:solidFill>
                  <a:srgbClr val="282828"/>
                </a:solidFill>
              </a:defRPr>
            </a:lvl4pPr>
            <a:lvl5pPr lvl="4" rtl="0">
              <a:spcBef>
                <a:spcPts val="800"/>
              </a:spcBef>
              <a:spcAft>
                <a:spcPts val="0"/>
              </a:spcAft>
              <a:buClr>
                <a:srgbClr val="282828"/>
              </a:buClr>
              <a:buSzPts val="2000"/>
              <a:buNone/>
              <a:defRPr sz="2000">
                <a:solidFill>
                  <a:srgbClr val="282828"/>
                </a:solidFill>
              </a:defRPr>
            </a:lvl5pPr>
            <a:lvl6pPr lvl="5" rtl="0">
              <a:spcBef>
                <a:spcPts val="600"/>
              </a:spcBef>
              <a:spcAft>
                <a:spcPts val="0"/>
              </a:spcAft>
              <a:buClr>
                <a:srgbClr val="282828"/>
              </a:buClr>
              <a:buSzPts val="2000"/>
              <a:buNone/>
              <a:defRPr sz="2000">
                <a:solidFill>
                  <a:srgbClr val="282828"/>
                </a:solidFill>
              </a:defRPr>
            </a:lvl6pPr>
            <a:lvl7pPr lvl="6" rtl="0">
              <a:spcBef>
                <a:spcPts val="600"/>
              </a:spcBef>
              <a:spcAft>
                <a:spcPts val="0"/>
              </a:spcAft>
              <a:buClr>
                <a:srgbClr val="282828"/>
              </a:buClr>
              <a:buSzPts val="2000"/>
              <a:buNone/>
              <a:defRPr sz="2000">
                <a:solidFill>
                  <a:srgbClr val="282828"/>
                </a:solidFill>
              </a:defRPr>
            </a:lvl7pPr>
            <a:lvl8pPr lvl="7" rtl="0">
              <a:spcBef>
                <a:spcPts val="400"/>
              </a:spcBef>
              <a:spcAft>
                <a:spcPts val="0"/>
              </a:spcAft>
              <a:buClr>
                <a:srgbClr val="282828"/>
              </a:buClr>
              <a:buSzPts val="2000"/>
              <a:buNone/>
              <a:defRPr sz="2000">
                <a:solidFill>
                  <a:srgbClr val="282828"/>
                </a:solidFill>
              </a:defRPr>
            </a:lvl8pPr>
            <a:lvl9pPr lvl="8" rtl="0">
              <a:spcBef>
                <a:spcPts val="400"/>
              </a:spcBef>
              <a:spcAft>
                <a:spcPts val="200"/>
              </a:spcAft>
              <a:buClr>
                <a:srgbClr val="282828"/>
              </a:buClr>
              <a:buSzPts val="2000"/>
              <a:buNone/>
              <a:defRPr sz="2000">
                <a:solidFill>
                  <a:srgbClr val="282828"/>
                </a:solidFill>
              </a:defRPr>
            </a:lvl9pPr>
          </a:lstStyle>
          <a:p/>
        </p:txBody>
      </p:sp>
      <p:sp>
        <p:nvSpPr>
          <p:cNvPr id="749" name="Google Shape;749;p62"/>
          <p:cNvSpPr txBox="1"/>
          <p:nvPr>
            <p:ph idx="5" type="subTitle"/>
          </p:nvPr>
        </p:nvSpPr>
        <p:spPr>
          <a:xfrm>
            <a:off x="324000" y="4103825"/>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750" name="Google Shape;750;p62"/>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 Id="rId35" Type="http://schemas.openxmlformats.org/officeDocument/2006/relationships/slideLayout" Target="../slideLayouts/slideLayout34.xml"/><Relationship Id="rId36" Type="http://schemas.openxmlformats.org/officeDocument/2006/relationships/slideLayout" Target="../slideLayouts/slideLayout35.xml"/><Relationship Id="rId37" Type="http://schemas.openxmlformats.org/officeDocument/2006/relationships/slideLayout" Target="../slideLayouts/slideLayout36.xml"/><Relationship Id="rId38" Type="http://schemas.openxmlformats.org/officeDocument/2006/relationships/slideLayout" Target="../slideLayouts/slideLayout37.xml"/><Relationship Id="rId39" Type="http://schemas.openxmlformats.org/officeDocument/2006/relationships/slideLayout" Target="../slideLayouts/slideLayout38.xml"/><Relationship Id="rId40" Type="http://schemas.openxmlformats.org/officeDocument/2006/relationships/slideLayout" Target="../slideLayouts/slideLayout39.xml"/><Relationship Id="rId41" Type="http://schemas.openxmlformats.org/officeDocument/2006/relationships/slideLayout" Target="../slideLayouts/slideLayout40.xml"/><Relationship Id="rId42" Type="http://schemas.openxmlformats.org/officeDocument/2006/relationships/slideLayout" Target="../slideLayouts/slideLayout41.xml"/><Relationship Id="rId43" Type="http://schemas.openxmlformats.org/officeDocument/2006/relationships/slideLayout" Target="../slideLayouts/slideLayout42.xml"/><Relationship Id="rId44" Type="http://schemas.openxmlformats.org/officeDocument/2006/relationships/slideLayout" Target="../slideLayouts/slideLayout43.xml"/><Relationship Id="rId45" Type="http://schemas.openxmlformats.org/officeDocument/2006/relationships/slideLayout" Target="../slideLayouts/slideLayout44.xml"/><Relationship Id="rId46" Type="http://schemas.openxmlformats.org/officeDocument/2006/relationships/slideLayout" Target="../slideLayouts/slideLayout45.xml"/><Relationship Id="rId47" Type="http://schemas.openxmlformats.org/officeDocument/2006/relationships/slideLayout" Target="../slideLayouts/slideLayout46.xml"/><Relationship Id="rId48" Type="http://schemas.openxmlformats.org/officeDocument/2006/relationships/slideLayout" Target="../slideLayouts/slideLayout47.xml"/><Relationship Id="rId49" Type="http://schemas.openxmlformats.org/officeDocument/2006/relationships/slideLayout" Target="../slideLayouts/slideLayout48.xml"/><Relationship Id="rId50" Type="http://schemas.openxmlformats.org/officeDocument/2006/relationships/slideLayout" Target="../slideLayouts/slideLayout49.xml"/><Relationship Id="rId51" Type="http://schemas.openxmlformats.org/officeDocument/2006/relationships/slideLayout" Target="../slideLayouts/slideLayout50.xml"/><Relationship Id="rId52" Type="http://schemas.openxmlformats.org/officeDocument/2006/relationships/slideLayout" Target="../slideLayouts/slideLayout51.xml"/><Relationship Id="rId53" Type="http://schemas.openxmlformats.org/officeDocument/2006/relationships/slideLayout" Target="../slideLayouts/slideLayout52.xml"/><Relationship Id="rId54" Type="http://schemas.openxmlformats.org/officeDocument/2006/relationships/slideLayout" Target="../slideLayouts/slideLayout53.xml"/><Relationship Id="rId55" Type="http://schemas.openxmlformats.org/officeDocument/2006/relationships/slideLayout" Target="../slideLayouts/slideLayout54.xml"/><Relationship Id="rId56" Type="http://schemas.openxmlformats.org/officeDocument/2006/relationships/slideLayout" Target="../slideLayouts/slideLayout55.xml"/><Relationship Id="rId57" Type="http://schemas.openxmlformats.org/officeDocument/2006/relationships/slideLayout" Target="../slideLayouts/slideLayout56.xml"/><Relationship Id="rId58" Type="http://schemas.openxmlformats.org/officeDocument/2006/relationships/slideLayout" Target="../slideLayouts/slideLayout57.xml"/><Relationship Id="rId59" Type="http://schemas.openxmlformats.org/officeDocument/2006/relationships/slideLayout" Target="../slideLayouts/slideLayout58.xml"/><Relationship Id="rId60" Type="http://schemas.openxmlformats.org/officeDocument/2006/relationships/slideLayout" Target="../slideLayouts/slideLayout59.xml"/><Relationship Id="rId61" Type="http://schemas.openxmlformats.org/officeDocument/2006/relationships/slideLayout" Target="../slideLayouts/slideLayout60.xml"/><Relationship Id="rId62" Type="http://schemas.openxmlformats.org/officeDocument/2006/relationships/slideLayout" Target="../slideLayouts/slideLayout61.xml"/><Relationship Id="rId6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9000" y="73800"/>
            <a:ext cx="6600600" cy="814500"/>
          </a:xfrm>
          <a:prstGeom prst="rect">
            <a:avLst/>
          </a:prstGeom>
          <a:noFill/>
          <a:ln>
            <a:noFill/>
          </a:ln>
        </p:spPr>
        <p:txBody>
          <a:bodyPr anchorCtr="0" anchor="t" bIns="0" lIns="0" spcFirstLastPara="1" rIns="0" wrap="square" tIns="0">
            <a:no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 name="Google Shape;7;p1"/>
          <p:cNvSpPr txBox="1"/>
          <p:nvPr>
            <p:ph idx="1" type="body"/>
          </p:nvPr>
        </p:nvSpPr>
        <p:spPr>
          <a:xfrm>
            <a:off x="459000" y="523400"/>
            <a:ext cx="8226000" cy="3159900"/>
          </a:xfrm>
          <a:prstGeom prst="rect">
            <a:avLst/>
          </a:prstGeom>
          <a:noFill/>
          <a:ln>
            <a:noFill/>
          </a:ln>
        </p:spPr>
        <p:txBody>
          <a:bodyPr anchorCtr="0" anchor="t" bIns="0" lIns="0" spcFirstLastPara="1" rIns="0" wrap="square" tIns="0">
            <a:no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 id="2147483683" r:id="rId37"/>
    <p:sldLayoutId id="2147483684" r:id="rId38"/>
    <p:sldLayoutId id="2147483685" r:id="rId39"/>
    <p:sldLayoutId id="2147483686" r:id="rId40"/>
    <p:sldLayoutId id="2147483687" r:id="rId41"/>
    <p:sldLayoutId id="2147483688" r:id="rId42"/>
    <p:sldLayoutId id="2147483689" r:id="rId43"/>
    <p:sldLayoutId id="2147483690" r:id="rId44"/>
    <p:sldLayoutId id="2147483691" r:id="rId45"/>
    <p:sldLayoutId id="2147483692" r:id="rId46"/>
    <p:sldLayoutId id="2147483693" r:id="rId47"/>
    <p:sldLayoutId id="2147483694" r:id="rId48"/>
    <p:sldLayoutId id="2147483695" r:id="rId49"/>
    <p:sldLayoutId id="2147483696" r:id="rId50"/>
    <p:sldLayoutId id="2147483697" r:id="rId51"/>
    <p:sldLayoutId id="2147483698" r:id="rId52"/>
    <p:sldLayoutId id="2147483699" r:id="rId53"/>
    <p:sldLayoutId id="2147483700" r:id="rId54"/>
    <p:sldLayoutId id="2147483701" r:id="rId55"/>
    <p:sldLayoutId id="2147483702" r:id="rId56"/>
    <p:sldLayoutId id="2147483703" r:id="rId57"/>
    <p:sldLayoutId id="2147483704" r:id="rId58"/>
    <p:sldLayoutId id="2147483705" r:id="rId59"/>
    <p:sldLayoutId id="2147483706" r:id="rId60"/>
    <p:sldLayoutId id="2147483707" r:id="rId61"/>
    <p:sldLayoutId id="2147483708" r:id="rId6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1.xml"/><Relationship Id="rId2" Type="http://schemas.openxmlformats.org/officeDocument/2006/relationships/notesSlide" Target="../notesSlides/notesSlide4.xml"/><Relationship Id="rId3" Type="http://schemas.openxmlformats.org/officeDocument/2006/relationships/image" Target="../media/image47.png"/><Relationship Id="rId4" Type="http://schemas.openxmlformats.org/officeDocument/2006/relationships/image" Target="../media/image5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xml"/><Relationship Id="rId3" Type="http://schemas.openxmlformats.org/officeDocument/2006/relationships/image" Target="../media/image5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9.xml"/><Relationship Id="rId3" Type="http://schemas.openxmlformats.org/officeDocument/2006/relationships/image" Target="../media/image5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0.xml"/><Relationship Id="rId3" Type="http://schemas.openxmlformats.org/officeDocument/2006/relationships/image" Target="../media/image54.png"/><Relationship Id="rId4" Type="http://schemas.openxmlformats.org/officeDocument/2006/relationships/image" Target="../media/image5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1.xml"/><Relationship Id="rId3" Type="http://schemas.openxmlformats.org/officeDocument/2006/relationships/image" Target="../media/image5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12.xml"/><Relationship Id="rId3" Type="http://schemas.openxmlformats.org/officeDocument/2006/relationships/image" Target="../media/image57.png"/><Relationship Id="rId4" Type="http://schemas.openxmlformats.org/officeDocument/2006/relationships/image" Target="../media/image43.png"/><Relationship Id="rId5" Type="http://schemas.openxmlformats.org/officeDocument/2006/relationships/image" Target="../media/image60.png"/><Relationship Id="rId6" Type="http://schemas.openxmlformats.org/officeDocument/2006/relationships/image" Target="../media/image58.png"/><Relationship Id="rId7" Type="http://schemas.openxmlformats.org/officeDocument/2006/relationships/image" Target="../media/image5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13.xml"/><Relationship Id="rId3" Type="http://schemas.openxmlformats.org/officeDocument/2006/relationships/image" Target="../media/image43.png"/><Relationship Id="rId4" Type="http://schemas.openxmlformats.org/officeDocument/2006/relationships/image" Target="../media/image60.png"/><Relationship Id="rId5" Type="http://schemas.openxmlformats.org/officeDocument/2006/relationships/image" Target="../media/image58.png"/><Relationship Id="rId6" Type="http://schemas.openxmlformats.org/officeDocument/2006/relationships/image" Target="../media/image6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4.xml"/><Relationship Id="rId3" Type="http://schemas.openxmlformats.org/officeDocument/2006/relationships/image" Target="../media/image5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15.xml"/><Relationship Id="rId3" Type="http://schemas.openxmlformats.org/officeDocument/2006/relationships/image" Target="../media/image43.png"/><Relationship Id="rId4" Type="http://schemas.openxmlformats.org/officeDocument/2006/relationships/image" Target="../media/image60.png"/><Relationship Id="rId5" Type="http://schemas.openxmlformats.org/officeDocument/2006/relationships/image" Target="../media/image63.png"/><Relationship Id="rId6" Type="http://schemas.openxmlformats.org/officeDocument/2006/relationships/image" Target="../media/image64.png"/><Relationship Id="rId7" Type="http://schemas.openxmlformats.org/officeDocument/2006/relationships/image" Target="../media/image6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16.xml"/><Relationship Id="rId3" Type="http://schemas.openxmlformats.org/officeDocument/2006/relationships/image" Target="../media/image5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0.xml"/><Relationship Id="rId3" Type="http://schemas.openxmlformats.org/officeDocument/2006/relationships/image" Target="../media/image5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4.xml"/><Relationship Id="rId3" Type="http://schemas.openxmlformats.org/officeDocument/2006/relationships/image" Target="../media/image5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9.xml"/><Relationship Id="rId3" Type="http://schemas.openxmlformats.org/officeDocument/2006/relationships/image" Target="../media/image68.png"/><Relationship Id="rId4" Type="http://schemas.openxmlformats.org/officeDocument/2006/relationships/image" Target="../media/image65.png"/><Relationship Id="rId5" Type="http://schemas.openxmlformats.org/officeDocument/2006/relationships/image" Target="../media/image29.png"/><Relationship Id="rId6" Type="http://schemas.openxmlformats.org/officeDocument/2006/relationships/image" Target="../media/image3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0.xml"/><Relationship Id="rId3" Type="http://schemas.openxmlformats.org/officeDocument/2006/relationships/image" Target="../media/image6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1.xml"/><Relationship Id="rId3" Type="http://schemas.openxmlformats.org/officeDocument/2006/relationships/image" Target="../media/image66.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2.xml"/><Relationship Id="rId3" Type="http://schemas.openxmlformats.org/officeDocument/2006/relationships/image" Target="../media/image6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33.xml"/><Relationship Id="rId3" Type="http://schemas.openxmlformats.org/officeDocument/2006/relationships/image" Target="../media/image6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4.xml"/><Relationship Id="rId3" Type="http://schemas.openxmlformats.org/officeDocument/2006/relationships/image" Target="../media/image65.png"/><Relationship Id="rId4" Type="http://schemas.openxmlformats.org/officeDocument/2006/relationships/image" Target="../media/image66.png"/><Relationship Id="rId5" Type="http://schemas.openxmlformats.org/officeDocument/2006/relationships/image" Target="../media/image68.png"/><Relationship Id="rId6" Type="http://schemas.openxmlformats.org/officeDocument/2006/relationships/image" Target="../media/image29.png"/><Relationship Id="rId7" Type="http://schemas.openxmlformats.org/officeDocument/2006/relationships/image" Target="../media/image3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6.xml"/><Relationship Id="rId3" Type="http://schemas.openxmlformats.org/officeDocument/2006/relationships/image" Target="../media/image69.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37.xml"/><Relationship Id="rId3" Type="http://schemas.openxmlformats.org/officeDocument/2006/relationships/image" Target="../media/image60.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39.xml"/><Relationship Id="rId3" Type="http://schemas.openxmlformats.org/officeDocument/2006/relationships/image" Target="../media/image66.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42.xml"/><Relationship Id="rId3" Type="http://schemas.openxmlformats.org/officeDocument/2006/relationships/image" Target="../media/image66.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44.xml"/><Relationship Id="rId3" Type="http://schemas.openxmlformats.org/officeDocument/2006/relationships/image" Target="../media/image5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4" name="Shape 754"/>
        <p:cNvGrpSpPr/>
        <p:nvPr/>
      </p:nvGrpSpPr>
      <p:grpSpPr>
        <a:xfrm>
          <a:off x="0" y="0"/>
          <a:ext cx="0" cy="0"/>
          <a:chOff x="0" y="0"/>
          <a:chExt cx="0" cy="0"/>
        </a:xfrm>
      </p:grpSpPr>
      <p:sp>
        <p:nvSpPr>
          <p:cNvPr id="755" name="Google Shape;755;p63"/>
          <p:cNvSpPr txBox="1"/>
          <p:nvPr>
            <p:ph type="ctrTitle"/>
          </p:nvPr>
        </p:nvSpPr>
        <p:spPr>
          <a:xfrm>
            <a:off x="323850" y="810000"/>
            <a:ext cx="5502000" cy="2742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Isticmaalka saamiga taanjanta (tangent ratio)</a:t>
            </a:r>
            <a:endParaRPr/>
          </a:p>
        </p:txBody>
      </p:sp>
      <p:sp>
        <p:nvSpPr>
          <p:cNvPr id="756" name="Google Shape;756;p63"/>
          <p:cNvSpPr txBox="1"/>
          <p:nvPr>
            <p:ph idx="1" type="subTitle"/>
          </p:nvPr>
        </p:nvSpPr>
        <p:spPr>
          <a:xfrm>
            <a:off x="890225" y="4327975"/>
            <a:ext cx="5758500" cy="669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Trigonometry</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60" name="Shape 760"/>
        <p:cNvGrpSpPr/>
        <p:nvPr/>
      </p:nvGrpSpPr>
      <p:grpSpPr>
        <a:xfrm>
          <a:off x="0" y="0"/>
          <a:ext cx="0" cy="0"/>
          <a:chOff x="0" y="0"/>
          <a:chExt cx="0" cy="0"/>
        </a:xfrm>
      </p:grpSpPr>
      <p:sp>
        <p:nvSpPr>
          <p:cNvPr id="761" name="Google Shape;761;p64"/>
          <p:cNvSpPr txBox="1"/>
          <p:nvPr/>
        </p:nvSpPr>
        <p:spPr>
          <a:xfrm>
            <a:off x="4917900" y="956025"/>
            <a:ext cx="3661200" cy="646500"/>
          </a:xfrm>
          <a:prstGeom prst="rect">
            <a:avLst/>
          </a:prstGeom>
          <a:noFill/>
          <a:ln>
            <a:noFill/>
          </a:ln>
        </p:spPr>
        <p:txBody>
          <a:bodyPr anchorCtr="0" anchor="t" bIns="91425" lIns="91425" spcFirstLastPara="1" rIns="91425" wrap="square" tIns="91425">
            <a:normAutofit/>
          </a:bodyPr>
          <a:lstStyle/>
          <a:p>
            <a:pPr indent="0" lvl="0" marL="0" marR="0" rtl="0" algn="l">
              <a:lnSpc>
                <a:spcPct val="150000"/>
              </a:lnSpc>
              <a:spcBef>
                <a:spcPts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val="tx"/>
                    </a:ext>
                  </a:extLst>
                </a:hlinkClick>
              </a:rPr>
              <a:t>Sida agabkeena waxbarista loogu talagalay fasalka</a:t>
            </a:r>
            <a:endParaRPr sz="1200">
              <a:latin typeface="Lexend"/>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5" name="Shape 765"/>
        <p:cNvGrpSpPr/>
        <p:nvPr/>
      </p:nvGrpSpPr>
      <p:grpSpPr>
        <a:xfrm>
          <a:off x="0" y="0"/>
          <a:ext cx="0" cy="0"/>
          <a:chOff x="0" y="0"/>
          <a:chExt cx="0" cy="0"/>
        </a:xfrm>
      </p:grpSpPr>
      <p:sp>
        <p:nvSpPr>
          <p:cNvPr id="766" name="Google Shape;766;p65"/>
          <p:cNvSpPr txBox="1"/>
          <p:nvPr>
            <p:ph idx="1" type="subTitle"/>
          </p:nvPr>
        </p:nvSpPr>
        <p:spPr>
          <a:xfrm>
            <a:off x="585575" y="1463950"/>
            <a:ext cx="7351200" cy="2762700"/>
          </a:xfrm>
          <a:prstGeom prst="rect">
            <a:avLst/>
          </a:prstGeom>
        </p:spPr>
        <p:txBody>
          <a:bodyPr anchorCtr="0" anchor="ctr" bIns="0" lIns="0" spcFirstLastPara="1" rIns="0" wrap="square" tIns="0">
            <a:normAutofit/>
          </a:bodyPr>
          <a:lstStyle/>
          <a:p>
            <a:pPr indent="0" lvl="0" marL="0" rtl="0" algn="l">
              <a:spcBef>
                <a:spcPts val="0"/>
              </a:spcBef>
              <a:spcAft>
                <a:spcPts val="1000"/>
              </a:spcAft>
              <a:buNone/>
              <a:defRPr/>
            </a:pPr>
            <a:r>
              <a:rPr lang="en-GB" sz="1400">
                <a:latin typeface="Lexend"/>
              </a:rPr>
              <a:t>Waxaan isticmaali karaa saamiga taanjanta (tangent ratio) si aan u helo dhinaca ama xagasha maqan ee saddexagalka qumman (right-angled triangle).</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0" name="Shape 770"/>
        <p:cNvGrpSpPr/>
        <p:nvPr/>
      </p:nvGrpSpPr>
      <p:grpSpPr>
        <a:xfrm>
          <a:off x="0" y="0"/>
          <a:ext cx="0" cy="0"/>
          <a:chOff x="0" y="0"/>
          <a:chExt cx="0" cy="0"/>
        </a:xfrm>
      </p:grpSpPr>
      <p:sp>
        <p:nvSpPr>
          <p:cNvPr id="771" name="Google Shape;771;p66"/>
          <p:cNvSpPr txBox="1"/>
          <p:nvPr>
            <p:ph idx="2" type="subTitle"/>
          </p:nvPr>
        </p:nvSpPr>
        <p:spPr>
          <a:xfrm>
            <a:off x="324000" y="826800"/>
            <a:ext cx="6032400" cy="389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Hawlaha trigonometric waxaa sida caadiga ah lagu qeexaa saamiyada labada dhinac ee saddexagalka qumman (right-angled triangle) ee ka kooban xagasha.</a:t>
            </a:r>
            <a:endParaRPr sz="1800"/>
          </a:p>
          <a:p>
            <a:pPr indent="0" lvl="0" marL="0" rtl="0" algn="l">
              <a:spcBef>
                <a:spcPts val="1000"/>
              </a:spcBef>
              <a:spcAft>
                <a:spcPts val="0"/>
              </a:spcAft>
              <a:buClr>
                <a:schemeClr val="dk1"/>
              </a:buClr>
              <a:buSzPts val="1100"/>
              <a:buFont typeface="Arial"/>
              <a:buNone/>
            </a:pPr>
            <a:r>
              <a:rPr lang="en-GB" sz="1100">
                <a:latin typeface="Lexend"/>
              </a:rPr>
              <a:t>Taanjanta xagal (tan(θ°)) waa isku-duwayaasha y (y-coordinate) ee barta Q ee saddexagalka ka soo baxa goobada halbeegga (unit circle).</a:t>
            </a:r>
            <a:endParaRPr sz="1800"/>
          </a:p>
        </p:txBody>
      </p:sp>
      <p:pic>
        <p:nvPicPr>
          <p:cNvPr descr="p &#10;tan 9 &#10;Sin 9 &#10;9 &#10;cos 9 " id="772" name="Google Shape;772;p66"/>
          <p:cNvPicPr preferRelativeResize="0"/>
          <p:nvPr/>
        </p:nvPicPr>
        <p:blipFill>
          <a:blip r:embed="rId3">
            <a:alphaModFix/>
          </a:blip>
          <a:stretch>
            <a:fillRect/>
          </a:stretch>
        </p:blipFill>
        <p:spPr>
          <a:xfrm>
            <a:off x="6487425" y="859848"/>
            <a:ext cx="1974799" cy="1743225"/>
          </a:xfrm>
          <a:prstGeom prst="rect">
            <a:avLst/>
          </a:prstGeom>
          <a:noFill/>
          <a:ln>
            <a:noFill/>
          </a:ln>
        </p:spPr>
      </p:pic>
      <p:sp>
        <p:nvSpPr>
          <p:cNvPr id="773" name="Google Shape;773;p66"/>
          <p:cNvSpPr txBox="1"/>
          <p:nvPr>
            <p:ph idx="2" type="subTitle"/>
          </p:nvPr>
        </p:nvSpPr>
        <p:spPr>
          <a:xfrm>
            <a:off x="324000" y="3036600"/>
            <a:ext cx="5932800" cy="389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Dhinaca ku xiga (adjacent side) ee saddexagalka qumman (right-angled triangle) waa dhinaca ku xiga xagasha qumman iyo xagasha calaamadsan labadaba.</a:t>
            </a:r>
            <a:endParaRPr sz="1800"/>
          </a:p>
        </p:txBody>
      </p:sp>
      <p:sp>
        <p:nvSpPr>
          <p:cNvPr id="774" name="Google Shape;774;p66"/>
          <p:cNvSpPr txBox="1"/>
          <p:nvPr>
            <p:ph idx="2" type="subTitle"/>
          </p:nvPr>
        </p:nvSpPr>
        <p:spPr>
          <a:xfrm>
            <a:off x="324000" y="4027200"/>
            <a:ext cx="5932800" cy="389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Dhinaca ka soo horjeeda (opposite side) ee saddexagalka qumman (right-angled triangle) waa dhinaca ka soo horjeeda xagasha calaamadsan.</a:t>
            </a:r>
            <a:endParaRPr sz="1800"/>
          </a:p>
        </p:txBody>
      </p:sp>
      <p:pic>
        <p:nvPicPr>
          <p:cNvPr descr="adjacent " id="775" name="Google Shape;775;p66"/>
          <p:cNvPicPr preferRelativeResize="0"/>
          <p:nvPr/>
        </p:nvPicPr>
        <p:blipFill>
          <a:blip r:embed="rId4">
            <a:alphaModFix/>
          </a:blip>
          <a:stretch>
            <a:fillRect/>
          </a:stretch>
        </p:blipFill>
        <p:spPr>
          <a:xfrm>
            <a:off x="6040775" y="3331050"/>
            <a:ext cx="2524124" cy="10858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9" name="Shape 779"/>
        <p:cNvGrpSpPr/>
        <p:nvPr/>
      </p:nvGrpSpPr>
      <p:grpSpPr>
        <a:xfrm>
          <a:off x="0" y="0"/>
          <a:ext cx="0" cy="0"/>
          <a:chOff x="0" y="0"/>
          <a:chExt cx="0" cy="0"/>
        </a:xfrm>
      </p:grpSpPr>
      <p:sp>
        <p:nvSpPr>
          <p:cNvPr id="780" name="Google Shape;780;p67"/>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Qaabaynta qaacidada taanjanta (tangent formula)</a:t>
            </a:r>
            <a:endParaRPr/>
          </a:p>
        </p:txBody>
      </p:sp>
      <p:sp>
        <p:nvSpPr>
          <p:cNvPr id="781" name="Google Shape;781;p67"/>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Xisaabinta xagasha</a:t>
            </a:r>
            <a:endParaRPr/>
          </a:p>
        </p:txBody>
      </p:sp>
      <p:sp>
        <p:nvSpPr>
          <p:cNvPr id="782" name="Google Shape;782;p67"/>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Isticmaalka saamiga taanjanta (tangent ratio)</a:t>
            </a:r>
            <a:endParaRPr/>
          </a:p>
        </p:txBody>
      </p:sp>
      <p:pic>
        <p:nvPicPr>
          <p:cNvPr id="783" name="Google Shape;783;p67"/>
          <p:cNvPicPr preferRelativeResize="0"/>
          <p:nvPr/>
        </p:nvPicPr>
        <p:blipFill>
          <a:blip r:embed="rId3">
            <a:alphaModFix/>
          </a:blip>
          <a:stretch>
            <a:fillRect/>
          </a:stretch>
        </p:blipFill>
        <p:spPr>
          <a:xfrm>
            <a:off x="417380" y="2053570"/>
            <a:ext cx="450575" cy="446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8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7" name="Shape 787"/>
        <p:cNvGrpSpPr/>
        <p:nvPr/>
      </p:nvGrpSpPr>
      <p:grpSpPr>
        <a:xfrm>
          <a:off x="0" y="0"/>
          <a:ext cx="0" cy="0"/>
          <a:chOff x="0" y="0"/>
          <a:chExt cx="0" cy="0"/>
        </a:xfrm>
      </p:grpSpPr>
      <p:sp>
        <p:nvSpPr>
          <p:cNvPr id="788" name="Google Shape;788;p68"/>
          <p:cNvSpPr txBox="1"/>
          <p:nvPr/>
        </p:nvSpPr>
        <p:spPr>
          <a:xfrm>
            <a:off x="6351775" y="2367413"/>
            <a:ext cx="726000" cy="4893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12</a:t>
            </a:r>
            <a:endParaRPr sz="1800">
              <a:latin typeface="Lexend"/>
              <a:ea typeface="Lexend"/>
              <a:cs typeface="Lexend"/>
              <a:sym typeface="Lexend"/>
            </a:endParaRPr>
          </a:p>
        </p:txBody>
      </p:sp>
      <p:grpSp>
        <p:nvGrpSpPr>
          <p:cNvPr id="789" name="Google Shape;789;p68"/>
          <p:cNvGrpSpPr/>
          <p:nvPr/>
        </p:nvGrpSpPr>
        <p:grpSpPr>
          <a:xfrm>
            <a:off x="1535344" y="4450175"/>
            <a:ext cx="3892050" cy="290100"/>
            <a:chOff x="1459144" y="2773775"/>
            <a:chExt cx="3892050" cy="290100"/>
          </a:xfrm>
        </p:grpSpPr>
        <p:sp>
          <p:nvSpPr>
            <p:cNvPr id="790" name="Google Shape;790;p68"/>
            <p:cNvSpPr/>
            <p:nvPr/>
          </p:nvSpPr>
          <p:spPr>
            <a:xfrm>
              <a:off x="4668394" y="2773775"/>
              <a:ext cx="682800" cy="2901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sz="1800">
                <a:solidFill>
                  <a:srgbClr val="000000"/>
                </a:solidFill>
                <a:latin typeface="Lexend"/>
                <a:ea typeface="Lexend"/>
                <a:cs typeface="Lexend"/>
                <a:sym typeface="Lexend"/>
              </a:endParaRPr>
            </a:p>
          </p:txBody>
        </p:sp>
        <p:sp>
          <p:nvSpPr>
            <p:cNvPr id="791" name="Google Shape;791;p68"/>
            <p:cNvSpPr/>
            <p:nvPr/>
          </p:nvSpPr>
          <p:spPr>
            <a:xfrm>
              <a:off x="1459144" y="2773775"/>
              <a:ext cx="682800" cy="2901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sz="1800">
                <a:solidFill>
                  <a:srgbClr val="000000"/>
                </a:solidFill>
                <a:latin typeface="Lexend"/>
                <a:ea typeface="Lexend"/>
                <a:cs typeface="Lexend"/>
                <a:sym typeface="Lexend"/>
              </a:endParaRPr>
            </a:p>
          </p:txBody>
        </p:sp>
      </p:grpSp>
      <p:sp>
        <p:nvSpPr>
          <p:cNvPr id="792" name="Google Shape;792;p68"/>
          <p:cNvSpPr txBox="1"/>
          <p:nvPr/>
        </p:nvSpPr>
        <p:spPr>
          <a:xfrm>
            <a:off x="6351775" y="1878213"/>
            <a:ext cx="726000" cy="4893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1</a:t>
            </a:r>
            <a:endParaRPr sz="1800">
              <a:latin typeface="Lexend"/>
              <a:ea typeface="Lexend"/>
              <a:cs typeface="Lexend"/>
              <a:sym typeface="Lexend"/>
            </a:endParaRPr>
          </a:p>
        </p:txBody>
      </p:sp>
      <p:sp>
        <p:nvSpPr>
          <p:cNvPr id="793" name="Google Shape;793;p68"/>
          <p:cNvSpPr txBox="1"/>
          <p:nvPr/>
        </p:nvSpPr>
        <p:spPr>
          <a:xfrm>
            <a:off x="7079875" y="2367413"/>
            <a:ext cx="726000" cy="4893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defRPr/>
            </a:pPr>
            <a:r>
              <a:rPr lang="en-GB" sz="1100">
                <a:solidFill>
                  <a:schemeClr val="dk1"/>
                </a:solidFill>
                <a:latin typeface="Lexend"/>
                <a:ea typeface="Lexend"/>
                <a:cs typeface="Lexend"/>
                <a:sym typeface="Lexend"/>
              </a:rPr>
              <a:t>0.67 × </a:t>
            </a:r>
            <a:r>
              <a:rPr lang="en-GB" sz="1100">
                <a:latin typeface="Lexend"/>
                <a:ea typeface="Lexend"/>
                <a:cs typeface="Lexend"/>
                <a:sym typeface="Lexend"/>
              </a:rPr>
              <a:t>12</a:t>
            </a:r>
            <a:endParaRPr>
              <a:latin typeface="Lexend"/>
              <a:ea typeface="Lexend"/>
              <a:cs typeface="Lexend"/>
              <a:sym typeface="Lexend"/>
            </a:endParaRPr>
          </a:p>
        </p:txBody>
      </p:sp>
      <p:sp>
        <p:nvSpPr>
          <p:cNvPr id="794" name="Google Shape;794;p68"/>
          <p:cNvSpPr txBox="1"/>
          <p:nvPr/>
        </p:nvSpPr>
        <p:spPr>
          <a:xfrm>
            <a:off x="7079875" y="1878213"/>
            <a:ext cx="726000" cy="4893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0.67</a:t>
            </a:r>
            <a:endParaRPr sz="1800">
              <a:latin typeface="Lexend"/>
              <a:ea typeface="Lexend"/>
              <a:cs typeface="Lexend"/>
              <a:sym typeface="Lexend"/>
            </a:endParaRPr>
          </a:p>
        </p:txBody>
      </p:sp>
      <p:sp>
        <p:nvSpPr>
          <p:cNvPr id="795" name="Google Shape;795;p68"/>
          <p:cNvSpPr txBox="1"/>
          <p:nvPr/>
        </p:nvSpPr>
        <p:spPr>
          <a:xfrm>
            <a:off x="7079875" y="2367413"/>
            <a:ext cx="726000" cy="4893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8.04</a:t>
            </a:r>
            <a:endParaRPr sz="1800">
              <a:latin typeface="Lexend"/>
              <a:ea typeface="Lexend"/>
              <a:cs typeface="Lexend"/>
              <a:sym typeface="Lexend"/>
            </a:endParaRPr>
          </a:p>
        </p:txBody>
      </p:sp>
      <p:sp>
        <p:nvSpPr>
          <p:cNvPr id="796" name="Google Shape;796;p68"/>
          <p:cNvSpPr/>
          <p:nvPr/>
        </p:nvSpPr>
        <p:spPr>
          <a:xfrm>
            <a:off x="576950" y="3429766"/>
            <a:ext cx="586500" cy="5541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797" name="Google Shape;797;p68"/>
          <p:cNvSpPr txBox="1"/>
          <p:nvPr/>
        </p:nvSpPr>
        <p:spPr>
          <a:xfrm>
            <a:off x="4727424" y="4463788"/>
            <a:ext cx="703800" cy="269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12 cm</a:t>
            </a:r>
            <a:endParaRPr sz="1800">
              <a:latin typeface="Lexend"/>
              <a:ea typeface="Lexend"/>
              <a:cs typeface="Lexend"/>
              <a:sym typeface="Lexend"/>
            </a:endParaRPr>
          </a:p>
        </p:txBody>
      </p:sp>
      <p:sp>
        <p:nvSpPr>
          <p:cNvPr id="798" name="Google Shape;798;p68"/>
          <p:cNvSpPr txBox="1"/>
          <p:nvPr/>
        </p:nvSpPr>
        <p:spPr>
          <a:xfrm>
            <a:off x="324000" y="763000"/>
            <a:ext cx="8496000" cy="1200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Waxaan ognahay in labadan saddexagal ay isku mid yihiin (similar), sababtoo ah labada xagal ee hal saddexagal waxay la mid yihiin labada xagal ee kan kale.</a:t>
            </a:r>
            <a:endParaRPr sz="1800">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rPr>
                <a:latin typeface="Lexend"/>
              </a:rPr>
              <a:t/>
            </a:r>
            <a:endParaRPr sz="1000">
              <a:latin typeface="Lexend"/>
              <a:ea typeface="Lexend"/>
              <a:cs typeface="Lexend"/>
              <a:sym typeface="Lexend"/>
            </a:endParaRPr>
          </a:p>
          <a:p>
            <a:pPr indent="0" lvl="0" marL="0" rtl="0" algn="l">
              <a:lnSpc>
                <a:spcPct val="80000"/>
              </a:lnSpc>
              <a:spcBef>
                <a:spcPts val="0"/>
              </a:spcBef>
              <a:spcAft>
                <a:spcPts val="0"/>
              </a:spcAft>
              <a:buClr>
                <a:srgbClr val="000000"/>
              </a:buClr>
              <a:buSzPts val="1100"/>
              <a:buFont typeface="Arial"/>
              <a:buNone/>
            </a:pPr>
            <a:r>
              <a:rPr lang="en-GB" sz="1100">
                <a:latin typeface="Lexend"/>
                <a:ea typeface="Lexend"/>
                <a:cs typeface="Lexend"/>
                <a:sym typeface="Lexend"/>
              </a:rPr>
              <a:t>Waxaan heli karnaa dhererka dhinaca lagu calaamadeeyay x adigoo isticmaalaya jaantus saami (ratio table).</a:t>
            </a:r>
            <a:r>
              <a:rPr lang="en-GB" sz="1100">
                <a:solidFill>
                  <a:schemeClr val="dk1"/>
                </a:solidFill>
                <a:latin typeface="Lexend"/>
                <a:ea typeface="Lexend"/>
                <a:cs typeface="Lexend"/>
                <a:sym typeface="Lexend"/>
              </a:rPr>
              <a:t/>
            </a:r>
            <a:r>
              <a:rPr lang="en-GB" sz="1100">
                <a:latin typeface="Lexend"/>
                <a:ea typeface="Lexend"/>
                <a:cs typeface="Lexend"/>
                <a:sym typeface="Lexend"/>
              </a:rPr>
              <a:t/>
            </a:r>
            <a:r>
              <a:rPr i="1" lang="en-GB" sz="1100">
                <a:solidFill>
                  <a:schemeClr val="dk1"/>
                </a:solidFill>
                <a:latin typeface="Lexend"/>
                <a:ea typeface="Times New Roman"/>
                <a:cs typeface="Times New Roman"/>
                <a:sym typeface="Times New Roman"/>
              </a:rPr>
              <a:t/>
            </a:r>
            <a:r>
              <a:rPr lang="en-GB" sz="1100">
                <a:solidFill>
                  <a:schemeClr val="dk1"/>
                </a:solidFill>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p:txBody>
      </p:sp>
      <p:sp>
        <p:nvSpPr>
          <p:cNvPr id="799" name="Google Shape;799;p68"/>
          <p:cNvSpPr txBox="1"/>
          <p:nvPr/>
        </p:nvSpPr>
        <p:spPr>
          <a:xfrm>
            <a:off x="1570158" y="4507775"/>
            <a:ext cx="613200" cy="1749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1 cm</a:t>
            </a:r>
            <a:endParaRPr sz="1800">
              <a:latin typeface="Lexend"/>
              <a:ea typeface="Lexend"/>
              <a:cs typeface="Lexend"/>
              <a:sym typeface="Lexend"/>
            </a:endParaRPr>
          </a:p>
        </p:txBody>
      </p:sp>
      <p:sp>
        <p:nvSpPr>
          <p:cNvPr id="800" name="Google Shape;800;p68"/>
          <p:cNvSpPr/>
          <p:nvPr/>
        </p:nvSpPr>
        <p:spPr>
          <a:xfrm>
            <a:off x="5376937" y="3642398"/>
            <a:ext cx="1196700" cy="1196700"/>
          </a:xfrm>
          <a:prstGeom prst="arc">
            <a:avLst>
              <a:gd fmla="val 10771373" name="adj1"/>
              <a:gd fmla="val 13506230"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01" name="Google Shape;801;p68"/>
          <p:cNvSpPr/>
          <p:nvPr/>
        </p:nvSpPr>
        <p:spPr>
          <a:xfrm>
            <a:off x="4199604" y="2455606"/>
            <a:ext cx="1796100" cy="17961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02" name="Google Shape;802;p68"/>
          <p:cNvSpPr/>
          <p:nvPr/>
        </p:nvSpPr>
        <p:spPr>
          <a:xfrm>
            <a:off x="1852985" y="3625425"/>
            <a:ext cx="1196400" cy="1196400"/>
          </a:xfrm>
          <a:prstGeom prst="arc">
            <a:avLst>
              <a:gd fmla="val 10771373" name="adj1"/>
              <a:gd fmla="val 13506230"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03" name="Google Shape;803;p68"/>
          <p:cNvSpPr/>
          <p:nvPr/>
        </p:nvSpPr>
        <p:spPr>
          <a:xfrm>
            <a:off x="4199604" y="3908380"/>
            <a:ext cx="343200" cy="3432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804" name="Google Shape;804;p68"/>
          <p:cNvCxnSpPr/>
          <p:nvPr/>
        </p:nvCxnSpPr>
        <p:spPr>
          <a:xfrm>
            <a:off x="4207025" y="4373325"/>
            <a:ext cx="1777500" cy="0"/>
          </a:xfrm>
          <a:prstGeom prst="straightConnector1">
            <a:avLst/>
          </a:prstGeom>
          <a:noFill/>
          <a:ln cap="flat" cmpd="sng" w="28575">
            <a:solidFill>
              <a:srgbClr val="4F7BE8"/>
            </a:solidFill>
            <a:prstDash val="solid"/>
            <a:round/>
            <a:headEnd len="med" w="med" type="triangle"/>
            <a:tailEnd len="med" w="med" type="triangle"/>
          </a:ln>
        </p:spPr>
      </p:cxnSp>
      <p:cxnSp>
        <p:nvCxnSpPr>
          <p:cNvPr id="805" name="Google Shape;805;p68"/>
          <p:cNvCxnSpPr/>
          <p:nvPr/>
        </p:nvCxnSpPr>
        <p:spPr>
          <a:xfrm>
            <a:off x="4056027" y="2455606"/>
            <a:ext cx="0" cy="1802400"/>
          </a:xfrm>
          <a:prstGeom prst="straightConnector1">
            <a:avLst/>
          </a:prstGeom>
          <a:noFill/>
          <a:ln cap="flat" cmpd="sng" w="28575">
            <a:solidFill>
              <a:srgbClr val="4F7BE8"/>
            </a:solidFill>
            <a:prstDash val="solid"/>
            <a:round/>
            <a:headEnd len="med" w="med" type="triangle"/>
            <a:tailEnd len="med" w="med" type="triangle"/>
          </a:ln>
        </p:spPr>
      </p:cxnSp>
      <p:sp>
        <p:nvSpPr>
          <p:cNvPr id="806" name="Google Shape;806;p68"/>
          <p:cNvSpPr txBox="1"/>
          <p:nvPr/>
        </p:nvSpPr>
        <p:spPr>
          <a:xfrm>
            <a:off x="5370689" y="4006063"/>
            <a:ext cx="457200" cy="2280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42°</a:t>
            </a:r>
            <a:endParaRPr sz="1800">
              <a:latin typeface="Lexend"/>
              <a:ea typeface="Lexend"/>
              <a:cs typeface="Lexend"/>
              <a:sym typeface="Lexend"/>
            </a:endParaRPr>
          </a:p>
        </p:txBody>
      </p:sp>
      <p:sp>
        <p:nvSpPr>
          <p:cNvPr id="807" name="Google Shape;807;p68"/>
          <p:cNvSpPr/>
          <p:nvPr/>
        </p:nvSpPr>
        <p:spPr>
          <a:xfrm>
            <a:off x="1297987" y="4007762"/>
            <a:ext cx="222900" cy="2229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808" name="Google Shape;808;p68"/>
          <p:cNvCxnSpPr/>
          <p:nvPr/>
        </p:nvCxnSpPr>
        <p:spPr>
          <a:xfrm>
            <a:off x="1285200" y="4359850"/>
            <a:ext cx="1171500" cy="13500"/>
          </a:xfrm>
          <a:prstGeom prst="straightConnector1">
            <a:avLst/>
          </a:prstGeom>
          <a:noFill/>
          <a:ln cap="flat" cmpd="sng" w="28575">
            <a:solidFill>
              <a:srgbClr val="4F7BE8"/>
            </a:solidFill>
            <a:prstDash val="solid"/>
            <a:round/>
            <a:headEnd len="med" w="med" type="triangle"/>
            <a:tailEnd len="med" w="med" type="triangle"/>
          </a:ln>
        </p:spPr>
      </p:cxnSp>
      <p:cxnSp>
        <p:nvCxnSpPr>
          <p:cNvPr id="809" name="Google Shape;809;p68"/>
          <p:cNvCxnSpPr/>
          <p:nvPr/>
        </p:nvCxnSpPr>
        <p:spPr>
          <a:xfrm>
            <a:off x="1162094" y="3064268"/>
            <a:ext cx="0" cy="1170600"/>
          </a:xfrm>
          <a:prstGeom prst="straightConnector1">
            <a:avLst/>
          </a:prstGeom>
          <a:noFill/>
          <a:ln cap="flat" cmpd="sng" w="28575">
            <a:solidFill>
              <a:srgbClr val="4F7BE8"/>
            </a:solidFill>
            <a:prstDash val="solid"/>
            <a:round/>
            <a:headEnd len="med" w="med" type="triangle"/>
            <a:tailEnd len="med" w="med" type="triangle"/>
          </a:ln>
        </p:spPr>
      </p:cxnSp>
      <p:sp>
        <p:nvSpPr>
          <p:cNvPr id="810" name="Google Shape;810;p68"/>
          <p:cNvSpPr txBox="1"/>
          <p:nvPr/>
        </p:nvSpPr>
        <p:spPr>
          <a:xfrm>
            <a:off x="1851746" y="4014988"/>
            <a:ext cx="457200" cy="1749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42°</a:t>
            </a:r>
            <a:endParaRPr sz="1800">
              <a:latin typeface="Lexend"/>
              <a:ea typeface="Lexend"/>
              <a:cs typeface="Lexend"/>
              <a:sym typeface="Lexend"/>
            </a:endParaRPr>
          </a:p>
        </p:txBody>
      </p:sp>
      <p:grpSp>
        <p:nvGrpSpPr>
          <p:cNvPr id="811" name="Google Shape;811;p68"/>
          <p:cNvGrpSpPr/>
          <p:nvPr/>
        </p:nvGrpSpPr>
        <p:grpSpPr>
          <a:xfrm>
            <a:off x="2328700" y="4368784"/>
            <a:ext cx="2295725" cy="277200"/>
            <a:chOff x="4732456" y="2513300"/>
            <a:chExt cx="2295725" cy="277200"/>
          </a:xfrm>
        </p:grpSpPr>
        <p:sp>
          <p:nvSpPr>
            <p:cNvPr id="812" name="Google Shape;812;p68"/>
            <p:cNvSpPr/>
            <p:nvPr/>
          </p:nvSpPr>
          <p:spPr>
            <a:xfrm>
              <a:off x="4732456" y="2760216"/>
              <a:ext cx="2295725" cy="26925"/>
            </a:xfrm>
            <a:custGeom>
              <a:rect b="b" l="l" r="r" t="t"/>
              <a:pathLst>
                <a:path extrusionOk="0" h="1077" w="91829">
                  <a:moveTo>
                    <a:pt x="0" y="0"/>
                  </a:moveTo>
                  <a:cubicBezTo>
                    <a:pt x="7495" y="180"/>
                    <a:pt x="29667" y="1077"/>
                    <a:pt x="44972" y="1077"/>
                  </a:cubicBezTo>
                  <a:cubicBezTo>
                    <a:pt x="60277" y="1077"/>
                    <a:pt x="84020" y="180"/>
                    <a:pt x="91829" y="0"/>
                  </a:cubicBezTo>
                </a:path>
              </a:pathLst>
            </a:custGeom>
            <a:noFill/>
            <a:ln cap="flat" cmpd="sng" w="28575">
              <a:solidFill>
                <a:srgbClr val="000000"/>
              </a:solidFill>
              <a:prstDash val="solid"/>
              <a:round/>
              <a:headEnd len="med" w="med" type="none"/>
              <a:tailEnd len="med" w="med" type="triangle"/>
            </a:ln>
          </p:spPr>
          <p:txBody>
            <a:bodyPr/>
            <a:p/>
          </p:txBody>
        </p:sp>
        <p:sp>
          <p:nvSpPr>
            <p:cNvPr id="813" name="Google Shape;813;p68"/>
            <p:cNvSpPr txBox="1"/>
            <p:nvPr/>
          </p:nvSpPr>
          <p:spPr>
            <a:xfrm>
              <a:off x="5190550" y="2513300"/>
              <a:ext cx="1274100" cy="2772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rgbClr val="000000"/>
                </a:buClr>
                <a:buSzPts val="1100"/>
                <a:buFont typeface="Arial"/>
                <a:buNone/>
              </a:pPr>
              <a:r>
                <a:rPr lang="en-GB" sz="1300">
                  <a:latin typeface="Lexend"/>
                  <a:ea typeface="Lexend"/>
                  <a:cs typeface="Lexend"/>
                  <a:sym typeface="Lexend"/>
                </a:rPr>
                <a:t>× 12</a:t>
              </a:r>
              <a:endParaRPr sz="1800">
                <a:latin typeface="Lexend"/>
                <a:ea typeface="Lexend"/>
                <a:cs typeface="Lexend"/>
                <a:sym typeface="Lexend"/>
              </a:endParaRPr>
            </a:p>
          </p:txBody>
        </p:sp>
      </p:grpSp>
      <p:sp>
        <p:nvSpPr>
          <p:cNvPr id="814" name="Google Shape;814;p68"/>
          <p:cNvSpPr txBox="1"/>
          <p:nvPr/>
        </p:nvSpPr>
        <p:spPr>
          <a:xfrm>
            <a:off x="620274" y="3630575"/>
            <a:ext cx="499800" cy="1749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0.67 cm</a:t>
            </a:r>
            <a:endParaRPr sz="1800">
              <a:latin typeface="Lexend"/>
              <a:ea typeface="Lexend"/>
              <a:cs typeface="Lexend"/>
              <a:sym typeface="Lexend"/>
            </a:endParaRPr>
          </a:p>
        </p:txBody>
      </p:sp>
      <p:sp>
        <p:nvSpPr>
          <p:cNvPr id="815" name="Google Shape;815;p68"/>
          <p:cNvSpPr/>
          <p:nvPr/>
        </p:nvSpPr>
        <p:spPr>
          <a:xfrm>
            <a:off x="1297987" y="3064268"/>
            <a:ext cx="1166400" cy="11664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816" name="Google Shape;816;p68"/>
          <p:cNvGrpSpPr/>
          <p:nvPr/>
        </p:nvGrpSpPr>
        <p:grpSpPr>
          <a:xfrm>
            <a:off x="6740300" y="2944400"/>
            <a:ext cx="864600" cy="472229"/>
            <a:chOff x="7045100" y="3173000"/>
            <a:chExt cx="864600" cy="472229"/>
          </a:xfrm>
        </p:grpSpPr>
        <p:sp>
          <p:nvSpPr>
            <p:cNvPr id="817" name="Google Shape;817;p68"/>
            <p:cNvSpPr/>
            <p:nvPr/>
          </p:nvSpPr>
          <p:spPr>
            <a:xfrm>
              <a:off x="7072065" y="3173000"/>
              <a:ext cx="645500" cy="137100"/>
            </a:xfrm>
            <a:custGeom>
              <a:rect b="b" l="l" r="r" t="t"/>
              <a:pathLst>
                <a:path extrusionOk="0" h="5484" w="25820">
                  <a:moveTo>
                    <a:pt x="0" y="315"/>
                  </a:moveTo>
                  <a:cubicBezTo>
                    <a:pt x="3392" y="8226"/>
                    <a:pt x="19739" y="6091"/>
                    <a:pt x="25820" y="0"/>
                  </a:cubicBezTo>
                </a:path>
              </a:pathLst>
            </a:custGeom>
            <a:noFill/>
            <a:ln cap="flat" cmpd="sng" w="28575">
              <a:solidFill>
                <a:srgbClr val="000000"/>
              </a:solidFill>
              <a:prstDash val="solid"/>
              <a:round/>
              <a:headEnd len="med" w="med" type="none"/>
              <a:tailEnd len="med" w="med" type="triangle"/>
            </a:ln>
          </p:spPr>
          <p:txBody>
            <a:bodyPr/>
            <a:p/>
          </p:txBody>
        </p:sp>
        <p:sp>
          <p:nvSpPr>
            <p:cNvPr id="818" name="Google Shape;818;p68"/>
            <p:cNvSpPr txBox="1"/>
            <p:nvPr/>
          </p:nvSpPr>
          <p:spPr>
            <a:xfrm>
              <a:off x="7045100" y="3324529"/>
              <a:ext cx="864600" cy="320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1000"/>
                </a:spcAft>
                <a:buNone/>
              </a:pPr>
              <a:r>
                <a:rPr lang="en-GB" sz="1300">
                  <a:solidFill>
                    <a:srgbClr val="000000"/>
                  </a:solidFill>
                  <a:latin typeface="Lexend"/>
                  <a:ea typeface="Lexend"/>
                  <a:cs typeface="Lexend"/>
                  <a:sym typeface="Lexend"/>
                </a:rPr>
                <a:t>× </a:t>
              </a:r>
              <a:r>
                <a:rPr lang="en-GB" sz="1300">
                  <a:latin typeface="Lexend"/>
                  <a:ea typeface="Lexend"/>
                  <a:cs typeface="Lexend"/>
                  <a:sym typeface="Lexend"/>
                </a:rPr>
                <a:t>0.67</a:t>
              </a:r>
              <a:endParaRPr sz="1800">
                <a:solidFill>
                  <a:srgbClr val="000000"/>
                </a:solidFill>
                <a:latin typeface="Lexend"/>
                <a:ea typeface="Lexend"/>
                <a:cs typeface="Lexend"/>
                <a:sym typeface="Lexend"/>
              </a:endParaRPr>
            </a:p>
          </p:txBody>
        </p:sp>
      </p:grpSp>
      <p:grpSp>
        <p:nvGrpSpPr>
          <p:cNvPr id="819" name="Google Shape;819;p68"/>
          <p:cNvGrpSpPr/>
          <p:nvPr/>
        </p:nvGrpSpPr>
        <p:grpSpPr>
          <a:xfrm>
            <a:off x="6740300" y="1339929"/>
            <a:ext cx="864600" cy="450596"/>
            <a:chOff x="7045100" y="1568529"/>
            <a:chExt cx="864600" cy="450596"/>
          </a:xfrm>
        </p:grpSpPr>
        <p:sp>
          <p:nvSpPr>
            <p:cNvPr id="820" name="Google Shape;820;p68"/>
            <p:cNvSpPr/>
            <p:nvPr/>
          </p:nvSpPr>
          <p:spPr>
            <a:xfrm flipH="1" rot="10800000">
              <a:off x="7072065" y="1882025"/>
              <a:ext cx="645500" cy="137100"/>
            </a:xfrm>
            <a:custGeom>
              <a:rect b="b" l="l" r="r" t="t"/>
              <a:pathLst>
                <a:path extrusionOk="0" h="5484" w="25820">
                  <a:moveTo>
                    <a:pt x="0" y="315"/>
                  </a:moveTo>
                  <a:cubicBezTo>
                    <a:pt x="3392" y="8226"/>
                    <a:pt x="19739" y="6091"/>
                    <a:pt x="25820" y="0"/>
                  </a:cubicBezTo>
                </a:path>
              </a:pathLst>
            </a:custGeom>
            <a:noFill/>
            <a:ln cap="flat" cmpd="sng" w="28575">
              <a:solidFill>
                <a:srgbClr val="000000"/>
              </a:solidFill>
              <a:prstDash val="solid"/>
              <a:round/>
              <a:headEnd len="med" w="med" type="none"/>
              <a:tailEnd len="med" w="med" type="triangle"/>
            </a:ln>
          </p:spPr>
          <p:txBody>
            <a:bodyPr/>
            <a:p/>
          </p:txBody>
        </p:sp>
        <p:sp>
          <p:nvSpPr>
            <p:cNvPr id="821" name="Google Shape;821;p68"/>
            <p:cNvSpPr txBox="1"/>
            <p:nvPr/>
          </p:nvSpPr>
          <p:spPr>
            <a:xfrm>
              <a:off x="7045100" y="1568529"/>
              <a:ext cx="864600" cy="320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1000"/>
                </a:spcAft>
                <a:buNone/>
              </a:pPr>
              <a:r>
                <a:rPr lang="en-GB" sz="1300">
                  <a:solidFill>
                    <a:srgbClr val="000000"/>
                  </a:solidFill>
                  <a:latin typeface="Lexend"/>
                  <a:ea typeface="Lexend"/>
                  <a:cs typeface="Lexend"/>
                  <a:sym typeface="Lexend"/>
                </a:rPr>
                <a:t>× </a:t>
              </a:r>
              <a:r>
                <a:rPr lang="en-GB" sz="1300">
                  <a:latin typeface="Lexend"/>
                  <a:ea typeface="Lexend"/>
                  <a:cs typeface="Lexend"/>
                  <a:sym typeface="Lexend"/>
                </a:rPr>
                <a:t>0.67</a:t>
              </a:r>
              <a:endParaRPr sz="1800">
                <a:solidFill>
                  <a:srgbClr val="000000"/>
                </a:solidFill>
                <a:latin typeface="Lexend"/>
                <a:ea typeface="Lexend"/>
                <a:cs typeface="Lexend"/>
                <a:sym typeface="Lexend"/>
              </a:endParaRPr>
            </a:p>
          </p:txBody>
        </p:sp>
      </p:grpSp>
      <p:grpSp>
        <p:nvGrpSpPr>
          <p:cNvPr id="822" name="Google Shape;822;p68"/>
          <p:cNvGrpSpPr/>
          <p:nvPr/>
        </p:nvGrpSpPr>
        <p:grpSpPr>
          <a:xfrm>
            <a:off x="5619501" y="2080125"/>
            <a:ext cx="2895578" cy="582538"/>
            <a:chOff x="5924301" y="2308725"/>
            <a:chExt cx="2895578" cy="582538"/>
          </a:xfrm>
        </p:grpSpPr>
        <p:sp>
          <p:nvSpPr>
            <p:cNvPr id="823" name="Google Shape;823;p68"/>
            <p:cNvSpPr/>
            <p:nvPr/>
          </p:nvSpPr>
          <p:spPr>
            <a:xfrm flipH="1">
              <a:off x="8196620" y="2308725"/>
              <a:ext cx="145300" cy="582525"/>
            </a:xfrm>
            <a:custGeom>
              <a:rect b="b" l="l" r="r" t="t"/>
              <a:pathLst>
                <a:path extrusionOk="0" h="23301" w="5812">
                  <a:moveTo>
                    <a:pt x="5812" y="0"/>
                  </a:moveTo>
                  <a:cubicBezTo>
                    <a:pt x="-862" y="4007"/>
                    <a:pt x="-2242" y="18988"/>
                    <a:pt x="4238" y="23301"/>
                  </a:cubicBezTo>
                </a:path>
              </a:pathLst>
            </a:custGeom>
            <a:noFill/>
            <a:ln cap="flat" cmpd="sng" w="28575">
              <a:solidFill>
                <a:srgbClr val="000000"/>
              </a:solidFill>
              <a:prstDash val="solid"/>
              <a:round/>
              <a:headEnd len="med" w="med" type="none"/>
              <a:tailEnd len="med" w="med" type="triangle"/>
            </a:ln>
          </p:spPr>
          <p:txBody>
            <a:bodyPr/>
            <a:p/>
          </p:txBody>
        </p:sp>
        <p:grpSp>
          <p:nvGrpSpPr>
            <p:cNvPr id="824" name="Google Shape;824;p68"/>
            <p:cNvGrpSpPr/>
            <p:nvPr/>
          </p:nvGrpSpPr>
          <p:grpSpPr>
            <a:xfrm>
              <a:off x="5924301" y="2308738"/>
              <a:ext cx="646319" cy="582525"/>
              <a:chOff x="5924301" y="2308738"/>
              <a:chExt cx="646319" cy="582525"/>
            </a:xfrm>
          </p:grpSpPr>
          <p:sp>
            <p:nvSpPr>
              <p:cNvPr id="825" name="Google Shape;825;p68"/>
              <p:cNvSpPr/>
              <p:nvPr/>
            </p:nvSpPr>
            <p:spPr>
              <a:xfrm>
                <a:off x="6425320" y="2308738"/>
                <a:ext cx="145300" cy="582525"/>
              </a:xfrm>
              <a:custGeom>
                <a:rect b="b" l="l" r="r" t="t"/>
                <a:pathLst>
                  <a:path extrusionOk="0" h="23301" w="5812">
                    <a:moveTo>
                      <a:pt x="5812" y="0"/>
                    </a:moveTo>
                    <a:cubicBezTo>
                      <a:pt x="-862" y="4007"/>
                      <a:pt x="-2242" y="18988"/>
                      <a:pt x="4238" y="23301"/>
                    </a:cubicBezTo>
                  </a:path>
                </a:pathLst>
              </a:custGeom>
              <a:noFill/>
              <a:ln cap="flat" cmpd="sng" w="28575">
                <a:solidFill>
                  <a:srgbClr val="000000"/>
                </a:solidFill>
                <a:prstDash val="solid"/>
                <a:round/>
                <a:headEnd len="med" w="med" type="none"/>
                <a:tailEnd len="med" w="med" type="triangle"/>
              </a:ln>
            </p:spPr>
            <p:txBody>
              <a:bodyPr/>
              <a:p/>
            </p:txBody>
          </p:sp>
          <p:sp>
            <p:nvSpPr>
              <p:cNvPr id="826" name="Google Shape;826;p68"/>
              <p:cNvSpPr txBox="1"/>
              <p:nvPr/>
            </p:nvSpPr>
            <p:spPr>
              <a:xfrm>
                <a:off x="5924301" y="2411400"/>
                <a:ext cx="457200" cy="320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1000"/>
                  </a:spcAft>
                  <a:buNone/>
                </a:pPr>
                <a:r>
                  <a:rPr lang="en-GB" sz="1300">
                    <a:solidFill>
                      <a:srgbClr val="000000"/>
                    </a:solidFill>
                    <a:latin typeface="Lexend"/>
                    <a:ea typeface="Lexend"/>
                    <a:cs typeface="Lexend"/>
                    <a:sym typeface="Lexend"/>
                  </a:rPr>
                  <a:t>× 12</a:t>
                </a:r>
                <a:endParaRPr sz="1800">
                  <a:solidFill>
                    <a:srgbClr val="000000"/>
                  </a:solidFill>
                  <a:latin typeface="Lexend"/>
                  <a:ea typeface="Lexend"/>
                  <a:cs typeface="Lexend"/>
                  <a:sym typeface="Lexend"/>
                </a:endParaRPr>
              </a:p>
            </p:txBody>
          </p:sp>
        </p:grpSp>
        <p:sp>
          <p:nvSpPr>
            <p:cNvPr id="827" name="Google Shape;827;p68"/>
            <p:cNvSpPr txBox="1"/>
            <p:nvPr/>
          </p:nvSpPr>
          <p:spPr>
            <a:xfrm>
              <a:off x="8379179" y="2368275"/>
              <a:ext cx="440700" cy="320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1000"/>
                </a:spcAft>
                <a:buNone/>
              </a:pPr>
              <a:r>
                <a:rPr lang="en-GB" sz="1300">
                  <a:solidFill>
                    <a:srgbClr val="000000"/>
                  </a:solidFill>
                  <a:latin typeface="Lexend"/>
                  <a:ea typeface="Lexend"/>
                  <a:cs typeface="Lexend"/>
                  <a:sym typeface="Lexend"/>
                </a:rPr>
                <a:t>× 12</a:t>
              </a:r>
              <a:endParaRPr sz="1800">
                <a:solidFill>
                  <a:srgbClr val="000000"/>
                </a:solidFill>
                <a:latin typeface="Lexend"/>
                <a:ea typeface="Lexend"/>
                <a:cs typeface="Lexend"/>
                <a:sym typeface="Lexend"/>
              </a:endParaRPr>
            </a:p>
          </p:txBody>
        </p:sp>
      </p:grpSp>
      <p:sp>
        <p:nvSpPr>
          <p:cNvPr id="828" name="Google Shape;828;p68"/>
          <p:cNvSpPr txBox="1"/>
          <p:nvPr/>
        </p:nvSpPr>
        <p:spPr>
          <a:xfrm>
            <a:off x="3409019" y="3222150"/>
            <a:ext cx="682800" cy="1749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i="1" lang="en-GB" sz="1800">
                <a:solidFill>
                  <a:schemeClr val="dk1"/>
                </a:solidFill>
                <a:latin typeface="Lexend"/>
                <a:ea typeface="Times New Roman"/>
                <a:cs typeface="Times New Roman"/>
                <a:sym typeface="Times New Roman"/>
              </a:rPr>
              <a:t>x cm</a:t>
            </a:r>
            <a:r>
              <a:rPr lang="en-GB" sz="1800">
                <a:solidFill>
                  <a:schemeClr val="dk1"/>
                </a:solidFill>
                <a:latin typeface="Lexend"/>
                <a:ea typeface="Lexend"/>
                <a:cs typeface="Lexend"/>
                <a:sym typeface="Lexend"/>
              </a:rPr>
              <a:t/>
            </a:r>
            <a:endParaRPr sz="1800">
              <a:latin typeface="Lexend"/>
              <a:ea typeface="Lexend"/>
              <a:cs typeface="Lexend"/>
              <a:sym typeface="Lexend"/>
            </a:endParaRPr>
          </a:p>
        </p:txBody>
      </p:sp>
      <p:sp>
        <p:nvSpPr>
          <p:cNvPr id="829" name="Google Shape;829;p68"/>
          <p:cNvSpPr txBox="1"/>
          <p:nvPr/>
        </p:nvSpPr>
        <p:spPr>
          <a:xfrm>
            <a:off x="3137495" y="3193750"/>
            <a:ext cx="886500" cy="2697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8.04 cm</a:t>
            </a:r>
            <a:endParaRPr sz="1800">
              <a:latin typeface="Lexend"/>
              <a:ea typeface="Lexend"/>
              <a:cs typeface="Lexend"/>
              <a:sym typeface="Lexend"/>
            </a:endParaRPr>
          </a:p>
        </p:txBody>
      </p:sp>
      <p:graphicFrame>
        <p:nvGraphicFramePr>
          <p:cNvPr id="830" name="Google Shape;830;p68"/>
          <p:cNvGraphicFramePr/>
          <p:nvPr/>
        </p:nvGraphicFramePr>
        <p:xfrm>
          <a:off x="6351765" y="1882150"/>
          <a:ext cx="3000000" cy="3000000"/>
        </p:xfrm>
        <a:graphic>
          <a:graphicData uri="http://schemas.openxmlformats.org/drawingml/2006/table">
            <a:tbl>
              <a:tblPr>
                <a:noFill/>
                <a:tableStyleId>{2A7510FF-DB5D-4613-96E9-5DA671240F2A}</a:tableStyleId>
              </a:tblPr>
              <a:tblGrid>
                <a:gridCol w="725975"/>
                <a:gridCol w="728125"/>
              </a:tblGrid>
              <a:tr h="489250">
                <a:tc>
                  <a:txBody>
                    <a:bodyPr/>
                    <a:lstStyle/>
                    <a:p>
                      <a:pPr indent="0" lvl="0" marL="0" rtl="0" algn="ctr">
                        <a:spcBef>
                          <a:spcPts val="0"/>
                        </a:spcBef>
                        <a:spcAft>
                          <a:spcPts val="0"/>
                        </a:spcAft>
                        <a:buNone/>
                      </a:pPr>
                      <a:r>
                        <a:rPr lang="en-GB" sz="1800">
                          <a:latin typeface="Lexend"/>
                          <a:ea typeface="Lexend"/>
                          <a:cs typeface="Lexend"/>
                          <a:sym typeface="Lexend"/>
                        </a:rPr>
                        <a:t> </a:t>
                      </a:r>
                      <a:endParaRPr sz="1800">
                        <a:latin typeface="Lexend"/>
                        <a:ea typeface="Lexend"/>
                        <a:cs typeface="Lexend"/>
                        <a:sym typeface="Lexend"/>
                      </a:endParaRPr>
                    </a:p>
                  </a:txBody>
                  <a:tcPr marT="91425" marB="91425" marR="91425" marL="91425" anchor="ctr">
                    <a:lnL cap="flat" cmpd="sng" w="9525">
                      <a:solidFill>
                        <a:srgbClr val="666666"/>
                      </a:solidFill>
                      <a:prstDash val="solid"/>
                      <a:round/>
                      <a:headEnd len="sm" w="sm" type="none"/>
                      <a:tailEnd len="sm" w="sm" type="none"/>
                    </a:lnL>
                    <a:lnR cap="flat" cmpd="sng" w="9525">
                      <a:solidFill>
                        <a:srgbClr val="666666"/>
                      </a:solidFill>
                      <a:prstDash val="solid"/>
                      <a:round/>
                      <a:headEnd len="sm" w="sm" type="none"/>
                      <a:tailEnd len="sm" w="sm" type="none"/>
                    </a:lnR>
                    <a:lnT cap="flat" cmpd="sng" w="9525">
                      <a:solidFill>
                        <a:srgbClr val="666666"/>
                      </a:solidFill>
                      <a:prstDash val="solid"/>
                      <a:round/>
                      <a:headEnd len="sm" w="sm" type="none"/>
                      <a:tailEnd len="sm" w="sm" type="none"/>
                    </a:lnT>
                    <a:lnB cap="flat" cmpd="sng" w="9525">
                      <a:solidFill>
                        <a:srgbClr val="666666"/>
                      </a:solidFill>
                      <a:prstDash val="solid"/>
                      <a:round/>
                      <a:headEnd len="sm" w="sm" type="none"/>
                      <a:tailEnd len="sm" w="sm" type="none"/>
                    </a:lnB>
                  </a:tcPr>
                </a:tc>
                <a:tc>
                  <a:txBody>
                    <a:bodyPr/>
                    <a:lstStyle/>
                    <a:p>
                      <a:pPr indent="0" lvl="0" marL="0" rtl="0" algn="ctr">
                        <a:spcBef>
                          <a:spcPts val="0"/>
                        </a:spcBef>
                        <a:spcAft>
                          <a:spcPts val="0"/>
                        </a:spcAft>
                        <a:buNone/>
                      </a:pPr>
                      <a:r>
                        <a:rPr lang="en-GB" sz="1800">
                          <a:latin typeface="Lexend"/>
                          <a:ea typeface="Lexend"/>
                          <a:cs typeface="Lexend"/>
                          <a:sym typeface="Lexend"/>
                        </a:rPr>
                        <a:t> </a:t>
                      </a:r>
                      <a:endParaRPr sz="1800">
                        <a:latin typeface="Lexend"/>
                        <a:ea typeface="Lexend"/>
                        <a:cs typeface="Lexend"/>
                        <a:sym typeface="Lexend"/>
                      </a:endParaRPr>
                    </a:p>
                  </a:txBody>
                  <a:tcPr marT="91425" marB="91425" marR="91425" marL="91425" anchor="ctr">
                    <a:lnL cap="flat" cmpd="sng" w="9525">
                      <a:solidFill>
                        <a:srgbClr val="666666"/>
                      </a:solidFill>
                      <a:prstDash val="solid"/>
                      <a:round/>
                      <a:headEnd len="sm" w="sm" type="none"/>
                      <a:tailEnd len="sm" w="sm" type="none"/>
                    </a:lnL>
                    <a:lnR cap="flat" cmpd="sng" w="9525">
                      <a:solidFill>
                        <a:srgbClr val="666666"/>
                      </a:solidFill>
                      <a:prstDash val="solid"/>
                      <a:round/>
                      <a:headEnd len="sm" w="sm" type="none"/>
                      <a:tailEnd len="sm" w="sm" type="none"/>
                    </a:lnR>
                    <a:lnT cap="flat" cmpd="sng" w="9525">
                      <a:solidFill>
                        <a:srgbClr val="666666"/>
                      </a:solidFill>
                      <a:prstDash val="solid"/>
                      <a:round/>
                      <a:headEnd len="sm" w="sm" type="none"/>
                      <a:tailEnd len="sm" w="sm" type="none"/>
                    </a:lnT>
                    <a:lnB cap="flat" cmpd="sng" w="9525">
                      <a:solidFill>
                        <a:srgbClr val="666666"/>
                      </a:solidFill>
                      <a:prstDash val="solid"/>
                      <a:round/>
                      <a:headEnd len="sm" w="sm" type="none"/>
                      <a:tailEnd len="sm" w="sm" type="none"/>
                    </a:lnB>
                  </a:tcPr>
                </a:tc>
              </a:tr>
              <a:tr h="489250">
                <a:tc>
                  <a:txBody>
                    <a:bodyPr/>
                    <a:lstStyle/>
                    <a:p>
                      <a:pPr indent="0" lvl="0" marL="0" rtl="0" algn="ctr">
                        <a:spcBef>
                          <a:spcPts val="0"/>
                        </a:spcBef>
                        <a:spcAft>
                          <a:spcPts val="0"/>
                        </a:spcAft>
                        <a:buNone/>
                      </a:pPr>
                      <a:r>
                        <a:rPr lang="en-GB" sz="1800">
                          <a:latin typeface="Lexend"/>
                          <a:ea typeface="Lexend"/>
                          <a:cs typeface="Lexend"/>
                          <a:sym typeface="Lexend"/>
                        </a:rPr>
                        <a:t> </a:t>
                      </a:r>
                      <a:endParaRPr sz="1800">
                        <a:latin typeface="Lexend"/>
                        <a:ea typeface="Lexend"/>
                        <a:cs typeface="Lexend"/>
                        <a:sym typeface="Lexend"/>
                      </a:endParaRPr>
                    </a:p>
                  </a:txBody>
                  <a:tcPr marT="91425" marB="91425" marR="91425" marL="91425" anchor="ctr">
                    <a:lnL cap="flat" cmpd="sng" w="9525">
                      <a:solidFill>
                        <a:srgbClr val="666666"/>
                      </a:solidFill>
                      <a:prstDash val="solid"/>
                      <a:round/>
                      <a:headEnd len="sm" w="sm" type="none"/>
                      <a:tailEnd len="sm" w="sm" type="none"/>
                    </a:lnL>
                    <a:lnR cap="flat" cmpd="sng" w="9525">
                      <a:solidFill>
                        <a:srgbClr val="666666"/>
                      </a:solidFill>
                      <a:prstDash val="solid"/>
                      <a:round/>
                      <a:headEnd len="sm" w="sm" type="none"/>
                      <a:tailEnd len="sm" w="sm" type="none"/>
                    </a:lnR>
                    <a:lnT cap="flat" cmpd="sng" w="9525">
                      <a:solidFill>
                        <a:srgbClr val="666666"/>
                      </a:solidFill>
                      <a:prstDash val="solid"/>
                      <a:round/>
                      <a:headEnd len="sm" w="sm" type="none"/>
                      <a:tailEnd len="sm" w="sm" type="none"/>
                    </a:lnT>
                    <a:lnB cap="flat" cmpd="sng" w="9525">
                      <a:solidFill>
                        <a:srgbClr val="666666"/>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Lexend"/>
                        <a:ea typeface="Lexend"/>
                        <a:cs typeface="Lexend"/>
                        <a:sym typeface="Lexend"/>
                      </a:endParaRPr>
                    </a:p>
                  </a:txBody>
                  <a:tcPr marT="91425" marB="91425" marR="91425" marL="91425" anchor="ctr">
                    <a:lnL cap="flat" cmpd="sng" w="9525">
                      <a:solidFill>
                        <a:srgbClr val="666666"/>
                      </a:solidFill>
                      <a:prstDash val="solid"/>
                      <a:round/>
                      <a:headEnd len="sm" w="sm" type="none"/>
                      <a:tailEnd len="sm" w="sm" type="none"/>
                    </a:lnL>
                    <a:lnR cap="flat" cmpd="sng" w="9525">
                      <a:solidFill>
                        <a:srgbClr val="666666"/>
                      </a:solidFill>
                      <a:prstDash val="solid"/>
                      <a:round/>
                      <a:headEnd len="sm" w="sm" type="none"/>
                      <a:tailEnd len="sm" w="sm" type="none"/>
                    </a:lnR>
                    <a:lnT cap="flat" cmpd="sng" w="9525">
                      <a:solidFill>
                        <a:srgbClr val="666666"/>
                      </a:solidFill>
                      <a:prstDash val="solid"/>
                      <a:round/>
                      <a:headEnd len="sm" w="sm" type="none"/>
                      <a:tailEnd len="sm" w="sm" type="none"/>
                    </a:lnT>
                    <a:lnB cap="flat" cmpd="sng" w="9525">
                      <a:solidFill>
                        <a:srgbClr val="666666"/>
                      </a:solidFill>
                      <a:prstDash val="solid"/>
                      <a:round/>
                      <a:headEnd len="sm" w="sm" type="none"/>
                      <a:tailEnd len="sm" w="sm" type="none"/>
                    </a:lnB>
                  </a:tcPr>
                </a:tc>
              </a:tr>
            </a:tbl>
          </a:graphicData>
        </a:graphic>
      </p:graphicFrame>
      <p:sp>
        <p:nvSpPr>
          <p:cNvPr id="831" name="Google Shape;831;p6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Qaabaynta qaacidada taanjanta (tangent formula)</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9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3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8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8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1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2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789"/>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79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9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1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1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9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9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2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5" name="Shape 835"/>
        <p:cNvGrpSpPr/>
        <p:nvPr/>
      </p:nvGrpSpPr>
      <p:grpSpPr>
        <a:xfrm>
          <a:off x="0" y="0"/>
          <a:ext cx="0" cy="0"/>
          <a:chOff x="0" y="0"/>
          <a:chExt cx="0" cy="0"/>
        </a:xfrm>
      </p:grpSpPr>
      <p:sp>
        <p:nvSpPr>
          <p:cNvPr id="836" name="Google Shape;836;p69"/>
          <p:cNvSpPr txBox="1"/>
          <p:nvPr/>
        </p:nvSpPr>
        <p:spPr>
          <a:xfrm>
            <a:off x="6351775" y="2367413"/>
            <a:ext cx="726000" cy="4893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i="1" lang="en-GB" sz="1800">
                <a:solidFill>
                  <a:schemeClr val="dk1"/>
                </a:solidFill>
                <a:latin typeface="Lexend"/>
                <a:ea typeface="Times New Roman"/>
                <a:cs typeface="Times New Roman"/>
                <a:sym typeface="Times New Roman"/>
              </a:rPr>
              <a:t>a</a:t>
            </a:r>
            <a:endParaRPr sz="1800">
              <a:latin typeface="Lexend"/>
              <a:ea typeface="Lexend"/>
              <a:cs typeface="Lexend"/>
              <a:sym typeface="Lexend"/>
            </a:endParaRPr>
          </a:p>
        </p:txBody>
      </p:sp>
      <p:sp>
        <p:nvSpPr>
          <p:cNvPr id="837" name="Google Shape;837;p69"/>
          <p:cNvSpPr txBox="1"/>
          <p:nvPr/>
        </p:nvSpPr>
        <p:spPr>
          <a:xfrm>
            <a:off x="7077775" y="2367425"/>
            <a:ext cx="1120200" cy="4893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accent4"/>
                </a:solidFill>
                <a:latin typeface="Lexend"/>
                <a:ea typeface="Lexend"/>
                <a:cs typeface="Lexend"/>
                <a:sym typeface="Lexend"/>
              </a:rPr>
              <a:t>opp</a:t>
            </a:r>
            <a:endParaRPr i="1" sz="2200">
              <a:solidFill>
                <a:schemeClr val="dk1"/>
              </a:solidFill>
              <a:latin typeface="Times New Roman"/>
              <a:ea typeface="Times New Roman"/>
              <a:cs typeface="Times New Roman"/>
              <a:sym typeface="Times New Roman"/>
            </a:endParaRPr>
          </a:p>
        </p:txBody>
      </p:sp>
      <p:sp>
        <p:nvSpPr>
          <p:cNvPr id="838" name="Google Shape;838;p69"/>
          <p:cNvSpPr txBox="1"/>
          <p:nvPr/>
        </p:nvSpPr>
        <p:spPr>
          <a:xfrm>
            <a:off x="6351775" y="1878213"/>
            <a:ext cx="726000" cy="4893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1</a:t>
            </a:r>
            <a:endParaRPr sz="1800">
              <a:latin typeface="Lexend"/>
              <a:ea typeface="Lexend"/>
              <a:cs typeface="Lexend"/>
              <a:sym typeface="Lexend"/>
            </a:endParaRPr>
          </a:p>
        </p:txBody>
      </p:sp>
      <p:sp>
        <p:nvSpPr>
          <p:cNvPr id="839" name="Google Shape;839;p69"/>
          <p:cNvSpPr txBox="1"/>
          <p:nvPr/>
        </p:nvSpPr>
        <p:spPr>
          <a:xfrm>
            <a:off x="7077475" y="2367425"/>
            <a:ext cx="1196700" cy="4893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i="1" lang="en-GB" sz="1800">
                <a:solidFill>
                  <a:schemeClr val="dk1"/>
                </a:solidFill>
                <a:latin typeface="Lexend"/>
                <a:ea typeface="Times New Roman"/>
                <a:cs typeface="Times New Roman"/>
                <a:sym typeface="Times New Roman"/>
              </a:rPr>
              <a:t>a × tan(θ°)</a:t>
            </a:r>
            <a:r>
              <a:rPr i="1" lang="en-GB" sz="1800">
                <a:solidFill>
                  <a:schemeClr val="dk1"/>
                </a:solidFill>
                <a:latin typeface="Lexend"/>
                <a:ea typeface="Times New Roman"/>
                <a:cs typeface="Times New Roman"/>
                <a:sym typeface="Times New Roman"/>
              </a:rPr>
              <a:t/>
            </a:r>
            <a:r>
              <a:rPr lang="en-GB" sz="1800">
                <a:solidFill>
                  <a:schemeClr val="dk1"/>
                </a:solidFill>
                <a:latin typeface="Lexend"/>
                <a:ea typeface="Times New Roman"/>
                <a:cs typeface="Times New Roman"/>
                <a:sym typeface="Times New Roman"/>
              </a:rPr>
              <a:t/>
            </a:r>
            <a:r>
              <a:rPr i="1" lang="en-GB" sz="1800">
                <a:solidFill>
                  <a:schemeClr val="dk1"/>
                </a:solidFill>
                <a:latin typeface="Lexend"/>
                <a:ea typeface="Times New Roman"/>
                <a:cs typeface="Times New Roman"/>
                <a:sym typeface="Times New Roman"/>
              </a:rPr>
              <a:t/>
            </a:r>
            <a:r>
              <a:rPr lang="en-GB" sz="1800">
                <a:solidFill>
                  <a:schemeClr val="dk1"/>
                </a:solidFill>
                <a:latin typeface="Lexend"/>
                <a:ea typeface="Times New Roman"/>
                <a:cs typeface="Times New Roman"/>
                <a:sym typeface="Times New Roman"/>
              </a:rPr>
              <a:t/>
            </a:r>
            <a:r>
              <a:rPr lang="en-GB" sz="1800">
                <a:solidFill>
                  <a:schemeClr val="dk1"/>
                </a:solidFill>
                <a:latin typeface="Lexend"/>
                <a:ea typeface="Times New Roman"/>
                <a:cs typeface="Times New Roman"/>
                <a:sym typeface="Times New Roman"/>
              </a:rPr>
              <a:t/>
            </a:r>
            <a:r>
              <a:rPr i="1" lang="en-GB" sz="1800">
                <a:solidFill>
                  <a:schemeClr val="dk1"/>
                </a:solidFill>
                <a:latin typeface="Lexend"/>
                <a:ea typeface="Times New Roman"/>
                <a:cs typeface="Times New Roman"/>
                <a:sym typeface="Times New Roman"/>
              </a:rPr>
              <a:t/>
            </a:r>
            <a:r>
              <a:rPr lang="en-GB" sz="1800">
                <a:solidFill>
                  <a:schemeClr val="dk1"/>
                </a:solidFill>
                <a:latin typeface="Lexend"/>
                <a:ea typeface="Times New Roman"/>
                <a:cs typeface="Times New Roman"/>
                <a:sym typeface="Times New Roman"/>
              </a:rPr>
              <a:t/>
            </a:r>
            <a:endParaRPr>
              <a:latin typeface="Times New Roman"/>
              <a:ea typeface="Times New Roman"/>
              <a:cs typeface="Times New Roman"/>
              <a:sym typeface="Times New Roman"/>
            </a:endParaRPr>
          </a:p>
        </p:txBody>
      </p:sp>
      <p:sp>
        <p:nvSpPr>
          <p:cNvPr id="840" name="Google Shape;840;p69"/>
          <p:cNvSpPr txBox="1"/>
          <p:nvPr/>
        </p:nvSpPr>
        <p:spPr>
          <a:xfrm>
            <a:off x="7077775" y="1878225"/>
            <a:ext cx="1120200" cy="4893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800">
                <a:solidFill>
                  <a:schemeClr val="dk1"/>
                </a:solidFill>
                <a:latin typeface="Lexend"/>
                <a:ea typeface="Times New Roman"/>
                <a:cs typeface="Times New Roman"/>
                <a:sym typeface="Times New Roman"/>
              </a:rPr>
              <a:t>tan(θ°)</a:t>
            </a:r>
            <a:r>
              <a:rPr lang="en-GB" sz="1800">
                <a:solidFill>
                  <a:schemeClr val="dk1"/>
                </a:solidFill>
                <a:latin typeface="Lexend"/>
                <a:ea typeface="Times New Roman"/>
                <a:cs typeface="Times New Roman"/>
                <a:sym typeface="Times New Roman"/>
              </a:rPr>
              <a:t/>
            </a:r>
            <a:r>
              <a:rPr i="1" lang="en-GB" sz="1800">
                <a:solidFill>
                  <a:schemeClr val="dk1"/>
                </a:solidFill>
                <a:latin typeface="Lexend"/>
                <a:ea typeface="Times New Roman"/>
                <a:cs typeface="Times New Roman"/>
                <a:sym typeface="Times New Roman"/>
              </a:rPr>
              <a:t/>
            </a:r>
            <a:r>
              <a:rPr lang="en-GB" sz="1800">
                <a:solidFill>
                  <a:schemeClr val="dk1"/>
                </a:solidFill>
                <a:latin typeface="Lexend"/>
                <a:ea typeface="Times New Roman"/>
                <a:cs typeface="Times New Roman"/>
                <a:sym typeface="Times New Roman"/>
              </a:rPr>
              <a:t/>
            </a:r>
            <a:endParaRPr sz="1800">
              <a:latin typeface="Times New Roman"/>
              <a:ea typeface="Times New Roman"/>
              <a:cs typeface="Times New Roman"/>
              <a:sym typeface="Times New Roman"/>
            </a:endParaRPr>
          </a:p>
        </p:txBody>
      </p:sp>
      <p:graphicFrame>
        <p:nvGraphicFramePr>
          <p:cNvPr id="841" name="Google Shape;841;p69"/>
          <p:cNvGraphicFramePr/>
          <p:nvPr/>
        </p:nvGraphicFramePr>
        <p:xfrm>
          <a:off x="6351765" y="1882150"/>
          <a:ext cx="3000000" cy="3000000"/>
        </p:xfrm>
        <a:graphic>
          <a:graphicData uri="http://schemas.openxmlformats.org/drawingml/2006/table">
            <a:tbl>
              <a:tblPr>
                <a:noFill/>
                <a:tableStyleId>{2A7510FF-DB5D-4613-96E9-5DA671240F2A}</a:tableStyleId>
              </a:tblPr>
              <a:tblGrid>
                <a:gridCol w="708375"/>
                <a:gridCol w="1257650"/>
              </a:tblGrid>
              <a:tr h="489250">
                <a:tc>
                  <a:txBody>
                    <a:bodyPr/>
                    <a:lstStyle/>
                    <a:p>
                      <a:pPr indent="0" lvl="0" marL="0" rtl="0" algn="ctr">
                        <a:spcBef>
                          <a:spcPts val="0"/>
                        </a:spcBef>
                        <a:spcAft>
                          <a:spcPts val="0"/>
                        </a:spcAft>
                        <a:buNone/>
                      </a:pPr>
                      <a:r>
                        <a:rPr lang="en-GB" sz="1800">
                          <a:latin typeface="Lexend"/>
                          <a:ea typeface="Lexend"/>
                          <a:cs typeface="Lexend"/>
                          <a:sym typeface="Lexend"/>
                        </a:rPr>
                        <a:t> </a:t>
                      </a:r>
                      <a:endParaRPr sz="1800">
                        <a:latin typeface="Lexend"/>
                        <a:ea typeface="Lexend"/>
                        <a:cs typeface="Lexend"/>
                        <a:sym typeface="Lexend"/>
                      </a:endParaRPr>
                    </a:p>
                  </a:txBody>
                  <a:tcPr marT="91425" marB="91425" marR="91425" marL="91425" anchor="ctr">
                    <a:lnL cap="flat" cmpd="sng" w="9525">
                      <a:solidFill>
                        <a:srgbClr val="666666"/>
                      </a:solidFill>
                      <a:prstDash val="solid"/>
                      <a:round/>
                      <a:headEnd len="sm" w="sm" type="none"/>
                      <a:tailEnd len="sm" w="sm" type="none"/>
                    </a:lnL>
                    <a:lnR cap="flat" cmpd="sng" w="9525">
                      <a:solidFill>
                        <a:srgbClr val="666666"/>
                      </a:solidFill>
                      <a:prstDash val="solid"/>
                      <a:round/>
                      <a:headEnd len="sm" w="sm" type="none"/>
                      <a:tailEnd len="sm" w="sm" type="none"/>
                    </a:lnR>
                    <a:lnT cap="flat" cmpd="sng" w="9525">
                      <a:solidFill>
                        <a:srgbClr val="666666"/>
                      </a:solidFill>
                      <a:prstDash val="solid"/>
                      <a:round/>
                      <a:headEnd len="sm" w="sm" type="none"/>
                      <a:tailEnd len="sm" w="sm" type="none"/>
                    </a:lnT>
                    <a:lnB cap="flat" cmpd="sng" w="9525">
                      <a:solidFill>
                        <a:srgbClr val="666666"/>
                      </a:solidFill>
                      <a:prstDash val="solid"/>
                      <a:round/>
                      <a:headEnd len="sm" w="sm" type="none"/>
                      <a:tailEnd len="sm" w="sm" type="none"/>
                    </a:lnB>
                  </a:tcPr>
                </a:tc>
                <a:tc>
                  <a:txBody>
                    <a:bodyPr/>
                    <a:lstStyle/>
                    <a:p>
                      <a:pPr indent="0" lvl="0" marL="0" rtl="0" algn="ctr">
                        <a:spcBef>
                          <a:spcPts val="0"/>
                        </a:spcBef>
                        <a:spcAft>
                          <a:spcPts val="0"/>
                        </a:spcAft>
                        <a:buNone/>
                      </a:pPr>
                      <a:r>
                        <a:rPr lang="en-GB" sz="1800">
                          <a:latin typeface="Lexend"/>
                          <a:ea typeface="Lexend"/>
                          <a:cs typeface="Lexend"/>
                          <a:sym typeface="Lexend"/>
                        </a:rPr>
                        <a:t> </a:t>
                      </a:r>
                      <a:endParaRPr sz="1800">
                        <a:latin typeface="Lexend"/>
                        <a:ea typeface="Lexend"/>
                        <a:cs typeface="Lexend"/>
                        <a:sym typeface="Lexend"/>
                      </a:endParaRPr>
                    </a:p>
                  </a:txBody>
                  <a:tcPr marT="91425" marB="91425" marR="91425" marL="91425" anchor="ctr">
                    <a:lnL cap="flat" cmpd="sng" w="9525">
                      <a:solidFill>
                        <a:srgbClr val="666666"/>
                      </a:solidFill>
                      <a:prstDash val="solid"/>
                      <a:round/>
                      <a:headEnd len="sm" w="sm" type="none"/>
                      <a:tailEnd len="sm" w="sm" type="none"/>
                    </a:lnL>
                    <a:lnR cap="flat" cmpd="sng" w="9525">
                      <a:solidFill>
                        <a:srgbClr val="666666"/>
                      </a:solidFill>
                      <a:prstDash val="solid"/>
                      <a:round/>
                      <a:headEnd len="sm" w="sm" type="none"/>
                      <a:tailEnd len="sm" w="sm" type="none"/>
                    </a:lnR>
                    <a:lnT cap="flat" cmpd="sng" w="9525">
                      <a:solidFill>
                        <a:srgbClr val="666666"/>
                      </a:solidFill>
                      <a:prstDash val="solid"/>
                      <a:round/>
                      <a:headEnd len="sm" w="sm" type="none"/>
                      <a:tailEnd len="sm" w="sm" type="none"/>
                    </a:lnT>
                    <a:lnB cap="flat" cmpd="sng" w="9525">
                      <a:solidFill>
                        <a:srgbClr val="666666"/>
                      </a:solidFill>
                      <a:prstDash val="solid"/>
                      <a:round/>
                      <a:headEnd len="sm" w="sm" type="none"/>
                      <a:tailEnd len="sm" w="sm" type="none"/>
                    </a:lnB>
                  </a:tcPr>
                </a:tc>
              </a:tr>
              <a:tr h="489250">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91425" marB="91425" marR="91425" marL="91425" anchor="ctr">
                    <a:lnL cap="flat" cmpd="sng" w="9525">
                      <a:solidFill>
                        <a:srgbClr val="666666"/>
                      </a:solidFill>
                      <a:prstDash val="solid"/>
                      <a:round/>
                      <a:headEnd len="sm" w="sm" type="none"/>
                      <a:tailEnd len="sm" w="sm" type="none"/>
                    </a:lnL>
                    <a:lnR cap="flat" cmpd="sng" w="9525">
                      <a:solidFill>
                        <a:srgbClr val="666666"/>
                      </a:solidFill>
                      <a:prstDash val="solid"/>
                      <a:round/>
                      <a:headEnd len="sm" w="sm" type="none"/>
                      <a:tailEnd len="sm" w="sm" type="none"/>
                    </a:lnR>
                    <a:lnT cap="flat" cmpd="sng" w="9525">
                      <a:solidFill>
                        <a:srgbClr val="666666"/>
                      </a:solidFill>
                      <a:prstDash val="solid"/>
                      <a:round/>
                      <a:headEnd len="sm" w="sm" type="none"/>
                      <a:tailEnd len="sm" w="sm" type="none"/>
                    </a:lnT>
                    <a:lnB cap="flat" cmpd="sng" w="9525">
                      <a:solidFill>
                        <a:srgbClr val="666666"/>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Lexend"/>
                        <a:ea typeface="Lexend"/>
                        <a:cs typeface="Lexend"/>
                        <a:sym typeface="Lexend"/>
                      </a:endParaRPr>
                    </a:p>
                  </a:txBody>
                  <a:tcPr marT="91425" marB="91425" marR="91425" marL="91425" anchor="ctr">
                    <a:lnL cap="flat" cmpd="sng" w="9525">
                      <a:solidFill>
                        <a:srgbClr val="666666"/>
                      </a:solidFill>
                      <a:prstDash val="solid"/>
                      <a:round/>
                      <a:headEnd len="sm" w="sm" type="none"/>
                      <a:tailEnd len="sm" w="sm" type="none"/>
                    </a:lnL>
                    <a:lnR cap="flat" cmpd="sng" w="9525">
                      <a:solidFill>
                        <a:srgbClr val="666666"/>
                      </a:solidFill>
                      <a:prstDash val="solid"/>
                      <a:round/>
                      <a:headEnd len="sm" w="sm" type="none"/>
                      <a:tailEnd len="sm" w="sm" type="none"/>
                    </a:lnR>
                    <a:lnT cap="flat" cmpd="sng" w="9525">
                      <a:solidFill>
                        <a:srgbClr val="666666"/>
                      </a:solidFill>
                      <a:prstDash val="solid"/>
                      <a:round/>
                      <a:headEnd len="sm" w="sm" type="none"/>
                      <a:tailEnd len="sm" w="sm" type="none"/>
                    </a:lnT>
                    <a:lnB cap="flat" cmpd="sng" w="9525">
                      <a:solidFill>
                        <a:srgbClr val="666666"/>
                      </a:solidFill>
                      <a:prstDash val="solid"/>
                      <a:round/>
                      <a:headEnd len="sm" w="sm" type="none"/>
                      <a:tailEnd len="sm" w="sm" type="none"/>
                    </a:lnB>
                  </a:tcPr>
                </a:tc>
              </a:tr>
            </a:tbl>
          </a:graphicData>
        </a:graphic>
      </p:graphicFrame>
      <p:grpSp>
        <p:nvGrpSpPr>
          <p:cNvPr id="842" name="Google Shape;842;p69"/>
          <p:cNvGrpSpPr/>
          <p:nvPr/>
        </p:nvGrpSpPr>
        <p:grpSpPr>
          <a:xfrm>
            <a:off x="1535344" y="4477104"/>
            <a:ext cx="3815850" cy="295121"/>
            <a:chOff x="1459144" y="2572104"/>
            <a:chExt cx="3815850" cy="295121"/>
          </a:xfrm>
        </p:grpSpPr>
        <p:sp>
          <p:nvSpPr>
            <p:cNvPr id="843" name="Google Shape;843;p69"/>
            <p:cNvSpPr/>
            <p:nvPr/>
          </p:nvSpPr>
          <p:spPr>
            <a:xfrm>
              <a:off x="4592194" y="2577125"/>
              <a:ext cx="682800" cy="2901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sz="1800">
                <a:solidFill>
                  <a:srgbClr val="000000"/>
                </a:solidFill>
                <a:latin typeface="Lexend"/>
                <a:ea typeface="Lexend"/>
                <a:cs typeface="Lexend"/>
                <a:sym typeface="Lexend"/>
              </a:endParaRPr>
            </a:p>
          </p:txBody>
        </p:sp>
        <p:sp>
          <p:nvSpPr>
            <p:cNvPr id="844" name="Google Shape;844;p69"/>
            <p:cNvSpPr/>
            <p:nvPr/>
          </p:nvSpPr>
          <p:spPr>
            <a:xfrm>
              <a:off x="1459144" y="2572104"/>
              <a:ext cx="682800" cy="2901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sz="1800">
                <a:solidFill>
                  <a:srgbClr val="000000"/>
                </a:solidFill>
                <a:latin typeface="Lexend"/>
                <a:ea typeface="Lexend"/>
                <a:cs typeface="Lexend"/>
                <a:sym typeface="Lexend"/>
              </a:endParaRPr>
            </a:p>
          </p:txBody>
        </p:sp>
      </p:grpSp>
      <p:sp>
        <p:nvSpPr>
          <p:cNvPr id="845" name="Google Shape;845;p69"/>
          <p:cNvSpPr txBox="1"/>
          <p:nvPr/>
        </p:nvSpPr>
        <p:spPr>
          <a:xfrm>
            <a:off x="3360324" y="3374550"/>
            <a:ext cx="682800" cy="1749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accent4"/>
                </a:solidFill>
                <a:latin typeface="Lexend"/>
                <a:ea typeface="Lexend"/>
                <a:cs typeface="Lexend"/>
                <a:sym typeface="Lexend"/>
              </a:rPr>
              <a:t>dhinaca ka soo horjeeda (opp)</a:t>
            </a:r>
            <a:endParaRPr sz="1800">
              <a:solidFill>
                <a:schemeClr val="accent4"/>
              </a:solidFill>
              <a:latin typeface="Lexend"/>
              <a:ea typeface="Lexend"/>
              <a:cs typeface="Lexend"/>
              <a:sym typeface="Lexend"/>
            </a:endParaRPr>
          </a:p>
        </p:txBody>
      </p:sp>
      <p:sp>
        <p:nvSpPr>
          <p:cNvPr id="846" name="Google Shape;846;p69"/>
          <p:cNvSpPr txBox="1"/>
          <p:nvPr/>
        </p:nvSpPr>
        <p:spPr>
          <a:xfrm>
            <a:off x="2805676" y="3333350"/>
            <a:ext cx="1249200" cy="2697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i="1" lang="en-GB" sz="1800">
                <a:solidFill>
                  <a:schemeClr val="dk1"/>
                </a:solidFill>
                <a:latin typeface="Lexend"/>
                <a:ea typeface="Times New Roman"/>
                <a:cs typeface="Times New Roman"/>
                <a:sym typeface="Times New Roman"/>
              </a:rPr>
              <a:t>a × tan(θ°)</a:t>
            </a:r>
            <a:r>
              <a:rPr i="1" lang="en-GB" sz="1800">
                <a:solidFill>
                  <a:schemeClr val="dk1"/>
                </a:solidFill>
                <a:latin typeface="Lexend"/>
                <a:ea typeface="Times New Roman"/>
                <a:cs typeface="Times New Roman"/>
                <a:sym typeface="Times New Roman"/>
              </a:rPr>
              <a:t/>
            </a:r>
            <a:r>
              <a:rPr lang="en-GB" sz="1800">
                <a:solidFill>
                  <a:schemeClr val="dk1"/>
                </a:solidFill>
                <a:latin typeface="Lexend"/>
                <a:ea typeface="Lexend"/>
                <a:cs typeface="Lexend"/>
                <a:sym typeface="Lexend"/>
              </a:rPr>
              <a:t/>
            </a:r>
            <a:r>
              <a:rPr i="1" lang="en-GB" sz="1800">
                <a:solidFill>
                  <a:schemeClr val="dk1"/>
                </a:solidFill>
                <a:latin typeface="Lexend"/>
                <a:ea typeface="Times New Roman"/>
                <a:cs typeface="Times New Roman"/>
                <a:sym typeface="Times New Roman"/>
              </a:rPr>
              <a:t/>
            </a:r>
            <a:r>
              <a:rPr lang="en-GB" sz="1800">
                <a:solidFill>
                  <a:schemeClr val="dk1"/>
                </a:solidFill>
                <a:latin typeface="Lexend"/>
                <a:ea typeface="Times New Roman"/>
                <a:cs typeface="Times New Roman"/>
                <a:sym typeface="Times New Roman"/>
              </a:rPr>
              <a:t/>
            </a:r>
            <a:r>
              <a:rPr lang="en-GB" sz="1800">
                <a:solidFill>
                  <a:schemeClr val="dk1"/>
                </a:solidFill>
                <a:latin typeface="Lexend"/>
                <a:ea typeface="Times New Roman"/>
                <a:cs typeface="Times New Roman"/>
                <a:sym typeface="Times New Roman"/>
              </a:rPr>
              <a:t/>
            </a:r>
            <a:r>
              <a:rPr i="1" lang="en-GB" sz="1800">
                <a:solidFill>
                  <a:schemeClr val="dk1"/>
                </a:solidFill>
                <a:latin typeface="Lexend"/>
                <a:ea typeface="Times New Roman"/>
                <a:cs typeface="Times New Roman"/>
                <a:sym typeface="Times New Roman"/>
              </a:rPr>
              <a:t/>
            </a:r>
            <a:r>
              <a:rPr lang="en-GB" sz="1800">
                <a:solidFill>
                  <a:schemeClr val="dk1"/>
                </a:solidFill>
                <a:latin typeface="Lexend"/>
                <a:ea typeface="Times New Roman"/>
                <a:cs typeface="Times New Roman"/>
                <a:sym typeface="Times New Roman"/>
              </a:rPr>
              <a:t/>
            </a:r>
            <a:endParaRPr sz="2000">
              <a:latin typeface="Times New Roman"/>
              <a:ea typeface="Times New Roman"/>
              <a:cs typeface="Times New Roman"/>
              <a:sym typeface="Times New Roman"/>
            </a:endParaRPr>
          </a:p>
        </p:txBody>
      </p:sp>
      <p:sp>
        <p:nvSpPr>
          <p:cNvPr id="847" name="Google Shape;847;p69"/>
          <p:cNvSpPr txBox="1"/>
          <p:nvPr/>
        </p:nvSpPr>
        <p:spPr>
          <a:xfrm>
            <a:off x="324000" y="763000"/>
            <a:ext cx="8496000" cy="5850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Waxaan sidoo kale u soo koobi karnaa habkan saddexagal kasta oo qumman oo leh xagal θ°, halkaas oo dhinaca ka soo horjeeda θ° uu leeyahay dherer tan(θ°).</a:t>
            </a:r>
            <a:r>
              <a:rPr i="1" lang="en-GB" sz="1100">
                <a:latin typeface="Lexend"/>
                <a:ea typeface="Lexend"/>
                <a:cs typeface="Lexend"/>
                <a:sym typeface="Lexend"/>
              </a:rPr>
              <a:t/>
            </a:r>
            <a:r>
              <a:rPr lang="en-GB" sz="1100">
                <a:latin typeface="Lexend"/>
                <a:ea typeface="Lexend"/>
                <a:cs typeface="Lexend"/>
                <a:sym typeface="Lexend"/>
              </a:rPr>
              <a:t/>
            </a:r>
            <a:r>
              <a:rPr lang="en-GB" sz="1100">
                <a:solidFill>
                  <a:schemeClr val="accent4"/>
                </a:solidFill>
                <a:latin typeface="Lexend"/>
                <a:ea typeface="Lexend"/>
                <a:cs typeface="Lexend"/>
                <a:sym typeface="Lexend"/>
              </a:rPr>
              <a:t/>
            </a:r>
            <a:r>
              <a:rPr lang="en-GB" sz="1100">
                <a:latin typeface="Lexend"/>
                <a:ea typeface="Lexend"/>
                <a:cs typeface="Lexend"/>
                <a:sym typeface="Lexend"/>
              </a:rPr>
              <a:t/>
            </a:r>
            <a:r>
              <a:rPr i="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r>
              <a:rPr lang="en-GB" sz="1100">
                <a:latin typeface="Lexend"/>
                <a:ea typeface="Lexend"/>
                <a:cs typeface="Lexend"/>
                <a:sym typeface="Lexend"/>
              </a:rPr>
              <a:t/>
            </a:r>
            <a:r>
              <a:rPr lang="en-GB" sz="1100">
                <a:latin typeface="Lexend"/>
                <a:ea typeface="Times New Roman"/>
                <a:cs typeface="Times New Roman"/>
                <a:sym typeface="Times New Roman"/>
              </a:rPr>
              <a:t/>
            </a:r>
            <a:r>
              <a:rPr lang="en-GB" sz="1100">
                <a:latin typeface="Lexend"/>
                <a:ea typeface="Times New Roman"/>
                <a:cs typeface="Times New Roman"/>
                <a:sym typeface="Times New Roman"/>
              </a:rPr>
              <a:t/>
            </a:r>
            <a:r>
              <a:rPr i="1" lang="en-GB" sz="1100">
                <a:latin typeface="Lexend"/>
                <a:ea typeface="Times New Roman"/>
                <a:cs typeface="Times New Roman"/>
                <a:sym typeface="Times New Roman"/>
              </a:rPr>
              <a:t/>
            </a:r>
            <a:r>
              <a:rPr lang="en-GB" sz="1100">
                <a:latin typeface="Lexend"/>
                <a:ea typeface="Times New Roman"/>
                <a:cs typeface="Times New Roman"/>
                <a:sym typeface="Times New Roman"/>
              </a:rPr>
              <a:t/>
            </a:r>
            <a:r>
              <a:rPr lang="en-GB" sz="1100">
                <a:latin typeface="Lexend"/>
                <a:ea typeface="Lexend"/>
                <a:cs typeface="Lexend"/>
                <a:sym typeface="Lexend"/>
              </a:rPr>
              <a:t/>
            </a:r>
            <a:endParaRPr sz="1800">
              <a:latin typeface="Lexend"/>
              <a:ea typeface="Lexend"/>
              <a:cs typeface="Lexend"/>
              <a:sym typeface="Lexend"/>
            </a:endParaRPr>
          </a:p>
        </p:txBody>
      </p:sp>
      <p:sp>
        <p:nvSpPr>
          <p:cNvPr id="848" name="Google Shape;848;p69"/>
          <p:cNvSpPr/>
          <p:nvPr/>
        </p:nvSpPr>
        <p:spPr>
          <a:xfrm>
            <a:off x="324000" y="3680246"/>
            <a:ext cx="839400" cy="3888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849" name="Google Shape;849;p69"/>
          <p:cNvSpPr txBox="1"/>
          <p:nvPr/>
        </p:nvSpPr>
        <p:spPr>
          <a:xfrm>
            <a:off x="1581108" y="4537213"/>
            <a:ext cx="613200" cy="1749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1 cm</a:t>
            </a:r>
            <a:endParaRPr sz="1800">
              <a:latin typeface="Lexend"/>
              <a:ea typeface="Lexend"/>
              <a:cs typeface="Lexend"/>
              <a:sym typeface="Lexend"/>
            </a:endParaRPr>
          </a:p>
        </p:txBody>
      </p:sp>
      <p:sp>
        <p:nvSpPr>
          <p:cNvPr id="850" name="Google Shape;850;p69"/>
          <p:cNvSpPr/>
          <p:nvPr/>
        </p:nvSpPr>
        <p:spPr>
          <a:xfrm>
            <a:off x="5392476" y="3816611"/>
            <a:ext cx="1196700" cy="1196700"/>
          </a:xfrm>
          <a:prstGeom prst="arc">
            <a:avLst>
              <a:gd fmla="val 10771373" name="adj1"/>
              <a:gd fmla="val 13506230"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51" name="Google Shape;851;p69"/>
          <p:cNvSpPr/>
          <p:nvPr/>
        </p:nvSpPr>
        <p:spPr>
          <a:xfrm>
            <a:off x="4199604" y="2615776"/>
            <a:ext cx="1796100" cy="17961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52" name="Google Shape;852;p69"/>
          <p:cNvSpPr/>
          <p:nvPr/>
        </p:nvSpPr>
        <p:spPr>
          <a:xfrm>
            <a:off x="1852985" y="3777825"/>
            <a:ext cx="1196400" cy="1196400"/>
          </a:xfrm>
          <a:prstGeom prst="arc">
            <a:avLst>
              <a:gd fmla="val 10771373" name="adj1"/>
              <a:gd fmla="val 13506230"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53" name="Google Shape;853;p69"/>
          <p:cNvSpPr/>
          <p:nvPr/>
        </p:nvSpPr>
        <p:spPr>
          <a:xfrm>
            <a:off x="4199604" y="4060780"/>
            <a:ext cx="343200" cy="3432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854" name="Google Shape;854;p69"/>
          <p:cNvCxnSpPr/>
          <p:nvPr/>
        </p:nvCxnSpPr>
        <p:spPr>
          <a:xfrm>
            <a:off x="4200300" y="4490226"/>
            <a:ext cx="1811100" cy="6600"/>
          </a:xfrm>
          <a:prstGeom prst="straightConnector1">
            <a:avLst/>
          </a:prstGeom>
          <a:noFill/>
          <a:ln cap="flat" cmpd="sng" w="28575">
            <a:solidFill>
              <a:srgbClr val="4F7BE8"/>
            </a:solidFill>
            <a:prstDash val="solid"/>
            <a:round/>
            <a:headEnd len="med" w="med" type="triangle"/>
            <a:tailEnd len="med" w="med" type="triangle"/>
          </a:ln>
        </p:spPr>
      </p:cxnSp>
      <p:cxnSp>
        <p:nvCxnSpPr>
          <p:cNvPr id="855" name="Google Shape;855;p69"/>
          <p:cNvCxnSpPr/>
          <p:nvPr/>
        </p:nvCxnSpPr>
        <p:spPr>
          <a:xfrm>
            <a:off x="4056027" y="2608006"/>
            <a:ext cx="0" cy="1802400"/>
          </a:xfrm>
          <a:prstGeom prst="straightConnector1">
            <a:avLst/>
          </a:prstGeom>
          <a:noFill/>
          <a:ln cap="flat" cmpd="sng" w="28575">
            <a:solidFill>
              <a:srgbClr val="4F7BE8"/>
            </a:solidFill>
            <a:prstDash val="solid"/>
            <a:round/>
            <a:headEnd len="med" w="med" type="triangle"/>
            <a:tailEnd len="med" w="med" type="triangle"/>
          </a:ln>
        </p:spPr>
      </p:cxnSp>
      <p:sp>
        <p:nvSpPr>
          <p:cNvPr id="856" name="Google Shape;856;p69"/>
          <p:cNvSpPr txBox="1"/>
          <p:nvPr/>
        </p:nvSpPr>
        <p:spPr>
          <a:xfrm>
            <a:off x="5370689" y="4156967"/>
            <a:ext cx="457200" cy="2280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i="1" lang="en-GB" sz="1100">
                <a:solidFill>
                  <a:schemeClr val="dk1"/>
                </a:solidFill>
                <a:latin typeface="Lexend"/>
                <a:ea typeface="Lexend"/>
                <a:cs typeface="Lexend"/>
                <a:sym typeface="Lexend"/>
              </a:rPr>
              <a:t>θ</a:t>
            </a:r>
            <a:r>
              <a:rPr lang="en-GB" sz="1100">
                <a:solidFill>
                  <a:schemeClr val="dk1"/>
                </a:solidFill>
                <a:latin typeface="Lexend"/>
                <a:ea typeface="Lexend"/>
                <a:cs typeface="Lexend"/>
                <a:sym typeface="Lexend"/>
              </a:rPr>
              <a:t>°</a:t>
            </a:r>
            <a:endParaRPr sz="1800">
              <a:latin typeface="Lexend"/>
              <a:ea typeface="Lexend"/>
              <a:cs typeface="Lexend"/>
              <a:sym typeface="Lexend"/>
            </a:endParaRPr>
          </a:p>
        </p:txBody>
      </p:sp>
      <p:sp>
        <p:nvSpPr>
          <p:cNvPr id="857" name="Google Shape;857;p69"/>
          <p:cNvSpPr/>
          <p:nvPr/>
        </p:nvSpPr>
        <p:spPr>
          <a:xfrm>
            <a:off x="1297987" y="4160162"/>
            <a:ext cx="222900" cy="2229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858" name="Google Shape;858;p69"/>
          <p:cNvCxnSpPr/>
          <p:nvPr/>
        </p:nvCxnSpPr>
        <p:spPr>
          <a:xfrm>
            <a:off x="1305400" y="4485625"/>
            <a:ext cx="1164600" cy="0"/>
          </a:xfrm>
          <a:prstGeom prst="straightConnector1">
            <a:avLst/>
          </a:prstGeom>
          <a:noFill/>
          <a:ln cap="flat" cmpd="sng" w="28575">
            <a:solidFill>
              <a:srgbClr val="4F7BE8"/>
            </a:solidFill>
            <a:prstDash val="solid"/>
            <a:round/>
            <a:headEnd len="med" w="med" type="triangle"/>
            <a:tailEnd len="med" w="med" type="triangle"/>
          </a:ln>
        </p:spPr>
      </p:cxnSp>
      <p:cxnSp>
        <p:nvCxnSpPr>
          <p:cNvPr id="859" name="Google Shape;859;p69"/>
          <p:cNvCxnSpPr/>
          <p:nvPr/>
        </p:nvCxnSpPr>
        <p:spPr>
          <a:xfrm>
            <a:off x="1162094" y="3216668"/>
            <a:ext cx="0" cy="1170600"/>
          </a:xfrm>
          <a:prstGeom prst="straightConnector1">
            <a:avLst/>
          </a:prstGeom>
          <a:noFill/>
          <a:ln cap="flat" cmpd="sng" w="28575">
            <a:solidFill>
              <a:srgbClr val="4F7BE8"/>
            </a:solidFill>
            <a:prstDash val="solid"/>
            <a:round/>
            <a:headEnd len="med" w="med" type="triangle"/>
            <a:tailEnd len="med" w="med" type="triangle"/>
          </a:ln>
        </p:spPr>
      </p:cxnSp>
      <p:sp>
        <p:nvSpPr>
          <p:cNvPr id="860" name="Google Shape;860;p69"/>
          <p:cNvSpPr txBox="1"/>
          <p:nvPr/>
        </p:nvSpPr>
        <p:spPr>
          <a:xfrm>
            <a:off x="1851746" y="4167388"/>
            <a:ext cx="457200" cy="1749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i="1" lang="en-GB" sz="1100">
                <a:solidFill>
                  <a:schemeClr val="dk1"/>
                </a:solidFill>
                <a:latin typeface="Lexend"/>
                <a:ea typeface="Lexend"/>
                <a:cs typeface="Lexend"/>
                <a:sym typeface="Lexend"/>
              </a:rPr>
              <a:t>θ</a:t>
            </a:r>
            <a:r>
              <a:rPr lang="en-GB" sz="1100">
                <a:solidFill>
                  <a:schemeClr val="dk1"/>
                </a:solidFill>
                <a:latin typeface="Lexend"/>
                <a:ea typeface="Lexend"/>
                <a:cs typeface="Lexend"/>
                <a:sym typeface="Lexend"/>
              </a:rPr>
              <a:t>°</a:t>
            </a:r>
            <a:endParaRPr sz="1800">
              <a:latin typeface="Lexend"/>
              <a:ea typeface="Lexend"/>
              <a:cs typeface="Lexend"/>
              <a:sym typeface="Lexend"/>
            </a:endParaRPr>
          </a:p>
        </p:txBody>
      </p:sp>
      <p:grpSp>
        <p:nvGrpSpPr>
          <p:cNvPr id="861" name="Google Shape;861;p69"/>
          <p:cNvGrpSpPr/>
          <p:nvPr/>
        </p:nvGrpSpPr>
        <p:grpSpPr>
          <a:xfrm>
            <a:off x="2375825" y="4292584"/>
            <a:ext cx="2019700" cy="381591"/>
            <a:chOff x="5617781" y="4189700"/>
            <a:chExt cx="2019700" cy="381591"/>
          </a:xfrm>
        </p:grpSpPr>
        <p:sp>
          <p:nvSpPr>
            <p:cNvPr id="862" name="Google Shape;862;p69"/>
            <p:cNvSpPr/>
            <p:nvPr/>
          </p:nvSpPr>
          <p:spPr>
            <a:xfrm>
              <a:off x="5617781" y="4544316"/>
              <a:ext cx="2019700" cy="26975"/>
            </a:xfrm>
            <a:custGeom>
              <a:rect b="b" l="l" r="r" t="t"/>
              <a:pathLst>
                <a:path extrusionOk="0" h="1079" w="80788">
                  <a:moveTo>
                    <a:pt x="0" y="0"/>
                  </a:moveTo>
                  <a:cubicBezTo>
                    <a:pt x="6867" y="180"/>
                    <a:pt x="27737" y="1032"/>
                    <a:pt x="41202" y="1077"/>
                  </a:cubicBezTo>
                  <a:cubicBezTo>
                    <a:pt x="54667" y="1122"/>
                    <a:pt x="74190" y="405"/>
                    <a:pt x="80788" y="270"/>
                  </a:cubicBezTo>
                </a:path>
              </a:pathLst>
            </a:custGeom>
            <a:noFill/>
            <a:ln cap="flat" cmpd="sng" w="28575">
              <a:solidFill>
                <a:srgbClr val="000000"/>
              </a:solidFill>
              <a:prstDash val="solid"/>
              <a:round/>
              <a:headEnd len="med" w="med" type="none"/>
              <a:tailEnd len="med" w="med" type="triangle"/>
            </a:ln>
          </p:spPr>
          <p:txBody>
            <a:bodyPr/>
            <a:p/>
          </p:txBody>
        </p:sp>
        <p:sp>
          <p:nvSpPr>
            <p:cNvPr id="863" name="Google Shape;863;p69"/>
            <p:cNvSpPr txBox="1"/>
            <p:nvPr/>
          </p:nvSpPr>
          <p:spPr>
            <a:xfrm>
              <a:off x="6028750" y="4189700"/>
              <a:ext cx="1274100" cy="3387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rgbClr val="000000"/>
                </a:buClr>
                <a:buSzPts val="1100"/>
                <a:buFont typeface="Arial"/>
                <a:buNone/>
              </a:pPr>
              <a:r>
                <a:rPr lang="en-GB" sz="1000">
                  <a:latin typeface="Lexend"/>
                  <a:ea typeface="Lexend"/>
                  <a:cs typeface="Lexend"/>
                  <a:sym typeface="Lexend"/>
                </a:rPr>
                <a:t>× </a:t>
              </a:r>
              <a:r>
                <a:rPr i="1" lang="en-GB" sz="1000">
                  <a:solidFill>
                    <a:schemeClr val="dk1"/>
                  </a:solidFill>
                  <a:latin typeface="Times New Roman"/>
                  <a:ea typeface="Times New Roman"/>
                  <a:cs typeface="Times New Roman"/>
                  <a:sym typeface="Times New Roman"/>
                </a:rPr>
                <a:t>a</a:t>
              </a:r>
              <a:r>
                <a:rPr lang="en-GB" sz="1000">
                  <a:solidFill>
                    <a:schemeClr val="dk1"/>
                  </a:solidFill>
                  <a:latin typeface="Lexend"/>
                  <a:ea typeface="Lexend"/>
                  <a:cs typeface="Lexend"/>
                  <a:sym typeface="Lexend"/>
                </a:rPr>
                <a:t> </a:t>
              </a:r>
              <a:endParaRPr sz="1800">
                <a:latin typeface="Lexend"/>
                <a:ea typeface="Lexend"/>
                <a:cs typeface="Lexend"/>
                <a:sym typeface="Lexend"/>
              </a:endParaRPr>
            </a:p>
          </p:txBody>
        </p:sp>
      </p:grpSp>
      <p:sp>
        <p:nvSpPr>
          <p:cNvPr id="864" name="Google Shape;864;p69"/>
          <p:cNvSpPr txBox="1"/>
          <p:nvPr/>
        </p:nvSpPr>
        <p:spPr>
          <a:xfrm>
            <a:off x="379571" y="3782975"/>
            <a:ext cx="796200" cy="1749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800">
                <a:solidFill>
                  <a:schemeClr val="dk1"/>
                </a:solidFill>
                <a:latin typeface="Lexend"/>
                <a:ea typeface="Times New Roman"/>
                <a:cs typeface="Times New Roman"/>
                <a:sym typeface="Times New Roman"/>
              </a:rPr>
              <a:t>tan(θ°)</a:t>
            </a:r>
            <a:r>
              <a:rPr lang="en-GB" sz="1800">
                <a:solidFill>
                  <a:schemeClr val="dk1"/>
                </a:solidFill>
                <a:latin typeface="Lexend"/>
                <a:ea typeface="Times New Roman"/>
                <a:cs typeface="Times New Roman"/>
                <a:sym typeface="Times New Roman"/>
              </a:rPr>
              <a:t/>
            </a:r>
            <a:r>
              <a:rPr i="1" lang="en-GB" sz="1800">
                <a:solidFill>
                  <a:schemeClr val="dk1"/>
                </a:solidFill>
                <a:latin typeface="Lexend"/>
                <a:ea typeface="Times New Roman"/>
                <a:cs typeface="Times New Roman"/>
                <a:sym typeface="Times New Roman"/>
              </a:rPr>
              <a:t/>
            </a:r>
            <a:r>
              <a:rPr lang="en-GB" sz="1800">
                <a:solidFill>
                  <a:schemeClr val="dk1"/>
                </a:solidFill>
                <a:latin typeface="Lexend"/>
                <a:ea typeface="Times New Roman"/>
                <a:cs typeface="Times New Roman"/>
                <a:sym typeface="Times New Roman"/>
              </a:rPr>
              <a:t/>
            </a:r>
            <a:endParaRPr sz="2000">
              <a:latin typeface="Times New Roman"/>
              <a:ea typeface="Times New Roman"/>
              <a:cs typeface="Times New Roman"/>
              <a:sym typeface="Times New Roman"/>
            </a:endParaRPr>
          </a:p>
        </p:txBody>
      </p:sp>
      <p:grpSp>
        <p:nvGrpSpPr>
          <p:cNvPr id="865" name="Google Shape;865;p69"/>
          <p:cNvGrpSpPr/>
          <p:nvPr/>
        </p:nvGrpSpPr>
        <p:grpSpPr>
          <a:xfrm>
            <a:off x="6690475" y="2944400"/>
            <a:ext cx="964200" cy="472225"/>
            <a:chOff x="6995275" y="3173000"/>
            <a:chExt cx="964200" cy="472225"/>
          </a:xfrm>
        </p:grpSpPr>
        <p:sp>
          <p:nvSpPr>
            <p:cNvPr id="866" name="Google Shape;866;p69"/>
            <p:cNvSpPr/>
            <p:nvPr/>
          </p:nvSpPr>
          <p:spPr>
            <a:xfrm>
              <a:off x="7072065" y="3173000"/>
              <a:ext cx="645500" cy="137100"/>
            </a:xfrm>
            <a:custGeom>
              <a:rect b="b" l="l" r="r" t="t"/>
              <a:pathLst>
                <a:path extrusionOk="0" h="5484" w="25820">
                  <a:moveTo>
                    <a:pt x="0" y="315"/>
                  </a:moveTo>
                  <a:cubicBezTo>
                    <a:pt x="3392" y="8226"/>
                    <a:pt x="19739" y="6091"/>
                    <a:pt x="25820" y="0"/>
                  </a:cubicBezTo>
                </a:path>
              </a:pathLst>
            </a:custGeom>
            <a:noFill/>
            <a:ln cap="flat" cmpd="sng" w="28575">
              <a:solidFill>
                <a:srgbClr val="000000"/>
              </a:solidFill>
              <a:prstDash val="solid"/>
              <a:round/>
              <a:headEnd len="med" w="med" type="none"/>
              <a:tailEnd len="med" w="med" type="triangle"/>
            </a:ln>
          </p:spPr>
          <p:txBody>
            <a:bodyPr/>
            <a:p/>
          </p:txBody>
        </p:sp>
        <p:sp>
          <p:nvSpPr>
            <p:cNvPr id="867" name="Google Shape;867;p69"/>
            <p:cNvSpPr txBox="1"/>
            <p:nvPr/>
          </p:nvSpPr>
          <p:spPr>
            <a:xfrm>
              <a:off x="6995275" y="3324525"/>
              <a:ext cx="964200" cy="320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1000"/>
                </a:spcAft>
                <a:buClr>
                  <a:schemeClr val="dk1"/>
                </a:buClr>
                <a:buSzPts val="1100"/>
                <a:buFont typeface="Arial"/>
                <a:buNone/>
              </a:pPr>
              <a:r>
                <a:rPr lang="en-GB" sz="1000">
                  <a:solidFill>
                    <a:schemeClr val="dk1"/>
                  </a:solidFill>
                  <a:latin typeface="Lexend"/>
                  <a:ea typeface="Lexend"/>
                  <a:cs typeface="Lexend"/>
                  <a:sym typeface="Lexend"/>
                </a:rPr>
                <a:t>× tan(θ°)</a:t>
              </a:r>
              <a:r>
                <a:rPr lang="en-GB" sz="1000">
                  <a:solidFill>
                    <a:schemeClr val="dk1"/>
                  </a:solidFill>
                  <a:latin typeface="Times New Roman"/>
                  <a:ea typeface="Times New Roman"/>
                  <a:cs typeface="Times New Roman"/>
                  <a:sym typeface="Times New Roman"/>
                </a:rPr>
                <a:t/>
              </a:r>
              <a:r>
                <a:rPr lang="en-GB" sz="1000">
                  <a:solidFill>
                    <a:schemeClr val="dk1"/>
                  </a:solidFill>
                  <a:latin typeface="Times New Roman"/>
                  <a:ea typeface="Times New Roman"/>
                  <a:cs typeface="Times New Roman"/>
                  <a:sym typeface="Times New Roman"/>
                </a:rPr>
                <a:t/>
              </a:r>
              <a:r>
                <a:rPr i="1" lang="en-GB" sz="1000">
                  <a:solidFill>
                    <a:schemeClr val="dk1"/>
                  </a:solidFill>
                  <a:latin typeface="Times New Roman"/>
                  <a:ea typeface="Times New Roman"/>
                  <a:cs typeface="Times New Roman"/>
                  <a:sym typeface="Times New Roman"/>
                </a:rPr>
                <a:t/>
              </a:r>
              <a:r>
                <a:rPr lang="en-GB" sz="1000">
                  <a:solidFill>
                    <a:schemeClr val="dk1"/>
                  </a:solidFill>
                  <a:latin typeface="Times New Roman"/>
                  <a:ea typeface="Times New Roman"/>
                  <a:cs typeface="Times New Roman"/>
                  <a:sym typeface="Times New Roman"/>
                </a:rPr>
                <a:t/>
              </a:r>
              <a:endParaRPr sz="2000">
                <a:solidFill>
                  <a:srgbClr val="000000"/>
                </a:solidFill>
                <a:latin typeface="Times New Roman"/>
                <a:ea typeface="Times New Roman"/>
                <a:cs typeface="Times New Roman"/>
                <a:sym typeface="Times New Roman"/>
              </a:endParaRPr>
            </a:p>
          </p:txBody>
        </p:sp>
      </p:grpSp>
      <p:grpSp>
        <p:nvGrpSpPr>
          <p:cNvPr id="868" name="Google Shape;868;p69"/>
          <p:cNvGrpSpPr/>
          <p:nvPr/>
        </p:nvGrpSpPr>
        <p:grpSpPr>
          <a:xfrm>
            <a:off x="6705675" y="1339925"/>
            <a:ext cx="933900" cy="450600"/>
            <a:chOff x="7010475" y="1568525"/>
            <a:chExt cx="933900" cy="450600"/>
          </a:xfrm>
        </p:grpSpPr>
        <p:sp>
          <p:nvSpPr>
            <p:cNvPr id="869" name="Google Shape;869;p69"/>
            <p:cNvSpPr/>
            <p:nvPr/>
          </p:nvSpPr>
          <p:spPr>
            <a:xfrm flipH="1" rot="10800000">
              <a:off x="7072065" y="1882025"/>
              <a:ext cx="645500" cy="137100"/>
            </a:xfrm>
            <a:custGeom>
              <a:rect b="b" l="l" r="r" t="t"/>
              <a:pathLst>
                <a:path extrusionOk="0" h="5484" w="25820">
                  <a:moveTo>
                    <a:pt x="0" y="315"/>
                  </a:moveTo>
                  <a:cubicBezTo>
                    <a:pt x="3392" y="8226"/>
                    <a:pt x="19739" y="6091"/>
                    <a:pt x="25820" y="0"/>
                  </a:cubicBezTo>
                </a:path>
              </a:pathLst>
            </a:custGeom>
            <a:noFill/>
            <a:ln cap="flat" cmpd="sng" w="28575">
              <a:solidFill>
                <a:srgbClr val="000000"/>
              </a:solidFill>
              <a:prstDash val="solid"/>
              <a:round/>
              <a:headEnd len="med" w="med" type="none"/>
              <a:tailEnd len="med" w="med" type="triangle"/>
            </a:ln>
          </p:spPr>
          <p:txBody>
            <a:bodyPr/>
            <a:p/>
          </p:txBody>
        </p:sp>
        <p:sp>
          <p:nvSpPr>
            <p:cNvPr id="870" name="Google Shape;870;p69"/>
            <p:cNvSpPr txBox="1"/>
            <p:nvPr/>
          </p:nvSpPr>
          <p:spPr>
            <a:xfrm>
              <a:off x="7010475" y="1568525"/>
              <a:ext cx="933900" cy="320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1000"/>
                </a:spcAft>
                <a:buNone/>
              </a:pPr>
              <a:r>
                <a:rPr lang="en-GB" sz="1000">
                  <a:solidFill>
                    <a:srgbClr val="000000"/>
                  </a:solidFill>
                  <a:latin typeface="Lexend"/>
                  <a:ea typeface="Lexend"/>
                  <a:cs typeface="Lexend"/>
                  <a:sym typeface="Lexend"/>
                </a:rPr>
                <a:t>× tan(θ°)</a:t>
              </a:r>
              <a:r>
                <a:rPr lang="en-GB" sz="1000">
                  <a:solidFill>
                    <a:schemeClr val="dk1"/>
                  </a:solidFill>
                  <a:latin typeface="Times New Roman"/>
                  <a:ea typeface="Times New Roman"/>
                  <a:cs typeface="Times New Roman"/>
                  <a:sym typeface="Times New Roman"/>
                </a:rPr>
                <a:t/>
              </a:r>
              <a:r>
                <a:rPr lang="en-GB" sz="1000">
                  <a:solidFill>
                    <a:schemeClr val="dk1"/>
                  </a:solidFill>
                  <a:latin typeface="Times New Roman"/>
                  <a:ea typeface="Times New Roman"/>
                  <a:cs typeface="Times New Roman"/>
                  <a:sym typeface="Times New Roman"/>
                </a:rPr>
                <a:t/>
              </a:r>
              <a:r>
                <a:rPr i="1" lang="en-GB" sz="1000">
                  <a:solidFill>
                    <a:schemeClr val="dk1"/>
                  </a:solidFill>
                  <a:latin typeface="Times New Roman"/>
                  <a:ea typeface="Times New Roman"/>
                  <a:cs typeface="Times New Roman"/>
                  <a:sym typeface="Times New Roman"/>
                </a:rPr>
                <a:t/>
              </a:r>
              <a:r>
                <a:rPr lang="en-GB" sz="1000">
                  <a:solidFill>
                    <a:schemeClr val="dk1"/>
                  </a:solidFill>
                  <a:latin typeface="Times New Roman"/>
                  <a:ea typeface="Times New Roman"/>
                  <a:cs typeface="Times New Roman"/>
                  <a:sym typeface="Times New Roman"/>
                </a:rPr>
                <a:t/>
              </a:r>
              <a:endParaRPr sz="1800">
                <a:latin typeface="Times New Roman"/>
                <a:ea typeface="Times New Roman"/>
                <a:cs typeface="Times New Roman"/>
                <a:sym typeface="Times New Roman"/>
              </a:endParaRPr>
            </a:p>
          </p:txBody>
        </p:sp>
      </p:grpSp>
      <p:grpSp>
        <p:nvGrpSpPr>
          <p:cNvPr id="871" name="Google Shape;871;p69"/>
          <p:cNvGrpSpPr/>
          <p:nvPr/>
        </p:nvGrpSpPr>
        <p:grpSpPr>
          <a:xfrm>
            <a:off x="5619501" y="2080125"/>
            <a:ext cx="3483798" cy="582538"/>
            <a:chOff x="5924301" y="2308725"/>
            <a:chExt cx="3483798" cy="582538"/>
          </a:xfrm>
        </p:grpSpPr>
        <p:sp>
          <p:nvSpPr>
            <p:cNvPr id="872" name="Google Shape;872;p69"/>
            <p:cNvSpPr/>
            <p:nvPr/>
          </p:nvSpPr>
          <p:spPr>
            <a:xfrm flipH="1">
              <a:off x="8784840" y="2308725"/>
              <a:ext cx="145300" cy="582525"/>
            </a:xfrm>
            <a:custGeom>
              <a:rect b="b" l="l" r="r" t="t"/>
              <a:pathLst>
                <a:path extrusionOk="0" h="23301" w="5812">
                  <a:moveTo>
                    <a:pt x="5812" y="0"/>
                  </a:moveTo>
                  <a:cubicBezTo>
                    <a:pt x="-862" y="4007"/>
                    <a:pt x="-2242" y="18988"/>
                    <a:pt x="4238" y="23301"/>
                  </a:cubicBezTo>
                </a:path>
              </a:pathLst>
            </a:custGeom>
            <a:noFill/>
            <a:ln cap="flat" cmpd="sng" w="28575">
              <a:solidFill>
                <a:srgbClr val="000000"/>
              </a:solidFill>
              <a:prstDash val="solid"/>
              <a:round/>
              <a:headEnd len="med" w="med" type="none"/>
              <a:tailEnd len="med" w="med" type="triangle"/>
            </a:ln>
          </p:spPr>
          <p:txBody>
            <a:bodyPr/>
            <a:p/>
          </p:txBody>
        </p:sp>
        <p:grpSp>
          <p:nvGrpSpPr>
            <p:cNvPr id="873" name="Google Shape;873;p69"/>
            <p:cNvGrpSpPr/>
            <p:nvPr/>
          </p:nvGrpSpPr>
          <p:grpSpPr>
            <a:xfrm>
              <a:off x="5924301" y="2308738"/>
              <a:ext cx="646319" cy="582525"/>
              <a:chOff x="5924301" y="2308738"/>
              <a:chExt cx="646319" cy="582525"/>
            </a:xfrm>
          </p:grpSpPr>
          <p:sp>
            <p:nvSpPr>
              <p:cNvPr id="874" name="Google Shape;874;p69"/>
              <p:cNvSpPr/>
              <p:nvPr/>
            </p:nvSpPr>
            <p:spPr>
              <a:xfrm>
                <a:off x="6425320" y="2308738"/>
                <a:ext cx="145300" cy="582525"/>
              </a:xfrm>
              <a:custGeom>
                <a:rect b="b" l="l" r="r" t="t"/>
                <a:pathLst>
                  <a:path extrusionOk="0" h="23301" w="5812">
                    <a:moveTo>
                      <a:pt x="5812" y="0"/>
                    </a:moveTo>
                    <a:cubicBezTo>
                      <a:pt x="-862" y="4007"/>
                      <a:pt x="-2242" y="18988"/>
                      <a:pt x="4238" y="23301"/>
                    </a:cubicBezTo>
                  </a:path>
                </a:pathLst>
              </a:custGeom>
              <a:noFill/>
              <a:ln cap="flat" cmpd="sng" w="28575">
                <a:solidFill>
                  <a:srgbClr val="000000"/>
                </a:solidFill>
                <a:prstDash val="solid"/>
                <a:round/>
                <a:headEnd len="med" w="med" type="none"/>
                <a:tailEnd len="med" w="med" type="triangle"/>
              </a:ln>
            </p:spPr>
            <p:txBody>
              <a:bodyPr/>
              <a:p/>
            </p:txBody>
          </p:sp>
          <p:sp>
            <p:nvSpPr>
              <p:cNvPr id="875" name="Google Shape;875;p69"/>
              <p:cNvSpPr txBox="1"/>
              <p:nvPr/>
            </p:nvSpPr>
            <p:spPr>
              <a:xfrm>
                <a:off x="5924301" y="2411400"/>
                <a:ext cx="457200" cy="320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1000"/>
                  </a:spcAft>
                  <a:buNone/>
                </a:pPr>
                <a:r>
                  <a:rPr lang="en-GB" sz="1000">
                    <a:solidFill>
                      <a:srgbClr val="000000"/>
                    </a:solidFill>
                    <a:latin typeface="Lexend"/>
                    <a:ea typeface="Lexend"/>
                    <a:cs typeface="Lexend"/>
                    <a:sym typeface="Lexend"/>
                  </a:rPr>
                  <a:t>× </a:t>
                </a:r>
                <a:r>
                  <a:rPr i="1" lang="en-GB" sz="1000">
                    <a:solidFill>
                      <a:schemeClr val="dk1"/>
                    </a:solidFill>
                    <a:latin typeface="Times New Roman"/>
                    <a:ea typeface="Times New Roman"/>
                    <a:cs typeface="Times New Roman"/>
                    <a:sym typeface="Times New Roman"/>
                  </a:rPr>
                  <a:t>a</a:t>
                </a:r>
                <a:endParaRPr sz="1800">
                  <a:solidFill>
                    <a:srgbClr val="000000"/>
                  </a:solidFill>
                  <a:latin typeface="Lexend"/>
                  <a:ea typeface="Lexend"/>
                  <a:cs typeface="Lexend"/>
                  <a:sym typeface="Lexend"/>
                </a:endParaRPr>
              </a:p>
            </p:txBody>
          </p:sp>
        </p:grpSp>
        <p:sp>
          <p:nvSpPr>
            <p:cNvPr id="876" name="Google Shape;876;p69"/>
            <p:cNvSpPr txBox="1"/>
            <p:nvPr/>
          </p:nvSpPr>
          <p:spPr>
            <a:xfrm>
              <a:off x="8967399" y="2368275"/>
              <a:ext cx="440700" cy="320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1000"/>
                </a:spcAft>
                <a:buNone/>
              </a:pPr>
              <a:r>
                <a:rPr lang="en-GB" sz="1000">
                  <a:solidFill>
                    <a:srgbClr val="000000"/>
                  </a:solidFill>
                  <a:latin typeface="Lexend"/>
                  <a:ea typeface="Lexend"/>
                  <a:cs typeface="Lexend"/>
                  <a:sym typeface="Lexend"/>
                </a:rPr>
                <a:t>× </a:t>
              </a:r>
              <a:r>
                <a:rPr i="1" lang="en-GB" sz="1000">
                  <a:solidFill>
                    <a:schemeClr val="dk1"/>
                  </a:solidFill>
                  <a:latin typeface="Times New Roman"/>
                  <a:ea typeface="Times New Roman"/>
                  <a:cs typeface="Times New Roman"/>
                  <a:sym typeface="Times New Roman"/>
                </a:rPr>
                <a:t>a</a:t>
              </a:r>
              <a:r>
                <a:rPr lang="en-GB" sz="1000">
                  <a:solidFill>
                    <a:schemeClr val="dk1"/>
                  </a:solidFill>
                  <a:latin typeface="Lexend"/>
                  <a:ea typeface="Lexend"/>
                  <a:cs typeface="Lexend"/>
                  <a:sym typeface="Lexend"/>
                </a:rPr>
                <a:t> </a:t>
              </a:r>
              <a:endParaRPr sz="1800">
                <a:solidFill>
                  <a:srgbClr val="000000"/>
                </a:solidFill>
                <a:latin typeface="Lexend"/>
                <a:ea typeface="Lexend"/>
                <a:cs typeface="Lexend"/>
                <a:sym typeface="Lexend"/>
              </a:endParaRPr>
            </a:p>
          </p:txBody>
        </p:sp>
      </p:grpSp>
      <p:sp>
        <p:nvSpPr>
          <p:cNvPr id="877" name="Google Shape;877;p69"/>
          <p:cNvSpPr/>
          <p:nvPr/>
        </p:nvSpPr>
        <p:spPr>
          <a:xfrm>
            <a:off x="1297987" y="3216668"/>
            <a:ext cx="1166400" cy="11664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78" name="Google Shape;878;p69"/>
          <p:cNvSpPr txBox="1"/>
          <p:nvPr/>
        </p:nvSpPr>
        <p:spPr>
          <a:xfrm>
            <a:off x="4673131" y="4489812"/>
            <a:ext cx="703800" cy="269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i="1" lang="en-GB" sz="1800">
                <a:latin typeface="Lexend"/>
                <a:ea typeface="Times New Roman"/>
                <a:cs typeface="Times New Roman"/>
                <a:sym typeface="Times New Roman"/>
              </a:rPr>
              <a:t>a cm</a:t>
            </a:r>
            <a:r>
              <a:rPr lang="en-GB" sz="1800">
                <a:latin typeface="Lexend"/>
                <a:ea typeface="Lexend"/>
                <a:cs typeface="Lexend"/>
                <a:sym typeface="Lexend"/>
              </a:rPr>
              <a:t/>
            </a:r>
            <a:endParaRPr sz="1800">
              <a:latin typeface="Lexend"/>
              <a:ea typeface="Lexend"/>
              <a:cs typeface="Lexend"/>
              <a:sym typeface="Lexend"/>
            </a:endParaRPr>
          </a:p>
        </p:txBody>
      </p:sp>
      <p:sp>
        <p:nvSpPr>
          <p:cNvPr id="879" name="Google Shape;879;p69"/>
          <p:cNvSpPr/>
          <p:nvPr/>
        </p:nvSpPr>
        <p:spPr>
          <a:xfrm>
            <a:off x="3405850" y="3280600"/>
            <a:ext cx="650100" cy="3888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880" name="Google Shape;880;p6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Qaabaynta qaacidada tangent (Formalising the tangent formula)</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4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3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4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6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7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842"/>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84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3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7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4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6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6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46"/>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879"/>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4" name="Shape 884"/>
        <p:cNvGrpSpPr/>
        <p:nvPr/>
      </p:nvGrpSpPr>
      <p:grpSpPr>
        <a:xfrm>
          <a:off x="0" y="0"/>
          <a:ext cx="0" cy="0"/>
          <a:chOff x="0" y="0"/>
          <a:chExt cx="0" cy="0"/>
        </a:xfrm>
      </p:grpSpPr>
      <p:sp>
        <p:nvSpPr>
          <p:cNvPr id="885" name="Google Shape;885;p70"/>
          <p:cNvSpPr txBox="1"/>
          <p:nvPr/>
        </p:nvSpPr>
        <p:spPr>
          <a:xfrm>
            <a:off x="324000" y="4182000"/>
            <a:ext cx="32586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Dhererka dhinaca ku xiga (adjacent)</a:t>
            </a:r>
            <a:endParaRPr sz="1800">
              <a:latin typeface="Lexend"/>
              <a:ea typeface="Lexend"/>
              <a:cs typeface="Lexend"/>
              <a:sym typeface="Lexend"/>
            </a:endParaRPr>
          </a:p>
        </p:txBody>
      </p:sp>
      <p:sp>
        <p:nvSpPr>
          <p:cNvPr id="886" name="Google Shape;886;p70"/>
          <p:cNvSpPr txBox="1"/>
          <p:nvPr/>
        </p:nvSpPr>
        <p:spPr>
          <a:xfrm>
            <a:off x="3314213" y="4182000"/>
            <a:ext cx="55542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oo lagu dhuftay tangent-ka xagal θ°</a:t>
            </a:r>
            <a:r>
              <a:rPr lang="en-GB" sz="1100">
                <a:solidFill>
                  <a:schemeClr val="accent4"/>
                </a:solidFill>
                <a:latin typeface="Lexend"/>
                <a:ea typeface="Lexend"/>
                <a:cs typeface="Lexend"/>
                <a:sym typeface="Lexend"/>
              </a:rPr>
              <a:t/>
            </a:r>
            <a:r>
              <a:rPr lang="en-GB" sz="1100">
                <a:solidFill>
                  <a:schemeClr val="accent4"/>
                </a:solidFill>
                <a:latin typeface="Lexend"/>
                <a:ea typeface="Lexend"/>
                <a:cs typeface="Lexend"/>
                <a:sym typeface="Lexend"/>
              </a:rPr>
              <a:t/>
            </a:r>
            <a:r>
              <a:rPr lang="en-GB" sz="1100">
                <a:latin typeface="Lexend"/>
                <a:ea typeface="Lexend"/>
                <a:cs typeface="Lexend"/>
                <a:sym typeface="Lexend"/>
              </a:rPr>
              <a:t/>
            </a:r>
            <a:r>
              <a:rPr i="1" lang="en-GB" sz="1100">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p:txBody>
      </p:sp>
      <p:sp>
        <p:nvSpPr>
          <p:cNvPr id="887" name="Google Shape;887;p70"/>
          <p:cNvSpPr/>
          <p:nvPr/>
        </p:nvSpPr>
        <p:spPr>
          <a:xfrm>
            <a:off x="2795750" y="3667125"/>
            <a:ext cx="796200" cy="3831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888" name="Google Shape;888;p70"/>
          <p:cNvSpPr txBox="1"/>
          <p:nvPr/>
        </p:nvSpPr>
        <p:spPr>
          <a:xfrm>
            <a:off x="900676" y="2680212"/>
            <a:ext cx="1249200" cy="2697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i="1" lang="en-GB" sz="1800">
                <a:solidFill>
                  <a:schemeClr val="dk1"/>
                </a:solidFill>
                <a:latin typeface="Lexend"/>
                <a:ea typeface="Times New Roman"/>
                <a:cs typeface="Times New Roman"/>
                <a:sym typeface="Times New Roman"/>
              </a:rPr>
              <a:t>a × tan(θ°)</a:t>
            </a:r>
            <a:r>
              <a:rPr i="1" lang="en-GB" sz="1800">
                <a:solidFill>
                  <a:schemeClr val="dk1"/>
                </a:solidFill>
                <a:latin typeface="Lexend"/>
                <a:ea typeface="Times New Roman"/>
                <a:cs typeface="Times New Roman"/>
                <a:sym typeface="Times New Roman"/>
              </a:rPr>
              <a:t/>
            </a:r>
            <a:r>
              <a:rPr lang="en-GB" sz="1800">
                <a:solidFill>
                  <a:schemeClr val="dk1"/>
                </a:solidFill>
                <a:latin typeface="Lexend"/>
                <a:ea typeface="Lexend"/>
                <a:cs typeface="Lexend"/>
                <a:sym typeface="Lexend"/>
              </a:rPr>
              <a:t/>
            </a:r>
            <a:r>
              <a:rPr i="1" lang="en-GB" sz="1800">
                <a:solidFill>
                  <a:schemeClr val="dk1"/>
                </a:solidFill>
                <a:latin typeface="Lexend"/>
                <a:ea typeface="Times New Roman"/>
                <a:cs typeface="Times New Roman"/>
                <a:sym typeface="Times New Roman"/>
              </a:rPr>
              <a:t/>
            </a:r>
            <a:r>
              <a:rPr lang="en-GB" sz="1800">
                <a:solidFill>
                  <a:schemeClr val="dk1"/>
                </a:solidFill>
                <a:latin typeface="Lexend"/>
                <a:ea typeface="Times New Roman"/>
                <a:cs typeface="Times New Roman"/>
                <a:sym typeface="Times New Roman"/>
              </a:rPr>
              <a:t/>
            </a:r>
            <a:r>
              <a:rPr lang="en-GB" sz="1800">
                <a:solidFill>
                  <a:schemeClr val="dk1"/>
                </a:solidFill>
                <a:latin typeface="Lexend"/>
                <a:ea typeface="Times New Roman"/>
                <a:cs typeface="Times New Roman"/>
                <a:sym typeface="Times New Roman"/>
              </a:rPr>
              <a:t/>
            </a:r>
            <a:r>
              <a:rPr i="1" lang="en-GB" sz="1800">
                <a:solidFill>
                  <a:schemeClr val="dk1"/>
                </a:solidFill>
                <a:latin typeface="Lexend"/>
                <a:ea typeface="Times New Roman"/>
                <a:cs typeface="Times New Roman"/>
                <a:sym typeface="Times New Roman"/>
              </a:rPr>
              <a:t/>
            </a:r>
            <a:r>
              <a:rPr lang="en-GB" sz="1800">
                <a:solidFill>
                  <a:schemeClr val="dk1"/>
                </a:solidFill>
                <a:latin typeface="Lexend"/>
                <a:ea typeface="Times New Roman"/>
                <a:cs typeface="Times New Roman"/>
                <a:sym typeface="Times New Roman"/>
              </a:rPr>
              <a:t/>
            </a:r>
            <a:endParaRPr sz="2000">
              <a:latin typeface="Times New Roman"/>
              <a:ea typeface="Times New Roman"/>
              <a:cs typeface="Times New Roman"/>
              <a:sym typeface="Times New Roman"/>
            </a:endParaRPr>
          </a:p>
        </p:txBody>
      </p:sp>
      <p:sp>
        <p:nvSpPr>
          <p:cNvPr id="889" name="Google Shape;889;p70"/>
          <p:cNvSpPr txBox="1"/>
          <p:nvPr/>
        </p:nvSpPr>
        <p:spPr>
          <a:xfrm>
            <a:off x="6351775" y="2367413"/>
            <a:ext cx="726000" cy="4893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i="1" lang="en-GB" sz="1800">
                <a:solidFill>
                  <a:schemeClr val="dk1"/>
                </a:solidFill>
                <a:latin typeface="Lexend"/>
                <a:ea typeface="Times New Roman"/>
                <a:cs typeface="Times New Roman"/>
                <a:sym typeface="Times New Roman"/>
              </a:rPr>
              <a:t>a</a:t>
            </a:r>
            <a:endParaRPr sz="1800">
              <a:latin typeface="Lexend"/>
              <a:ea typeface="Lexend"/>
              <a:cs typeface="Lexend"/>
              <a:sym typeface="Lexend"/>
            </a:endParaRPr>
          </a:p>
        </p:txBody>
      </p:sp>
      <p:sp>
        <p:nvSpPr>
          <p:cNvPr id="890" name="Google Shape;890;p70"/>
          <p:cNvSpPr txBox="1"/>
          <p:nvPr/>
        </p:nvSpPr>
        <p:spPr>
          <a:xfrm>
            <a:off x="7077775" y="2367425"/>
            <a:ext cx="1120200" cy="4893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accent4"/>
                </a:solidFill>
                <a:latin typeface="Lexend"/>
                <a:ea typeface="Lexend"/>
                <a:cs typeface="Lexend"/>
                <a:sym typeface="Lexend"/>
              </a:rPr>
              <a:t>dhinaca ka soo horjeeda (opp)</a:t>
            </a:r>
            <a:endParaRPr i="1" sz="2200">
              <a:solidFill>
                <a:schemeClr val="dk1"/>
              </a:solidFill>
              <a:latin typeface="Times New Roman"/>
              <a:ea typeface="Times New Roman"/>
              <a:cs typeface="Times New Roman"/>
              <a:sym typeface="Times New Roman"/>
            </a:endParaRPr>
          </a:p>
        </p:txBody>
      </p:sp>
      <p:sp>
        <p:nvSpPr>
          <p:cNvPr id="891" name="Google Shape;891;p70"/>
          <p:cNvSpPr txBox="1"/>
          <p:nvPr/>
        </p:nvSpPr>
        <p:spPr>
          <a:xfrm>
            <a:off x="6351775" y="1878213"/>
            <a:ext cx="726000" cy="4893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1</a:t>
            </a:r>
            <a:endParaRPr sz="1800">
              <a:latin typeface="Lexend"/>
              <a:ea typeface="Lexend"/>
              <a:cs typeface="Lexend"/>
              <a:sym typeface="Lexend"/>
            </a:endParaRPr>
          </a:p>
        </p:txBody>
      </p:sp>
      <p:sp>
        <p:nvSpPr>
          <p:cNvPr id="892" name="Google Shape;892;p70"/>
          <p:cNvSpPr txBox="1"/>
          <p:nvPr/>
        </p:nvSpPr>
        <p:spPr>
          <a:xfrm>
            <a:off x="7077775" y="2367425"/>
            <a:ext cx="1168500" cy="4893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i="1" lang="en-GB" sz="1800">
                <a:solidFill>
                  <a:schemeClr val="dk1"/>
                </a:solidFill>
                <a:latin typeface="Lexend"/>
                <a:ea typeface="Times New Roman"/>
                <a:cs typeface="Times New Roman"/>
                <a:sym typeface="Times New Roman"/>
              </a:rPr>
              <a:t>a × tan(θ°)</a:t>
            </a:r>
            <a:r>
              <a:rPr i="1" lang="en-GB" sz="1800">
                <a:solidFill>
                  <a:schemeClr val="dk1"/>
                </a:solidFill>
                <a:latin typeface="Lexend"/>
                <a:ea typeface="Times New Roman"/>
                <a:cs typeface="Times New Roman"/>
                <a:sym typeface="Times New Roman"/>
              </a:rPr>
              <a:t/>
            </a:r>
            <a:r>
              <a:rPr lang="en-GB" sz="1800">
                <a:solidFill>
                  <a:schemeClr val="dk1"/>
                </a:solidFill>
                <a:latin typeface="Lexend"/>
                <a:ea typeface="Lexend"/>
                <a:cs typeface="Lexend"/>
                <a:sym typeface="Lexend"/>
              </a:rPr>
              <a:t/>
            </a:r>
            <a:r>
              <a:rPr i="1" lang="en-GB" sz="1800">
                <a:solidFill>
                  <a:schemeClr val="dk1"/>
                </a:solidFill>
                <a:latin typeface="Lexend"/>
                <a:ea typeface="Times New Roman"/>
                <a:cs typeface="Times New Roman"/>
                <a:sym typeface="Times New Roman"/>
              </a:rPr>
              <a:t/>
            </a:r>
            <a:r>
              <a:rPr lang="en-GB" sz="1800">
                <a:solidFill>
                  <a:schemeClr val="dk1"/>
                </a:solidFill>
                <a:latin typeface="Lexend"/>
                <a:ea typeface="Times New Roman"/>
                <a:cs typeface="Times New Roman"/>
                <a:sym typeface="Times New Roman"/>
              </a:rPr>
              <a:t/>
            </a:r>
            <a:r>
              <a:rPr lang="en-GB" sz="1800">
                <a:solidFill>
                  <a:schemeClr val="dk1"/>
                </a:solidFill>
                <a:latin typeface="Lexend"/>
                <a:ea typeface="Times New Roman"/>
                <a:cs typeface="Times New Roman"/>
                <a:sym typeface="Times New Roman"/>
              </a:rPr>
              <a:t/>
            </a:r>
            <a:r>
              <a:rPr lang="en-GB" sz="1800">
                <a:solidFill>
                  <a:schemeClr val="dk1"/>
                </a:solidFill>
                <a:latin typeface="Lexend"/>
                <a:ea typeface="Times New Roman"/>
                <a:cs typeface="Times New Roman"/>
                <a:sym typeface="Times New Roman"/>
              </a:rPr>
              <a:t/>
            </a:r>
            <a:r>
              <a:rPr i="1" lang="en-GB" sz="1800">
                <a:solidFill>
                  <a:schemeClr val="dk1"/>
                </a:solidFill>
                <a:latin typeface="Lexend"/>
                <a:ea typeface="Times New Roman"/>
                <a:cs typeface="Times New Roman"/>
                <a:sym typeface="Times New Roman"/>
              </a:rPr>
              <a:t/>
            </a:r>
            <a:r>
              <a:rPr lang="en-GB" sz="1800">
                <a:solidFill>
                  <a:schemeClr val="dk1"/>
                </a:solidFill>
                <a:latin typeface="Lexend"/>
                <a:ea typeface="Times New Roman"/>
                <a:cs typeface="Times New Roman"/>
                <a:sym typeface="Times New Roman"/>
              </a:rPr>
              <a:t/>
            </a:r>
            <a:endParaRPr>
              <a:latin typeface="Times New Roman"/>
              <a:ea typeface="Times New Roman"/>
              <a:cs typeface="Times New Roman"/>
              <a:sym typeface="Times New Roman"/>
            </a:endParaRPr>
          </a:p>
        </p:txBody>
      </p:sp>
      <p:sp>
        <p:nvSpPr>
          <p:cNvPr id="893" name="Google Shape;893;p70"/>
          <p:cNvSpPr txBox="1"/>
          <p:nvPr/>
        </p:nvSpPr>
        <p:spPr>
          <a:xfrm>
            <a:off x="7077775" y="1878225"/>
            <a:ext cx="1120200" cy="4893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800">
                <a:solidFill>
                  <a:schemeClr val="dk1"/>
                </a:solidFill>
                <a:latin typeface="Lexend"/>
                <a:ea typeface="Times New Roman"/>
                <a:cs typeface="Times New Roman"/>
                <a:sym typeface="Times New Roman"/>
              </a:rPr>
              <a:t>tan(θ°)</a:t>
            </a:r>
            <a:r>
              <a:rPr lang="en-GB" sz="1800">
                <a:solidFill>
                  <a:schemeClr val="dk1"/>
                </a:solidFill>
                <a:latin typeface="Lexend"/>
                <a:ea typeface="Times New Roman"/>
                <a:cs typeface="Times New Roman"/>
                <a:sym typeface="Times New Roman"/>
              </a:rPr>
              <a:t/>
            </a:r>
            <a:r>
              <a:rPr i="1" lang="en-GB" sz="1800">
                <a:solidFill>
                  <a:schemeClr val="dk1"/>
                </a:solidFill>
                <a:latin typeface="Lexend"/>
                <a:ea typeface="Times New Roman"/>
                <a:cs typeface="Times New Roman"/>
                <a:sym typeface="Times New Roman"/>
              </a:rPr>
              <a:t/>
            </a:r>
            <a:r>
              <a:rPr lang="en-GB" sz="1800">
                <a:solidFill>
                  <a:schemeClr val="dk1"/>
                </a:solidFill>
                <a:latin typeface="Lexend"/>
                <a:ea typeface="Times New Roman"/>
                <a:cs typeface="Times New Roman"/>
                <a:sym typeface="Times New Roman"/>
              </a:rPr>
              <a:t/>
            </a:r>
            <a:endParaRPr sz="2000">
              <a:latin typeface="Times New Roman"/>
              <a:ea typeface="Times New Roman"/>
              <a:cs typeface="Times New Roman"/>
              <a:sym typeface="Times New Roman"/>
            </a:endParaRPr>
          </a:p>
        </p:txBody>
      </p:sp>
      <p:sp>
        <p:nvSpPr>
          <p:cNvPr id="894" name="Google Shape;894;p70"/>
          <p:cNvSpPr txBox="1"/>
          <p:nvPr/>
        </p:nvSpPr>
        <p:spPr>
          <a:xfrm>
            <a:off x="324000" y="763000"/>
            <a:ext cx="8496000" cy="5850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Waxaan sidoo kale u soo koobi karnaa habkan saddexagal kasta oo qumman oo leh xagal θ°, halkaas oo dhinaca ka soo horjeeda θ° uu leeyahay dherer tan(θ°).</a:t>
            </a:r>
            <a:r>
              <a:rPr i="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r>
              <a:rPr lang="en-GB" sz="1100">
                <a:solidFill>
                  <a:schemeClr val="accent4"/>
                </a:solidFill>
                <a:latin typeface="Lexend"/>
                <a:ea typeface="Lexend"/>
                <a:cs typeface="Lexend"/>
                <a:sym typeface="Lexend"/>
              </a:rPr>
              <a:t/>
            </a:r>
            <a:r>
              <a:rPr lang="en-GB" sz="1100">
                <a:solidFill>
                  <a:schemeClr val="dk1"/>
                </a:solidFill>
                <a:latin typeface="Lexend"/>
                <a:ea typeface="Lexend"/>
                <a:cs typeface="Lexend"/>
                <a:sym typeface="Lexend"/>
              </a:rPr>
              <a:t/>
            </a:r>
            <a:r>
              <a:rPr i="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r>
              <a:rPr lang="en-GB" sz="1100">
                <a:solidFill>
                  <a:schemeClr val="dk1"/>
                </a:solidFill>
                <a:latin typeface="Lexend"/>
                <a:ea typeface="Times New Roman"/>
                <a:cs typeface="Times New Roman"/>
                <a:sym typeface="Times New Roman"/>
              </a:rPr>
              <a:t/>
            </a:r>
            <a:r>
              <a:rPr lang="en-GB" sz="1100">
                <a:solidFill>
                  <a:schemeClr val="dk1"/>
                </a:solidFill>
                <a:latin typeface="Lexend"/>
                <a:ea typeface="Times New Roman"/>
                <a:cs typeface="Times New Roman"/>
                <a:sym typeface="Times New Roman"/>
              </a:rPr>
              <a:t/>
            </a:r>
            <a:r>
              <a:rPr i="1" lang="en-GB" sz="1100">
                <a:solidFill>
                  <a:schemeClr val="dk1"/>
                </a:solidFill>
                <a:latin typeface="Lexend"/>
                <a:ea typeface="Times New Roman"/>
                <a:cs typeface="Times New Roman"/>
                <a:sym typeface="Times New Roman"/>
              </a:rPr>
              <a:t/>
            </a:r>
            <a:r>
              <a:rPr lang="en-GB" sz="1100">
                <a:solidFill>
                  <a:schemeClr val="dk1"/>
                </a:solidFill>
                <a:latin typeface="Lexend"/>
                <a:ea typeface="Times New Roman"/>
                <a:cs typeface="Times New Roman"/>
                <a:sym typeface="Times New Roman"/>
              </a:rPr>
              <a:t/>
            </a:r>
            <a:r>
              <a:rPr lang="en-GB" sz="1100">
                <a:solidFill>
                  <a:schemeClr val="dk1"/>
                </a:solidFill>
                <a:latin typeface="Lexend"/>
                <a:ea typeface="Lexend"/>
                <a:cs typeface="Lexend"/>
                <a:sym typeface="Lexend"/>
              </a:rPr>
              <a:t/>
            </a:r>
            <a:endParaRPr sz="1800">
              <a:latin typeface="Lexend"/>
              <a:ea typeface="Lexend"/>
              <a:cs typeface="Lexend"/>
              <a:sym typeface="Lexend"/>
            </a:endParaRPr>
          </a:p>
        </p:txBody>
      </p:sp>
      <p:sp>
        <p:nvSpPr>
          <p:cNvPr id="895" name="Google Shape;895;p70"/>
          <p:cNvSpPr/>
          <p:nvPr/>
        </p:nvSpPr>
        <p:spPr>
          <a:xfrm>
            <a:off x="3471937" y="2956598"/>
            <a:ext cx="1196700" cy="1196700"/>
          </a:xfrm>
          <a:prstGeom prst="arc">
            <a:avLst>
              <a:gd fmla="val 10771373" name="adj1"/>
              <a:gd fmla="val 13506230"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96" name="Google Shape;896;p70"/>
          <p:cNvSpPr/>
          <p:nvPr/>
        </p:nvSpPr>
        <p:spPr>
          <a:xfrm>
            <a:off x="2294604" y="1769806"/>
            <a:ext cx="1796100" cy="17961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97" name="Google Shape;897;p70"/>
          <p:cNvSpPr/>
          <p:nvPr/>
        </p:nvSpPr>
        <p:spPr>
          <a:xfrm>
            <a:off x="2294604" y="3222580"/>
            <a:ext cx="343200" cy="3432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898" name="Google Shape;898;p70"/>
          <p:cNvCxnSpPr/>
          <p:nvPr/>
        </p:nvCxnSpPr>
        <p:spPr>
          <a:xfrm>
            <a:off x="2295050" y="3700100"/>
            <a:ext cx="1797600" cy="0"/>
          </a:xfrm>
          <a:prstGeom prst="straightConnector1">
            <a:avLst/>
          </a:prstGeom>
          <a:noFill/>
          <a:ln cap="flat" cmpd="sng" w="28575">
            <a:solidFill>
              <a:srgbClr val="4F7BE8"/>
            </a:solidFill>
            <a:prstDash val="solid"/>
            <a:round/>
            <a:headEnd len="med" w="med" type="triangle"/>
            <a:tailEnd len="med" w="med" type="triangle"/>
          </a:ln>
        </p:spPr>
      </p:cxnSp>
      <p:cxnSp>
        <p:nvCxnSpPr>
          <p:cNvPr id="899" name="Google Shape;899;p70"/>
          <p:cNvCxnSpPr/>
          <p:nvPr/>
        </p:nvCxnSpPr>
        <p:spPr>
          <a:xfrm>
            <a:off x="2151027" y="1769806"/>
            <a:ext cx="0" cy="1802400"/>
          </a:xfrm>
          <a:prstGeom prst="straightConnector1">
            <a:avLst/>
          </a:prstGeom>
          <a:noFill/>
          <a:ln cap="flat" cmpd="sng" w="28575">
            <a:solidFill>
              <a:srgbClr val="4F7BE8"/>
            </a:solidFill>
            <a:prstDash val="solid"/>
            <a:round/>
            <a:headEnd len="med" w="med" type="triangle"/>
            <a:tailEnd len="med" w="med" type="triangle"/>
          </a:ln>
        </p:spPr>
      </p:cxnSp>
      <p:sp>
        <p:nvSpPr>
          <p:cNvPr id="900" name="Google Shape;900;p70"/>
          <p:cNvSpPr txBox="1"/>
          <p:nvPr/>
        </p:nvSpPr>
        <p:spPr>
          <a:xfrm>
            <a:off x="3465689" y="3320263"/>
            <a:ext cx="457200" cy="2280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i="1" lang="en-GB" sz="1100">
                <a:solidFill>
                  <a:schemeClr val="dk1"/>
                </a:solidFill>
                <a:latin typeface="Lexend"/>
                <a:ea typeface="Lexend"/>
                <a:cs typeface="Lexend"/>
                <a:sym typeface="Lexend"/>
              </a:rPr>
              <a:t>θ</a:t>
            </a:r>
            <a:r>
              <a:rPr lang="en-GB" sz="1100">
                <a:solidFill>
                  <a:schemeClr val="dk1"/>
                </a:solidFill>
                <a:latin typeface="Lexend"/>
                <a:ea typeface="Lexend"/>
                <a:cs typeface="Lexend"/>
                <a:sym typeface="Lexend"/>
              </a:rPr>
              <a:t>°</a:t>
            </a:r>
            <a:endParaRPr sz="1800">
              <a:latin typeface="Lexend"/>
              <a:ea typeface="Lexend"/>
              <a:cs typeface="Lexend"/>
              <a:sym typeface="Lexend"/>
            </a:endParaRPr>
          </a:p>
        </p:txBody>
      </p:sp>
      <p:grpSp>
        <p:nvGrpSpPr>
          <p:cNvPr id="901" name="Google Shape;901;p70"/>
          <p:cNvGrpSpPr/>
          <p:nvPr/>
        </p:nvGrpSpPr>
        <p:grpSpPr>
          <a:xfrm>
            <a:off x="6690475" y="2944400"/>
            <a:ext cx="964200" cy="472225"/>
            <a:chOff x="6995275" y="3173000"/>
            <a:chExt cx="964200" cy="472225"/>
          </a:xfrm>
        </p:grpSpPr>
        <p:sp>
          <p:nvSpPr>
            <p:cNvPr id="902" name="Google Shape;902;p70"/>
            <p:cNvSpPr/>
            <p:nvPr/>
          </p:nvSpPr>
          <p:spPr>
            <a:xfrm>
              <a:off x="7072065" y="3173000"/>
              <a:ext cx="645500" cy="137100"/>
            </a:xfrm>
            <a:custGeom>
              <a:rect b="b" l="l" r="r" t="t"/>
              <a:pathLst>
                <a:path extrusionOk="0" h="5484" w="25820">
                  <a:moveTo>
                    <a:pt x="0" y="315"/>
                  </a:moveTo>
                  <a:cubicBezTo>
                    <a:pt x="3392" y="8226"/>
                    <a:pt x="19739" y="6091"/>
                    <a:pt x="25820" y="0"/>
                  </a:cubicBezTo>
                </a:path>
              </a:pathLst>
            </a:custGeom>
            <a:noFill/>
            <a:ln cap="flat" cmpd="sng" w="28575">
              <a:solidFill>
                <a:srgbClr val="000000"/>
              </a:solidFill>
              <a:prstDash val="solid"/>
              <a:round/>
              <a:headEnd len="med" w="med" type="none"/>
              <a:tailEnd len="med" w="med" type="triangle"/>
            </a:ln>
          </p:spPr>
          <p:txBody>
            <a:bodyPr/>
            <a:p/>
          </p:txBody>
        </p:sp>
        <p:sp>
          <p:nvSpPr>
            <p:cNvPr id="903" name="Google Shape;903;p70"/>
            <p:cNvSpPr txBox="1"/>
            <p:nvPr/>
          </p:nvSpPr>
          <p:spPr>
            <a:xfrm>
              <a:off x="6995275" y="3324525"/>
              <a:ext cx="964200" cy="320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1000"/>
                </a:spcAft>
                <a:buClr>
                  <a:schemeClr val="dk1"/>
                </a:buClr>
                <a:buSzPts val="1100"/>
                <a:buFont typeface="Arial"/>
                <a:buNone/>
              </a:pPr>
              <a:r>
                <a:rPr lang="en-GB" sz="1000">
                  <a:solidFill>
                    <a:schemeClr val="dk1"/>
                  </a:solidFill>
                  <a:latin typeface="Lexend"/>
                  <a:ea typeface="Lexend"/>
                  <a:cs typeface="Lexend"/>
                  <a:sym typeface="Lexend"/>
                </a:rPr>
                <a:t>× tan(θ°)</a:t>
              </a:r>
              <a:r>
                <a:rPr lang="en-GB" sz="1000">
                  <a:solidFill>
                    <a:schemeClr val="dk1"/>
                  </a:solidFill>
                  <a:latin typeface="Times New Roman"/>
                  <a:ea typeface="Times New Roman"/>
                  <a:cs typeface="Times New Roman"/>
                  <a:sym typeface="Times New Roman"/>
                </a:rPr>
                <a:t/>
              </a:r>
              <a:r>
                <a:rPr lang="en-GB" sz="1000">
                  <a:solidFill>
                    <a:schemeClr val="dk1"/>
                  </a:solidFill>
                  <a:latin typeface="Times New Roman"/>
                  <a:ea typeface="Times New Roman"/>
                  <a:cs typeface="Times New Roman"/>
                  <a:sym typeface="Times New Roman"/>
                </a:rPr>
                <a:t/>
              </a:r>
              <a:r>
                <a:rPr i="1" lang="en-GB" sz="1000">
                  <a:solidFill>
                    <a:schemeClr val="dk1"/>
                  </a:solidFill>
                  <a:latin typeface="Times New Roman"/>
                  <a:ea typeface="Times New Roman"/>
                  <a:cs typeface="Times New Roman"/>
                  <a:sym typeface="Times New Roman"/>
                </a:rPr>
                <a:t/>
              </a:r>
              <a:r>
                <a:rPr lang="en-GB" sz="1000">
                  <a:solidFill>
                    <a:schemeClr val="dk1"/>
                  </a:solidFill>
                  <a:latin typeface="Times New Roman"/>
                  <a:ea typeface="Times New Roman"/>
                  <a:cs typeface="Times New Roman"/>
                  <a:sym typeface="Times New Roman"/>
                </a:rPr>
                <a:t/>
              </a:r>
              <a:endParaRPr sz="2000">
                <a:solidFill>
                  <a:srgbClr val="000000"/>
                </a:solidFill>
                <a:latin typeface="Times New Roman"/>
                <a:ea typeface="Times New Roman"/>
                <a:cs typeface="Times New Roman"/>
                <a:sym typeface="Times New Roman"/>
              </a:endParaRPr>
            </a:p>
          </p:txBody>
        </p:sp>
      </p:grpSp>
      <p:sp>
        <p:nvSpPr>
          <p:cNvPr id="904" name="Google Shape;904;p70"/>
          <p:cNvSpPr txBox="1"/>
          <p:nvPr/>
        </p:nvSpPr>
        <p:spPr>
          <a:xfrm>
            <a:off x="2840756" y="3714481"/>
            <a:ext cx="703800" cy="2697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i="1" lang="en-GB" sz="1800">
                <a:latin typeface="Lexend"/>
                <a:ea typeface="Times New Roman"/>
                <a:cs typeface="Times New Roman"/>
                <a:sym typeface="Times New Roman"/>
              </a:rPr>
              <a:t>a cm</a:t>
            </a:r>
            <a:r>
              <a:rPr lang="en-GB" sz="1800">
                <a:latin typeface="Lexend"/>
                <a:ea typeface="Lexend"/>
                <a:cs typeface="Lexend"/>
                <a:sym typeface="Lexend"/>
              </a:rPr>
              <a:t/>
            </a:r>
            <a:endParaRPr sz="1800">
              <a:latin typeface="Lexend"/>
              <a:ea typeface="Lexend"/>
              <a:cs typeface="Lexend"/>
              <a:sym typeface="Lexend"/>
            </a:endParaRPr>
          </a:p>
        </p:txBody>
      </p:sp>
      <p:graphicFrame>
        <p:nvGraphicFramePr>
          <p:cNvPr id="905" name="Google Shape;905;p70"/>
          <p:cNvGraphicFramePr/>
          <p:nvPr/>
        </p:nvGraphicFramePr>
        <p:xfrm>
          <a:off x="6275565" y="1882150"/>
          <a:ext cx="3000000" cy="3000000"/>
        </p:xfrm>
        <a:graphic>
          <a:graphicData uri="http://schemas.openxmlformats.org/drawingml/2006/table">
            <a:tbl>
              <a:tblPr>
                <a:noFill/>
                <a:tableStyleId>{2A7510FF-DB5D-4613-96E9-5DA671240F2A}</a:tableStyleId>
              </a:tblPr>
              <a:tblGrid>
                <a:gridCol w="777325"/>
                <a:gridCol w="1199475"/>
              </a:tblGrid>
              <a:tr h="489250">
                <a:tc>
                  <a:txBody>
                    <a:bodyPr/>
                    <a:lstStyle/>
                    <a:p>
                      <a:pPr indent="0" lvl="0" marL="0" rtl="0" algn="ctr">
                        <a:spcBef>
                          <a:spcPts val="0"/>
                        </a:spcBef>
                        <a:spcAft>
                          <a:spcPts val="0"/>
                        </a:spcAft>
                        <a:buNone/>
                      </a:pPr>
                      <a:r>
                        <a:rPr lang="en-GB" sz="1800">
                          <a:latin typeface="Lexend"/>
                          <a:ea typeface="Lexend"/>
                          <a:cs typeface="Lexend"/>
                          <a:sym typeface="Lexend"/>
                        </a:rPr>
                        <a:t> </a:t>
                      </a:r>
                      <a:endParaRPr sz="1800">
                        <a:latin typeface="Lexend"/>
                        <a:ea typeface="Lexend"/>
                        <a:cs typeface="Lexend"/>
                        <a:sym typeface="Lexend"/>
                      </a:endParaRPr>
                    </a:p>
                  </a:txBody>
                  <a:tcPr marT="91425" marB="91425" marR="91425" marL="91425" anchor="ctr">
                    <a:lnL cap="flat" cmpd="sng" w="9525">
                      <a:solidFill>
                        <a:srgbClr val="666666"/>
                      </a:solidFill>
                      <a:prstDash val="solid"/>
                      <a:round/>
                      <a:headEnd len="sm" w="sm" type="none"/>
                      <a:tailEnd len="sm" w="sm" type="none"/>
                    </a:lnL>
                    <a:lnR cap="flat" cmpd="sng" w="9525">
                      <a:solidFill>
                        <a:srgbClr val="666666"/>
                      </a:solidFill>
                      <a:prstDash val="solid"/>
                      <a:round/>
                      <a:headEnd len="sm" w="sm" type="none"/>
                      <a:tailEnd len="sm" w="sm" type="none"/>
                    </a:lnR>
                    <a:lnT cap="flat" cmpd="sng" w="9525">
                      <a:solidFill>
                        <a:srgbClr val="666666"/>
                      </a:solidFill>
                      <a:prstDash val="solid"/>
                      <a:round/>
                      <a:headEnd len="sm" w="sm" type="none"/>
                      <a:tailEnd len="sm" w="sm" type="none"/>
                    </a:lnT>
                    <a:lnB cap="flat" cmpd="sng" w="9525">
                      <a:solidFill>
                        <a:srgbClr val="666666"/>
                      </a:solidFill>
                      <a:prstDash val="solid"/>
                      <a:round/>
                      <a:headEnd len="sm" w="sm" type="none"/>
                      <a:tailEnd len="sm" w="sm" type="none"/>
                    </a:lnB>
                  </a:tcPr>
                </a:tc>
                <a:tc>
                  <a:txBody>
                    <a:bodyPr/>
                    <a:lstStyle/>
                    <a:p>
                      <a:pPr indent="0" lvl="0" marL="0" rtl="0" algn="ctr">
                        <a:spcBef>
                          <a:spcPts val="0"/>
                        </a:spcBef>
                        <a:spcAft>
                          <a:spcPts val="0"/>
                        </a:spcAft>
                        <a:buNone/>
                      </a:pPr>
                      <a:r>
                        <a:rPr lang="en-GB" sz="1800">
                          <a:latin typeface="Lexend"/>
                          <a:ea typeface="Lexend"/>
                          <a:cs typeface="Lexend"/>
                          <a:sym typeface="Lexend"/>
                        </a:rPr>
                        <a:t> </a:t>
                      </a:r>
                      <a:endParaRPr sz="1800">
                        <a:latin typeface="Lexend"/>
                        <a:ea typeface="Lexend"/>
                        <a:cs typeface="Lexend"/>
                        <a:sym typeface="Lexend"/>
                      </a:endParaRPr>
                    </a:p>
                  </a:txBody>
                  <a:tcPr marT="91425" marB="91425" marR="91425" marL="91425" anchor="ctr">
                    <a:lnL cap="flat" cmpd="sng" w="9525">
                      <a:solidFill>
                        <a:srgbClr val="666666"/>
                      </a:solidFill>
                      <a:prstDash val="solid"/>
                      <a:round/>
                      <a:headEnd len="sm" w="sm" type="none"/>
                      <a:tailEnd len="sm" w="sm" type="none"/>
                    </a:lnL>
                    <a:lnR cap="flat" cmpd="sng" w="9525">
                      <a:solidFill>
                        <a:srgbClr val="666666"/>
                      </a:solidFill>
                      <a:prstDash val="solid"/>
                      <a:round/>
                      <a:headEnd len="sm" w="sm" type="none"/>
                      <a:tailEnd len="sm" w="sm" type="none"/>
                    </a:lnR>
                    <a:lnT cap="flat" cmpd="sng" w="9525">
                      <a:solidFill>
                        <a:srgbClr val="666666"/>
                      </a:solidFill>
                      <a:prstDash val="solid"/>
                      <a:round/>
                      <a:headEnd len="sm" w="sm" type="none"/>
                      <a:tailEnd len="sm" w="sm" type="none"/>
                    </a:lnT>
                    <a:lnB cap="flat" cmpd="sng" w="9525">
                      <a:solidFill>
                        <a:srgbClr val="666666"/>
                      </a:solidFill>
                      <a:prstDash val="solid"/>
                      <a:round/>
                      <a:headEnd len="sm" w="sm" type="none"/>
                      <a:tailEnd len="sm" w="sm" type="none"/>
                    </a:lnB>
                  </a:tcPr>
                </a:tc>
              </a:tr>
              <a:tr h="489250">
                <a:tc>
                  <a:txBody>
                    <a:bodyPr/>
                    <a:lstStyle/>
                    <a:p>
                      <a:pPr indent="0" lvl="0" marL="0" rtl="0" algn="ctr">
                        <a:spcBef>
                          <a:spcPts val="0"/>
                        </a:spcBef>
                        <a:spcAft>
                          <a:spcPts val="0"/>
                        </a:spcAft>
                        <a:buNone/>
                      </a:pPr>
                      <a:r>
                        <a:rPr lang="en-GB" sz="1800">
                          <a:latin typeface="Lexend"/>
                          <a:ea typeface="Lexend"/>
                          <a:cs typeface="Lexend"/>
                          <a:sym typeface="Lexend"/>
                        </a:rPr>
                        <a:t> </a:t>
                      </a:r>
                      <a:endParaRPr sz="1800">
                        <a:latin typeface="Lexend"/>
                        <a:ea typeface="Lexend"/>
                        <a:cs typeface="Lexend"/>
                        <a:sym typeface="Lexend"/>
                      </a:endParaRPr>
                    </a:p>
                  </a:txBody>
                  <a:tcPr marT="91425" marB="91425" marR="91425" marL="91425" anchor="ctr">
                    <a:lnL cap="flat" cmpd="sng" w="9525">
                      <a:solidFill>
                        <a:srgbClr val="666666"/>
                      </a:solidFill>
                      <a:prstDash val="solid"/>
                      <a:round/>
                      <a:headEnd len="sm" w="sm" type="none"/>
                      <a:tailEnd len="sm" w="sm" type="none"/>
                    </a:lnL>
                    <a:lnR cap="flat" cmpd="sng" w="9525">
                      <a:solidFill>
                        <a:srgbClr val="666666"/>
                      </a:solidFill>
                      <a:prstDash val="solid"/>
                      <a:round/>
                      <a:headEnd len="sm" w="sm" type="none"/>
                      <a:tailEnd len="sm" w="sm" type="none"/>
                    </a:lnR>
                    <a:lnT cap="flat" cmpd="sng" w="9525">
                      <a:solidFill>
                        <a:srgbClr val="666666"/>
                      </a:solidFill>
                      <a:prstDash val="solid"/>
                      <a:round/>
                      <a:headEnd len="sm" w="sm" type="none"/>
                      <a:tailEnd len="sm" w="sm" type="none"/>
                    </a:lnT>
                    <a:lnB cap="flat" cmpd="sng" w="9525">
                      <a:solidFill>
                        <a:srgbClr val="666666"/>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Lexend"/>
                        <a:ea typeface="Lexend"/>
                        <a:cs typeface="Lexend"/>
                        <a:sym typeface="Lexend"/>
                      </a:endParaRPr>
                    </a:p>
                  </a:txBody>
                  <a:tcPr marT="91425" marB="91425" marR="91425" marL="91425" anchor="ctr">
                    <a:lnL cap="flat" cmpd="sng" w="9525">
                      <a:solidFill>
                        <a:srgbClr val="666666"/>
                      </a:solidFill>
                      <a:prstDash val="solid"/>
                      <a:round/>
                      <a:headEnd len="sm" w="sm" type="none"/>
                      <a:tailEnd len="sm" w="sm" type="none"/>
                    </a:lnL>
                    <a:lnR cap="flat" cmpd="sng" w="9525">
                      <a:solidFill>
                        <a:srgbClr val="666666"/>
                      </a:solidFill>
                      <a:prstDash val="solid"/>
                      <a:round/>
                      <a:headEnd len="sm" w="sm" type="none"/>
                      <a:tailEnd len="sm" w="sm" type="none"/>
                    </a:lnR>
                    <a:lnT cap="flat" cmpd="sng" w="9525">
                      <a:solidFill>
                        <a:srgbClr val="666666"/>
                      </a:solidFill>
                      <a:prstDash val="solid"/>
                      <a:round/>
                      <a:headEnd len="sm" w="sm" type="none"/>
                      <a:tailEnd len="sm" w="sm" type="none"/>
                    </a:lnT>
                    <a:lnB cap="flat" cmpd="sng" w="9525">
                      <a:solidFill>
                        <a:srgbClr val="666666"/>
                      </a:solidFill>
                      <a:prstDash val="solid"/>
                      <a:round/>
                      <a:headEnd len="sm" w="sm" type="none"/>
                      <a:tailEnd len="sm" w="sm" type="none"/>
                    </a:lnB>
                  </a:tcPr>
                </a:tc>
              </a:tr>
            </a:tbl>
          </a:graphicData>
        </a:graphic>
      </p:graphicFrame>
      <p:sp>
        <p:nvSpPr>
          <p:cNvPr id="906" name="Google Shape;906;p70"/>
          <p:cNvSpPr txBox="1"/>
          <p:nvPr/>
        </p:nvSpPr>
        <p:spPr>
          <a:xfrm>
            <a:off x="1596625" y="2447675"/>
            <a:ext cx="542400" cy="1749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accent4"/>
                </a:solidFill>
                <a:latin typeface="Lexend"/>
                <a:ea typeface="Lexend"/>
                <a:cs typeface="Lexend"/>
                <a:sym typeface="Lexend"/>
              </a:rPr>
              <a:t>dhinaca ka soo horjeeda (opp)</a:t>
            </a:r>
            <a:endParaRPr sz="1800">
              <a:solidFill>
                <a:schemeClr val="accent4"/>
              </a:solidFill>
              <a:latin typeface="Lexend"/>
              <a:ea typeface="Lexend"/>
              <a:cs typeface="Lexend"/>
              <a:sym typeface="Lexend"/>
            </a:endParaRPr>
          </a:p>
        </p:txBody>
      </p:sp>
      <p:sp>
        <p:nvSpPr>
          <p:cNvPr id="907" name="Google Shape;907;p70"/>
          <p:cNvSpPr txBox="1"/>
          <p:nvPr/>
        </p:nvSpPr>
        <p:spPr>
          <a:xfrm>
            <a:off x="324000" y="4459775"/>
            <a:ext cx="55542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wuxuu la mid yahay dhererka dhinaca ka soo horjeeda xagashaas.</a:t>
            </a:r>
            <a:r>
              <a:rPr lang="en-GB" sz="1100">
                <a:solidFill>
                  <a:schemeClr val="accent4"/>
                </a:solidFill>
                <a:latin typeface="Lexend"/>
                <a:ea typeface="Lexend"/>
                <a:cs typeface="Lexend"/>
                <a:sym typeface="Lexend"/>
              </a:rPr>
              <a:t/>
            </a:r>
            <a:r>
              <a:rPr lang="en-GB" sz="1100">
                <a:solidFill>
                  <a:schemeClr val="dk1"/>
                </a:solidFill>
                <a:latin typeface="Lexend"/>
                <a:ea typeface="Lexend"/>
                <a:cs typeface="Lexend"/>
                <a:sym typeface="Lexend"/>
              </a:rPr>
              <a:t/>
            </a:r>
            <a:endParaRPr sz="1800">
              <a:latin typeface="Lexend"/>
              <a:ea typeface="Lexend"/>
              <a:cs typeface="Lexend"/>
              <a:sym typeface="Lexend"/>
            </a:endParaRPr>
          </a:p>
        </p:txBody>
      </p:sp>
      <p:sp>
        <p:nvSpPr>
          <p:cNvPr id="908" name="Google Shape;908;p70"/>
          <p:cNvSpPr/>
          <p:nvPr/>
        </p:nvSpPr>
        <p:spPr>
          <a:xfrm>
            <a:off x="3446326" y="3232125"/>
            <a:ext cx="395400" cy="3831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cxnSp>
        <p:nvCxnSpPr>
          <p:cNvPr id="909" name="Google Shape;909;p70"/>
          <p:cNvCxnSpPr>
            <a:stCxn id="887" idx="1"/>
            <a:endCxn id="896" idx="1"/>
          </p:cNvCxnSpPr>
          <p:nvPr/>
        </p:nvCxnSpPr>
        <p:spPr>
          <a:xfrm rot="10800000">
            <a:off x="2294750" y="2667975"/>
            <a:ext cx="501000" cy="1190700"/>
          </a:xfrm>
          <a:prstGeom prst="straightConnector1">
            <a:avLst/>
          </a:prstGeom>
          <a:noFill/>
          <a:ln cap="flat" cmpd="sng" w="38100">
            <a:solidFill>
              <a:schemeClr val="accent3"/>
            </a:solidFill>
            <a:prstDash val="solid"/>
            <a:round/>
            <a:headEnd len="med" w="med" type="none"/>
            <a:tailEnd len="med" w="med" type="triangle"/>
          </a:ln>
        </p:spPr>
      </p:cxnSp>
      <p:sp>
        <p:nvSpPr>
          <p:cNvPr id="910" name="Google Shape;910;p7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Qaabaynta qaacidada tangent (Formalising the tangent formula)</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8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0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0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0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4" name="Shape 914"/>
        <p:cNvGrpSpPr/>
        <p:nvPr/>
      </p:nvGrpSpPr>
      <p:grpSpPr>
        <a:xfrm>
          <a:off x="0" y="0"/>
          <a:ext cx="0" cy="0"/>
          <a:chOff x="0" y="0"/>
          <a:chExt cx="0" cy="0"/>
        </a:xfrm>
      </p:grpSpPr>
      <p:pic>
        <p:nvPicPr>
          <p:cNvPr descr="&lt;math xmlns=&quot;http://www.w3.org/1998/Math/MathML&quot; display=&quot;block&quot; data-is-equatio=&quot;1&quot; data-latex=&quot;\frac{\text{opp}}{a}=\tan\left(\theta°\right)\ \ \ \ \ \frac{\text{opp}}{\tan\left(\theta°\right)}=a\ \ \ \ \ a\times\tan\left(\theta°\right)=\text{opp}&quot;&gt;&lt;mfrac&gt;&lt;mtext&gt;opp&lt;/mtext&gt;&lt;mi&gt;a&lt;/mi&gt;&lt;/mfrac&gt;&lt;mo&gt;=&lt;/mo&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text&gt;opp&lt;/mtext&gt;&lt;mrow&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a&lt;/mi&gt;&lt;mtext&gt;&lt;/mtext&gt;&lt;mtext&gt;&lt;/mtext&gt;&lt;mtext&gt;&lt;/mtext&gt;&lt;mtext&gt;&lt;/mtext&gt;&lt;mtext&gt;&lt;/mtext&gt;&lt;mi&gt;a&lt;/mi&gt;&lt;mo&gt;×&lt;/mo&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text&gt;opp&lt;/mtext&gt;&lt;/math&gt;" id="915" name="Google Shape;915;p71" title="opp over a equals tangent theta degrees opp over tangent theta degrees equals a a times tangent theta degrees equals opp"/>
          <p:cNvPicPr preferRelativeResize="0"/>
          <p:nvPr/>
        </p:nvPicPr>
        <p:blipFill rotWithShape="1">
          <a:blip r:embed="rId3">
            <a:alphaModFix/>
          </a:blip>
          <a:srcRect b="0" l="0" r="70875" t="0"/>
          <a:stretch/>
        </p:blipFill>
        <p:spPr>
          <a:xfrm>
            <a:off x="835087" y="3898266"/>
            <a:ext cx="1728575" cy="613500"/>
          </a:xfrm>
          <a:prstGeom prst="rect">
            <a:avLst/>
          </a:prstGeom>
          <a:noFill/>
          <a:ln>
            <a:noFill/>
          </a:ln>
        </p:spPr>
      </p:pic>
      <p:pic>
        <p:nvPicPr>
          <p:cNvPr descr="&lt;math xmlns=&quot;http://www.w3.org/1998/Math/MathML&quot; display=&quot;block&quot; data-is-equatio=&quot;1&quot; data-latex=&quot;\frac{\text{opp}}{a}=\tan\left(\theta°\right)\ \ \ \ \ \frac{\text{opp}}{\tan\left(\theta°\right)}=a\ \ \ \ \ a\times\tan\left(\theta°\right)=\text{opp}&quot;&gt;&lt;mfrac&gt;&lt;mtext&gt;opp&lt;/mtext&gt;&lt;mi&gt;a&lt;/mi&gt;&lt;/mfrac&gt;&lt;mo&gt;=&lt;/mo&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text&gt;opp&lt;/mtext&gt;&lt;mrow&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a&lt;/mi&gt;&lt;mtext&gt;&lt;/mtext&gt;&lt;mtext&gt;&lt;/mtext&gt;&lt;mtext&gt;&lt;/mtext&gt;&lt;mtext&gt;&lt;/mtext&gt;&lt;mtext&gt;&lt;/mtext&gt;&lt;mi&gt;a&lt;/mi&gt;&lt;mo&gt;×&lt;/mo&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text&gt;opp&lt;/mtext&gt;&lt;/math&gt;" id="916" name="Google Shape;916;p71" title="opp over a equals tangent theta degrees opp over tangent theta degrees equals a a times tangent theta degrees equals opp"/>
          <p:cNvPicPr preferRelativeResize="0"/>
          <p:nvPr/>
        </p:nvPicPr>
        <p:blipFill rotWithShape="1">
          <a:blip r:embed="rId3">
            <a:alphaModFix/>
          </a:blip>
          <a:srcRect b="0" l="34523" r="40340" t="0"/>
          <a:stretch/>
        </p:blipFill>
        <p:spPr>
          <a:xfrm>
            <a:off x="945731" y="2855220"/>
            <a:ext cx="1491776" cy="613500"/>
          </a:xfrm>
          <a:prstGeom prst="rect">
            <a:avLst/>
          </a:prstGeom>
          <a:noFill/>
          <a:ln>
            <a:noFill/>
          </a:ln>
        </p:spPr>
      </p:pic>
      <p:pic>
        <p:nvPicPr>
          <p:cNvPr descr="&lt;math xmlns=&quot;http://www.w3.org/1998/Math/MathML&quot; display=&quot;block&quot; data-is-equatio=&quot;1&quot; data-latex=&quot;\frac{\text{opp}}{a}=\tan\left(\theta°\right)\ \ \ \ \ \frac{\text{opp}}{\tan\left(\theta°\right)}=a\ \ \ \ \ a\times\tan\left(\theta°\right)=\text{opp}&quot;&gt;&lt;mfrac&gt;&lt;mtext&gt;opp&lt;/mtext&gt;&lt;mi&gt;a&lt;/mi&gt;&lt;/mfrac&gt;&lt;mo&gt;=&lt;/mo&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text&gt;opp&lt;/mtext&gt;&lt;mrow&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a&lt;/mi&gt;&lt;mtext&gt;&lt;/mtext&gt;&lt;mtext&gt;&lt;/mtext&gt;&lt;mtext&gt;&lt;/mtext&gt;&lt;mtext&gt;&lt;/mtext&gt;&lt;mtext&gt;&lt;/mtext&gt;&lt;mi&gt;a&lt;/mi&gt;&lt;mo&gt;×&lt;/mo&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text&gt;opp&lt;/mtext&gt;&lt;/math&gt;" id="917" name="Google Shape;917;p71" title="opp over a equals tangent theta degrees opp over tangent theta degrees equals a a times tangent theta degrees equals opp"/>
          <p:cNvPicPr preferRelativeResize="0"/>
          <p:nvPr/>
        </p:nvPicPr>
        <p:blipFill rotWithShape="1">
          <a:blip r:embed="rId3">
            <a:alphaModFix/>
          </a:blip>
          <a:srcRect b="0" l="65004" r="0" t="0"/>
          <a:stretch/>
        </p:blipFill>
        <p:spPr>
          <a:xfrm>
            <a:off x="832871" y="1954875"/>
            <a:ext cx="2077026" cy="613500"/>
          </a:xfrm>
          <a:prstGeom prst="rect">
            <a:avLst/>
          </a:prstGeom>
          <a:noFill/>
          <a:ln>
            <a:noFill/>
          </a:ln>
        </p:spPr>
      </p:pic>
      <p:grpSp>
        <p:nvGrpSpPr>
          <p:cNvPr id="918" name="Google Shape;918;p71"/>
          <p:cNvGrpSpPr/>
          <p:nvPr/>
        </p:nvGrpSpPr>
        <p:grpSpPr>
          <a:xfrm>
            <a:off x="661075" y="1548064"/>
            <a:ext cx="2385900" cy="3112499"/>
            <a:chOff x="667000" y="1598626"/>
            <a:chExt cx="2385900" cy="3112499"/>
          </a:xfrm>
        </p:grpSpPr>
        <p:sp>
          <p:nvSpPr>
            <p:cNvPr id="919" name="Google Shape;919;p71"/>
            <p:cNvSpPr/>
            <p:nvPr/>
          </p:nvSpPr>
          <p:spPr>
            <a:xfrm>
              <a:off x="667000" y="1939125"/>
              <a:ext cx="2385900" cy="2772000"/>
            </a:xfrm>
            <a:prstGeom prst="rect">
              <a:avLst/>
            </a:prstGeom>
            <a:noFill/>
            <a:ln cap="flat" cmpd="sng" w="28575">
              <a:solidFill>
                <a:srgbClr val="4F7BE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920" name="Google Shape;920;p71"/>
            <p:cNvSpPr txBox="1"/>
            <p:nvPr/>
          </p:nvSpPr>
          <p:spPr>
            <a:xfrm>
              <a:off x="667000" y="1598626"/>
              <a:ext cx="2385900" cy="2772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rgbClr val="000000"/>
                </a:buClr>
                <a:buSzPts val="1100"/>
                <a:buFont typeface="Arial"/>
                <a:buNone/>
              </a:pPr>
              <a:r>
                <a:rPr lang="en-GB" sz="1000">
                  <a:latin typeface="Lexend"/>
                  <a:ea typeface="Lexend"/>
                  <a:cs typeface="Lexend"/>
                  <a:sym typeface="Lexend"/>
                </a:rPr>
                <a:t>Qaacidada tangent (The tangent formula)</a:t>
              </a:r>
              <a:endParaRPr sz="1800">
                <a:latin typeface="Lexend"/>
                <a:ea typeface="Lexend"/>
                <a:cs typeface="Lexend"/>
                <a:sym typeface="Lexend"/>
              </a:endParaRPr>
            </a:p>
          </p:txBody>
        </p:sp>
      </p:grpSp>
      <p:grpSp>
        <p:nvGrpSpPr>
          <p:cNvPr id="921" name="Google Shape;921;p71"/>
          <p:cNvGrpSpPr/>
          <p:nvPr/>
        </p:nvGrpSpPr>
        <p:grpSpPr>
          <a:xfrm>
            <a:off x="5619501" y="2080138"/>
            <a:ext cx="646319" cy="582525"/>
            <a:chOff x="5924301" y="2308738"/>
            <a:chExt cx="646319" cy="582525"/>
          </a:xfrm>
        </p:grpSpPr>
        <p:sp>
          <p:nvSpPr>
            <p:cNvPr id="922" name="Google Shape;922;p71"/>
            <p:cNvSpPr/>
            <p:nvPr/>
          </p:nvSpPr>
          <p:spPr>
            <a:xfrm>
              <a:off x="6425320" y="2308738"/>
              <a:ext cx="145300" cy="582525"/>
            </a:xfrm>
            <a:custGeom>
              <a:rect b="b" l="l" r="r" t="t"/>
              <a:pathLst>
                <a:path extrusionOk="0" h="23301" w="5812">
                  <a:moveTo>
                    <a:pt x="5812" y="0"/>
                  </a:moveTo>
                  <a:cubicBezTo>
                    <a:pt x="-862" y="4007"/>
                    <a:pt x="-2242" y="18988"/>
                    <a:pt x="4238" y="23301"/>
                  </a:cubicBezTo>
                </a:path>
              </a:pathLst>
            </a:custGeom>
            <a:noFill/>
            <a:ln cap="flat" cmpd="sng" w="28575">
              <a:solidFill>
                <a:srgbClr val="000000"/>
              </a:solidFill>
              <a:prstDash val="solid"/>
              <a:round/>
              <a:headEnd len="med" w="med" type="none"/>
              <a:tailEnd len="med" w="med" type="triangle"/>
            </a:ln>
          </p:spPr>
          <p:txBody>
            <a:bodyPr/>
            <a:p/>
          </p:txBody>
        </p:sp>
        <p:sp>
          <p:nvSpPr>
            <p:cNvPr id="923" name="Google Shape;923;p71"/>
            <p:cNvSpPr txBox="1"/>
            <p:nvPr/>
          </p:nvSpPr>
          <p:spPr>
            <a:xfrm>
              <a:off x="5924301" y="2411400"/>
              <a:ext cx="457200" cy="320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1000"/>
                </a:spcAft>
                <a:buNone/>
              </a:pPr>
              <a:r>
                <a:rPr lang="en-GB" sz="1000">
                  <a:solidFill>
                    <a:srgbClr val="000000"/>
                  </a:solidFill>
                  <a:latin typeface="Lexend"/>
                  <a:ea typeface="Lexend"/>
                  <a:cs typeface="Lexend"/>
                  <a:sym typeface="Lexend"/>
                </a:rPr>
                <a:t>× </a:t>
              </a:r>
              <a:r>
                <a:rPr i="1" lang="en-GB" sz="1000">
                  <a:solidFill>
                    <a:schemeClr val="dk1"/>
                  </a:solidFill>
                  <a:latin typeface="Times New Roman"/>
                  <a:ea typeface="Times New Roman"/>
                  <a:cs typeface="Times New Roman"/>
                  <a:sym typeface="Times New Roman"/>
                </a:rPr>
                <a:t>a</a:t>
              </a:r>
              <a:endParaRPr sz="1800">
                <a:solidFill>
                  <a:srgbClr val="000000"/>
                </a:solidFill>
                <a:latin typeface="Lexend"/>
                <a:ea typeface="Lexend"/>
                <a:cs typeface="Lexend"/>
                <a:sym typeface="Lexend"/>
              </a:endParaRPr>
            </a:p>
          </p:txBody>
        </p:sp>
      </p:grpSp>
      <p:grpSp>
        <p:nvGrpSpPr>
          <p:cNvPr id="924" name="Google Shape;924;p71"/>
          <p:cNvGrpSpPr/>
          <p:nvPr/>
        </p:nvGrpSpPr>
        <p:grpSpPr>
          <a:xfrm>
            <a:off x="8251440" y="2080125"/>
            <a:ext cx="623259" cy="582525"/>
            <a:chOff x="8251440" y="2080125"/>
            <a:chExt cx="623259" cy="582525"/>
          </a:xfrm>
        </p:grpSpPr>
        <p:sp>
          <p:nvSpPr>
            <p:cNvPr id="925" name="Google Shape;925;p71"/>
            <p:cNvSpPr/>
            <p:nvPr/>
          </p:nvSpPr>
          <p:spPr>
            <a:xfrm flipH="1">
              <a:off x="8251440" y="2080125"/>
              <a:ext cx="145300" cy="582525"/>
            </a:xfrm>
            <a:custGeom>
              <a:rect b="b" l="l" r="r" t="t"/>
              <a:pathLst>
                <a:path extrusionOk="0" h="23301" w="5812">
                  <a:moveTo>
                    <a:pt x="5812" y="0"/>
                  </a:moveTo>
                  <a:cubicBezTo>
                    <a:pt x="-862" y="4007"/>
                    <a:pt x="-2242" y="18988"/>
                    <a:pt x="4238" y="23301"/>
                  </a:cubicBezTo>
                </a:path>
              </a:pathLst>
            </a:custGeom>
            <a:noFill/>
            <a:ln cap="flat" cmpd="sng" w="28575">
              <a:solidFill>
                <a:srgbClr val="000000"/>
              </a:solidFill>
              <a:prstDash val="solid"/>
              <a:round/>
              <a:headEnd len="med" w="med" type="none"/>
              <a:tailEnd len="med" w="med" type="triangle"/>
            </a:ln>
          </p:spPr>
          <p:txBody>
            <a:bodyPr/>
            <a:p/>
          </p:txBody>
        </p:sp>
        <p:sp>
          <p:nvSpPr>
            <p:cNvPr id="926" name="Google Shape;926;p71"/>
            <p:cNvSpPr txBox="1"/>
            <p:nvPr/>
          </p:nvSpPr>
          <p:spPr>
            <a:xfrm>
              <a:off x="8433999" y="2139675"/>
              <a:ext cx="440700" cy="320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1000"/>
                </a:spcAft>
                <a:buNone/>
              </a:pPr>
              <a:r>
                <a:rPr lang="en-GB" sz="1000">
                  <a:solidFill>
                    <a:srgbClr val="000000"/>
                  </a:solidFill>
                  <a:latin typeface="Lexend"/>
                  <a:ea typeface="Lexend"/>
                  <a:cs typeface="Lexend"/>
                  <a:sym typeface="Lexend"/>
                </a:rPr>
                <a:t>× </a:t>
              </a:r>
              <a:r>
                <a:rPr i="1" lang="en-GB" sz="1000">
                  <a:solidFill>
                    <a:schemeClr val="dk1"/>
                  </a:solidFill>
                  <a:latin typeface="Times New Roman"/>
                  <a:ea typeface="Times New Roman"/>
                  <a:cs typeface="Times New Roman"/>
                  <a:sym typeface="Times New Roman"/>
                </a:rPr>
                <a:t>a</a:t>
              </a:r>
              <a:r>
                <a:rPr lang="en-GB" sz="1000">
                  <a:solidFill>
                    <a:schemeClr val="dk1"/>
                  </a:solidFill>
                  <a:latin typeface="Lexend"/>
                  <a:ea typeface="Lexend"/>
                  <a:cs typeface="Lexend"/>
                  <a:sym typeface="Lexend"/>
                </a:rPr>
                <a:t> </a:t>
              </a:r>
              <a:endParaRPr sz="1800">
                <a:solidFill>
                  <a:srgbClr val="000000"/>
                </a:solidFill>
                <a:latin typeface="Lexend"/>
                <a:ea typeface="Lexend"/>
                <a:cs typeface="Lexend"/>
                <a:sym typeface="Lexend"/>
              </a:endParaRPr>
            </a:p>
          </p:txBody>
        </p:sp>
      </p:grpSp>
      <p:sp>
        <p:nvSpPr>
          <p:cNvPr id="927" name="Google Shape;927;p71"/>
          <p:cNvSpPr txBox="1"/>
          <p:nvPr/>
        </p:nvSpPr>
        <p:spPr>
          <a:xfrm>
            <a:off x="7077775" y="2367425"/>
            <a:ext cx="1120200" cy="489300"/>
          </a:xfrm>
          <a:prstGeom prst="rect">
            <a:avLst/>
          </a:prstGeom>
          <a:solidFill>
            <a:schemeClr val="lt1"/>
          </a:solidFill>
          <a:ln>
            <a:noFill/>
          </a:ln>
        </p:spPr>
        <p:txBody>
          <a:bodyPr anchorCtr="0" anchor="ctr" bIns="0" lIns="0" spcFirstLastPara="1" rIns="0" wrap="square" tIns="0">
            <a:normAutofit/>
          </a:bodyPr>
          <a:lstStyle/>
          <a:p>
            <a:pPr indent="0" lvl="0" marL="0" rtl="0" algn="ctr">
              <a:lnSpc>
                <a:spcPct val="100000"/>
              </a:lnSpc>
              <a:spcBef>
                <a:spcPts val="0"/>
              </a:spcBef>
              <a:spcAft>
                <a:spcPts val="0"/>
              </a:spcAft>
              <a:buClr>
                <a:schemeClr val="dk1"/>
              </a:buClr>
              <a:buSzPts val="1100"/>
              <a:buFont typeface="Arial"/>
              <a:buNone/>
            </a:pPr>
            <a:r>
              <a:rPr lang="en-GB" sz="1100">
                <a:solidFill>
                  <a:schemeClr val="accent4"/>
                </a:solidFill>
                <a:latin typeface="Lexend"/>
                <a:ea typeface="Lexend"/>
                <a:cs typeface="Lexend"/>
                <a:sym typeface="Lexend"/>
              </a:rPr>
              <a:t>opp</a:t>
            </a:r>
            <a:endParaRPr sz="100">
              <a:solidFill>
                <a:schemeClr val="accent4"/>
              </a:solidFill>
              <a:latin typeface="Lexend"/>
              <a:ea typeface="Lexend"/>
              <a:cs typeface="Lexend"/>
              <a:sym typeface="Lexend"/>
            </a:endParaRPr>
          </a:p>
        </p:txBody>
      </p:sp>
      <p:sp>
        <p:nvSpPr>
          <p:cNvPr id="928" name="Google Shape;928;p71"/>
          <p:cNvSpPr/>
          <p:nvPr/>
        </p:nvSpPr>
        <p:spPr>
          <a:xfrm>
            <a:off x="5629045" y="3761558"/>
            <a:ext cx="919200" cy="919200"/>
          </a:xfrm>
          <a:prstGeom prst="arc">
            <a:avLst>
              <a:gd fmla="val 10771373" name="adj1"/>
              <a:gd fmla="val 13506230"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29" name="Google Shape;929;p71"/>
          <p:cNvSpPr/>
          <p:nvPr/>
        </p:nvSpPr>
        <p:spPr>
          <a:xfrm>
            <a:off x="5078023" y="3205158"/>
            <a:ext cx="1022400" cy="10224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30" name="Google Shape;930;p71"/>
          <p:cNvSpPr txBox="1"/>
          <p:nvPr/>
        </p:nvSpPr>
        <p:spPr>
          <a:xfrm>
            <a:off x="3847271" y="3802554"/>
            <a:ext cx="1149000" cy="157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solidFill>
                  <a:schemeClr val="accent4"/>
                </a:solidFill>
                <a:latin typeface="Lexend"/>
                <a:ea typeface="Lexend"/>
                <a:cs typeface="Lexend"/>
                <a:sym typeface="Lexend"/>
              </a:rPr>
              <a:t>lidka (opposite)</a:t>
            </a:r>
            <a:endParaRPr sz="1800">
              <a:solidFill>
                <a:schemeClr val="accent4"/>
              </a:solidFill>
              <a:latin typeface="Lexend"/>
              <a:ea typeface="Lexend"/>
              <a:cs typeface="Lexend"/>
              <a:sym typeface="Lexend"/>
            </a:endParaRPr>
          </a:p>
        </p:txBody>
      </p:sp>
      <p:sp>
        <p:nvSpPr>
          <p:cNvPr id="931" name="Google Shape;931;p71"/>
          <p:cNvSpPr txBox="1"/>
          <p:nvPr/>
        </p:nvSpPr>
        <p:spPr>
          <a:xfrm>
            <a:off x="3700600" y="3485600"/>
            <a:ext cx="1295700" cy="1536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i="1" lang="en-GB" sz="1800">
                <a:solidFill>
                  <a:schemeClr val="dk1"/>
                </a:solidFill>
                <a:latin typeface="Lexend"/>
                <a:ea typeface="Times New Roman"/>
                <a:cs typeface="Times New Roman"/>
                <a:sym typeface="Times New Roman"/>
              </a:rPr>
              <a:t>a × tan(θ°)</a:t>
            </a:r>
            <a:r>
              <a:rPr i="1" lang="en-GB" sz="1800">
                <a:solidFill>
                  <a:schemeClr val="dk1"/>
                </a:solidFill>
                <a:latin typeface="Lexend"/>
                <a:ea typeface="Times New Roman"/>
                <a:cs typeface="Times New Roman"/>
                <a:sym typeface="Times New Roman"/>
              </a:rPr>
              <a:t/>
            </a:r>
            <a:r>
              <a:rPr lang="en-GB" sz="1800">
                <a:solidFill>
                  <a:schemeClr val="dk1"/>
                </a:solidFill>
                <a:latin typeface="Lexend"/>
                <a:ea typeface="Lexend"/>
                <a:cs typeface="Lexend"/>
                <a:sym typeface="Lexend"/>
              </a:rPr>
              <a:t/>
            </a:r>
            <a:r>
              <a:rPr i="1" lang="en-GB" sz="1800">
                <a:solidFill>
                  <a:schemeClr val="dk1"/>
                </a:solidFill>
                <a:latin typeface="Lexend"/>
                <a:ea typeface="Times New Roman"/>
                <a:cs typeface="Times New Roman"/>
                <a:sym typeface="Times New Roman"/>
              </a:rPr>
              <a:t/>
            </a:r>
            <a:r>
              <a:rPr lang="en-GB" sz="1800">
                <a:solidFill>
                  <a:schemeClr val="dk1"/>
                </a:solidFill>
                <a:latin typeface="Lexend"/>
                <a:ea typeface="Times New Roman"/>
                <a:cs typeface="Times New Roman"/>
                <a:sym typeface="Times New Roman"/>
              </a:rPr>
              <a:t/>
            </a:r>
            <a:r>
              <a:rPr lang="en-GB" sz="1800">
                <a:solidFill>
                  <a:schemeClr val="dk1"/>
                </a:solidFill>
                <a:latin typeface="Lexend"/>
                <a:ea typeface="Times New Roman"/>
                <a:cs typeface="Times New Roman"/>
                <a:sym typeface="Times New Roman"/>
              </a:rPr>
              <a:t/>
            </a:r>
            <a:r>
              <a:rPr lang="en-GB" sz="1800">
                <a:solidFill>
                  <a:schemeClr val="dk1"/>
                </a:solidFill>
                <a:latin typeface="Lexend"/>
                <a:ea typeface="Times New Roman"/>
                <a:cs typeface="Times New Roman"/>
                <a:sym typeface="Times New Roman"/>
              </a:rPr>
              <a:t/>
            </a:r>
            <a:r>
              <a:rPr i="1" lang="en-GB" sz="1800">
                <a:solidFill>
                  <a:schemeClr val="dk1"/>
                </a:solidFill>
                <a:latin typeface="Lexend"/>
                <a:ea typeface="Times New Roman"/>
                <a:cs typeface="Times New Roman"/>
                <a:sym typeface="Times New Roman"/>
              </a:rPr>
              <a:t/>
            </a:r>
            <a:r>
              <a:rPr lang="en-GB" sz="1800">
                <a:solidFill>
                  <a:schemeClr val="dk1"/>
                </a:solidFill>
                <a:latin typeface="Lexend"/>
                <a:ea typeface="Times New Roman"/>
                <a:cs typeface="Times New Roman"/>
                <a:sym typeface="Times New Roman"/>
              </a:rPr>
              <a:t/>
            </a:r>
            <a:endParaRPr sz="2000">
              <a:latin typeface="Times New Roman"/>
              <a:ea typeface="Times New Roman"/>
              <a:cs typeface="Times New Roman"/>
              <a:sym typeface="Times New Roman"/>
            </a:endParaRPr>
          </a:p>
        </p:txBody>
      </p:sp>
      <p:sp>
        <p:nvSpPr>
          <p:cNvPr id="932" name="Google Shape;932;p71"/>
          <p:cNvSpPr txBox="1"/>
          <p:nvPr/>
        </p:nvSpPr>
        <p:spPr>
          <a:xfrm>
            <a:off x="5337776" y="4381511"/>
            <a:ext cx="588600" cy="153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i="1" lang="en-GB" sz="1800">
                <a:latin typeface="Lexend"/>
                <a:ea typeface="Times New Roman"/>
                <a:cs typeface="Times New Roman"/>
                <a:sym typeface="Times New Roman"/>
              </a:rPr>
              <a:t>a cm</a:t>
            </a:r>
            <a:r>
              <a:rPr lang="en-GB" sz="1800">
                <a:latin typeface="Lexend"/>
                <a:ea typeface="Lexend"/>
                <a:cs typeface="Lexend"/>
                <a:sym typeface="Lexend"/>
              </a:rPr>
              <a:t/>
            </a:r>
            <a:endParaRPr sz="1800">
              <a:latin typeface="Lexend"/>
              <a:ea typeface="Lexend"/>
              <a:cs typeface="Lexend"/>
              <a:sym typeface="Lexend"/>
            </a:endParaRPr>
          </a:p>
        </p:txBody>
      </p:sp>
      <p:sp>
        <p:nvSpPr>
          <p:cNvPr id="933" name="Google Shape;933;p71"/>
          <p:cNvSpPr txBox="1"/>
          <p:nvPr/>
        </p:nvSpPr>
        <p:spPr>
          <a:xfrm>
            <a:off x="6351775" y="1878213"/>
            <a:ext cx="726000" cy="4893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1</a:t>
            </a:r>
            <a:endParaRPr sz="1800">
              <a:latin typeface="Lexend"/>
              <a:ea typeface="Lexend"/>
              <a:cs typeface="Lexend"/>
              <a:sym typeface="Lexend"/>
            </a:endParaRPr>
          </a:p>
        </p:txBody>
      </p:sp>
      <p:sp>
        <p:nvSpPr>
          <p:cNvPr id="934" name="Google Shape;934;p71"/>
          <p:cNvSpPr txBox="1"/>
          <p:nvPr/>
        </p:nvSpPr>
        <p:spPr>
          <a:xfrm>
            <a:off x="6351775" y="2367413"/>
            <a:ext cx="726000" cy="4893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i="1" lang="en-GB" sz="1800">
                <a:solidFill>
                  <a:schemeClr val="dk1"/>
                </a:solidFill>
                <a:latin typeface="Lexend"/>
                <a:ea typeface="Times New Roman"/>
                <a:cs typeface="Times New Roman"/>
                <a:sym typeface="Times New Roman"/>
              </a:rPr>
              <a:t>a</a:t>
            </a:r>
            <a:endParaRPr sz="1800">
              <a:latin typeface="Lexend"/>
              <a:ea typeface="Lexend"/>
              <a:cs typeface="Lexend"/>
              <a:sym typeface="Lexend"/>
            </a:endParaRPr>
          </a:p>
        </p:txBody>
      </p:sp>
      <p:sp>
        <p:nvSpPr>
          <p:cNvPr id="935" name="Google Shape;935;p71"/>
          <p:cNvSpPr txBox="1"/>
          <p:nvPr/>
        </p:nvSpPr>
        <p:spPr>
          <a:xfrm>
            <a:off x="7077775" y="1878225"/>
            <a:ext cx="1120200" cy="489300"/>
          </a:xfrm>
          <a:prstGeom prst="rect">
            <a:avLst/>
          </a:prstGeom>
          <a:solidFill>
            <a:schemeClr val="lt1"/>
          </a:solid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800">
                <a:solidFill>
                  <a:schemeClr val="dk1"/>
                </a:solidFill>
                <a:latin typeface="Lexend"/>
                <a:ea typeface="Times New Roman"/>
                <a:cs typeface="Times New Roman"/>
                <a:sym typeface="Times New Roman"/>
              </a:rPr>
              <a:t>tan(θ°)</a:t>
            </a:r>
            <a:r>
              <a:rPr lang="en-GB" sz="1800">
                <a:solidFill>
                  <a:schemeClr val="dk1"/>
                </a:solidFill>
                <a:latin typeface="Lexend"/>
                <a:ea typeface="Times New Roman"/>
                <a:cs typeface="Times New Roman"/>
                <a:sym typeface="Times New Roman"/>
              </a:rPr>
              <a:t/>
            </a:r>
            <a:r>
              <a:rPr i="1" lang="en-GB" sz="1800">
                <a:solidFill>
                  <a:schemeClr val="dk1"/>
                </a:solidFill>
                <a:latin typeface="Lexend"/>
                <a:ea typeface="Times New Roman"/>
                <a:cs typeface="Times New Roman"/>
                <a:sym typeface="Times New Roman"/>
              </a:rPr>
              <a:t/>
            </a:r>
            <a:r>
              <a:rPr lang="en-GB" sz="1800">
                <a:solidFill>
                  <a:schemeClr val="dk1"/>
                </a:solidFill>
                <a:latin typeface="Lexend"/>
                <a:ea typeface="Times New Roman"/>
                <a:cs typeface="Times New Roman"/>
                <a:sym typeface="Times New Roman"/>
              </a:rPr>
              <a:t/>
            </a:r>
            <a:endParaRPr sz="2000">
              <a:latin typeface="Times New Roman"/>
              <a:ea typeface="Times New Roman"/>
              <a:cs typeface="Times New Roman"/>
              <a:sym typeface="Times New Roman"/>
            </a:endParaRPr>
          </a:p>
        </p:txBody>
      </p:sp>
      <p:sp>
        <p:nvSpPr>
          <p:cNvPr id="936" name="Google Shape;936;p71"/>
          <p:cNvSpPr txBox="1"/>
          <p:nvPr/>
        </p:nvSpPr>
        <p:spPr>
          <a:xfrm>
            <a:off x="324000" y="610600"/>
            <a:ext cx="8496000"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Waxaan u isticmaali karnaa jaantuskan saamiga (ratio table) si aan u soo saarno qaacidada (formula) oo muujinaysa xiriirka ka dhexeeya dhinaca ka soo horjeeda xagasha θ° iyo dhinaca ku xiga (adjacent), waxaana u matali karnaa qaacidada saddex siyaabood.</a:t>
            </a:r>
            <a:r>
              <a:rPr i="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p:txBody>
      </p:sp>
      <p:sp>
        <p:nvSpPr>
          <p:cNvPr id="937" name="Google Shape;937;p71"/>
          <p:cNvSpPr/>
          <p:nvPr/>
        </p:nvSpPr>
        <p:spPr>
          <a:xfrm>
            <a:off x="5078023" y="4032124"/>
            <a:ext cx="195300" cy="1953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938" name="Google Shape;938;p71"/>
          <p:cNvCxnSpPr/>
          <p:nvPr/>
        </p:nvCxnSpPr>
        <p:spPr>
          <a:xfrm>
            <a:off x="5088975" y="4346400"/>
            <a:ext cx="1016700" cy="0"/>
          </a:xfrm>
          <a:prstGeom prst="straightConnector1">
            <a:avLst/>
          </a:prstGeom>
          <a:noFill/>
          <a:ln cap="flat" cmpd="sng" w="28575">
            <a:solidFill>
              <a:srgbClr val="4F7BE8"/>
            </a:solidFill>
            <a:prstDash val="solid"/>
            <a:round/>
            <a:headEnd len="med" w="med" type="triangle"/>
            <a:tailEnd len="med" w="med" type="triangle"/>
          </a:ln>
        </p:spPr>
      </p:cxnSp>
      <p:cxnSp>
        <p:nvCxnSpPr>
          <p:cNvPr id="939" name="Google Shape;939;p71"/>
          <p:cNvCxnSpPr/>
          <p:nvPr/>
        </p:nvCxnSpPr>
        <p:spPr>
          <a:xfrm>
            <a:off x="4996294" y="3205158"/>
            <a:ext cx="0" cy="1026000"/>
          </a:xfrm>
          <a:prstGeom prst="straightConnector1">
            <a:avLst/>
          </a:prstGeom>
          <a:noFill/>
          <a:ln cap="flat" cmpd="sng" w="28575">
            <a:solidFill>
              <a:srgbClr val="4F7BE8"/>
            </a:solidFill>
            <a:prstDash val="solid"/>
            <a:round/>
            <a:headEnd len="med" w="med" type="triangle"/>
            <a:tailEnd len="med" w="med" type="triangle"/>
          </a:ln>
        </p:spPr>
      </p:cxnSp>
      <p:sp>
        <p:nvSpPr>
          <p:cNvPr id="940" name="Google Shape;940;p71"/>
          <p:cNvSpPr txBox="1"/>
          <p:nvPr/>
        </p:nvSpPr>
        <p:spPr>
          <a:xfrm>
            <a:off x="5671668" y="4043761"/>
            <a:ext cx="260400" cy="1299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i="1" lang="en-GB" sz="1100">
                <a:solidFill>
                  <a:schemeClr val="dk1"/>
                </a:solidFill>
                <a:latin typeface="Lexend"/>
                <a:ea typeface="Lexend"/>
                <a:cs typeface="Lexend"/>
                <a:sym typeface="Lexend"/>
              </a:rPr>
              <a:t>θ</a:t>
            </a:r>
            <a:r>
              <a:rPr lang="en-GB" sz="1100">
                <a:solidFill>
                  <a:schemeClr val="dk1"/>
                </a:solidFill>
                <a:latin typeface="Lexend"/>
                <a:ea typeface="Lexend"/>
                <a:cs typeface="Lexend"/>
                <a:sym typeface="Lexend"/>
              </a:rPr>
              <a:t>°</a:t>
            </a:r>
            <a:endParaRPr sz="1800">
              <a:latin typeface="Lexend"/>
              <a:ea typeface="Lexend"/>
              <a:cs typeface="Lexend"/>
              <a:sym typeface="Lexend"/>
            </a:endParaRPr>
          </a:p>
        </p:txBody>
      </p:sp>
      <p:grpSp>
        <p:nvGrpSpPr>
          <p:cNvPr id="941" name="Google Shape;941;p71"/>
          <p:cNvGrpSpPr/>
          <p:nvPr/>
        </p:nvGrpSpPr>
        <p:grpSpPr>
          <a:xfrm>
            <a:off x="6690475" y="2944400"/>
            <a:ext cx="964200" cy="472225"/>
            <a:chOff x="6995275" y="3173000"/>
            <a:chExt cx="964200" cy="472225"/>
          </a:xfrm>
        </p:grpSpPr>
        <p:sp>
          <p:nvSpPr>
            <p:cNvPr id="942" name="Google Shape;942;p71"/>
            <p:cNvSpPr/>
            <p:nvPr/>
          </p:nvSpPr>
          <p:spPr>
            <a:xfrm>
              <a:off x="7072065" y="3173000"/>
              <a:ext cx="645500" cy="137100"/>
            </a:xfrm>
            <a:custGeom>
              <a:rect b="b" l="l" r="r" t="t"/>
              <a:pathLst>
                <a:path extrusionOk="0" h="5484" w="25820">
                  <a:moveTo>
                    <a:pt x="0" y="315"/>
                  </a:moveTo>
                  <a:cubicBezTo>
                    <a:pt x="3392" y="8226"/>
                    <a:pt x="19739" y="6091"/>
                    <a:pt x="25820" y="0"/>
                  </a:cubicBezTo>
                </a:path>
              </a:pathLst>
            </a:custGeom>
            <a:noFill/>
            <a:ln cap="flat" cmpd="sng" w="28575">
              <a:solidFill>
                <a:srgbClr val="000000"/>
              </a:solidFill>
              <a:prstDash val="solid"/>
              <a:round/>
              <a:headEnd len="med" w="med" type="none"/>
              <a:tailEnd len="med" w="med" type="triangle"/>
            </a:ln>
          </p:spPr>
          <p:txBody>
            <a:bodyPr/>
            <a:p/>
          </p:txBody>
        </p:sp>
        <p:sp>
          <p:nvSpPr>
            <p:cNvPr id="943" name="Google Shape;943;p71"/>
            <p:cNvSpPr txBox="1"/>
            <p:nvPr/>
          </p:nvSpPr>
          <p:spPr>
            <a:xfrm>
              <a:off x="6995275" y="3324525"/>
              <a:ext cx="964200" cy="320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1000"/>
                </a:spcAft>
                <a:buNone/>
              </a:pPr>
              <a:r>
                <a:rPr lang="en-GB" sz="1000">
                  <a:solidFill>
                    <a:schemeClr val="dk1"/>
                  </a:solidFill>
                  <a:latin typeface="Lexend"/>
                  <a:ea typeface="Lexend"/>
                  <a:cs typeface="Lexend"/>
                  <a:sym typeface="Lexend"/>
                </a:rPr>
                <a:t>× tan(θ°)</a:t>
              </a:r>
              <a:r>
                <a:rPr lang="en-GB" sz="1000">
                  <a:solidFill>
                    <a:schemeClr val="dk1"/>
                  </a:solidFill>
                  <a:latin typeface="Times New Roman"/>
                  <a:ea typeface="Times New Roman"/>
                  <a:cs typeface="Times New Roman"/>
                  <a:sym typeface="Times New Roman"/>
                </a:rPr>
                <a:t/>
              </a:r>
              <a:r>
                <a:rPr lang="en-GB" sz="1000">
                  <a:solidFill>
                    <a:schemeClr val="dk1"/>
                  </a:solidFill>
                  <a:latin typeface="Times New Roman"/>
                  <a:ea typeface="Times New Roman"/>
                  <a:cs typeface="Times New Roman"/>
                  <a:sym typeface="Times New Roman"/>
                </a:rPr>
                <a:t/>
              </a:r>
              <a:r>
                <a:rPr i="1" lang="en-GB" sz="1000">
                  <a:solidFill>
                    <a:schemeClr val="dk1"/>
                  </a:solidFill>
                  <a:latin typeface="Times New Roman"/>
                  <a:ea typeface="Times New Roman"/>
                  <a:cs typeface="Times New Roman"/>
                  <a:sym typeface="Times New Roman"/>
                </a:rPr>
                <a:t/>
              </a:r>
              <a:r>
                <a:rPr lang="en-GB" sz="1000">
                  <a:solidFill>
                    <a:schemeClr val="dk1"/>
                  </a:solidFill>
                  <a:latin typeface="Times New Roman"/>
                  <a:ea typeface="Times New Roman"/>
                  <a:cs typeface="Times New Roman"/>
                  <a:sym typeface="Times New Roman"/>
                </a:rPr>
                <a:t/>
              </a:r>
              <a:endParaRPr sz="2000">
                <a:solidFill>
                  <a:srgbClr val="000000"/>
                </a:solidFill>
                <a:latin typeface="Times New Roman"/>
                <a:ea typeface="Times New Roman"/>
                <a:cs typeface="Times New Roman"/>
                <a:sym typeface="Times New Roman"/>
              </a:endParaRPr>
            </a:p>
          </p:txBody>
        </p:sp>
      </p:grpSp>
      <p:grpSp>
        <p:nvGrpSpPr>
          <p:cNvPr id="944" name="Google Shape;944;p71"/>
          <p:cNvGrpSpPr/>
          <p:nvPr/>
        </p:nvGrpSpPr>
        <p:grpSpPr>
          <a:xfrm>
            <a:off x="6705675" y="1339925"/>
            <a:ext cx="933900" cy="450600"/>
            <a:chOff x="7010475" y="1568525"/>
            <a:chExt cx="933900" cy="450600"/>
          </a:xfrm>
        </p:grpSpPr>
        <p:sp>
          <p:nvSpPr>
            <p:cNvPr id="945" name="Google Shape;945;p71"/>
            <p:cNvSpPr/>
            <p:nvPr/>
          </p:nvSpPr>
          <p:spPr>
            <a:xfrm flipH="1" rot="10800000">
              <a:off x="7072065" y="1882025"/>
              <a:ext cx="645500" cy="137100"/>
            </a:xfrm>
            <a:custGeom>
              <a:rect b="b" l="l" r="r" t="t"/>
              <a:pathLst>
                <a:path extrusionOk="0" h="5484" w="25820">
                  <a:moveTo>
                    <a:pt x="0" y="315"/>
                  </a:moveTo>
                  <a:cubicBezTo>
                    <a:pt x="3392" y="8226"/>
                    <a:pt x="19739" y="6091"/>
                    <a:pt x="25820" y="0"/>
                  </a:cubicBezTo>
                </a:path>
              </a:pathLst>
            </a:custGeom>
            <a:noFill/>
            <a:ln cap="flat" cmpd="sng" w="28575">
              <a:solidFill>
                <a:srgbClr val="000000"/>
              </a:solidFill>
              <a:prstDash val="solid"/>
              <a:round/>
              <a:headEnd len="med" w="med" type="none"/>
              <a:tailEnd len="med" w="med" type="triangle"/>
            </a:ln>
          </p:spPr>
          <p:txBody>
            <a:bodyPr/>
            <a:p/>
          </p:txBody>
        </p:sp>
        <p:sp>
          <p:nvSpPr>
            <p:cNvPr id="946" name="Google Shape;946;p71"/>
            <p:cNvSpPr txBox="1"/>
            <p:nvPr/>
          </p:nvSpPr>
          <p:spPr>
            <a:xfrm>
              <a:off x="7010475" y="1568525"/>
              <a:ext cx="933900" cy="320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1000"/>
                </a:spcAft>
                <a:buNone/>
              </a:pPr>
              <a:r>
                <a:rPr lang="en-GB" sz="1000">
                  <a:solidFill>
                    <a:srgbClr val="000000"/>
                  </a:solidFill>
                  <a:latin typeface="Lexend"/>
                  <a:ea typeface="Lexend"/>
                  <a:cs typeface="Lexend"/>
                  <a:sym typeface="Lexend"/>
                </a:rPr>
                <a:t>× tan(θ°)</a:t>
              </a:r>
              <a:r>
                <a:rPr lang="en-GB" sz="1000">
                  <a:solidFill>
                    <a:schemeClr val="dk1"/>
                  </a:solidFill>
                  <a:latin typeface="Times New Roman"/>
                  <a:ea typeface="Times New Roman"/>
                  <a:cs typeface="Times New Roman"/>
                  <a:sym typeface="Times New Roman"/>
                </a:rPr>
                <a:t/>
              </a:r>
              <a:r>
                <a:rPr lang="en-GB" sz="1000">
                  <a:solidFill>
                    <a:schemeClr val="dk1"/>
                  </a:solidFill>
                  <a:latin typeface="Times New Roman"/>
                  <a:ea typeface="Times New Roman"/>
                  <a:cs typeface="Times New Roman"/>
                  <a:sym typeface="Times New Roman"/>
                </a:rPr>
                <a:t/>
              </a:r>
              <a:r>
                <a:rPr i="1" lang="en-GB" sz="1000">
                  <a:solidFill>
                    <a:schemeClr val="dk1"/>
                  </a:solidFill>
                  <a:latin typeface="Times New Roman"/>
                  <a:ea typeface="Times New Roman"/>
                  <a:cs typeface="Times New Roman"/>
                  <a:sym typeface="Times New Roman"/>
                </a:rPr>
                <a:t/>
              </a:r>
              <a:r>
                <a:rPr lang="en-GB" sz="1000">
                  <a:solidFill>
                    <a:schemeClr val="dk1"/>
                  </a:solidFill>
                  <a:latin typeface="Times New Roman"/>
                  <a:ea typeface="Times New Roman"/>
                  <a:cs typeface="Times New Roman"/>
                  <a:sym typeface="Times New Roman"/>
                </a:rPr>
                <a:t/>
              </a:r>
              <a:endParaRPr sz="2000">
                <a:latin typeface="Times New Roman"/>
                <a:ea typeface="Times New Roman"/>
                <a:cs typeface="Times New Roman"/>
                <a:sym typeface="Times New Roman"/>
              </a:endParaRPr>
            </a:p>
          </p:txBody>
        </p:sp>
      </p:grpSp>
      <p:graphicFrame>
        <p:nvGraphicFramePr>
          <p:cNvPr id="947" name="Google Shape;947;p71"/>
          <p:cNvGraphicFramePr/>
          <p:nvPr/>
        </p:nvGraphicFramePr>
        <p:xfrm>
          <a:off x="6351765" y="1882150"/>
          <a:ext cx="3000000" cy="3000000"/>
        </p:xfrm>
        <a:graphic>
          <a:graphicData uri="http://schemas.openxmlformats.org/drawingml/2006/table">
            <a:tbl>
              <a:tblPr>
                <a:noFill/>
                <a:tableStyleId>{2A7510FF-DB5D-4613-96E9-5DA671240F2A}</a:tableStyleId>
              </a:tblPr>
              <a:tblGrid>
                <a:gridCol w="725975"/>
                <a:gridCol w="1120225"/>
              </a:tblGrid>
              <a:tr h="489250">
                <a:tc>
                  <a:txBody>
                    <a:bodyPr/>
                    <a:lstStyle/>
                    <a:p>
                      <a:pPr indent="0" lvl="0" marL="0" rtl="0" algn="ctr">
                        <a:spcBef>
                          <a:spcPts val="0"/>
                        </a:spcBef>
                        <a:spcAft>
                          <a:spcPts val="0"/>
                        </a:spcAft>
                        <a:buNone/>
                      </a:pPr>
                      <a:r>
                        <a:rPr lang="en-GB" sz="1800">
                          <a:latin typeface="Lexend"/>
                          <a:ea typeface="Lexend"/>
                          <a:cs typeface="Lexend"/>
                          <a:sym typeface="Lexend"/>
                        </a:rPr>
                        <a:t> </a:t>
                      </a:r>
                      <a:endParaRPr sz="1800">
                        <a:latin typeface="Lexend"/>
                        <a:ea typeface="Lexend"/>
                        <a:cs typeface="Lexend"/>
                        <a:sym typeface="Lexend"/>
                      </a:endParaRPr>
                    </a:p>
                  </a:txBody>
                  <a:tcPr marT="91425" marB="91425" marR="91425" marL="91425" anchor="ctr">
                    <a:lnL cap="flat" cmpd="sng" w="9525">
                      <a:solidFill>
                        <a:srgbClr val="666666"/>
                      </a:solidFill>
                      <a:prstDash val="solid"/>
                      <a:round/>
                      <a:headEnd len="sm" w="sm" type="none"/>
                      <a:tailEnd len="sm" w="sm" type="none"/>
                    </a:lnL>
                    <a:lnR cap="flat" cmpd="sng" w="9525">
                      <a:solidFill>
                        <a:srgbClr val="666666"/>
                      </a:solidFill>
                      <a:prstDash val="solid"/>
                      <a:round/>
                      <a:headEnd len="sm" w="sm" type="none"/>
                      <a:tailEnd len="sm" w="sm" type="none"/>
                    </a:lnR>
                    <a:lnT cap="flat" cmpd="sng" w="9525">
                      <a:solidFill>
                        <a:srgbClr val="666666"/>
                      </a:solidFill>
                      <a:prstDash val="solid"/>
                      <a:round/>
                      <a:headEnd len="sm" w="sm" type="none"/>
                      <a:tailEnd len="sm" w="sm" type="none"/>
                    </a:lnT>
                    <a:lnB cap="flat" cmpd="sng" w="9525">
                      <a:solidFill>
                        <a:srgbClr val="666666"/>
                      </a:solidFill>
                      <a:prstDash val="solid"/>
                      <a:round/>
                      <a:headEnd len="sm" w="sm" type="none"/>
                      <a:tailEnd len="sm" w="sm" type="none"/>
                    </a:lnB>
                  </a:tcPr>
                </a:tc>
                <a:tc>
                  <a:txBody>
                    <a:bodyPr/>
                    <a:lstStyle/>
                    <a:p>
                      <a:pPr indent="0" lvl="0" marL="0" rtl="0" algn="ctr">
                        <a:spcBef>
                          <a:spcPts val="0"/>
                        </a:spcBef>
                        <a:spcAft>
                          <a:spcPts val="0"/>
                        </a:spcAft>
                        <a:buNone/>
                      </a:pPr>
                      <a:r>
                        <a:rPr lang="en-GB" sz="1800">
                          <a:latin typeface="Lexend"/>
                          <a:ea typeface="Lexend"/>
                          <a:cs typeface="Lexend"/>
                          <a:sym typeface="Lexend"/>
                        </a:rPr>
                        <a:t> </a:t>
                      </a:r>
                      <a:endParaRPr sz="1800">
                        <a:latin typeface="Lexend"/>
                        <a:ea typeface="Lexend"/>
                        <a:cs typeface="Lexend"/>
                        <a:sym typeface="Lexend"/>
                      </a:endParaRPr>
                    </a:p>
                  </a:txBody>
                  <a:tcPr marT="91425" marB="91425" marR="91425" marL="91425" anchor="ctr">
                    <a:lnL cap="flat" cmpd="sng" w="9525">
                      <a:solidFill>
                        <a:srgbClr val="666666"/>
                      </a:solidFill>
                      <a:prstDash val="solid"/>
                      <a:round/>
                      <a:headEnd len="sm" w="sm" type="none"/>
                      <a:tailEnd len="sm" w="sm" type="none"/>
                    </a:lnL>
                    <a:lnR cap="flat" cmpd="sng" w="9525">
                      <a:solidFill>
                        <a:srgbClr val="666666"/>
                      </a:solidFill>
                      <a:prstDash val="solid"/>
                      <a:round/>
                      <a:headEnd len="sm" w="sm" type="none"/>
                      <a:tailEnd len="sm" w="sm" type="none"/>
                    </a:lnR>
                    <a:lnT cap="flat" cmpd="sng" w="9525">
                      <a:solidFill>
                        <a:srgbClr val="666666"/>
                      </a:solidFill>
                      <a:prstDash val="solid"/>
                      <a:round/>
                      <a:headEnd len="sm" w="sm" type="none"/>
                      <a:tailEnd len="sm" w="sm" type="none"/>
                    </a:lnT>
                    <a:lnB cap="flat" cmpd="sng" w="9525">
                      <a:solidFill>
                        <a:srgbClr val="666666"/>
                      </a:solidFill>
                      <a:prstDash val="solid"/>
                      <a:round/>
                      <a:headEnd len="sm" w="sm" type="none"/>
                      <a:tailEnd len="sm" w="sm" type="none"/>
                    </a:lnB>
                  </a:tcPr>
                </a:tc>
              </a:tr>
              <a:tr h="489250">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91425" marB="91425" marR="91425" marL="91425" anchor="ctr">
                    <a:lnL cap="flat" cmpd="sng" w="9525">
                      <a:solidFill>
                        <a:srgbClr val="666666"/>
                      </a:solidFill>
                      <a:prstDash val="solid"/>
                      <a:round/>
                      <a:headEnd len="sm" w="sm" type="none"/>
                      <a:tailEnd len="sm" w="sm" type="none"/>
                    </a:lnL>
                    <a:lnR cap="flat" cmpd="sng" w="9525">
                      <a:solidFill>
                        <a:srgbClr val="666666"/>
                      </a:solidFill>
                      <a:prstDash val="solid"/>
                      <a:round/>
                      <a:headEnd len="sm" w="sm" type="none"/>
                      <a:tailEnd len="sm" w="sm" type="none"/>
                    </a:lnR>
                    <a:lnT cap="flat" cmpd="sng" w="9525">
                      <a:solidFill>
                        <a:srgbClr val="666666"/>
                      </a:solidFill>
                      <a:prstDash val="solid"/>
                      <a:round/>
                      <a:headEnd len="sm" w="sm" type="none"/>
                      <a:tailEnd len="sm" w="sm" type="none"/>
                    </a:lnT>
                    <a:lnB cap="flat" cmpd="sng" w="9525">
                      <a:solidFill>
                        <a:srgbClr val="666666"/>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Lexend"/>
                        <a:ea typeface="Lexend"/>
                        <a:cs typeface="Lexend"/>
                        <a:sym typeface="Lexend"/>
                      </a:endParaRPr>
                    </a:p>
                  </a:txBody>
                  <a:tcPr marT="91425" marB="91425" marR="91425" marL="91425" anchor="ctr">
                    <a:lnL cap="flat" cmpd="sng" w="9525">
                      <a:solidFill>
                        <a:srgbClr val="666666"/>
                      </a:solidFill>
                      <a:prstDash val="solid"/>
                      <a:round/>
                      <a:headEnd len="sm" w="sm" type="none"/>
                      <a:tailEnd len="sm" w="sm" type="none"/>
                    </a:lnL>
                    <a:lnR cap="flat" cmpd="sng" w="9525">
                      <a:solidFill>
                        <a:srgbClr val="666666"/>
                      </a:solidFill>
                      <a:prstDash val="solid"/>
                      <a:round/>
                      <a:headEnd len="sm" w="sm" type="none"/>
                      <a:tailEnd len="sm" w="sm" type="none"/>
                    </a:lnR>
                    <a:lnT cap="flat" cmpd="sng" w="9525">
                      <a:solidFill>
                        <a:srgbClr val="666666"/>
                      </a:solidFill>
                      <a:prstDash val="solid"/>
                      <a:round/>
                      <a:headEnd len="sm" w="sm" type="none"/>
                      <a:tailEnd len="sm" w="sm" type="none"/>
                    </a:lnT>
                    <a:lnB cap="flat" cmpd="sng" w="9525">
                      <a:solidFill>
                        <a:srgbClr val="666666"/>
                      </a:solidFill>
                      <a:prstDash val="solid"/>
                      <a:round/>
                      <a:headEnd len="sm" w="sm" type="none"/>
                      <a:tailEnd len="sm" w="sm" type="none"/>
                    </a:lnB>
                  </a:tcPr>
                </a:tc>
              </a:tr>
            </a:tbl>
          </a:graphicData>
        </a:graphic>
      </p:graphicFrame>
      <p:sp>
        <p:nvSpPr>
          <p:cNvPr id="948" name="Google Shape;948;p71"/>
          <p:cNvSpPr/>
          <p:nvPr/>
        </p:nvSpPr>
        <p:spPr>
          <a:xfrm>
            <a:off x="1046200" y="2010025"/>
            <a:ext cx="1092900" cy="378600"/>
          </a:xfrm>
          <a:prstGeom prst="rect">
            <a:avLst/>
          </a:prstGeom>
          <a:solidFill>
            <a:schemeClr val="lt1"/>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49" name="Google Shape;949;p71"/>
          <p:cNvSpPr/>
          <p:nvPr/>
        </p:nvSpPr>
        <p:spPr>
          <a:xfrm>
            <a:off x="2144500" y="2010025"/>
            <a:ext cx="840600" cy="378600"/>
          </a:xfrm>
          <a:prstGeom prst="rect">
            <a:avLst/>
          </a:prstGeom>
          <a:solidFill>
            <a:schemeClr val="lt1"/>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50" name="Google Shape;950;p71"/>
          <p:cNvSpPr/>
          <p:nvPr/>
        </p:nvSpPr>
        <p:spPr>
          <a:xfrm>
            <a:off x="922800" y="3164200"/>
            <a:ext cx="933900" cy="378600"/>
          </a:xfrm>
          <a:prstGeom prst="rect">
            <a:avLst/>
          </a:prstGeom>
          <a:solidFill>
            <a:schemeClr val="lt1"/>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51" name="Google Shape;951;p71"/>
          <p:cNvSpPr/>
          <p:nvPr/>
        </p:nvSpPr>
        <p:spPr>
          <a:xfrm>
            <a:off x="1923125" y="3055663"/>
            <a:ext cx="840600" cy="378600"/>
          </a:xfrm>
          <a:prstGeom prst="rect">
            <a:avLst/>
          </a:prstGeom>
          <a:solidFill>
            <a:schemeClr val="lt1"/>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52" name="Google Shape;952;p71"/>
          <p:cNvSpPr/>
          <p:nvPr/>
        </p:nvSpPr>
        <p:spPr>
          <a:xfrm>
            <a:off x="1430050" y="3992550"/>
            <a:ext cx="1092900" cy="378600"/>
          </a:xfrm>
          <a:prstGeom prst="rect">
            <a:avLst/>
          </a:prstGeom>
          <a:solidFill>
            <a:schemeClr val="lt1"/>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53" name="Google Shape;953;p71"/>
          <p:cNvSpPr/>
          <p:nvPr/>
        </p:nvSpPr>
        <p:spPr>
          <a:xfrm>
            <a:off x="813475" y="4230103"/>
            <a:ext cx="616500" cy="356700"/>
          </a:xfrm>
          <a:prstGeom prst="rect">
            <a:avLst/>
          </a:prstGeom>
          <a:solidFill>
            <a:schemeClr val="lt1"/>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54" name="Google Shape;954;p71"/>
          <p:cNvSpPr/>
          <p:nvPr/>
        </p:nvSpPr>
        <p:spPr>
          <a:xfrm>
            <a:off x="6351775" y="2373950"/>
            <a:ext cx="726000" cy="489300"/>
          </a:xfrm>
          <a:prstGeom prst="rect">
            <a:avLst/>
          </a:prstGeom>
          <a:solidFill>
            <a:srgbClr val="EBEDFE"/>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Clr>
                <a:schemeClr val="dk1"/>
              </a:buClr>
              <a:buSzPts val="1100"/>
              <a:buFont typeface="Arial"/>
              <a:buNone/>
            </a:pPr>
            <a:r>
              <a:rPr i="1" lang="en-GB" sz="1800">
                <a:solidFill>
                  <a:schemeClr val="dk1"/>
                </a:solidFill>
                <a:latin typeface="Lexend"/>
                <a:ea typeface="Times New Roman"/>
                <a:cs typeface="Times New Roman"/>
                <a:sym typeface="Times New Roman"/>
              </a:rPr>
              <a:t>a</a:t>
            </a:r>
            <a:endParaRPr>
              <a:latin typeface="Lexend"/>
              <a:ea typeface="Lexend"/>
              <a:cs typeface="Lexend"/>
              <a:sym typeface="Lexend"/>
            </a:endParaRPr>
          </a:p>
        </p:txBody>
      </p:sp>
      <p:sp>
        <p:nvSpPr>
          <p:cNvPr id="955" name="Google Shape;955;p71"/>
          <p:cNvSpPr/>
          <p:nvPr/>
        </p:nvSpPr>
        <p:spPr>
          <a:xfrm>
            <a:off x="7077775" y="2373950"/>
            <a:ext cx="1120200" cy="489300"/>
          </a:xfrm>
          <a:prstGeom prst="rect">
            <a:avLst/>
          </a:prstGeom>
          <a:solidFill>
            <a:srgbClr val="EBEDFE"/>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opp</a:t>
            </a:r>
            <a:endParaRPr>
              <a:solidFill>
                <a:schemeClr val="dk1"/>
              </a:solidFill>
              <a:latin typeface="Lexend"/>
              <a:ea typeface="Lexend"/>
              <a:cs typeface="Lexend"/>
              <a:sym typeface="Lexend"/>
            </a:endParaRPr>
          </a:p>
        </p:txBody>
      </p:sp>
      <p:sp>
        <p:nvSpPr>
          <p:cNvPr id="956" name="Google Shape;956;p71"/>
          <p:cNvSpPr/>
          <p:nvPr/>
        </p:nvSpPr>
        <p:spPr>
          <a:xfrm>
            <a:off x="832875" y="2010025"/>
            <a:ext cx="289200" cy="378600"/>
          </a:xfrm>
          <a:prstGeom prst="rect">
            <a:avLst/>
          </a:prstGeom>
          <a:solidFill>
            <a:schemeClr val="lt1"/>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57" name="Google Shape;957;p71"/>
          <p:cNvSpPr/>
          <p:nvPr/>
        </p:nvSpPr>
        <p:spPr>
          <a:xfrm>
            <a:off x="922800" y="2821875"/>
            <a:ext cx="933900" cy="340500"/>
          </a:xfrm>
          <a:prstGeom prst="rect">
            <a:avLst/>
          </a:prstGeom>
          <a:solidFill>
            <a:schemeClr val="lt1"/>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58" name="Google Shape;958;p71"/>
          <p:cNvSpPr/>
          <p:nvPr/>
        </p:nvSpPr>
        <p:spPr>
          <a:xfrm>
            <a:off x="813475" y="3876822"/>
            <a:ext cx="616500" cy="319500"/>
          </a:xfrm>
          <a:prstGeom prst="rect">
            <a:avLst/>
          </a:prstGeom>
          <a:solidFill>
            <a:schemeClr val="lt1"/>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59" name="Google Shape;959;p71"/>
          <p:cNvSpPr/>
          <p:nvPr/>
        </p:nvSpPr>
        <p:spPr>
          <a:xfrm>
            <a:off x="7077775" y="1882050"/>
            <a:ext cx="1120200" cy="489300"/>
          </a:xfrm>
          <a:prstGeom prst="rect">
            <a:avLst/>
          </a:prstGeom>
          <a:solidFill>
            <a:srgbClr val="EBEDFE"/>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Clr>
                <a:schemeClr val="dk1"/>
              </a:buClr>
              <a:buSzPts val="1100"/>
              <a:buFont typeface="Arial"/>
              <a:buNone/>
            </a:pPr>
            <a:r>
              <a:rPr lang="en-GB" sz="1800">
                <a:solidFill>
                  <a:schemeClr val="dk1"/>
                </a:solidFill>
                <a:latin typeface="Lexend"/>
                <a:ea typeface="Times New Roman"/>
                <a:cs typeface="Times New Roman"/>
                <a:sym typeface="Times New Roman"/>
              </a:rPr>
              <a:t>tan(θ°)</a:t>
            </a:r>
            <a:r>
              <a:rPr lang="en-GB" sz="1800">
                <a:solidFill>
                  <a:schemeClr val="dk1"/>
                </a:solidFill>
                <a:latin typeface="Lexend"/>
                <a:ea typeface="Times New Roman"/>
                <a:cs typeface="Times New Roman"/>
                <a:sym typeface="Times New Roman"/>
              </a:rPr>
              <a:t/>
            </a:r>
            <a:r>
              <a:rPr i="1" lang="en-GB" sz="1800">
                <a:solidFill>
                  <a:schemeClr val="dk1"/>
                </a:solidFill>
                <a:latin typeface="Lexend"/>
                <a:ea typeface="Times New Roman"/>
                <a:cs typeface="Times New Roman"/>
                <a:sym typeface="Times New Roman"/>
              </a:rPr>
              <a:t/>
            </a:r>
            <a:r>
              <a:rPr lang="en-GB" sz="1800">
                <a:solidFill>
                  <a:schemeClr val="dk1"/>
                </a:solidFill>
                <a:latin typeface="Lexend"/>
                <a:ea typeface="Times New Roman"/>
                <a:cs typeface="Times New Roman"/>
                <a:sym typeface="Times New Roman"/>
              </a:rPr>
              <a:t/>
            </a:r>
            <a:endParaRPr sz="2000">
              <a:solidFill>
                <a:schemeClr val="dk1"/>
              </a:solidFill>
              <a:latin typeface="Times New Roman"/>
              <a:ea typeface="Times New Roman"/>
              <a:cs typeface="Times New Roman"/>
              <a:sym typeface="Times New Roman"/>
            </a:endParaRPr>
          </a:p>
        </p:txBody>
      </p:sp>
      <p:sp>
        <p:nvSpPr>
          <p:cNvPr id="960" name="Google Shape;960;p71"/>
          <p:cNvSpPr/>
          <p:nvPr/>
        </p:nvSpPr>
        <p:spPr>
          <a:xfrm>
            <a:off x="6566675" y="3094199"/>
            <a:ext cx="1149000" cy="340500"/>
          </a:xfrm>
          <a:prstGeom prst="rect">
            <a:avLst/>
          </a:prstGeom>
          <a:solidFill>
            <a:srgbClr val="EBEDFE"/>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 tan(θ°)</a:t>
            </a:r>
            <a:r>
              <a:rPr i="1" lang="en-GB" sz="1100">
                <a:solidFill>
                  <a:schemeClr val="dk1"/>
                </a:solidFill>
                <a:latin typeface="Lexend"/>
                <a:ea typeface="Times New Roman"/>
                <a:cs typeface="Times New Roman"/>
                <a:sym typeface="Times New Roman"/>
              </a:rPr>
              <a:t/>
            </a:r>
            <a:r>
              <a:rPr lang="en-GB" sz="1100">
                <a:solidFill>
                  <a:schemeClr val="dk1"/>
                </a:solidFill>
                <a:latin typeface="Lexend"/>
                <a:ea typeface="Times New Roman"/>
                <a:cs typeface="Times New Roman"/>
                <a:sym typeface="Times New Roman"/>
              </a:rPr>
              <a:t/>
            </a:r>
            <a:r>
              <a:rPr lang="en-GB" sz="1100">
                <a:solidFill>
                  <a:schemeClr val="dk1"/>
                </a:solidFill>
                <a:latin typeface="Lexend"/>
                <a:ea typeface="Times New Roman"/>
                <a:cs typeface="Times New Roman"/>
                <a:sym typeface="Times New Roman"/>
              </a:rPr>
              <a:t/>
            </a:r>
            <a:r>
              <a:rPr i="1" lang="en-GB" sz="1100">
                <a:solidFill>
                  <a:schemeClr val="dk1"/>
                </a:solidFill>
                <a:latin typeface="Lexend"/>
                <a:ea typeface="Times New Roman"/>
                <a:cs typeface="Times New Roman"/>
                <a:sym typeface="Times New Roman"/>
              </a:rPr>
              <a:t/>
            </a:r>
            <a:r>
              <a:rPr lang="en-GB" sz="1100">
                <a:solidFill>
                  <a:schemeClr val="dk1"/>
                </a:solidFill>
                <a:latin typeface="Lexend"/>
                <a:ea typeface="Times New Roman"/>
                <a:cs typeface="Times New Roman"/>
                <a:sym typeface="Times New Roman"/>
              </a:rPr>
              <a:t/>
            </a:r>
            <a:endParaRPr sz="1600">
              <a:latin typeface="Times New Roman"/>
              <a:ea typeface="Times New Roman"/>
              <a:cs typeface="Times New Roman"/>
              <a:sym typeface="Times New Roman"/>
            </a:endParaRPr>
          </a:p>
        </p:txBody>
      </p:sp>
      <p:grpSp>
        <p:nvGrpSpPr>
          <p:cNvPr id="961" name="Google Shape;961;p71"/>
          <p:cNvGrpSpPr/>
          <p:nvPr/>
        </p:nvGrpSpPr>
        <p:grpSpPr>
          <a:xfrm>
            <a:off x="6566675" y="2945087"/>
            <a:ext cx="1149000" cy="490299"/>
            <a:chOff x="3621250" y="2326000"/>
            <a:chExt cx="1149000" cy="490299"/>
          </a:xfrm>
        </p:grpSpPr>
        <p:sp>
          <p:nvSpPr>
            <p:cNvPr id="962" name="Google Shape;962;p71"/>
            <p:cNvSpPr/>
            <p:nvPr/>
          </p:nvSpPr>
          <p:spPr>
            <a:xfrm flipH="1">
              <a:off x="3873000" y="2326000"/>
              <a:ext cx="645500" cy="137100"/>
            </a:xfrm>
            <a:custGeom>
              <a:rect b="b" l="l" r="r" t="t"/>
              <a:pathLst>
                <a:path extrusionOk="0" h="5484" w="25820">
                  <a:moveTo>
                    <a:pt x="0" y="315"/>
                  </a:moveTo>
                  <a:cubicBezTo>
                    <a:pt x="3392" y="8226"/>
                    <a:pt x="19739" y="6091"/>
                    <a:pt x="25820" y="0"/>
                  </a:cubicBezTo>
                </a:path>
              </a:pathLst>
            </a:custGeom>
            <a:noFill/>
            <a:ln cap="flat" cmpd="sng" w="28575">
              <a:solidFill>
                <a:srgbClr val="000000"/>
              </a:solidFill>
              <a:prstDash val="solid"/>
              <a:round/>
              <a:headEnd len="med" w="med" type="none"/>
              <a:tailEnd len="med" w="med" type="triangle"/>
            </a:ln>
          </p:spPr>
          <p:txBody>
            <a:bodyPr/>
            <a:p/>
          </p:txBody>
        </p:sp>
        <p:sp>
          <p:nvSpPr>
            <p:cNvPr id="963" name="Google Shape;963;p71"/>
            <p:cNvSpPr/>
            <p:nvPr/>
          </p:nvSpPr>
          <p:spPr>
            <a:xfrm flipH="1">
              <a:off x="3621250" y="2475799"/>
              <a:ext cx="1149000" cy="340500"/>
            </a:xfrm>
            <a:prstGeom prst="rect">
              <a:avLst/>
            </a:prstGeom>
            <a:solidFill>
              <a:srgbClr val="EBEDFE"/>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 tan(θ°)</a:t>
              </a:r>
              <a:r>
                <a:rPr i="1" lang="en-GB" sz="1000">
                  <a:solidFill>
                    <a:schemeClr val="dk1"/>
                  </a:solidFill>
                  <a:latin typeface="Times New Roman"/>
                  <a:ea typeface="Times New Roman"/>
                  <a:cs typeface="Times New Roman"/>
                  <a:sym typeface="Times New Roman"/>
                </a:rPr>
                <a:t/>
              </a:r>
              <a:r>
                <a:rPr lang="en-GB" sz="1000">
                  <a:solidFill>
                    <a:schemeClr val="dk1"/>
                  </a:solidFill>
                  <a:latin typeface="Times New Roman"/>
                  <a:ea typeface="Times New Roman"/>
                  <a:cs typeface="Times New Roman"/>
                  <a:sym typeface="Times New Roman"/>
                </a:rPr>
                <a:t/>
              </a:r>
              <a:r>
                <a:rPr lang="en-GB" sz="1000">
                  <a:solidFill>
                    <a:schemeClr val="dk1"/>
                  </a:solidFill>
                  <a:latin typeface="Times New Roman"/>
                  <a:ea typeface="Times New Roman"/>
                  <a:cs typeface="Times New Roman"/>
                  <a:sym typeface="Times New Roman"/>
                </a:rPr>
                <a:t/>
              </a:r>
              <a:r>
                <a:rPr i="1" lang="en-GB" sz="1000">
                  <a:solidFill>
                    <a:schemeClr val="dk1"/>
                  </a:solidFill>
                  <a:latin typeface="Times New Roman"/>
                  <a:ea typeface="Times New Roman"/>
                  <a:cs typeface="Times New Roman"/>
                  <a:sym typeface="Times New Roman"/>
                </a:rPr>
                <a:t/>
              </a:r>
              <a:r>
                <a:rPr lang="en-GB" sz="1000">
                  <a:solidFill>
                    <a:schemeClr val="dk1"/>
                  </a:solidFill>
                  <a:latin typeface="Times New Roman"/>
                  <a:ea typeface="Times New Roman"/>
                  <a:cs typeface="Times New Roman"/>
                  <a:sym typeface="Times New Roman"/>
                </a:rPr>
                <a:t/>
              </a:r>
              <a:endParaRPr>
                <a:latin typeface="Times New Roman"/>
                <a:ea typeface="Times New Roman"/>
                <a:cs typeface="Times New Roman"/>
                <a:sym typeface="Times New Roman"/>
              </a:endParaRPr>
            </a:p>
          </p:txBody>
        </p:sp>
      </p:grpSp>
      <p:grpSp>
        <p:nvGrpSpPr>
          <p:cNvPr id="964" name="Google Shape;964;p71"/>
          <p:cNvGrpSpPr/>
          <p:nvPr/>
        </p:nvGrpSpPr>
        <p:grpSpPr>
          <a:xfrm flipH="1" rot="10800000">
            <a:off x="8236528" y="2022341"/>
            <a:ext cx="567216" cy="582525"/>
            <a:chOff x="9531928" y="2518909"/>
            <a:chExt cx="567216" cy="582525"/>
          </a:xfrm>
        </p:grpSpPr>
        <p:sp>
          <p:nvSpPr>
            <p:cNvPr id="965" name="Google Shape;965;p71"/>
            <p:cNvSpPr/>
            <p:nvPr/>
          </p:nvSpPr>
          <p:spPr>
            <a:xfrm flipH="1">
              <a:off x="9531928" y="2518909"/>
              <a:ext cx="145300" cy="582525"/>
            </a:xfrm>
            <a:custGeom>
              <a:rect b="b" l="l" r="r" t="t"/>
              <a:pathLst>
                <a:path extrusionOk="0" h="23301" w="5812">
                  <a:moveTo>
                    <a:pt x="5812" y="0"/>
                  </a:moveTo>
                  <a:cubicBezTo>
                    <a:pt x="-862" y="4007"/>
                    <a:pt x="-2242" y="18988"/>
                    <a:pt x="4238" y="23301"/>
                  </a:cubicBezTo>
                </a:path>
              </a:pathLst>
            </a:custGeom>
            <a:noFill/>
            <a:ln cap="flat" cmpd="sng" w="28575">
              <a:solidFill>
                <a:srgbClr val="000000"/>
              </a:solidFill>
              <a:prstDash val="solid"/>
              <a:round/>
              <a:headEnd len="med" w="med" type="none"/>
              <a:tailEnd len="med" w="med" type="triangle"/>
            </a:ln>
          </p:spPr>
          <p:txBody>
            <a:bodyPr/>
            <a:p/>
          </p:txBody>
        </p:sp>
        <p:sp>
          <p:nvSpPr>
            <p:cNvPr id="966" name="Google Shape;966;p71"/>
            <p:cNvSpPr/>
            <p:nvPr/>
          </p:nvSpPr>
          <p:spPr>
            <a:xfrm rot="10800000">
              <a:off x="9660844" y="2636982"/>
              <a:ext cx="438300" cy="340500"/>
            </a:xfrm>
            <a:prstGeom prst="rect">
              <a:avLst/>
            </a:prstGeom>
            <a:solidFill>
              <a:srgbClr val="EBEDFE"/>
            </a:solidFill>
            <a:ln cap="flat" cmpd="sng" w="38100">
              <a:solidFill>
                <a:schemeClr val="accent4"/>
              </a:solidFill>
              <a:prstDash val="solid"/>
              <a:round/>
              <a:headEnd len="sm" w="sm" type="none"/>
              <a:tailEnd len="sm" w="sm" type="none"/>
            </a:ln>
          </p:spPr>
          <p:txBody>
            <a:bodyPr anchorCtr="0" anchor="ctr" bIns="0" lIns="0" spcFirstLastPara="1" rIns="0" wrap="square" tIns="0">
              <a:noAutofit/>
            </a:bodyPr>
            <a:lstStyle/>
            <a:p>
              <a:pPr indent="0" lvl="0" marL="0" rtl="0" algn="ctr">
                <a:lnSpc>
                  <a:spcPct val="100000"/>
                </a:lnSpc>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 </a:t>
              </a:r>
              <a:r>
                <a:rPr i="1" lang="en-GB" sz="1000">
                  <a:solidFill>
                    <a:schemeClr val="dk1"/>
                  </a:solidFill>
                  <a:latin typeface="Times New Roman"/>
                  <a:ea typeface="Times New Roman"/>
                  <a:cs typeface="Times New Roman"/>
                  <a:sym typeface="Times New Roman"/>
                </a:rPr>
                <a:t>a</a:t>
              </a:r>
              <a:endParaRPr sz="1800">
                <a:solidFill>
                  <a:schemeClr val="dk1"/>
                </a:solidFill>
                <a:latin typeface="Lexend"/>
                <a:ea typeface="Lexend"/>
                <a:cs typeface="Lexend"/>
                <a:sym typeface="Lexend"/>
              </a:endParaRPr>
            </a:p>
          </p:txBody>
        </p:sp>
      </p:grpSp>
      <p:sp>
        <p:nvSpPr>
          <p:cNvPr id="967" name="Google Shape;967;p7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Qaabaynta qaacidada tangent (Formalising the tangent formula)</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4"/>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956"/>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948"/>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954"/>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96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949"/>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960"/>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95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955"/>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5"/>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957"/>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950"/>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961"/>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941"/>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955"/>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951"/>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954"/>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961"/>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94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954"/>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5"/>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958"/>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64"/>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924"/>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953"/>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955"/>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964"/>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924"/>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952"/>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95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959"/>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1" name="Shape 971"/>
        <p:cNvGrpSpPr/>
        <p:nvPr/>
      </p:nvGrpSpPr>
      <p:grpSpPr>
        <a:xfrm>
          <a:off x="0" y="0"/>
          <a:ext cx="0" cy="0"/>
          <a:chOff x="0" y="0"/>
          <a:chExt cx="0" cy="0"/>
        </a:xfrm>
      </p:grpSpPr>
      <p:pic>
        <p:nvPicPr>
          <p:cNvPr descr="&lt;math xmlns=&quot;http://www.w3.org/1998/Math/MathML&quot; display=&quot;block&quot; data-is-equatio=&quot;1&quot; data-latex=&quot;\frac{\text{opp}}{a}=\tan\left(\theta°\right)\ \ \ \ \ \frac{\text{opp}}{\tan\left(\theta°\right)}=a\ \ \ \ \ a\times\tan\left(\theta°\right)=\text{opp}&quot;&gt;&lt;mfrac&gt;&lt;mtext&gt;opp&lt;/mtext&gt;&lt;mi&gt;a&lt;/mi&gt;&lt;/mfrac&gt;&lt;mo&gt;=&lt;/mo&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text&gt;opp&lt;/mtext&gt;&lt;mrow&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a&lt;/mi&gt;&lt;mtext&gt;&lt;/mtext&gt;&lt;mtext&gt;&lt;/mtext&gt;&lt;mtext&gt;&lt;/mtext&gt;&lt;mtext&gt;&lt;/mtext&gt;&lt;mtext&gt;&lt;/mtext&gt;&lt;mi&gt;a&lt;/mi&gt;&lt;mo&gt;×&lt;/mo&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text&gt;opp&lt;/mtext&gt;&lt;/math&gt;" id="972" name="Google Shape;972;p72" title="opp over a equals tangent theta degrees opp over tangent theta degrees equals a a times tangent theta degrees equals opp"/>
          <p:cNvPicPr preferRelativeResize="0"/>
          <p:nvPr/>
        </p:nvPicPr>
        <p:blipFill rotWithShape="1">
          <a:blip r:embed="rId3">
            <a:alphaModFix/>
          </a:blip>
          <a:srcRect b="0" l="34397" r="48714" t="0"/>
          <a:stretch/>
        </p:blipFill>
        <p:spPr>
          <a:xfrm>
            <a:off x="6797523" y="2601875"/>
            <a:ext cx="1002275" cy="613500"/>
          </a:xfrm>
          <a:prstGeom prst="rect">
            <a:avLst/>
          </a:prstGeom>
          <a:noFill/>
          <a:ln>
            <a:noFill/>
          </a:ln>
        </p:spPr>
      </p:pic>
      <p:pic>
        <p:nvPicPr>
          <p:cNvPr descr="&lt;math xmlns=&quot;http://www.w3.org/1998/Math/MathML&quot; display=&quot;block&quot; data-is-equatio=&quot;1&quot; data-latex=&quot;\frac{\text{opp}}{a}=\tan\left(\theta°\right)\ \ \ \ \ \frac{\text{opp}}{\tan\left(\theta°\right)}=a\ \ \ \ \ a\times\tan\left(\theta°\right)=\text{opp}&quot;&gt;&lt;mfrac&gt;&lt;mtext&gt;opp&lt;/mtext&gt;&lt;mi&gt;a&lt;/mi&gt;&lt;/mfrac&gt;&lt;mo&gt;=&lt;/mo&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text&gt;opp&lt;/mtext&gt;&lt;mrow&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a&lt;/mi&gt;&lt;mtext&gt;&lt;/mtext&gt;&lt;mtext&gt;&lt;/mtext&gt;&lt;mtext&gt;&lt;/mtext&gt;&lt;mtext&gt;&lt;/mtext&gt;&lt;mtext&gt;&lt;/mtext&gt;&lt;mi&gt;a&lt;/mi&gt;&lt;mo&gt;×&lt;/mo&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text&gt;opp&lt;/mtext&gt;&lt;/math&gt;" id="973" name="Google Shape;973;p72" title="opp over a equals tangent theta degrees opp over tangent theta degrees equals a a times tangent theta degrees equals opp"/>
          <p:cNvPicPr preferRelativeResize="0"/>
          <p:nvPr/>
        </p:nvPicPr>
        <p:blipFill rotWithShape="1">
          <a:blip r:embed="rId3">
            <a:alphaModFix/>
          </a:blip>
          <a:srcRect b="0" l="92236" r="0" t="0"/>
          <a:stretch/>
        </p:blipFill>
        <p:spPr>
          <a:xfrm>
            <a:off x="7013957" y="1577575"/>
            <a:ext cx="460775" cy="613500"/>
          </a:xfrm>
          <a:prstGeom prst="rect">
            <a:avLst/>
          </a:prstGeom>
          <a:noFill/>
          <a:ln>
            <a:noFill/>
          </a:ln>
        </p:spPr>
      </p:pic>
      <p:grpSp>
        <p:nvGrpSpPr>
          <p:cNvPr id="974" name="Google Shape;974;p72"/>
          <p:cNvGrpSpPr/>
          <p:nvPr/>
        </p:nvGrpSpPr>
        <p:grpSpPr>
          <a:xfrm>
            <a:off x="1918219" y="2580509"/>
            <a:ext cx="1627799" cy="680787"/>
            <a:chOff x="2058073" y="3928800"/>
            <a:chExt cx="1627799" cy="680787"/>
          </a:xfrm>
        </p:grpSpPr>
        <p:pic>
          <p:nvPicPr>
            <p:cNvPr descr="&lt;math xmlns=&quot;http://www.w3.org/1998/Math/MathML&quot; display=&quot;block&quot; data-is-equatio=&quot;1&quot; data-latex=&quot;\frac{\text{opp}}{a}=\tan\left(\theta°\right)\ \ \ \ \ \frac{\text{opp}}{\tan\left(\theta°\right)}=a\ \ \ \ \ a\times\tan\left(\theta°\right)=\text{opp}&quot;&gt;&lt;mfrac&gt;&lt;mtext&gt;opp&lt;/mtext&gt;&lt;mi&gt;a&lt;/mi&gt;&lt;/mfrac&gt;&lt;mo&gt;=&lt;/mo&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text&gt;opp&lt;/mtext&gt;&lt;mrow&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a&lt;/mi&gt;&lt;mtext&gt;&lt;/mtext&gt;&lt;mtext&gt;&lt;/mtext&gt;&lt;mtext&gt;&lt;/mtext&gt;&lt;mtext&gt;&lt;/mtext&gt;&lt;mtext&gt;&lt;/mtext&gt;&lt;mi&gt;a&lt;/mi&gt;&lt;mo&gt;×&lt;/mo&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text&gt;opp&lt;/mtext&gt;&lt;/math&gt;" id="975" name="Google Shape;975;p72" title="opp over a equals tangent theta degrees opp over tangent theta degrees equals a a times tangent theta degrees equals opp"/>
            <p:cNvPicPr preferRelativeResize="0"/>
            <p:nvPr/>
          </p:nvPicPr>
          <p:blipFill rotWithShape="1">
            <a:blip r:embed="rId3">
              <a:alphaModFix/>
            </a:blip>
            <a:srcRect b="0" l="72573" r="0" t="0"/>
            <a:stretch/>
          </p:blipFill>
          <p:spPr>
            <a:xfrm>
              <a:off x="2058073" y="3928800"/>
              <a:ext cx="1627799" cy="613500"/>
            </a:xfrm>
            <a:prstGeom prst="rect">
              <a:avLst/>
            </a:prstGeom>
            <a:noFill/>
            <a:ln>
              <a:noFill/>
            </a:ln>
          </p:spPr>
        </p:pic>
        <p:cxnSp>
          <p:nvCxnSpPr>
            <p:cNvPr id="976" name="Google Shape;976;p72"/>
            <p:cNvCxnSpPr/>
            <p:nvPr/>
          </p:nvCxnSpPr>
          <p:spPr>
            <a:xfrm>
              <a:off x="3263075" y="4390653"/>
              <a:ext cx="380400" cy="0"/>
            </a:xfrm>
            <a:prstGeom prst="straightConnector1">
              <a:avLst/>
            </a:prstGeom>
            <a:noFill/>
            <a:ln cap="flat" cmpd="sng" w="19050">
              <a:solidFill>
                <a:schemeClr val="dk1"/>
              </a:solidFill>
              <a:prstDash val="solid"/>
              <a:round/>
              <a:headEnd len="med" w="med" type="none"/>
              <a:tailEnd len="med" w="med" type="none"/>
            </a:ln>
          </p:spPr>
        </p:cxnSp>
        <p:pic>
          <p:nvPicPr>
            <p:cNvPr descr="&lt;math xmlns=&quot;http://www.w3.org/1998/Math/MathML&quot; display=&quot;block&quot; data-is-equatio=&quot;1&quot; data-latex=&quot;\frac{opp}{a}=\tan\left(\theta°\right)\ \ \ \ \ \frac{opp}{\tan\left(\theta°\right)}=a\ \ \ \ \ a\times\tan\left(\theta°\right)=opp&quot;&gt;&lt;mfrac&gt;&lt;mrow&gt;&lt;mi&gt;o&lt;/mi&gt;&lt;mi&gt;p&lt;/mi&gt;&lt;mi&gt;p&lt;/mi&gt;&lt;/mrow&gt;&lt;mi&gt;a&lt;/mi&gt;&lt;/mfrac&gt;&lt;mo&gt;=&lt;/mo&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row&gt;&lt;mi&gt;o&lt;/mi&gt;&lt;mi&gt;p&lt;/mi&gt;&lt;mi&gt;p&lt;/mi&gt;&lt;/mrow&gt;&lt;mrow&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a&lt;/mi&gt;&lt;mtext&gt;&lt;/mtext&gt;&lt;mtext&gt;&lt;/mtext&gt;&lt;mtext&gt;&lt;/mtext&gt;&lt;mtext&gt;&lt;/mtext&gt;&lt;mtext&gt;&lt;/mtext&gt;&lt;mi&gt;a&lt;/mi&gt;&lt;mo&gt;×&lt;/mo&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i&gt;o&lt;/mi&gt;&lt;mi&gt;p&lt;/mi&gt;&lt;mi&gt;p&lt;/mi&gt;&lt;/math&gt;" id="977" name="Google Shape;977;p72" title="o p p over a equals tangent theta degrees o p p over tangent theta degrees equals a a times tangent theta degrees equals o p p"/>
            <p:cNvPicPr preferRelativeResize="0"/>
            <p:nvPr/>
          </p:nvPicPr>
          <p:blipFill rotWithShape="1">
            <a:blip r:embed="rId4">
              <a:alphaModFix/>
            </a:blip>
            <a:srcRect b="36961" l="64729" r="31665" t="29272"/>
            <a:stretch/>
          </p:blipFill>
          <p:spPr>
            <a:xfrm>
              <a:off x="3348918" y="4412887"/>
              <a:ext cx="208697" cy="196700"/>
            </a:xfrm>
            <a:prstGeom prst="rect">
              <a:avLst/>
            </a:prstGeom>
            <a:noFill/>
            <a:ln>
              <a:noFill/>
            </a:ln>
          </p:spPr>
        </p:pic>
      </p:grpSp>
      <p:pic>
        <p:nvPicPr>
          <p:cNvPr descr="&lt;math xmlns=&quot;http://www.w3.org/1998/Math/MathML&quot; display=&quot;block&quot; data-is-equatio=&quot;1&quot; data-latex=&quot;\frac{\text{opp}}{a}=\tan\left(\theta°\right)\ \ \ \ \ \frac{\text{opp}}{\tan\left(\theta°\right)}=a\ \ \ \ \ a\times\tan\left(\theta°\right)=\text{opp}&quot;&gt;&lt;mfrac&gt;&lt;mtext&gt;opp&lt;/mtext&gt;&lt;mi&gt;a&lt;/mi&gt;&lt;/mfrac&gt;&lt;mo&gt;=&lt;/mo&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text&gt;opp&lt;/mtext&gt;&lt;mrow&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a&lt;/mi&gt;&lt;mtext&gt;&lt;/mtext&gt;&lt;mtext&gt;&lt;/mtext&gt;&lt;mtext&gt;&lt;/mtext&gt;&lt;mtext&gt;&lt;/mtext&gt;&lt;mtext&gt;&lt;/mtext&gt;&lt;mi&gt;a&lt;/mi&gt;&lt;mo&gt;×&lt;/mo&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text&gt;opp&lt;/mtext&gt;&lt;/math&gt;" id="978" name="Google Shape;978;p72" title="opp over a equals tangent theta degrees opp over tangent theta degrees equals a a times tangent theta degrees equals opp"/>
          <p:cNvPicPr preferRelativeResize="0"/>
          <p:nvPr/>
        </p:nvPicPr>
        <p:blipFill rotWithShape="1">
          <a:blip r:embed="rId3">
            <a:alphaModFix/>
          </a:blip>
          <a:srcRect b="0" l="63586" r="0" t="0"/>
          <a:stretch/>
        </p:blipFill>
        <p:spPr>
          <a:xfrm>
            <a:off x="1421539" y="1577579"/>
            <a:ext cx="2161201" cy="613500"/>
          </a:xfrm>
          <a:prstGeom prst="rect">
            <a:avLst/>
          </a:prstGeom>
          <a:noFill/>
          <a:ln>
            <a:noFill/>
          </a:ln>
        </p:spPr>
      </p:pic>
      <p:sp>
        <p:nvSpPr>
          <p:cNvPr id="979" name="Google Shape;979;p72"/>
          <p:cNvSpPr/>
          <p:nvPr/>
        </p:nvSpPr>
        <p:spPr>
          <a:xfrm>
            <a:off x="1896750" y="2559800"/>
            <a:ext cx="1728600" cy="7500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980" name="Google Shape;980;p72"/>
          <p:cNvSpPr txBox="1"/>
          <p:nvPr/>
        </p:nvSpPr>
        <p:spPr>
          <a:xfrm>
            <a:off x="324000" y="763000"/>
            <a:ext cx="84960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800">
                <a:latin typeface="Lexend"/>
                <a:ea typeface="Lexend"/>
                <a:cs typeface="Lexend"/>
                <a:sym typeface="Lexend"/>
              </a:rPr>
              <a:t>Waxaan kaloo ka soo qaadan karnaa laba nooc oo ka mid ah qaacidada marka la eego mid ka mid ah kuwa kale iyadoo la sameeyo qaybin (division).</a:t>
            </a:r>
            <a:endParaRPr sz="1800">
              <a:latin typeface="Lexend"/>
              <a:ea typeface="Lexend"/>
              <a:cs typeface="Lexend"/>
              <a:sym typeface="Lexend"/>
            </a:endParaRPr>
          </a:p>
        </p:txBody>
      </p:sp>
      <p:cxnSp>
        <p:nvCxnSpPr>
          <p:cNvPr id="981" name="Google Shape;981;p72"/>
          <p:cNvCxnSpPr/>
          <p:nvPr/>
        </p:nvCxnSpPr>
        <p:spPr>
          <a:xfrm>
            <a:off x="4572000" y="1164700"/>
            <a:ext cx="0" cy="3939300"/>
          </a:xfrm>
          <a:prstGeom prst="straightConnector1">
            <a:avLst/>
          </a:prstGeom>
          <a:noFill/>
          <a:ln cap="flat" cmpd="sng" w="38100">
            <a:solidFill>
              <a:schemeClr val="accent4"/>
            </a:solidFill>
            <a:prstDash val="solid"/>
            <a:round/>
            <a:headEnd len="med" w="med" type="none"/>
            <a:tailEnd len="med" w="med" type="none"/>
          </a:ln>
        </p:spPr>
      </p:cxnSp>
      <p:sp>
        <p:nvSpPr>
          <p:cNvPr id="982" name="Google Shape;982;p72"/>
          <p:cNvSpPr/>
          <p:nvPr/>
        </p:nvSpPr>
        <p:spPr>
          <a:xfrm>
            <a:off x="6186175" y="2573505"/>
            <a:ext cx="1627800" cy="6579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983" name="Google Shape;983;p7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Qaabaynta qaacidada tangent (Formalising the tangent formula)</a:t>
            </a:r>
            <a:endParaRPr/>
          </a:p>
        </p:txBody>
      </p:sp>
      <p:pic>
        <p:nvPicPr>
          <p:cNvPr descr="&lt;math xmlns=&quot;http://www.w3.org/1998/Math/MathML&quot; display=&quot;block&quot; data-is-equatio=&quot;1&quot; data-latex=&quot;\frac{opp}{a}=\tan\left(\theta°\right)\ \ \ \ \ \frac{opp}{\tan\left(\theta°\right)}=a\ \ \ \ \ a\times\tan\left(\theta°\right)=opp&quot;&gt;&lt;mfrac&gt;&lt;mrow&gt;&lt;mi&gt;o&lt;/mi&gt;&lt;mi&gt;p&lt;/mi&gt;&lt;mi&gt;p&lt;/mi&gt;&lt;/mrow&gt;&lt;mi&gt;a&lt;/mi&gt;&lt;/mfrac&gt;&lt;mo&gt;=&lt;/mo&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row&gt;&lt;mi&gt;o&lt;/mi&gt;&lt;mi&gt;p&lt;/mi&gt;&lt;mi&gt;p&lt;/mi&gt;&lt;/mrow&gt;&lt;mrow&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a&lt;/mi&gt;&lt;mtext&gt;&lt;/mtext&gt;&lt;mtext&gt;&lt;/mtext&gt;&lt;mtext&gt;&lt;/mtext&gt;&lt;mtext&gt;&lt;/mtext&gt;&lt;mtext&gt;&lt;/mtext&gt;&lt;mi&gt;a&lt;/mi&gt;&lt;mo&gt;×&lt;/mo&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i&gt;o&lt;/mi&gt;&lt;mi&gt;p&lt;/mi&gt;&lt;mi&gt;p&lt;/mi&gt;&lt;/math&gt;" id="984" name="Google Shape;984;p72" title="o p p over a equals tangent theta degrees o p p over tangent theta degrees equals a a times tangent theta degrees equals o p p"/>
          <p:cNvPicPr preferRelativeResize="0"/>
          <p:nvPr/>
        </p:nvPicPr>
        <p:blipFill rotWithShape="1">
          <a:blip r:embed="rId4">
            <a:alphaModFix/>
          </a:blip>
          <a:srcRect b="36961" l="64729" r="31665" t="29272"/>
          <a:stretch/>
        </p:blipFill>
        <p:spPr>
          <a:xfrm>
            <a:off x="1504343" y="2039437"/>
            <a:ext cx="208697" cy="196700"/>
          </a:xfrm>
          <a:prstGeom prst="rect">
            <a:avLst/>
          </a:prstGeom>
          <a:noFill/>
          <a:ln>
            <a:noFill/>
          </a:ln>
        </p:spPr>
      </p:pic>
      <p:cxnSp>
        <p:nvCxnSpPr>
          <p:cNvPr id="985" name="Google Shape;985;p72"/>
          <p:cNvCxnSpPr/>
          <p:nvPr/>
        </p:nvCxnSpPr>
        <p:spPr>
          <a:xfrm>
            <a:off x="1515860" y="2005767"/>
            <a:ext cx="172200" cy="0"/>
          </a:xfrm>
          <a:prstGeom prst="straightConnector1">
            <a:avLst/>
          </a:prstGeom>
          <a:noFill/>
          <a:ln cap="flat" cmpd="sng" w="19050">
            <a:solidFill>
              <a:schemeClr val="dk1"/>
            </a:solidFill>
            <a:prstDash val="solid"/>
            <a:round/>
            <a:headEnd len="med" w="med" type="none"/>
            <a:tailEnd len="med" w="med" type="none"/>
          </a:ln>
        </p:spPr>
      </p:cxnSp>
      <p:cxnSp>
        <p:nvCxnSpPr>
          <p:cNvPr id="986" name="Google Shape;986;p72"/>
          <p:cNvCxnSpPr/>
          <p:nvPr/>
        </p:nvCxnSpPr>
        <p:spPr>
          <a:xfrm>
            <a:off x="3159950" y="2039428"/>
            <a:ext cx="380400" cy="0"/>
          </a:xfrm>
          <a:prstGeom prst="straightConnector1">
            <a:avLst/>
          </a:prstGeom>
          <a:noFill/>
          <a:ln cap="flat" cmpd="sng" w="19050">
            <a:solidFill>
              <a:schemeClr val="dk1"/>
            </a:solidFill>
            <a:prstDash val="solid"/>
            <a:round/>
            <a:headEnd len="med" w="med" type="none"/>
            <a:tailEnd len="med" w="med" type="none"/>
          </a:ln>
        </p:spPr>
      </p:cxnSp>
      <p:pic>
        <p:nvPicPr>
          <p:cNvPr descr="&lt;math xmlns=&quot;http://www.w3.org/1998/Math/MathML&quot; display=&quot;block&quot; data-is-equatio=&quot;1&quot; data-latex=&quot;\frac{opp}{a}=\tan\left(\theta°\right)\ \ \ \ \ \frac{opp}{\tan\left(\theta°\right)}=a\ \ \ \ \ a\times\tan\left(\theta°\right)=opp&quot;&gt;&lt;mfrac&gt;&lt;mrow&gt;&lt;mi&gt;o&lt;/mi&gt;&lt;mi&gt;p&lt;/mi&gt;&lt;mi&gt;p&lt;/mi&gt;&lt;/mrow&gt;&lt;mi&gt;a&lt;/mi&gt;&lt;/mfrac&gt;&lt;mo&gt;=&lt;/mo&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row&gt;&lt;mi&gt;o&lt;/mi&gt;&lt;mi&gt;p&lt;/mi&gt;&lt;mi&gt;p&lt;/mi&gt;&lt;/mrow&gt;&lt;mrow&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a&lt;/mi&gt;&lt;mtext&gt;&lt;/mtext&gt;&lt;mtext&gt;&lt;/mtext&gt;&lt;mtext&gt;&lt;/mtext&gt;&lt;mtext&gt;&lt;/mtext&gt;&lt;mtext&gt;&lt;/mtext&gt;&lt;mi&gt;a&lt;/mi&gt;&lt;mo&gt;×&lt;/mo&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i&gt;o&lt;/mi&gt;&lt;mi&gt;p&lt;/mi&gt;&lt;mi&gt;p&lt;/mi&gt;&lt;/math&gt;" id="987" name="Google Shape;987;p72" title="o p p over a equals tangent theta degrees o p p over tangent theta degrees equals a a times tangent theta degrees equals o p p"/>
          <p:cNvPicPr preferRelativeResize="0"/>
          <p:nvPr/>
        </p:nvPicPr>
        <p:blipFill rotWithShape="1">
          <a:blip r:embed="rId4">
            <a:alphaModFix/>
          </a:blip>
          <a:srcRect b="36961" l="64729" r="31665" t="29272"/>
          <a:stretch/>
        </p:blipFill>
        <p:spPr>
          <a:xfrm>
            <a:off x="3245793" y="2061662"/>
            <a:ext cx="208697" cy="196700"/>
          </a:xfrm>
          <a:prstGeom prst="rect">
            <a:avLst/>
          </a:prstGeom>
          <a:noFill/>
          <a:ln>
            <a:noFill/>
          </a:ln>
        </p:spPr>
      </p:pic>
      <p:cxnSp>
        <p:nvCxnSpPr>
          <p:cNvPr id="988" name="Google Shape;988;p72"/>
          <p:cNvCxnSpPr/>
          <p:nvPr/>
        </p:nvCxnSpPr>
        <p:spPr>
          <a:xfrm>
            <a:off x="1517946" y="1781015"/>
            <a:ext cx="168000" cy="191100"/>
          </a:xfrm>
          <a:prstGeom prst="straightConnector1">
            <a:avLst/>
          </a:prstGeom>
          <a:noFill/>
          <a:ln cap="flat" cmpd="sng" w="19050">
            <a:solidFill>
              <a:schemeClr val="dk1"/>
            </a:solidFill>
            <a:prstDash val="solid"/>
            <a:round/>
            <a:headEnd len="med" w="med" type="none"/>
            <a:tailEnd len="med" w="med" type="none"/>
          </a:ln>
        </p:spPr>
      </p:cxnSp>
      <p:cxnSp>
        <p:nvCxnSpPr>
          <p:cNvPr id="989" name="Google Shape;989;p72"/>
          <p:cNvCxnSpPr/>
          <p:nvPr/>
        </p:nvCxnSpPr>
        <p:spPr>
          <a:xfrm>
            <a:off x="1524678" y="2058886"/>
            <a:ext cx="168000" cy="191100"/>
          </a:xfrm>
          <a:prstGeom prst="straightConnector1">
            <a:avLst/>
          </a:prstGeom>
          <a:noFill/>
          <a:ln cap="flat" cmpd="sng" w="19050">
            <a:solidFill>
              <a:schemeClr val="dk1"/>
            </a:solidFill>
            <a:prstDash val="solid"/>
            <a:round/>
            <a:headEnd len="med" w="med" type="none"/>
            <a:tailEnd len="med" w="med" type="none"/>
          </a:ln>
        </p:spPr>
      </p:cxnSp>
      <p:pic>
        <p:nvPicPr>
          <p:cNvPr descr="&lt;math xmlns=&quot;http://www.w3.org/1998/Math/MathML&quot; display=&quot;block&quot; data-is-equatio=&quot;1&quot; data-latex=&quot;\frac{opp}{a}=\tan\left(\theta°\right)\ \ \ \ \ \frac{opp}{\tan\left(\theta°\right)}=a\ \ \ \ \ a\times\tan\left(\theta°\right)=opp&quot;&gt;&lt;mfrac&gt;&lt;mrow&gt;&lt;mi&gt;o&lt;/mi&gt;&lt;mi&gt;p&lt;/mi&gt;&lt;mi&gt;p&lt;/mi&gt;&lt;/mrow&gt;&lt;mi&gt;a&lt;/mi&gt;&lt;/mfrac&gt;&lt;mo&gt;=&lt;/mo&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row&gt;&lt;mi&gt;o&lt;/mi&gt;&lt;mi&gt;p&lt;/mi&gt;&lt;mi&gt;p&lt;/mi&gt;&lt;/mrow&gt;&lt;mrow&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a&lt;/mi&gt;&lt;mtext&gt;&lt;/mtext&gt;&lt;mtext&gt;&lt;/mtext&gt;&lt;mtext&gt;&lt;/mtext&gt;&lt;mtext&gt;&lt;/mtext&gt;&lt;mtext&gt;&lt;/mtext&gt;&lt;mi&gt;a&lt;/mi&gt;&lt;mo&gt;×&lt;/mo&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i&gt;o&lt;/mi&gt;&lt;mi&gt;p&lt;/mi&gt;&lt;mi&gt;p&lt;/mi&gt;&lt;/math&gt;" id="990" name="Google Shape;990;p72" title="o p p over a equals tangent theta degrees o p p over tangent theta degrees equals a a times tangent theta degrees equals o p p"/>
          <p:cNvPicPr preferRelativeResize="0"/>
          <p:nvPr/>
        </p:nvPicPr>
        <p:blipFill rotWithShape="1">
          <a:blip r:embed="rId4">
            <a:alphaModFix/>
          </a:blip>
          <a:srcRect b="0" l="64116" r="7761" t="3595"/>
          <a:stretch/>
        </p:blipFill>
        <p:spPr>
          <a:xfrm>
            <a:off x="5211449" y="1641275"/>
            <a:ext cx="1627803" cy="561575"/>
          </a:xfrm>
          <a:prstGeom prst="rect">
            <a:avLst/>
          </a:prstGeom>
          <a:noFill/>
          <a:ln>
            <a:noFill/>
          </a:ln>
        </p:spPr>
      </p:pic>
      <p:grpSp>
        <p:nvGrpSpPr>
          <p:cNvPr id="991" name="Google Shape;991;p72"/>
          <p:cNvGrpSpPr/>
          <p:nvPr/>
        </p:nvGrpSpPr>
        <p:grpSpPr>
          <a:xfrm>
            <a:off x="5703636" y="1928688"/>
            <a:ext cx="2060650" cy="582525"/>
            <a:chOff x="5703636" y="1928688"/>
            <a:chExt cx="2060650" cy="582525"/>
          </a:xfrm>
        </p:grpSpPr>
        <p:pic>
          <p:nvPicPr>
            <p:cNvPr descr="&lt;math xmlns=&quot;http://www.w3.org/1998/Math/MathML&quot; display=&quot;block&quot; data-is-equatio=&quot;1&quot; data-latex=&quot;\frac{opp}{a}=\tan\left(\theta°\right)\ \ \ \ \ \frac{opp}{\tan\left(\theta°\right)}=a\ \ \ \ \ a\times\tan\left(\theta°\right)=opp&quot;&gt;&lt;mfrac&gt;&lt;mrow&gt;&lt;mi&gt;o&lt;/mi&gt;&lt;mi&gt;p&lt;/mi&gt;&lt;mi&gt;p&lt;/mi&gt;&lt;/mrow&gt;&lt;mi&gt;a&lt;/mi&gt;&lt;/mfrac&gt;&lt;mo&gt;=&lt;/mo&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row&gt;&lt;mi&gt;o&lt;/mi&gt;&lt;mi&gt;p&lt;/mi&gt;&lt;mi&gt;p&lt;/mi&gt;&lt;/mrow&gt;&lt;mrow&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a&lt;/mi&gt;&lt;mtext&gt;&lt;/mtext&gt;&lt;mtext&gt;&lt;/mtext&gt;&lt;mtext&gt;&lt;/mtext&gt;&lt;mtext&gt;&lt;/mtext&gt;&lt;mtext&gt;&lt;/mtext&gt;&lt;mi&gt;a&lt;/mi&gt;&lt;mo&gt;×&lt;/mo&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i&gt;o&lt;/mi&gt;&lt;mi&gt;p&lt;/mi&gt;&lt;mi&gt;p&lt;/mi&gt;&lt;/math&gt;" id="992" name="Google Shape;992;p72" title="o p p over a equals tangent theta degrees o p p over tangent theta degrees equals a a times tangent theta degrees equals o p p"/>
            <p:cNvPicPr preferRelativeResize="0"/>
            <p:nvPr/>
          </p:nvPicPr>
          <p:blipFill rotWithShape="1">
            <a:blip r:embed="rId4">
              <a:alphaModFix/>
            </a:blip>
            <a:srcRect b="0" l="14009" r="70137" t="0"/>
            <a:stretch/>
          </p:blipFill>
          <p:spPr>
            <a:xfrm>
              <a:off x="5703636" y="1928688"/>
              <a:ext cx="917650" cy="582525"/>
            </a:xfrm>
            <a:prstGeom prst="rect">
              <a:avLst/>
            </a:prstGeom>
            <a:noFill/>
            <a:ln>
              <a:noFill/>
            </a:ln>
          </p:spPr>
        </p:pic>
        <p:cxnSp>
          <p:nvCxnSpPr>
            <p:cNvPr id="993" name="Google Shape;993;p72"/>
            <p:cNvCxnSpPr/>
            <p:nvPr/>
          </p:nvCxnSpPr>
          <p:spPr>
            <a:xfrm>
              <a:off x="5723835" y="2030706"/>
              <a:ext cx="775200" cy="0"/>
            </a:xfrm>
            <a:prstGeom prst="straightConnector1">
              <a:avLst/>
            </a:prstGeom>
            <a:noFill/>
            <a:ln cap="flat" cmpd="sng" w="19050">
              <a:solidFill>
                <a:schemeClr val="dk1"/>
              </a:solidFill>
              <a:prstDash val="solid"/>
              <a:round/>
              <a:headEnd len="med" w="med" type="none"/>
              <a:tailEnd len="med" w="med" type="none"/>
            </a:ln>
          </p:spPr>
        </p:cxnSp>
        <p:pic>
          <p:nvPicPr>
            <p:cNvPr descr="&lt;math xmlns=&quot;http://www.w3.org/1998/Math/MathML&quot; display=&quot;block&quot; data-is-equatio=&quot;1&quot; data-latex=&quot;\frac{opp}{a}=\tan\left(\theta°\right)\ \ \ \ \ \frac{opp}{\tan\left(\theta°\right)}=a\ \ \ \ \ a\times\tan\left(\theta°\right)=opp&quot;&gt;&lt;mfrac&gt;&lt;mrow&gt;&lt;mi&gt;o&lt;/mi&gt;&lt;mi&gt;p&lt;/mi&gt;&lt;mi&gt;p&lt;/mi&gt;&lt;/mrow&gt;&lt;mi&gt;a&lt;/mi&gt;&lt;/mfrac&gt;&lt;mo&gt;=&lt;/mo&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row&gt;&lt;mi&gt;o&lt;/mi&gt;&lt;mi&gt;p&lt;/mi&gt;&lt;mi&gt;p&lt;/mi&gt;&lt;/mrow&gt;&lt;mrow&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a&lt;/mi&gt;&lt;mtext&gt;&lt;/mtext&gt;&lt;mtext&gt;&lt;/mtext&gt;&lt;mtext&gt;&lt;/mtext&gt;&lt;mtext&gt;&lt;/mtext&gt;&lt;mtext&gt;&lt;/mtext&gt;&lt;mi&gt;a&lt;/mi&gt;&lt;mo&gt;×&lt;/mo&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i&gt;o&lt;/mi&gt;&lt;mi&gt;p&lt;/mi&gt;&lt;mi&gt;p&lt;/mi&gt;&lt;/math&gt;" id="994" name="Google Shape;994;p72" title="o p p over a equals tangent theta degrees o p p over tangent theta degrees equals a a times tangent theta degrees equals o p p"/>
            <p:cNvPicPr preferRelativeResize="0"/>
            <p:nvPr/>
          </p:nvPicPr>
          <p:blipFill rotWithShape="1">
            <a:blip r:embed="rId4">
              <a:alphaModFix/>
            </a:blip>
            <a:srcRect b="0" l="14009" r="70137" t="0"/>
            <a:stretch/>
          </p:blipFill>
          <p:spPr>
            <a:xfrm>
              <a:off x="6846636" y="1928688"/>
              <a:ext cx="917650" cy="582525"/>
            </a:xfrm>
            <a:prstGeom prst="rect">
              <a:avLst/>
            </a:prstGeom>
            <a:noFill/>
            <a:ln>
              <a:noFill/>
            </a:ln>
          </p:spPr>
        </p:pic>
        <p:cxnSp>
          <p:nvCxnSpPr>
            <p:cNvPr id="995" name="Google Shape;995;p72"/>
            <p:cNvCxnSpPr/>
            <p:nvPr/>
          </p:nvCxnSpPr>
          <p:spPr>
            <a:xfrm>
              <a:off x="6866835" y="2030706"/>
              <a:ext cx="775200" cy="0"/>
            </a:xfrm>
            <a:prstGeom prst="straightConnector1">
              <a:avLst/>
            </a:prstGeom>
            <a:noFill/>
            <a:ln cap="flat" cmpd="sng" w="19050">
              <a:solidFill>
                <a:schemeClr val="dk1"/>
              </a:solidFill>
              <a:prstDash val="solid"/>
              <a:round/>
              <a:headEnd len="med" w="med" type="none"/>
              <a:tailEnd len="med" w="med" type="none"/>
            </a:ln>
          </p:spPr>
        </p:cxnSp>
      </p:grpSp>
      <p:grpSp>
        <p:nvGrpSpPr>
          <p:cNvPr id="996" name="Google Shape;996;p72"/>
          <p:cNvGrpSpPr/>
          <p:nvPr/>
        </p:nvGrpSpPr>
        <p:grpSpPr>
          <a:xfrm>
            <a:off x="5760474" y="1762249"/>
            <a:ext cx="756857" cy="553001"/>
            <a:chOff x="1490986" y="1328856"/>
            <a:chExt cx="168000" cy="553001"/>
          </a:xfrm>
        </p:grpSpPr>
        <p:cxnSp>
          <p:nvCxnSpPr>
            <p:cNvPr id="997" name="Google Shape;997;p72"/>
            <p:cNvCxnSpPr/>
            <p:nvPr/>
          </p:nvCxnSpPr>
          <p:spPr>
            <a:xfrm>
              <a:off x="1490986" y="1328856"/>
              <a:ext cx="168000" cy="191100"/>
            </a:xfrm>
            <a:prstGeom prst="straightConnector1">
              <a:avLst/>
            </a:prstGeom>
            <a:noFill/>
            <a:ln cap="flat" cmpd="sng" w="19050">
              <a:solidFill>
                <a:schemeClr val="dk1"/>
              </a:solidFill>
              <a:prstDash val="solid"/>
              <a:round/>
              <a:headEnd len="med" w="med" type="none"/>
              <a:tailEnd len="med" w="med" type="none"/>
            </a:ln>
          </p:spPr>
        </p:cxnSp>
        <p:cxnSp>
          <p:nvCxnSpPr>
            <p:cNvPr id="998" name="Google Shape;998;p72"/>
            <p:cNvCxnSpPr/>
            <p:nvPr/>
          </p:nvCxnSpPr>
          <p:spPr>
            <a:xfrm>
              <a:off x="1490986" y="1690756"/>
              <a:ext cx="168000" cy="191100"/>
            </a:xfrm>
            <a:prstGeom prst="straightConnector1">
              <a:avLst/>
            </a:prstGeom>
            <a:noFill/>
            <a:ln cap="flat" cmpd="sng" w="19050">
              <a:solidFill>
                <a:schemeClr val="dk1"/>
              </a:solidFill>
              <a:prstDash val="solid"/>
              <a:round/>
              <a:headEnd len="med" w="med" type="none"/>
              <a:tailEnd len="med" w="med" type="none"/>
            </a:ln>
          </p:spPr>
        </p:cxnSp>
      </p:grpSp>
      <p:grpSp>
        <p:nvGrpSpPr>
          <p:cNvPr id="999" name="Google Shape;999;p72"/>
          <p:cNvGrpSpPr/>
          <p:nvPr/>
        </p:nvGrpSpPr>
        <p:grpSpPr>
          <a:xfrm>
            <a:off x="6292385" y="2615472"/>
            <a:ext cx="531773" cy="588645"/>
            <a:chOff x="5239050" y="3364007"/>
            <a:chExt cx="531773" cy="588645"/>
          </a:xfrm>
        </p:grpSpPr>
        <p:pic>
          <p:nvPicPr>
            <p:cNvPr descr="&lt;math xmlns=&quot;http://www.w3.org/1998/Math/MathML&quot; display=&quot;block&quot; data-is-equatio=&quot;1&quot; data-latex=&quot;\frac{opp}{a}=\tan\left(\theta°\right)\ \ \ \ \ \frac{opp}{\tan\left(\theta°\right)}=a\ \ \ \ \ a\times\tan\left(\theta°\right)=opp&quot;&gt;&lt;mfrac&gt;&lt;mrow&gt;&lt;mi&gt;o&lt;/mi&gt;&lt;mi&gt;p&lt;/mi&gt;&lt;mi&gt;p&lt;/mi&gt;&lt;/mrow&gt;&lt;mi&gt;a&lt;/mi&gt;&lt;/mfrac&gt;&lt;mo&gt;=&lt;/mo&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row&gt;&lt;mi&gt;o&lt;/mi&gt;&lt;mi&gt;p&lt;/mi&gt;&lt;mi&gt;p&lt;/mi&gt;&lt;/mrow&gt;&lt;mrow&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a&lt;/mi&gt;&lt;mtext&gt;&lt;/mtext&gt;&lt;mtext&gt;&lt;/mtext&gt;&lt;mtext&gt;&lt;/mtext&gt;&lt;mtext&gt;&lt;/mtext&gt;&lt;mtext&gt;&lt;/mtext&gt;&lt;mi&gt;a&lt;/mi&gt;&lt;mo&gt;×&lt;/mo&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i&gt;o&lt;/mi&gt;&lt;mi&gt;p&lt;/mi&gt;&lt;mi&gt;p&lt;/mi&gt;&lt;/math&gt;" id="1000" name="Google Shape;1000;p72" title="o p p over a equals tangent theta degrees o p p over tangent theta degrees equals a a times tangent theta degrees equals o p p"/>
            <p:cNvPicPr preferRelativeResize="0"/>
            <p:nvPr/>
          </p:nvPicPr>
          <p:blipFill rotWithShape="1">
            <a:blip r:embed="rId4">
              <a:alphaModFix/>
            </a:blip>
            <a:srcRect b="0" l="55606" r="39624" t="0"/>
            <a:stretch/>
          </p:blipFill>
          <p:spPr>
            <a:xfrm>
              <a:off x="5239050" y="3364007"/>
              <a:ext cx="276023" cy="582525"/>
            </a:xfrm>
            <a:prstGeom prst="rect">
              <a:avLst/>
            </a:prstGeom>
            <a:noFill/>
            <a:ln>
              <a:noFill/>
            </a:ln>
          </p:spPr>
        </p:pic>
        <p:pic>
          <p:nvPicPr>
            <p:cNvPr descr="&lt;math xmlns=&quot;http://www.w3.org/1998/Math/MathML&quot; display=&quot;block&quot; data-is-equatio=&quot;1&quot; data-latex=&quot;\frac{opp}{a}=\tan\left(\theta°\right)\ \ \ \ \ \frac{opp}{\tan\left(\theta°\right)}=a\ \ \ \ \ a\times\tan\left(\theta°\right)=opp&quot;&gt;&lt;mfrac&gt;&lt;mrow&gt;&lt;mi&gt;o&lt;/mi&gt;&lt;mi&gt;p&lt;/mi&gt;&lt;mi&gt;p&lt;/mi&gt;&lt;/mrow&gt;&lt;mi&gt;a&lt;/mi&gt;&lt;/mfrac&gt;&lt;mo&gt;=&lt;/mo&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row&gt;&lt;mi&gt;o&lt;/mi&gt;&lt;mi&gt;p&lt;/mi&gt;&lt;mi&gt;p&lt;/mi&gt;&lt;/mrow&gt;&lt;mrow&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a&lt;/mi&gt;&lt;mtext&gt;&lt;/mtext&gt;&lt;mtext&gt;&lt;/mtext&gt;&lt;mtext&gt;&lt;/mtext&gt;&lt;mtext&gt;&lt;/mtext&gt;&lt;mtext&gt;&lt;/mtext&gt;&lt;mi&gt;a&lt;/mi&gt;&lt;mo&gt;×&lt;/mo&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i&gt;o&lt;/mi&gt;&lt;mi&gt;p&lt;/mi&gt;&lt;mi&gt;p&lt;/mi&gt;&lt;/math&gt;" id="1001" name="Google Shape;1001;p72" title="o p p over a equals tangent theta degrees o p p over tangent theta degrees equals a a times tangent theta degrees equals o p p"/>
            <p:cNvPicPr preferRelativeResize="0"/>
            <p:nvPr/>
          </p:nvPicPr>
          <p:blipFill rotWithShape="1">
            <a:blip r:embed="rId4">
              <a:alphaModFix/>
            </a:blip>
            <a:srcRect b="0" l="50921" r="44309" t="0"/>
            <a:stretch/>
          </p:blipFill>
          <p:spPr>
            <a:xfrm>
              <a:off x="5494800" y="3370128"/>
              <a:ext cx="276023" cy="582525"/>
            </a:xfrm>
            <a:prstGeom prst="rect">
              <a:avLst/>
            </a:prstGeom>
            <a:noFill/>
            <a:ln>
              <a:noFill/>
            </a:ln>
          </p:spPr>
        </p:pic>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8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8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8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8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8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9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7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5" name="Shape 1005"/>
        <p:cNvGrpSpPr/>
        <p:nvPr/>
      </p:nvGrpSpPr>
      <p:grpSpPr>
        <a:xfrm>
          <a:off x="0" y="0"/>
          <a:ext cx="0" cy="0"/>
          <a:chOff x="0" y="0"/>
          <a:chExt cx="0" cy="0"/>
        </a:xfrm>
      </p:grpSpPr>
      <p:sp>
        <p:nvSpPr>
          <p:cNvPr id="1006" name="Google Shape;1006;p73"/>
          <p:cNvSpPr txBox="1"/>
          <p:nvPr/>
        </p:nvSpPr>
        <p:spPr>
          <a:xfrm>
            <a:off x="324000" y="610600"/>
            <a:ext cx="8496000"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400">
                <a:latin typeface="Lexend"/>
                <a:ea typeface="Lexend"/>
                <a:cs typeface="Lexend"/>
                <a:sym typeface="Lexend"/>
              </a:rPr>
              <a:t>Waxaan ku beddeli karnaa qiimayaasha (values) saddexagal qumman (right-angled triangle) nooc kasta oo ka mid ah qaacidada tangent si aan u matallo xiriirka ka dhexeeya dhinaca ka soo horjeeda xagasha iyo dhinaca ku xiga siyaabo kala duwan.</a:t>
            </a:r>
            <a:endParaRPr sz="1800">
              <a:latin typeface="Lexend"/>
              <a:ea typeface="Lexend"/>
              <a:cs typeface="Lexend"/>
              <a:sym typeface="Lexend"/>
            </a:endParaRPr>
          </a:p>
        </p:txBody>
      </p:sp>
      <p:sp>
        <p:nvSpPr>
          <p:cNvPr id="1007" name="Google Shape;1007;p73"/>
          <p:cNvSpPr/>
          <p:nvPr/>
        </p:nvSpPr>
        <p:spPr>
          <a:xfrm>
            <a:off x="6175249" y="3158886"/>
            <a:ext cx="980700" cy="981000"/>
          </a:xfrm>
          <a:prstGeom prst="arc">
            <a:avLst>
              <a:gd fmla="val 17449468" name="adj1"/>
              <a:gd fmla="val 53074"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08" name="Google Shape;1008;p73"/>
          <p:cNvSpPr/>
          <p:nvPr/>
        </p:nvSpPr>
        <p:spPr>
          <a:xfrm rot="-5400000">
            <a:off x="6158070" y="2490161"/>
            <a:ext cx="1668300" cy="6501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009" name="Google Shape;1009;p73"/>
          <p:cNvCxnSpPr/>
          <p:nvPr/>
        </p:nvCxnSpPr>
        <p:spPr>
          <a:xfrm rot="10800000">
            <a:off x="6667125" y="3780000"/>
            <a:ext cx="657000" cy="0"/>
          </a:xfrm>
          <a:prstGeom prst="straightConnector1">
            <a:avLst/>
          </a:prstGeom>
          <a:noFill/>
          <a:ln cap="flat" cmpd="sng" w="28575">
            <a:solidFill>
              <a:srgbClr val="4F7BE8"/>
            </a:solidFill>
            <a:prstDash val="solid"/>
            <a:round/>
            <a:headEnd len="med" w="med" type="triangle"/>
            <a:tailEnd len="med" w="med" type="triangle"/>
          </a:ln>
        </p:spPr>
      </p:cxnSp>
      <p:cxnSp>
        <p:nvCxnSpPr>
          <p:cNvPr id="1010" name="Google Shape;1010;p73"/>
          <p:cNvCxnSpPr/>
          <p:nvPr/>
        </p:nvCxnSpPr>
        <p:spPr>
          <a:xfrm rot="10800000">
            <a:off x="7427801" y="1981061"/>
            <a:ext cx="0" cy="1668300"/>
          </a:xfrm>
          <a:prstGeom prst="straightConnector1">
            <a:avLst/>
          </a:prstGeom>
          <a:noFill/>
          <a:ln cap="flat" cmpd="sng" w="28575">
            <a:solidFill>
              <a:srgbClr val="4F7BE8"/>
            </a:solidFill>
            <a:prstDash val="solid"/>
            <a:round/>
            <a:headEnd len="med" w="med" type="triangle"/>
            <a:tailEnd len="med" w="med" type="triangle"/>
          </a:ln>
        </p:spPr>
      </p:cxnSp>
      <p:sp>
        <p:nvSpPr>
          <p:cNvPr id="1011" name="Google Shape;1011;p73"/>
          <p:cNvSpPr txBox="1"/>
          <p:nvPr/>
        </p:nvSpPr>
        <p:spPr>
          <a:xfrm flipH="1">
            <a:off x="6698587" y="3402717"/>
            <a:ext cx="443700" cy="2505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400">
                <a:latin typeface="Lexend"/>
                <a:ea typeface="Lexend"/>
                <a:cs typeface="Lexend"/>
                <a:sym typeface="Lexend"/>
              </a:rPr>
              <a:t>67°</a:t>
            </a:r>
            <a:endParaRPr sz="1800">
              <a:latin typeface="Lexend"/>
              <a:ea typeface="Lexend"/>
              <a:cs typeface="Lexend"/>
              <a:sym typeface="Lexend"/>
            </a:endParaRPr>
          </a:p>
        </p:txBody>
      </p:sp>
      <p:sp>
        <p:nvSpPr>
          <p:cNvPr id="1012" name="Google Shape;1012;p73"/>
          <p:cNvSpPr/>
          <p:nvPr/>
        </p:nvSpPr>
        <p:spPr>
          <a:xfrm>
            <a:off x="7229671" y="3561711"/>
            <a:ext cx="87600" cy="87600"/>
          </a:xfrm>
          <a:prstGeom prst="rect">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13" name="Google Shape;1013;p73"/>
          <p:cNvSpPr txBox="1"/>
          <p:nvPr/>
        </p:nvSpPr>
        <p:spPr>
          <a:xfrm flipH="1">
            <a:off x="7506538" y="2700000"/>
            <a:ext cx="738300" cy="2505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400">
                <a:latin typeface="Lexend"/>
                <a:ea typeface="Lexend"/>
                <a:cs typeface="Lexend"/>
                <a:sym typeface="Lexend"/>
              </a:rPr>
              <a:t>16 cm</a:t>
            </a:r>
            <a:endParaRPr sz="1800">
              <a:latin typeface="Lexend"/>
              <a:ea typeface="Lexend"/>
              <a:cs typeface="Lexend"/>
              <a:sym typeface="Lexend"/>
            </a:endParaRPr>
          </a:p>
        </p:txBody>
      </p:sp>
      <p:sp>
        <p:nvSpPr>
          <p:cNvPr id="1014" name="Google Shape;1014;p7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Qaabaynta qaacidada tangent (Formalising the tangent formula)</a:t>
            </a:r>
            <a:endParaRPr/>
          </a:p>
        </p:txBody>
      </p:sp>
      <p:sp>
        <p:nvSpPr>
          <p:cNvPr id="1015" name="Google Shape;1015;p73"/>
          <p:cNvSpPr txBox="1"/>
          <p:nvPr/>
        </p:nvSpPr>
        <p:spPr>
          <a:xfrm flipH="1">
            <a:off x="6737208" y="3807412"/>
            <a:ext cx="624300" cy="2505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i="1" lang="en-GB" sz="1800">
                <a:solidFill>
                  <a:srgbClr val="000000"/>
                </a:solidFill>
                <a:latin typeface="Lexend"/>
                <a:ea typeface="Times New Roman"/>
                <a:cs typeface="Times New Roman"/>
                <a:sym typeface="Times New Roman"/>
              </a:rPr>
              <a:t>b cm</a:t>
            </a:r>
            <a:r>
              <a:rPr lang="en-GB" sz="1800">
                <a:solidFill>
                  <a:srgbClr val="000000"/>
                </a:solidFill>
                <a:latin typeface="Lexend"/>
                <a:ea typeface="Lexend"/>
                <a:cs typeface="Lexend"/>
                <a:sym typeface="Lexend"/>
              </a:rPr>
              <a:t/>
            </a:r>
            <a:endParaRPr sz="1800">
              <a:latin typeface="Lexend"/>
              <a:ea typeface="Lexend"/>
              <a:cs typeface="Lexend"/>
              <a:sym typeface="Lexend"/>
            </a:endParaRPr>
          </a:p>
        </p:txBody>
      </p:sp>
      <p:sp>
        <p:nvSpPr>
          <p:cNvPr id="1016" name="Google Shape;1016;p73"/>
          <p:cNvSpPr txBox="1"/>
          <p:nvPr/>
        </p:nvSpPr>
        <p:spPr>
          <a:xfrm>
            <a:off x="3755975" y="2030466"/>
            <a:ext cx="2161200" cy="338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i="1" lang="en-GB" sz="1800">
                <a:solidFill>
                  <a:schemeClr val="accent4"/>
                </a:solidFill>
                <a:latin typeface="Lexend"/>
                <a:ea typeface="Times New Roman"/>
                <a:cs typeface="Times New Roman"/>
                <a:sym typeface="Times New Roman"/>
              </a:rPr>
              <a:t>b × tan(67°) = 16</a:t>
            </a:r>
            <a:r>
              <a:rPr lang="en-GB" sz="1800">
                <a:solidFill>
                  <a:schemeClr val="accent4"/>
                </a:solidFill>
                <a:latin typeface="Lexend"/>
                <a:ea typeface="Times New Roman"/>
                <a:cs typeface="Times New Roman"/>
                <a:sym typeface="Times New Roman"/>
              </a:rPr>
              <a:t/>
            </a:r>
            <a:endParaRPr sz="2200">
              <a:solidFill>
                <a:schemeClr val="accent4"/>
              </a:solidFill>
              <a:latin typeface="Times New Roman"/>
              <a:ea typeface="Times New Roman"/>
              <a:cs typeface="Times New Roman"/>
              <a:sym typeface="Times New Roman"/>
            </a:endParaRPr>
          </a:p>
        </p:txBody>
      </p:sp>
      <p:grpSp>
        <p:nvGrpSpPr>
          <p:cNvPr id="1017" name="Google Shape;1017;p73"/>
          <p:cNvGrpSpPr/>
          <p:nvPr/>
        </p:nvGrpSpPr>
        <p:grpSpPr>
          <a:xfrm>
            <a:off x="3789650" y="2776866"/>
            <a:ext cx="1422875" cy="672746"/>
            <a:chOff x="3789650" y="3310266"/>
            <a:chExt cx="1422875" cy="672746"/>
          </a:xfrm>
        </p:grpSpPr>
        <p:sp>
          <p:nvSpPr>
            <p:cNvPr id="1018" name="Google Shape;1018;p73"/>
            <p:cNvSpPr txBox="1"/>
            <p:nvPr/>
          </p:nvSpPr>
          <p:spPr>
            <a:xfrm>
              <a:off x="4087704" y="3310266"/>
              <a:ext cx="377100" cy="338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2200">
                  <a:solidFill>
                    <a:schemeClr val="accent4"/>
                  </a:solidFill>
                  <a:latin typeface="Times New Roman"/>
                  <a:ea typeface="Times New Roman"/>
                  <a:cs typeface="Times New Roman"/>
                  <a:sym typeface="Times New Roman"/>
                </a:rPr>
                <a:t>16</a:t>
              </a:r>
              <a:endParaRPr i="1" sz="2200">
                <a:solidFill>
                  <a:schemeClr val="accent4"/>
                </a:solidFill>
                <a:latin typeface="Times New Roman"/>
                <a:ea typeface="Times New Roman"/>
                <a:cs typeface="Times New Roman"/>
                <a:sym typeface="Times New Roman"/>
              </a:endParaRPr>
            </a:p>
          </p:txBody>
        </p:sp>
        <p:sp>
          <p:nvSpPr>
            <p:cNvPr id="1019" name="Google Shape;1019;p73"/>
            <p:cNvSpPr txBox="1"/>
            <p:nvPr/>
          </p:nvSpPr>
          <p:spPr>
            <a:xfrm>
              <a:off x="3822918" y="3644312"/>
              <a:ext cx="980700" cy="338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2200">
                  <a:solidFill>
                    <a:schemeClr val="accent4"/>
                  </a:solidFill>
                  <a:latin typeface="Times New Roman"/>
                  <a:ea typeface="Times New Roman"/>
                  <a:cs typeface="Times New Roman"/>
                  <a:sym typeface="Times New Roman"/>
                </a:rPr>
                <a:t>tan(67°)</a:t>
              </a:r>
              <a:endParaRPr i="1" sz="2200">
                <a:solidFill>
                  <a:schemeClr val="accent4"/>
                </a:solidFill>
                <a:latin typeface="Times New Roman"/>
                <a:ea typeface="Times New Roman"/>
                <a:cs typeface="Times New Roman"/>
                <a:sym typeface="Times New Roman"/>
              </a:endParaRPr>
            </a:p>
          </p:txBody>
        </p:sp>
        <p:sp>
          <p:nvSpPr>
            <p:cNvPr id="1020" name="Google Shape;1020;p73"/>
            <p:cNvSpPr txBox="1"/>
            <p:nvPr/>
          </p:nvSpPr>
          <p:spPr>
            <a:xfrm>
              <a:off x="4803625" y="3480025"/>
              <a:ext cx="408900" cy="338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2200">
                  <a:solidFill>
                    <a:schemeClr val="accent4"/>
                  </a:solidFill>
                  <a:latin typeface="Times New Roman"/>
                  <a:ea typeface="Times New Roman"/>
                  <a:cs typeface="Times New Roman"/>
                  <a:sym typeface="Times New Roman"/>
                </a:rPr>
                <a:t>= </a:t>
              </a:r>
              <a:r>
                <a:rPr i="1" lang="en-GB" sz="2200">
                  <a:solidFill>
                    <a:schemeClr val="accent4"/>
                  </a:solidFill>
                  <a:latin typeface="Times New Roman"/>
                  <a:ea typeface="Times New Roman"/>
                  <a:cs typeface="Times New Roman"/>
                  <a:sym typeface="Times New Roman"/>
                </a:rPr>
                <a:t>b</a:t>
              </a:r>
              <a:endParaRPr i="1" sz="2200">
                <a:solidFill>
                  <a:schemeClr val="accent4"/>
                </a:solidFill>
                <a:latin typeface="Times New Roman"/>
                <a:ea typeface="Times New Roman"/>
                <a:cs typeface="Times New Roman"/>
                <a:sym typeface="Times New Roman"/>
              </a:endParaRPr>
            </a:p>
          </p:txBody>
        </p:sp>
        <p:cxnSp>
          <p:nvCxnSpPr>
            <p:cNvPr id="1021" name="Google Shape;1021;p73"/>
            <p:cNvCxnSpPr/>
            <p:nvPr/>
          </p:nvCxnSpPr>
          <p:spPr>
            <a:xfrm>
              <a:off x="3789650" y="3666425"/>
              <a:ext cx="949200" cy="0"/>
            </a:xfrm>
            <a:prstGeom prst="straightConnector1">
              <a:avLst/>
            </a:prstGeom>
            <a:noFill/>
            <a:ln cap="flat" cmpd="sng" w="19050">
              <a:solidFill>
                <a:schemeClr val="accent4"/>
              </a:solidFill>
              <a:prstDash val="solid"/>
              <a:round/>
              <a:headEnd len="med" w="med" type="none"/>
              <a:tailEnd len="med" w="med" type="none"/>
            </a:ln>
          </p:spPr>
        </p:cxnSp>
      </p:grpSp>
      <p:grpSp>
        <p:nvGrpSpPr>
          <p:cNvPr id="1022" name="Google Shape;1022;p73"/>
          <p:cNvGrpSpPr/>
          <p:nvPr/>
        </p:nvGrpSpPr>
        <p:grpSpPr>
          <a:xfrm>
            <a:off x="3776194" y="3767466"/>
            <a:ext cx="1662169" cy="660859"/>
            <a:chOff x="3776194" y="3310266"/>
            <a:chExt cx="1662169" cy="660859"/>
          </a:xfrm>
        </p:grpSpPr>
        <p:sp>
          <p:nvSpPr>
            <p:cNvPr id="1023" name="Google Shape;1023;p73"/>
            <p:cNvSpPr txBox="1"/>
            <p:nvPr/>
          </p:nvSpPr>
          <p:spPr>
            <a:xfrm>
              <a:off x="3809834" y="3310266"/>
              <a:ext cx="377100" cy="338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2200">
                  <a:solidFill>
                    <a:schemeClr val="accent4"/>
                  </a:solidFill>
                  <a:latin typeface="Times New Roman"/>
                  <a:ea typeface="Times New Roman"/>
                  <a:cs typeface="Times New Roman"/>
                  <a:sym typeface="Times New Roman"/>
                </a:rPr>
                <a:t>16</a:t>
              </a:r>
              <a:endParaRPr i="1" sz="2200">
                <a:solidFill>
                  <a:schemeClr val="accent4"/>
                </a:solidFill>
                <a:latin typeface="Times New Roman"/>
                <a:ea typeface="Times New Roman"/>
                <a:cs typeface="Times New Roman"/>
                <a:sym typeface="Times New Roman"/>
              </a:endParaRPr>
            </a:p>
          </p:txBody>
        </p:sp>
        <p:sp>
          <p:nvSpPr>
            <p:cNvPr id="1024" name="Google Shape;1024;p73"/>
            <p:cNvSpPr txBox="1"/>
            <p:nvPr/>
          </p:nvSpPr>
          <p:spPr>
            <a:xfrm>
              <a:off x="4246463" y="3485168"/>
              <a:ext cx="1191900" cy="338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2200">
                  <a:solidFill>
                    <a:schemeClr val="accent4"/>
                  </a:solidFill>
                  <a:latin typeface="Times New Roman"/>
                  <a:ea typeface="Times New Roman"/>
                  <a:cs typeface="Times New Roman"/>
                  <a:sym typeface="Times New Roman"/>
                </a:rPr>
                <a:t>= tan(67°)</a:t>
              </a:r>
              <a:r>
                <a:rPr lang="en-GB" sz="2200">
                  <a:solidFill>
                    <a:schemeClr val="accent4"/>
                  </a:solidFill>
                  <a:latin typeface="Times New Roman"/>
                  <a:ea typeface="Times New Roman"/>
                  <a:cs typeface="Times New Roman"/>
                  <a:sym typeface="Times New Roman"/>
                </a:rPr>
                <a:t/>
              </a:r>
              <a:endParaRPr i="1" sz="2200">
                <a:solidFill>
                  <a:schemeClr val="accent4"/>
                </a:solidFill>
                <a:latin typeface="Times New Roman"/>
                <a:ea typeface="Times New Roman"/>
                <a:cs typeface="Times New Roman"/>
                <a:sym typeface="Times New Roman"/>
              </a:endParaRPr>
            </a:p>
          </p:txBody>
        </p:sp>
        <p:sp>
          <p:nvSpPr>
            <p:cNvPr id="1025" name="Google Shape;1025;p73"/>
            <p:cNvSpPr txBox="1"/>
            <p:nvPr/>
          </p:nvSpPr>
          <p:spPr>
            <a:xfrm>
              <a:off x="3889225" y="3632425"/>
              <a:ext cx="408900" cy="338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i="1" lang="en-GB" sz="2200">
                  <a:solidFill>
                    <a:schemeClr val="accent4"/>
                  </a:solidFill>
                  <a:latin typeface="Times New Roman"/>
                  <a:ea typeface="Times New Roman"/>
                  <a:cs typeface="Times New Roman"/>
                  <a:sym typeface="Times New Roman"/>
                </a:rPr>
                <a:t>b</a:t>
              </a:r>
              <a:endParaRPr i="1" sz="2200">
                <a:solidFill>
                  <a:schemeClr val="accent4"/>
                </a:solidFill>
                <a:latin typeface="Times New Roman"/>
                <a:ea typeface="Times New Roman"/>
                <a:cs typeface="Times New Roman"/>
                <a:sym typeface="Times New Roman"/>
              </a:endParaRPr>
            </a:p>
          </p:txBody>
        </p:sp>
        <p:cxnSp>
          <p:nvCxnSpPr>
            <p:cNvPr id="1026" name="Google Shape;1026;p73"/>
            <p:cNvCxnSpPr/>
            <p:nvPr/>
          </p:nvCxnSpPr>
          <p:spPr>
            <a:xfrm>
              <a:off x="3776194" y="3652622"/>
              <a:ext cx="357900" cy="0"/>
            </a:xfrm>
            <a:prstGeom prst="straightConnector1">
              <a:avLst/>
            </a:prstGeom>
            <a:noFill/>
            <a:ln cap="flat" cmpd="sng" w="19050">
              <a:solidFill>
                <a:schemeClr val="accent4"/>
              </a:solidFill>
              <a:prstDash val="solid"/>
              <a:round/>
              <a:headEnd len="med" w="med" type="none"/>
              <a:tailEnd len="med" w="med" type="none"/>
            </a:ln>
          </p:spPr>
        </p:cxnSp>
      </p:grpSp>
      <p:pic>
        <p:nvPicPr>
          <p:cNvPr descr="&lt;math xmlns=&quot;http://www.w3.org/1998/Math/MathML&quot; display=&quot;block&quot; data-is-equatio=&quot;1&quot; data-latex=&quot;\frac{\text{opp}}{a}=\tan\left(\theta°\right)\ \ \ \ \ \frac{\text{opp}}{\tan\left(\theta°\right)}=a\ \ \ \ \ a\times\tan\left(\theta°\right)=\text{opp}&quot;&gt;&lt;mfrac&gt;&lt;mtext&gt;opp&lt;/mtext&gt;&lt;mi&gt;a&lt;/mi&gt;&lt;/mfrac&gt;&lt;mo&gt;=&lt;/mo&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text&gt;opp&lt;/mtext&gt;&lt;mrow&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a&lt;/mi&gt;&lt;mtext&gt;&lt;/mtext&gt;&lt;mtext&gt;&lt;/mtext&gt;&lt;mtext&gt;&lt;/mtext&gt;&lt;mtext&gt;&lt;/mtext&gt;&lt;mtext&gt;&lt;/mtext&gt;&lt;mi&gt;a&lt;/mi&gt;&lt;mo&gt;×&lt;/mo&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text&gt;opp&lt;/mtext&gt;&lt;/math&gt;" id="1027" name="Google Shape;1027;p73" title="opp over a equals tangent theta degrees opp over tangent theta degrees equals a a times tangent theta degrees equals opp"/>
          <p:cNvPicPr preferRelativeResize="0"/>
          <p:nvPr/>
        </p:nvPicPr>
        <p:blipFill rotWithShape="1">
          <a:blip r:embed="rId3">
            <a:alphaModFix/>
          </a:blip>
          <a:srcRect b="0" l="63586" r="0" t="0"/>
          <a:stretch/>
        </p:blipFill>
        <p:spPr>
          <a:xfrm>
            <a:off x="560566" y="1936389"/>
            <a:ext cx="2161201" cy="613500"/>
          </a:xfrm>
          <a:prstGeom prst="rect">
            <a:avLst/>
          </a:prstGeom>
          <a:noFill/>
          <a:ln>
            <a:noFill/>
          </a:ln>
        </p:spPr>
      </p:pic>
      <p:pic>
        <p:nvPicPr>
          <p:cNvPr descr="&lt;math xmlns=&quot;http://www.w3.org/1998/Math/MathML&quot; display=&quot;block&quot; data-is-equatio=&quot;1&quot; data-latex=&quot;\frac{\text{opp}}{a}=\tan\left(\theta°\right)\ \ \ \ \ \frac{\text{opp}}{\tan\left(\theta°\right)}=a\ \ \ \ \ a\times\tan\left(\theta°\right)=\text{opp}&quot;&gt;&lt;mfrac&gt;&lt;mtext&gt;opp&lt;/mtext&gt;&lt;mi&gt;a&lt;/mi&gt;&lt;/mfrac&gt;&lt;mo&gt;=&lt;/mo&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text&gt;opp&lt;/mtext&gt;&lt;mrow&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a&lt;/mi&gt;&lt;mtext&gt;&lt;/mtext&gt;&lt;mtext&gt;&lt;/mtext&gt;&lt;mtext&gt;&lt;/mtext&gt;&lt;mtext&gt;&lt;/mtext&gt;&lt;mtext&gt;&lt;/mtext&gt;&lt;mi&gt;a&lt;/mi&gt;&lt;mo&gt;×&lt;/mo&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text&gt;opp&lt;/mtext&gt;&lt;/math&gt;" id="1028" name="Google Shape;1028;p73" title="opp over a equals tangent theta degrees opp over tangent theta degrees equals a a times tangent theta degrees equals opp"/>
          <p:cNvPicPr preferRelativeResize="0"/>
          <p:nvPr/>
        </p:nvPicPr>
        <p:blipFill rotWithShape="1">
          <a:blip r:embed="rId3">
            <a:alphaModFix/>
          </a:blip>
          <a:srcRect b="0" l="34397" r="40337" t="0"/>
          <a:stretch/>
        </p:blipFill>
        <p:spPr>
          <a:xfrm>
            <a:off x="985849" y="2854296"/>
            <a:ext cx="1499549" cy="613500"/>
          </a:xfrm>
          <a:prstGeom prst="rect">
            <a:avLst/>
          </a:prstGeom>
          <a:noFill/>
          <a:ln>
            <a:noFill/>
          </a:ln>
        </p:spPr>
      </p:pic>
      <p:pic>
        <p:nvPicPr>
          <p:cNvPr descr="&lt;math xmlns=&quot;http://www.w3.org/1998/Math/MathML&quot; display=&quot;block&quot; data-is-equatio=&quot;1&quot; data-latex=&quot;\frac{\text{opp}}{a}=\tan\left(\theta°\right)\ \ \ \ \ \frac{\text{opp}}{\tan\left(\theta°\right)}=a\ \ \ \ \ a\times\tan\left(\theta°\right)=\text{opp}&quot;&gt;&lt;mfrac&gt;&lt;mtext&gt;opp&lt;/mtext&gt;&lt;mi&gt;a&lt;/mi&gt;&lt;/mfrac&gt;&lt;mo&gt;=&lt;/mo&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text&gt;opp&lt;/mtext&gt;&lt;mrow&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a&lt;/mi&gt;&lt;mtext&gt;&lt;/mtext&gt;&lt;mtext&gt;&lt;/mtext&gt;&lt;mtext&gt;&lt;/mtext&gt;&lt;mtext&gt;&lt;/mtext&gt;&lt;mtext&gt;&lt;/mtext&gt;&lt;mi&gt;a&lt;/mi&gt;&lt;mo&gt;×&lt;/mo&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text&gt;opp&lt;/mtext&gt;&lt;/math&gt;" id="1029" name="Google Shape;1029;p73" title="opp over a equals tangent theta degrees opp over tangent theta degrees equals a a times tangent theta degrees equals opp"/>
          <p:cNvPicPr preferRelativeResize="0"/>
          <p:nvPr/>
        </p:nvPicPr>
        <p:blipFill rotWithShape="1">
          <a:blip r:embed="rId3">
            <a:alphaModFix/>
          </a:blip>
          <a:srcRect b="0" l="0" r="70875" t="0"/>
          <a:stretch/>
        </p:blipFill>
        <p:spPr>
          <a:xfrm>
            <a:off x="1403775" y="3834361"/>
            <a:ext cx="1728575" cy="613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1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1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3" name="Shape 1033"/>
        <p:cNvGrpSpPr/>
        <p:nvPr/>
      </p:nvGrpSpPr>
      <p:grpSpPr>
        <a:xfrm>
          <a:off x="0" y="0"/>
          <a:ext cx="0" cy="0"/>
          <a:chOff x="0" y="0"/>
          <a:chExt cx="0" cy="0"/>
        </a:xfrm>
      </p:grpSpPr>
      <p:pic>
        <p:nvPicPr>
          <p:cNvPr descr="&lt;math xmlns=&quot;http://www.w3.org/1998/Math/MathML&quot; display=&quot;block&quot; data-is-equatio=&quot;1&quot; data-latex=&quot;20\times\tan\left(38°\right)=\text{opp}\ \ \ \ \ \ \ \ \tan\left(38°\right)=\frac{\text{opp}}{20}\ \ \ \ \ \ \ \ \ \tan\left(38°\right)=\frac{20}{\text{opp}}&quot;&gt;&lt;mn&gt;20&lt;/mn&gt;&lt;mo&gt;×&lt;/mo&gt;&lt;mi&gt;tan&lt;/mi&gt;&lt;mo data-mjx-texclass=&quot;NONE&quot;&gt;⁡&lt;/mo&gt;&lt;mrow data-mjx-texclass=&quot;INNER&quot;&gt;&lt;mo data-mjx-texclass=&quot;OPEN&quot;&gt;(&lt;/mo&gt;&lt;mn&gt;38&lt;/mn&gt;&lt;mrow data-mjx-texclass=&quot;ORD&quot;&gt;&lt;mo data-mjx-pseudoscript=&quot;true&quot;&gt;°&lt;/mo&gt;&lt;/mrow&gt;&lt;mo data-mjx-texclass=&quot;CLOSE&quot;&gt;)&lt;/mo&gt;&lt;/mrow&gt;&lt;mo&gt;=&lt;/mo&gt;&lt;mtext&gt;opp&lt;/mtext&gt;&lt;mtext&gt;&lt;/mtext&gt;&lt;mtext&gt;&lt;/mtext&gt;&lt;mtext&gt;&lt;/mtext&gt;&lt;mtext&gt;&lt;/mtext&gt;&lt;mtext&gt;&lt;/mtext&gt;&lt;mtext&gt;&lt;/mtext&gt;&lt;mtext&gt;&lt;/mtext&gt;&lt;mtext&gt;&lt;/mtext&gt;&lt;mi&gt;tan&lt;/mi&gt;&lt;mo data-mjx-texclass=&quot;NONE&quot;&gt;⁡&lt;/mo&gt;&lt;mrow data-mjx-texclass=&quot;INNER&quot;&gt;&lt;mo data-mjx-texclass=&quot;OPEN&quot;&gt;(&lt;/mo&gt;&lt;mn&gt;38&lt;/mn&gt;&lt;mrow data-mjx-texclass=&quot;ORD&quot;&gt;&lt;mo data-mjx-pseudoscript=&quot;true&quot;&gt;°&lt;/mo&gt;&lt;/mrow&gt;&lt;mo data-mjx-texclass=&quot;CLOSE&quot;&gt;)&lt;/mo&gt;&lt;/mrow&gt;&lt;mo&gt;=&lt;/mo&gt;&lt;mfrac&gt;&lt;mtext&gt;opp&lt;/mtext&gt;&lt;mn&gt;20&lt;/mn&gt;&lt;/mfrac&gt;&lt;mtext&gt;&lt;/mtext&gt;&lt;mtext&gt;&lt;/mtext&gt;&lt;mtext&gt;&lt;/mtext&gt;&lt;mtext&gt;&lt;/mtext&gt;&lt;mtext&gt;&lt;/mtext&gt;&lt;mtext&gt;&lt;/mtext&gt;&lt;mtext&gt;&lt;/mtext&gt;&lt;mtext&gt;&lt;/mtext&gt;&lt;mtext&gt;&lt;/mtext&gt;&lt;mi&gt;tan&lt;/mi&gt;&lt;mo data-mjx-texclass=&quot;NONE&quot;&gt;⁡&lt;/mo&gt;&lt;mrow data-mjx-texclass=&quot;INNER&quot;&gt;&lt;mo data-mjx-texclass=&quot;OPEN&quot;&gt;(&lt;/mo&gt;&lt;mn&gt;38&lt;/mn&gt;&lt;mrow data-mjx-texclass=&quot;ORD&quot;&gt;&lt;mo data-mjx-pseudoscript=&quot;true&quot;&gt;°&lt;/mo&gt;&lt;/mrow&gt;&lt;mo data-mjx-texclass=&quot;CLOSE&quot;&gt;)&lt;/mo&gt;&lt;/mrow&gt;&lt;mo&gt;=&lt;/mo&gt;&lt;mfrac&gt;&lt;mn&gt;20&lt;/mn&gt;&lt;mtext&gt;opp&lt;/mtext&gt;&lt;/mfrac&gt;&lt;/math&gt;" id="1034" name="Google Shape;1034;p74" title="20 times tangent 38 degrees equals opp tangent 38 degrees equals opp over 20 tangent 38 degrees equals 20 over opp"/>
          <p:cNvPicPr preferRelativeResize="0"/>
          <p:nvPr/>
        </p:nvPicPr>
        <p:blipFill rotWithShape="1">
          <a:blip r:embed="rId3">
            <a:alphaModFix/>
          </a:blip>
          <a:srcRect b="0" l="75425" r="0" t="0"/>
          <a:stretch/>
        </p:blipFill>
        <p:spPr>
          <a:xfrm>
            <a:off x="1289153" y="4139180"/>
            <a:ext cx="1643573" cy="601500"/>
          </a:xfrm>
          <a:prstGeom prst="rect">
            <a:avLst/>
          </a:prstGeom>
          <a:noFill/>
          <a:ln>
            <a:noFill/>
          </a:ln>
        </p:spPr>
      </p:pic>
      <p:pic>
        <p:nvPicPr>
          <p:cNvPr descr="&lt;math xmlns=&quot;http://www.w3.org/1998/Math/MathML&quot; display=&quot;block&quot; data-is-equatio=&quot;1&quot; data-latex=&quot;20\times\tan\left(38°\right)=\text{opp}\ \ \ \ \ \ \ \ \tan\left(38°\right)=\frac{\text{opp}}{20}\ \ \ \ \ \ \ \ \ \tan\left(38°\right)=\frac{20}{\text{opp}}&quot;&gt;&lt;mn&gt;20&lt;/mn&gt;&lt;mo&gt;×&lt;/mo&gt;&lt;mi&gt;tan&lt;/mi&gt;&lt;mo data-mjx-texclass=&quot;NONE&quot;&gt;⁡&lt;/mo&gt;&lt;mrow data-mjx-texclass=&quot;INNER&quot;&gt;&lt;mo data-mjx-texclass=&quot;OPEN&quot;&gt;(&lt;/mo&gt;&lt;mn&gt;38&lt;/mn&gt;&lt;mrow data-mjx-texclass=&quot;ORD&quot;&gt;&lt;mo data-mjx-pseudoscript=&quot;true&quot;&gt;°&lt;/mo&gt;&lt;/mrow&gt;&lt;mo data-mjx-texclass=&quot;CLOSE&quot;&gt;)&lt;/mo&gt;&lt;/mrow&gt;&lt;mo&gt;=&lt;/mo&gt;&lt;mtext&gt;opp&lt;/mtext&gt;&lt;mtext&gt;&lt;/mtext&gt;&lt;mtext&gt;&lt;/mtext&gt;&lt;mtext&gt;&lt;/mtext&gt;&lt;mtext&gt;&lt;/mtext&gt;&lt;mtext&gt;&lt;/mtext&gt;&lt;mtext&gt;&lt;/mtext&gt;&lt;mtext&gt;&lt;/mtext&gt;&lt;mtext&gt;&lt;/mtext&gt;&lt;mi&gt;tan&lt;/mi&gt;&lt;mo data-mjx-texclass=&quot;NONE&quot;&gt;⁡&lt;/mo&gt;&lt;mrow data-mjx-texclass=&quot;INNER&quot;&gt;&lt;mo data-mjx-texclass=&quot;OPEN&quot;&gt;(&lt;/mo&gt;&lt;mn&gt;38&lt;/mn&gt;&lt;mrow data-mjx-texclass=&quot;ORD&quot;&gt;&lt;mo data-mjx-pseudoscript=&quot;true&quot;&gt;°&lt;/mo&gt;&lt;/mrow&gt;&lt;mo data-mjx-texclass=&quot;CLOSE&quot;&gt;)&lt;/mo&gt;&lt;/mrow&gt;&lt;mo&gt;=&lt;/mo&gt;&lt;mfrac&gt;&lt;mtext&gt;opp&lt;/mtext&gt;&lt;mn&gt;20&lt;/mn&gt;&lt;/mfrac&gt;&lt;mtext&gt;&lt;/mtext&gt;&lt;mtext&gt;&lt;/mtext&gt;&lt;mtext&gt;&lt;/mtext&gt;&lt;mtext&gt;&lt;/mtext&gt;&lt;mtext&gt;&lt;/mtext&gt;&lt;mtext&gt;&lt;/mtext&gt;&lt;mtext&gt;&lt;/mtext&gt;&lt;mtext&gt;&lt;/mtext&gt;&lt;mtext&gt;&lt;/mtext&gt;&lt;mi&gt;tan&lt;/mi&gt;&lt;mo data-mjx-texclass=&quot;NONE&quot;&gt;⁡&lt;/mo&gt;&lt;mrow data-mjx-texclass=&quot;INNER&quot;&gt;&lt;mo data-mjx-texclass=&quot;OPEN&quot;&gt;(&lt;/mo&gt;&lt;mn&gt;38&lt;/mn&gt;&lt;mrow data-mjx-texclass=&quot;ORD&quot;&gt;&lt;mo data-mjx-pseudoscript=&quot;true&quot;&gt;°&lt;/mo&gt;&lt;/mrow&gt;&lt;mo data-mjx-texclass=&quot;CLOSE&quot;&gt;)&lt;/mo&gt;&lt;/mrow&gt;&lt;mo&gt;=&lt;/mo&gt;&lt;mfrac&gt;&lt;mn&gt;20&lt;/mn&gt;&lt;mtext&gt;opp&lt;/mtext&gt;&lt;/mfrac&gt;&lt;/math&gt;" id="1035" name="Google Shape;1035;p74" title="20 times tangent 38 degrees equals opp tangent 38 degrees equals opp over 20 tangent 38 degrees equals 20 over opp"/>
          <p:cNvPicPr preferRelativeResize="0"/>
          <p:nvPr/>
        </p:nvPicPr>
        <p:blipFill rotWithShape="1">
          <a:blip r:embed="rId3">
            <a:alphaModFix/>
          </a:blip>
          <a:srcRect b="0" l="39832" r="33107" t="0"/>
          <a:stretch/>
        </p:blipFill>
        <p:spPr>
          <a:xfrm>
            <a:off x="1220860" y="3208921"/>
            <a:ext cx="1809798" cy="601475"/>
          </a:xfrm>
          <a:prstGeom prst="rect">
            <a:avLst/>
          </a:prstGeom>
          <a:noFill/>
          <a:ln>
            <a:noFill/>
          </a:ln>
        </p:spPr>
      </p:pic>
      <p:pic>
        <p:nvPicPr>
          <p:cNvPr descr="&lt;math xmlns=&quot;http://www.w3.org/1998/Math/MathML&quot; display=&quot;block&quot; data-is-equatio=&quot;1&quot; data-latex=&quot;20\times\tan\left(38°\right)=\text{opp}\ \ \ \ \ \ \ \ \tan\left(38°\right)=\frac{\text{opp}}{20}\ \ \ \ \ \ \ \ \ \tan\left(38°\right)=\frac{20}{\text{opp}}&quot;&gt;&lt;mn&gt;20&lt;/mn&gt;&lt;mo&gt;×&lt;/mo&gt;&lt;mi&gt;tan&lt;/mi&gt;&lt;mo data-mjx-texclass=&quot;NONE&quot;&gt;⁡&lt;/mo&gt;&lt;mrow data-mjx-texclass=&quot;INNER&quot;&gt;&lt;mo data-mjx-texclass=&quot;OPEN&quot;&gt;(&lt;/mo&gt;&lt;mn&gt;38&lt;/mn&gt;&lt;mrow data-mjx-texclass=&quot;ORD&quot;&gt;&lt;mo data-mjx-pseudoscript=&quot;true&quot;&gt;°&lt;/mo&gt;&lt;/mrow&gt;&lt;mo data-mjx-texclass=&quot;CLOSE&quot;&gt;)&lt;/mo&gt;&lt;/mrow&gt;&lt;mo&gt;=&lt;/mo&gt;&lt;mtext&gt;opp&lt;/mtext&gt;&lt;mtext&gt;&lt;/mtext&gt;&lt;mtext&gt;&lt;/mtext&gt;&lt;mtext&gt;&lt;/mtext&gt;&lt;mtext&gt;&lt;/mtext&gt;&lt;mtext&gt;&lt;/mtext&gt;&lt;mtext&gt;&lt;/mtext&gt;&lt;mtext&gt;&lt;/mtext&gt;&lt;mtext&gt;&lt;/mtext&gt;&lt;mi&gt;tan&lt;/mi&gt;&lt;mo data-mjx-texclass=&quot;NONE&quot;&gt;⁡&lt;/mo&gt;&lt;mrow data-mjx-texclass=&quot;INNER&quot;&gt;&lt;mo data-mjx-texclass=&quot;OPEN&quot;&gt;(&lt;/mo&gt;&lt;mn&gt;38&lt;/mn&gt;&lt;mrow data-mjx-texclass=&quot;ORD&quot;&gt;&lt;mo data-mjx-pseudoscript=&quot;true&quot;&gt;°&lt;/mo&gt;&lt;/mrow&gt;&lt;mo data-mjx-texclass=&quot;CLOSE&quot;&gt;)&lt;/mo&gt;&lt;/mrow&gt;&lt;mo&gt;=&lt;/mo&gt;&lt;mfrac&gt;&lt;mtext&gt;opp&lt;/mtext&gt;&lt;mn&gt;20&lt;/mn&gt;&lt;/mfrac&gt;&lt;mtext&gt;&lt;/mtext&gt;&lt;mtext&gt;&lt;/mtext&gt;&lt;mtext&gt;&lt;/mtext&gt;&lt;mtext&gt;&lt;/mtext&gt;&lt;mtext&gt;&lt;/mtext&gt;&lt;mtext&gt;&lt;/mtext&gt;&lt;mtext&gt;&lt;/mtext&gt;&lt;mtext&gt;&lt;/mtext&gt;&lt;mtext&gt;&lt;/mtext&gt;&lt;mi&gt;tan&lt;/mi&gt;&lt;mo data-mjx-texclass=&quot;NONE&quot;&gt;⁡&lt;/mo&gt;&lt;mrow data-mjx-texclass=&quot;INNER&quot;&gt;&lt;mo data-mjx-texclass=&quot;OPEN&quot;&gt;(&lt;/mo&gt;&lt;mn&gt;38&lt;/mn&gt;&lt;mrow data-mjx-texclass=&quot;ORD&quot;&gt;&lt;mo data-mjx-pseudoscript=&quot;true&quot;&gt;°&lt;/mo&gt;&lt;/mrow&gt;&lt;mo data-mjx-texclass=&quot;CLOSE&quot;&gt;)&lt;/mo&gt;&lt;/mrow&gt;&lt;mo&gt;=&lt;/mo&gt;&lt;mfrac&gt;&lt;mn&gt;20&lt;/mn&gt;&lt;mtext&gt;opp&lt;/mtext&gt;&lt;/mfrac&gt;&lt;/math&gt;" id="1036" name="Google Shape;1036;p74" title="20 times tangent 38 degrees equals opp tangent 38 degrees equals opp over 20 tangent 38 degrees equals 20 over opp"/>
          <p:cNvPicPr preferRelativeResize="0"/>
          <p:nvPr/>
        </p:nvPicPr>
        <p:blipFill rotWithShape="1">
          <a:blip r:embed="rId3">
            <a:alphaModFix/>
          </a:blip>
          <a:srcRect b="0" l="0" r="67246" t="0"/>
          <a:stretch/>
        </p:blipFill>
        <p:spPr>
          <a:xfrm>
            <a:off x="875350" y="1551218"/>
            <a:ext cx="2190650" cy="601508"/>
          </a:xfrm>
          <a:prstGeom prst="rect">
            <a:avLst/>
          </a:prstGeom>
          <a:noFill/>
          <a:ln>
            <a:noFill/>
          </a:ln>
        </p:spPr>
      </p:pic>
      <p:sp>
        <p:nvSpPr>
          <p:cNvPr id="1037" name="Google Shape;1037;p74"/>
          <p:cNvSpPr txBox="1"/>
          <p:nvPr/>
        </p:nvSpPr>
        <p:spPr>
          <a:xfrm>
            <a:off x="324000" y="638076"/>
            <a:ext cx="5032800"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Hal isle'eg oo sax ah oo muujinaysa xiriirka ka dhexeeya dhinaca ku xiga (adjacent) iyo dhinaca ka soo horjeeda (opposite) xagasha 38° waa:</a:t>
            </a:r>
            <a:endParaRPr sz="1800">
              <a:latin typeface="Lexend"/>
              <a:ea typeface="Lexend"/>
              <a:cs typeface="Lexend"/>
              <a:sym typeface="Lexend"/>
            </a:endParaRPr>
          </a:p>
        </p:txBody>
      </p:sp>
      <p:graphicFrame>
        <p:nvGraphicFramePr>
          <p:cNvPr id="1038" name="Google Shape;1038;p74"/>
          <p:cNvGraphicFramePr/>
          <p:nvPr/>
        </p:nvGraphicFramePr>
        <p:xfrm>
          <a:off x="6275565" y="815350"/>
          <a:ext cx="3000000" cy="3000000"/>
        </p:xfrm>
        <a:graphic>
          <a:graphicData uri="http://schemas.openxmlformats.org/drawingml/2006/table">
            <a:tbl>
              <a:tblPr>
                <a:noFill/>
                <a:tableStyleId>{2A7510FF-DB5D-4613-96E9-5DA671240F2A}</a:tableStyleId>
              </a:tblPr>
              <a:tblGrid>
                <a:gridCol w="725975"/>
                <a:gridCol w="1120225"/>
              </a:tblGrid>
              <a:tr h="489250">
                <a:tc>
                  <a:txBody>
                    <a:bodyPr/>
                    <a:lstStyle/>
                    <a:p>
                      <a:pPr indent="0" lvl="0" marL="0" rtl="0" algn="ctr">
                        <a:spcBef>
                          <a:spcPts val="0"/>
                        </a:spcBef>
                        <a:spcAft>
                          <a:spcPts val="0"/>
                        </a:spcAft>
                        <a:buNone/>
                      </a:pPr>
                      <a:r>
                        <a:rPr lang="en-GB" sz="1800">
                          <a:latin typeface="Lexend"/>
                          <a:ea typeface="Lexend"/>
                          <a:cs typeface="Lexend"/>
                          <a:sym typeface="Lexend"/>
                        </a:rPr>
                        <a:t> </a:t>
                      </a:r>
                      <a:endParaRPr sz="1800">
                        <a:latin typeface="Lexend"/>
                        <a:ea typeface="Lexend"/>
                        <a:cs typeface="Lexend"/>
                        <a:sym typeface="Lexend"/>
                      </a:endParaRPr>
                    </a:p>
                  </a:txBody>
                  <a:tcPr marT="91425" marB="91425" marR="91425" marL="91425" anchor="ctr">
                    <a:lnL cap="flat" cmpd="sng" w="9525">
                      <a:solidFill>
                        <a:srgbClr val="666666"/>
                      </a:solidFill>
                      <a:prstDash val="solid"/>
                      <a:round/>
                      <a:headEnd len="sm" w="sm" type="none"/>
                      <a:tailEnd len="sm" w="sm" type="none"/>
                    </a:lnL>
                    <a:lnR cap="flat" cmpd="sng" w="9525">
                      <a:solidFill>
                        <a:srgbClr val="666666"/>
                      </a:solidFill>
                      <a:prstDash val="solid"/>
                      <a:round/>
                      <a:headEnd len="sm" w="sm" type="none"/>
                      <a:tailEnd len="sm" w="sm" type="none"/>
                    </a:lnR>
                    <a:lnT cap="flat" cmpd="sng" w="9525">
                      <a:solidFill>
                        <a:srgbClr val="666666"/>
                      </a:solidFill>
                      <a:prstDash val="solid"/>
                      <a:round/>
                      <a:headEnd len="sm" w="sm" type="none"/>
                      <a:tailEnd len="sm" w="sm" type="none"/>
                    </a:lnT>
                    <a:lnB cap="flat" cmpd="sng" w="9525">
                      <a:solidFill>
                        <a:srgbClr val="666666"/>
                      </a:solidFill>
                      <a:prstDash val="solid"/>
                      <a:round/>
                      <a:headEnd len="sm" w="sm" type="none"/>
                      <a:tailEnd len="sm" w="sm" type="none"/>
                    </a:lnB>
                  </a:tcPr>
                </a:tc>
                <a:tc>
                  <a:txBody>
                    <a:bodyPr/>
                    <a:lstStyle/>
                    <a:p>
                      <a:pPr indent="0" lvl="0" marL="0" rtl="0" algn="ctr">
                        <a:spcBef>
                          <a:spcPts val="0"/>
                        </a:spcBef>
                        <a:spcAft>
                          <a:spcPts val="0"/>
                        </a:spcAft>
                        <a:buNone/>
                      </a:pPr>
                      <a:r>
                        <a:rPr lang="en-GB" sz="1800">
                          <a:latin typeface="Lexend"/>
                          <a:ea typeface="Lexend"/>
                          <a:cs typeface="Lexend"/>
                          <a:sym typeface="Lexend"/>
                        </a:rPr>
                        <a:t> </a:t>
                      </a:r>
                      <a:endParaRPr sz="1800">
                        <a:latin typeface="Lexend"/>
                        <a:ea typeface="Lexend"/>
                        <a:cs typeface="Lexend"/>
                        <a:sym typeface="Lexend"/>
                      </a:endParaRPr>
                    </a:p>
                  </a:txBody>
                  <a:tcPr marT="91425" marB="91425" marR="91425" marL="91425" anchor="ctr">
                    <a:lnL cap="flat" cmpd="sng" w="9525">
                      <a:solidFill>
                        <a:srgbClr val="666666"/>
                      </a:solidFill>
                      <a:prstDash val="solid"/>
                      <a:round/>
                      <a:headEnd len="sm" w="sm" type="none"/>
                      <a:tailEnd len="sm" w="sm" type="none"/>
                    </a:lnL>
                    <a:lnR cap="flat" cmpd="sng" w="9525">
                      <a:solidFill>
                        <a:srgbClr val="666666"/>
                      </a:solidFill>
                      <a:prstDash val="solid"/>
                      <a:round/>
                      <a:headEnd len="sm" w="sm" type="none"/>
                      <a:tailEnd len="sm" w="sm" type="none"/>
                    </a:lnR>
                    <a:lnT cap="flat" cmpd="sng" w="9525">
                      <a:solidFill>
                        <a:srgbClr val="666666"/>
                      </a:solidFill>
                      <a:prstDash val="solid"/>
                      <a:round/>
                      <a:headEnd len="sm" w="sm" type="none"/>
                      <a:tailEnd len="sm" w="sm" type="none"/>
                    </a:lnT>
                    <a:lnB cap="flat" cmpd="sng" w="9525">
                      <a:solidFill>
                        <a:srgbClr val="666666"/>
                      </a:solidFill>
                      <a:prstDash val="solid"/>
                      <a:round/>
                      <a:headEnd len="sm" w="sm" type="none"/>
                      <a:tailEnd len="sm" w="sm" type="none"/>
                    </a:lnB>
                  </a:tcPr>
                </a:tc>
              </a:tr>
              <a:tr h="489250">
                <a:tc>
                  <a:txBody>
                    <a:bodyPr/>
                    <a:lstStyle/>
                    <a:p>
                      <a:pPr indent="0" lvl="0" marL="0" rtl="0" algn="ctr">
                        <a:spcBef>
                          <a:spcPts val="0"/>
                        </a:spcBef>
                        <a:spcAft>
                          <a:spcPts val="0"/>
                        </a:spcAft>
                        <a:buNone/>
                      </a:pPr>
                      <a:r>
                        <a:rPr lang="en-GB" sz="1800">
                          <a:latin typeface="Lexend"/>
                          <a:ea typeface="Lexend"/>
                          <a:cs typeface="Lexend"/>
                          <a:sym typeface="Lexend"/>
                        </a:rPr>
                        <a:t> </a:t>
                      </a:r>
                      <a:endParaRPr sz="1800">
                        <a:latin typeface="Lexend"/>
                        <a:ea typeface="Lexend"/>
                        <a:cs typeface="Lexend"/>
                        <a:sym typeface="Lexend"/>
                      </a:endParaRPr>
                    </a:p>
                  </a:txBody>
                  <a:tcPr marT="91425" marB="91425" marR="91425" marL="91425" anchor="ctr">
                    <a:lnL cap="flat" cmpd="sng" w="9525">
                      <a:solidFill>
                        <a:srgbClr val="666666"/>
                      </a:solidFill>
                      <a:prstDash val="solid"/>
                      <a:round/>
                      <a:headEnd len="sm" w="sm" type="none"/>
                      <a:tailEnd len="sm" w="sm" type="none"/>
                    </a:lnL>
                    <a:lnR cap="flat" cmpd="sng" w="9525">
                      <a:solidFill>
                        <a:srgbClr val="666666"/>
                      </a:solidFill>
                      <a:prstDash val="solid"/>
                      <a:round/>
                      <a:headEnd len="sm" w="sm" type="none"/>
                      <a:tailEnd len="sm" w="sm" type="none"/>
                    </a:lnR>
                    <a:lnT cap="flat" cmpd="sng" w="9525">
                      <a:solidFill>
                        <a:srgbClr val="666666"/>
                      </a:solidFill>
                      <a:prstDash val="solid"/>
                      <a:round/>
                      <a:headEnd len="sm" w="sm" type="none"/>
                      <a:tailEnd len="sm" w="sm" type="none"/>
                    </a:lnT>
                    <a:lnB cap="flat" cmpd="sng" w="9525">
                      <a:solidFill>
                        <a:srgbClr val="666666"/>
                      </a:solidFill>
                      <a:prstDash val="solid"/>
                      <a:round/>
                      <a:headEnd len="sm" w="sm" type="none"/>
                      <a:tailEnd len="sm" w="sm" type="none"/>
                    </a:lnB>
                  </a:tcPr>
                </a:tc>
                <a:tc>
                  <a:txBody>
                    <a:bodyPr/>
                    <a:lstStyle/>
                    <a:p>
                      <a:pPr indent="0" lvl="0" marL="0" rtl="0" algn="ctr">
                        <a:spcBef>
                          <a:spcPts val="0"/>
                        </a:spcBef>
                        <a:spcAft>
                          <a:spcPts val="0"/>
                        </a:spcAft>
                        <a:buNone/>
                      </a:pPr>
                      <a:r>
                        <a:t/>
                      </a:r>
                      <a:endParaRPr sz="1800">
                        <a:latin typeface="Lexend"/>
                        <a:ea typeface="Lexend"/>
                        <a:cs typeface="Lexend"/>
                        <a:sym typeface="Lexend"/>
                      </a:endParaRPr>
                    </a:p>
                  </a:txBody>
                  <a:tcPr marT="91425" marB="91425" marR="91425" marL="91425" anchor="ctr">
                    <a:lnL cap="flat" cmpd="sng" w="9525">
                      <a:solidFill>
                        <a:srgbClr val="666666"/>
                      </a:solidFill>
                      <a:prstDash val="solid"/>
                      <a:round/>
                      <a:headEnd len="sm" w="sm" type="none"/>
                      <a:tailEnd len="sm" w="sm" type="none"/>
                    </a:lnL>
                    <a:lnR cap="flat" cmpd="sng" w="9525">
                      <a:solidFill>
                        <a:srgbClr val="666666"/>
                      </a:solidFill>
                      <a:prstDash val="solid"/>
                      <a:round/>
                      <a:headEnd len="sm" w="sm" type="none"/>
                      <a:tailEnd len="sm" w="sm" type="none"/>
                    </a:lnR>
                    <a:lnT cap="flat" cmpd="sng" w="9525">
                      <a:solidFill>
                        <a:srgbClr val="666666"/>
                      </a:solidFill>
                      <a:prstDash val="solid"/>
                      <a:round/>
                      <a:headEnd len="sm" w="sm" type="none"/>
                      <a:tailEnd len="sm" w="sm" type="none"/>
                    </a:lnT>
                    <a:lnB cap="flat" cmpd="sng" w="9525">
                      <a:solidFill>
                        <a:srgbClr val="666666"/>
                      </a:solidFill>
                      <a:prstDash val="solid"/>
                      <a:round/>
                      <a:headEnd len="sm" w="sm" type="none"/>
                      <a:tailEnd len="sm" w="sm" type="none"/>
                    </a:lnB>
                  </a:tcPr>
                </a:tc>
              </a:tr>
            </a:tbl>
          </a:graphicData>
        </a:graphic>
      </p:graphicFrame>
      <p:sp>
        <p:nvSpPr>
          <p:cNvPr id="1039" name="Google Shape;1039;p74"/>
          <p:cNvSpPr txBox="1"/>
          <p:nvPr/>
        </p:nvSpPr>
        <p:spPr>
          <a:xfrm>
            <a:off x="6275575" y="1300613"/>
            <a:ext cx="726000" cy="4893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20</a:t>
            </a:r>
            <a:endParaRPr sz="1800">
              <a:latin typeface="Lexend"/>
              <a:ea typeface="Lexend"/>
              <a:cs typeface="Lexend"/>
              <a:sym typeface="Lexend"/>
            </a:endParaRPr>
          </a:p>
        </p:txBody>
      </p:sp>
      <p:sp>
        <p:nvSpPr>
          <p:cNvPr id="1040" name="Google Shape;1040;p74"/>
          <p:cNvSpPr txBox="1"/>
          <p:nvPr/>
        </p:nvSpPr>
        <p:spPr>
          <a:xfrm>
            <a:off x="6275575" y="811413"/>
            <a:ext cx="726000" cy="4893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1</a:t>
            </a:r>
            <a:endParaRPr sz="1800">
              <a:latin typeface="Lexend"/>
              <a:ea typeface="Lexend"/>
              <a:cs typeface="Lexend"/>
              <a:sym typeface="Lexend"/>
            </a:endParaRPr>
          </a:p>
        </p:txBody>
      </p:sp>
      <p:sp>
        <p:nvSpPr>
          <p:cNvPr id="1041" name="Google Shape;1041;p74"/>
          <p:cNvSpPr txBox="1"/>
          <p:nvPr/>
        </p:nvSpPr>
        <p:spPr>
          <a:xfrm>
            <a:off x="7001575" y="1300625"/>
            <a:ext cx="1120200" cy="4893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opp</a:t>
            </a:r>
            <a:endParaRPr>
              <a:latin typeface="Lexend"/>
              <a:ea typeface="Lexend"/>
              <a:cs typeface="Lexend"/>
              <a:sym typeface="Lexend"/>
            </a:endParaRPr>
          </a:p>
        </p:txBody>
      </p:sp>
      <p:sp>
        <p:nvSpPr>
          <p:cNvPr id="1042" name="Google Shape;1042;p74"/>
          <p:cNvSpPr txBox="1"/>
          <p:nvPr/>
        </p:nvSpPr>
        <p:spPr>
          <a:xfrm>
            <a:off x="7001575" y="811425"/>
            <a:ext cx="1120200" cy="4893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800">
                <a:solidFill>
                  <a:schemeClr val="dk1"/>
                </a:solidFill>
                <a:latin typeface="Lexend"/>
                <a:ea typeface="Times New Roman"/>
                <a:cs typeface="Times New Roman"/>
                <a:sym typeface="Times New Roman"/>
              </a:rPr>
              <a:t>tan(θ°)</a:t>
            </a:r>
            <a:r>
              <a:rPr lang="en-GB" sz="1800">
                <a:solidFill>
                  <a:schemeClr val="dk1"/>
                </a:solidFill>
                <a:latin typeface="Lexend"/>
                <a:ea typeface="Times New Roman"/>
                <a:cs typeface="Times New Roman"/>
                <a:sym typeface="Times New Roman"/>
              </a:rPr>
              <a:t/>
            </a:r>
            <a:r>
              <a:rPr i="1" lang="en-GB" sz="1800">
                <a:solidFill>
                  <a:schemeClr val="dk1"/>
                </a:solidFill>
                <a:latin typeface="Lexend"/>
                <a:ea typeface="Times New Roman"/>
                <a:cs typeface="Times New Roman"/>
                <a:sym typeface="Times New Roman"/>
              </a:rPr>
              <a:t/>
            </a:r>
            <a:r>
              <a:rPr lang="en-GB" sz="1800">
                <a:solidFill>
                  <a:schemeClr val="dk1"/>
                </a:solidFill>
                <a:latin typeface="Lexend"/>
                <a:ea typeface="Times New Roman"/>
                <a:cs typeface="Times New Roman"/>
                <a:sym typeface="Times New Roman"/>
              </a:rPr>
              <a:t/>
            </a:r>
            <a:endParaRPr sz="2000">
              <a:latin typeface="Times New Roman"/>
              <a:ea typeface="Times New Roman"/>
              <a:cs typeface="Times New Roman"/>
              <a:sym typeface="Times New Roman"/>
            </a:endParaRPr>
          </a:p>
        </p:txBody>
      </p:sp>
      <p:sp>
        <p:nvSpPr>
          <p:cNvPr id="1043" name="Google Shape;1043;p74"/>
          <p:cNvSpPr/>
          <p:nvPr/>
        </p:nvSpPr>
        <p:spPr>
          <a:xfrm flipH="1">
            <a:off x="5715281" y="3513425"/>
            <a:ext cx="1431300" cy="1431300"/>
          </a:xfrm>
          <a:prstGeom prst="arc">
            <a:avLst>
              <a:gd fmla="val 10771373" name="adj1"/>
              <a:gd fmla="val 13050632"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44" name="Google Shape;1044;p74"/>
          <p:cNvSpPr/>
          <p:nvPr/>
        </p:nvSpPr>
        <p:spPr>
          <a:xfrm rot="-5400000">
            <a:off x="6583354" y="3040400"/>
            <a:ext cx="1016400" cy="1359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45" name="Google Shape;1045;p74"/>
          <p:cNvSpPr/>
          <p:nvPr/>
        </p:nvSpPr>
        <p:spPr>
          <a:xfrm>
            <a:off x="7577399" y="4034526"/>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046" name="Google Shape;1046;p74"/>
          <p:cNvCxnSpPr/>
          <p:nvPr/>
        </p:nvCxnSpPr>
        <p:spPr>
          <a:xfrm flipH="1">
            <a:off x="6335404" y="3135950"/>
            <a:ext cx="1359900" cy="1016400"/>
          </a:xfrm>
          <a:prstGeom prst="straightConnector1">
            <a:avLst/>
          </a:prstGeom>
          <a:noFill/>
          <a:ln cap="flat" cmpd="sng" w="28575">
            <a:solidFill>
              <a:srgbClr val="4F7BE8"/>
            </a:solidFill>
            <a:prstDash val="solid"/>
            <a:round/>
            <a:headEnd len="med" w="med" type="triangle"/>
            <a:tailEnd len="med" w="med" type="triangle"/>
          </a:ln>
        </p:spPr>
      </p:cxnSp>
      <p:cxnSp>
        <p:nvCxnSpPr>
          <p:cNvPr id="1047" name="Google Shape;1047;p74"/>
          <p:cNvCxnSpPr/>
          <p:nvPr/>
        </p:nvCxnSpPr>
        <p:spPr>
          <a:xfrm rot="10800000">
            <a:off x="6411604" y="4325016"/>
            <a:ext cx="1359900" cy="0"/>
          </a:xfrm>
          <a:prstGeom prst="straightConnector1">
            <a:avLst/>
          </a:prstGeom>
          <a:noFill/>
          <a:ln cap="flat" cmpd="sng" w="28575">
            <a:solidFill>
              <a:srgbClr val="4F7BE8"/>
            </a:solidFill>
            <a:prstDash val="solid"/>
            <a:round/>
            <a:headEnd len="med" w="med" type="triangle"/>
            <a:tailEnd len="med" w="med" type="triangle"/>
          </a:ln>
        </p:spPr>
      </p:cxnSp>
      <p:sp>
        <p:nvSpPr>
          <p:cNvPr id="1048" name="Google Shape;1048;p74"/>
          <p:cNvSpPr txBox="1"/>
          <p:nvPr/>
        </p:nvSpPr>
        <p:spPr>
          <a:xfrm>
            <a:off x="6756794" y="4323400"/>
            <a:ext cx="6921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20 cm</a:t>
            </a:r>
            <a:endParaRPr sz="1800">
              <a:latin typeface="Lexend"/>
              <a:ea typeface="Lexend"/>
              <a:cs typeface="Lexend"/>
              <a:sym typeface="Lexend"/>
            </a:endParaRPr>
          </a:p>
        </p:txBody>
      </p:sp>
      <p:sp>
        <p:nvSpPr>
          <p:cNvPr id="1049" name="Google Shape;1049;p74"/>
          <p:cNvSpPr txBox="1"/>
          <p:nvPr/>
        </p:nvSpPr>
        <p:spPr>
          <a:xfrm flipH="1">
            <a:off x="6634501" y="3958555"/>
            <a:ext cx="530400" cy="26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38°</a:t>
            </a:r>
            <a:endParaRPr sz="1800">
              <a:latin typeface="Lexend"/>
              <a:ea typeface="Lexend"/>
              <a:cs typeface="Lexend"/>
              <a:sym typeface="Lexend"/>
            </a:endParaRPr>
          </a:p>
        </p:txBody>
      </p:sp>
      <p:cxnSp>
        <p:nvCxnSpPr>
          <p:cNvPr id="1050" name="Google Shape;1050;p74"/>
          <p:cNvCxnSpPr/>
          <p:nvPr/>
        </p:nvCxnSpPr>
        <p:spPr>
          <a:xfrm rot="10800000">
            <a:off x="7867970" y="3212161"/>
            <a:ext cx="0" cy="1016400"/>
          </a:xfrm>
          <a:prstGeom prst="straightConnector1">
            <a:avLst/>
          </a:prstGeom>
          <a:noFill/>
          <a:ln cap="flat" cmpd="sng" w="28575">
            <a:solidFill>
              <a:srgbClr val="4F7BE8"/>
            </a:solidFill>
            <a:prstDash val="solid"/>
            <a:round/>
            <a:headEnd len="med" w="med" type="triangle"/>
            <a:tailEnd len="med" w="med" type="triangle"/>
          </a:ln>
        </p:spPr>
      </p:cxnSp>
      <p:sp>
        <p:nvSpPr>
          <p:cNvPr id="1051" name="Google Shape;1051;p74"/>
          <p:cNvSpPr txBox="1"/>
          <p:nvPr/>
        </p:nvSpPr>
        <p:spPr>
          <a:xfrm>
            <a:off x="7910650" y="3599150"/>
            <a:ext cx="6921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opp</a:t>
            </a:r>
            <a:endParaRPr sz="1800">
              <a:latin typeface="Lexend"/>
              <a:ea typeface="Lexend"/>
              <a:cs typeface="Lexend"/>
              <a:sym typeface="Lexend"/>
            </a:endParaRPr>
          </a:p>
        </p:txBody>
      </p:sp>
      <p:grpSp>
        <p:nvGrpSpPr>
          <p:cNvPr id="1052" name="Google Shape;1052;p74"/>
          <p:cNvGrpSpPr/>
          <p:nvPr/>
        </p:nvGrpSpPr>
        <p:grpSpPr>
          <a:xfrm>
            <a:off x="5543301" y="1013325"/>
            <a:ext cx="3255198" cy="582538"/>
            <a:chOff x="5924301" y="2308725"/>
            <a:chExt cx="3255198" cy="582538"/>
          </a:xfrm>
        </p:grpSpPr>
        <p:sp>
          <p:nvSpPr>
            <p:cNvPr id="1053" name="Google Shape;1053;p74"/>
            <p:cNvSpPr/>
            <p:nvPr/>
          </p:nvSpPr>
          <p:spPr>
            <a:xfrm flipH="1">
              <a:off x="8556240" y="2308725"/>
              <a:ext cx="145300" cy="582525"/>
            </a:xfrm>
            <a:custGeom>
              <a:rect b="b" l="l" r="r" t="t"/>
              <a:pathLst>
                <a:path extrusionOk="0" h="23301" w="5812">
                  <a:moveTo>
                    <a:pt x="5812" y="0"/>
                  </a:moveTo>
                  <a:cubicBezTo>
                    <a:pt x="-862" y="4007"/>
                    <a:pt x="-2242" y="18988"/>
                    <a:pt x="4238" y="23301"/>
                  </a:cubicBezTo>
                </a:path>
              </a:pathLst>
            </a:custGeom>
            <a:noFill/>
            <a:ln cap="flat" cmpd="sng" w="28575">
              <a:solidFill>
                <a:srgbClr val="000000"/>
              </a:solidFill>
              <a:prstDash val="solid"/>
              <a:round/>
              <a:headEnd len="med" w="med" type="none"/>
              <a:tailEnd len="med" w="med" type="triangle"/>
            </a:ln>
          </p:spPr>
          <p:txBody>
            <a:bodyPr/>
            <a:p/>
          </p:txBody>
        </p:sp>
        <p:grpSp>
          <p:nvGrpSpPr>
            <p:cNvPr id="1054" name="Google Shape;1054;p74"/>
            <p:cNvGrpSpPr/>
            <p:nvPr/>
          </p:nvGrpSpPr>
          <p:grpSpPr>
            <a:xfrm>
              <a:off x="5924301" y="2308738"/>
              <a:ext cx="646319" cy="582525"/>
              <a:chOff x="5924301" y="2308738"/>
              <a:chExt cx="646319" cy="582525"/>
            </a:xfrm>
          </p:grpSpPr>
          <p:sp>
            <p:nvSpPr>
              <p:cNvPr id="1055" name="Google Shape;1055;p74"/>
              <p:cNvSpPr/>
              <p:nvPr/>
            </p:nvSpPr>
            <p:spPr>
              <a:xfrm>
                <a:off x="6425320" y="2308738"/>
                <a:ext cx="145300" cy="582525"/>
              </a:xfrm>
              <a:custGeom>
                <a:rect b="b" l="l" r="r" t="t"/>
                <a:pathLst>
                  <a:path extrusionOk="0" h="23301" w="5812">
                    <a:moveTo>
                      <a:pt x="5812" y="0"/>
                    </a:moveTo>
                    <a:cubicBezTo>
                      <a:pt x="-862" y="4007"/>
                      <a:pt x="-2242" y="18988"/>
                      <a:pt x="4238" y="23301"/>
                    </a:cubicBezTo>
                  </a:path>
                </a:pathLst>
              </a:custGeom>
              <a:noFill/>
              <a:ln cap="flat" cmpd="sng" w="28575">
                <a:solidFill>
                  <a:srgbClr val="000000"/>
                </a:solidFill>
                <a:prstDash val="solid"/>
                <a:round/>
                <a:headEnd len="med" w="med" type="none"/>
                <a:tailEnd len="med" w="med" type="triangle"/>
              </a:ln>
            </p:spPr>
            <p:txBody>
              <a:bodyPr/>
              <a:p/>
            </p:txBody>
          </p:sp>
          <p:sp>
            <p:nvSpPr>
              <p:cNvPr id="1056" name="Google Shape;1056;p74"/>
              <p:cNvSpPr txBox="1"/>
              <p:nvPr/>
            </p:nvSpPr>
            <p:spPr>
              <a:xfrm>
                <a:off x="5924301" y="2411400"/>
                <a:ext cx="457200" cy="320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1000"/>
                  </a:spcAft>
                  <a:buNone/>
                </a:pPr>
                <a:r>
                  <a:rPr lang="en-GB" sz="1300">
                    <a:solidFill>
                      <a:srgbClr val="000000"/>
                    </a:solidFill>
                    <a:latin typeface="Lexend"/>
                    <a:ea typeface="Lexend"/>
                    <a:cs typeface="Lexend"/>
                    <a:sym typeface="Lexend"/>
                  </a:rPr>
                  <a:t>× </a:t>
                </a:r>
                <a:r>
                  <a:rPr lang="en-GB" sz="1300">
                    <a:solidFill>
                      <a:schemeClr val="dk1"/>
                    </a:solidFill>
                    <a:latin typeface="Lexend"/>
                    <a:ea typeface="Lexend"/>
                    <a:cs typeface="Lexend"/>
                    <a:sym typeface="Lexend"/>
                  </a:rPr>
                  <a:t>20</a:t>
                </a:r>
                <a:endParaRPr sz="1800">
                  <a:solidFill>
                    <a:srgbClr val="000000"/>
                  </a:solidFill>
                  <a:latin typeface="Lexend"/>
                  <a:ea typeface="Lexend"/>
                  <a:cs typeface="Lexend"/>
                  <a:sym typeface="Lexend"/>
                </a:endParaRPr>
              </a:p>
            </p:txBody>
          </p:sp>
        </p:grpSp>
        <p:sp>
          <p:nvSpPr>
            <p:cNvPr id="1057" name="Google Shape;1057;p74"/>
            <p:cNvSpPr txBox="1"/>
            <p:nvPr/>
          </p:nvSpPr>
          <p:spPr>
            <a:xfrm>
              <a:off x="8738799" y="2368275"/>
              <a:ext cx="440700" cy="320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1000"/>
                </a:spcAft>
                <a:buNone/>
              </a:pPr>
              <a:r>
                <a:rPr lang="en-GB" sz="1300">
                  <a:solidFill>
                    <a:srgbClr val="000000"/>
                  </a:solidFill>
                  <a:latin typeface="Lexend"/>
                  <a:ea typeface="Lexend"/>
                  <a:cs typeface="Lexend"/>
                  <a:sym typeface="Lexend"/>
                </a:rPr>
                <a:t>× </a:t>
              </a:r>
              <a:r>
                <a:rPr lang="en-GB" sz="1300">
                  <a:solidFill>
                    <a:schemeClr val="dk1"/>
                  </a:solidFill>
                  <a:latin typeface="Lexend"/>
                  <a:ea typeface="Lexend"/>
                  <a:cs typeface="Lexend"/>
                  <a:sym typeface="Lexend"/>
                </a:rPr>
                <a:t>20 </a:t>
              </a:r>
              <a:endParaRPr sz="1800">
                <a:solidFill>
                  <a:srgbClr val="000000"/>
                </a:solidFill>
                <a:latin typeface="Lexend"/>
                <a:ea typeface="Lexend"/>
                <a:cs typeface="Lexend"/>
                <a:sym typeface="Lexend"/>
              </a:endParaRPr>
            </a:p>
          </p:txBody>
        </p:sp>
      </p:grpSp>
      <p:grpSp>
        <p:nvGrpSpPr>
          <p:cNvPr id="1058" name="Google Shape;1058;p74"/>
          <p:cNvGrpSpPr/>
          <p:nvPr/>
        </p:nvGrpSpPr>
        <p:grpSpPr>
          <a:xfrm>
            <a:off x="6573650" y="1877600"/>
            <a:ext cx="1197900" cy="472225"/>
            <a:chOff x="6878450" y="3173000"/>
            <a:chExt cx="1197900" cy="472225"/>
          </a:xfrm>
        </p:grpSpPr>
        <p:sp>
          <p:nvSpPr>
            <p:cNvPr id="1059" name="Google Shape;1059;p74"/>
            <p:cNvSpPr/>
            <p:nvPr/>
          </p:nvSpPr>
          <p:spPr>
            <a:xfrm>
              <a:off x="7072065" y="3173000"/>
              <a:ext cx="645500" cy="137100"/>
            </a:xfrm>
            <a:custGeom>
              <a:rect b="b" l="l" r="r" t="t"/>
              <a:pathLst>
                <a:path extrusionOk="0" h="5484" w="25820">
                  <a:moveTo>
                    <a:pt x="0" y="315"/>
                  </a:moveTo>
                  <a:cubicBezTo>
                    <a:pt x="3392" y="8226"/>
                    <a:pt x="19739" y="6091"/>
                    <a:pt x="25820" y="0"/>
                  </a:cubicBezTo>
                </a:path>
              </a:pathLst>
            </a:custGeom>
            <a:noFill/>
            <a:ln cap="flat" cmpd="sng" w="28575">
              <a:solidFill>
                <a:srgbClr val="000000"/>
              </a:solidFill>
              <a:prstDash val="solid"/>
              <a:round/>
              <a:headEnd len="med" w="med" type="none"/>
              <a:tailEnd len="med" w="med" type="triangle"/>
            </a:ln>
          </p:spPr>
          <p:txBody>
            <a:bodyPr/>
            <a:p/>
          </p:txBody>
        </p:sp>
        <p:sp>
          <p:nvSpPr>
            <p:cNvPr id="1060" name="Google Shape;1060;p74"/>
            <p:cNvSpPr txBox="1"/>
            <p:nvPr/>
          </p:nvSpPr>
          <p:spPr>
            <a:xfrm>
              <a:off x="6878450" y="3324525"/>
              <a:ext cx="1197900" cy="320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1000"/>
                </a:spcAft>
                <a:buClr>
                  <a:schemeClr val="dk1"/>
                </a:buClr>
                <a:buSzPts val="1100"/>
                <a:buFont typeface="Arial"/>
                <a:buNone/>
              </a:pPr>
              <a:r>
                <a:rPr lang="en-GB" sz="1300">
                  <a:solidFill>
                    <a:schemeClr val="dk1"/>
                  </a:solidFill>
                  <a:latin typeface="Lexend"/>
                  <a:ea typeface="Lexend"/>
                  <a:cs typeface="Lexend"/>
                  <a:sym typeface="Lexend"/>
                </a:rPr>
                <a:t>× tan(38°)</a:t>
              </a:r>
              <a:r>
                <a:rPr lang="en-GB" sz="1300">
                  <a:solidFill>
                    <a:schemeClr val="dk1"/>
                  </a:solidFill>
                  <a:latin typeface="Times New Roman"/>
                  <a:ea typeface="Times New Roman"/>
                  <a:cs typeface="Times New Roman"/>
                  <a:sym typeface="Times New Roman"/>
                </a:rPr>
                <a:t/>
              </a:r>
              <a:r>
                <a:rPr lang="en-GB" sz="1300">
                  <a:solidFill>
                    <a:schemeClr val="dk1"/>
                  </a:solidFill>
                  <a:latin typeface="Times New Roman"/>
                  <a:ea typeface="Times New Roman"/>
                  <a:cs typeface="Times New Roman"/>
                  <a:sym typeface="Times New Roman"/>
                </a:rPr>
                <a:t/>
              </a:r>
              <a:endParaRPr sz="2000">
                <a:solidFill>
                  <a:srgbClr val="000000"/>
                </a:solidFill>
                <a:latin typeface="Times New Roman"/>
                <a:ea typeface="Times New Roman"/>
                <a:cs typeface="Times New Roman"/>
                <a:sym typeface="Times New Roman"/>
              </a:endParaRPr>
            </a:p>
          </p:txBody>
        </p:sp>
      </p:grpSp>
      <p:sp>
        <p:nvSpPr>
          <p:cNvPr id="1061" name="Google Shape;1061;p74"/>
          <p:cNvSpPr txBox="1"/>
          <p:nvPr/>
        </p:nvSpPr>
        <p:spPr>
          <a:xfrm>
            <a:off x="324000" y="2253676"/>
            <a:ext cx="5032800"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Kee ka mid ah kuwani sidoo kale wuxuu si sax ah u muujinayaa xiriirka ka dhexeeya dhinaca ku xiga (adjacent) iyo dhinaca ka soo horjeeda (opposite) ee saddex-xagalkan?</a:t>
            </a:r>
            <a:endParaRPr sz="1800">
              <a:latin typeface="Lexend"/>
              <a:ea typeface="Lexend"/>
              <a:cs typeface="Lexend"/>
              <a:sym typeface="Lexend"/>
            </a:endParaRPr>
          </a:p>
        </p:txBody>
      </p:sp>
      <p:grpSp>
        <p:nvGrpSpPr>
          <p:cNvPr id="1062" name="Google Shape;1062;p74"/>
          <p:cNvGrpSpPr/>
          <p:nvPr/>
        </p:nvGrpSpPr>
        <p:grpSpPr>
          <a:xfrm>
            <a:off x="903000" y="3380308"/>
            <a:ext cx="243093" cy="243093"/>
            <a:chOff x="1020916" y="1442088"/>
            <a:chExt cx="457200" cy="457200"/>
          </a:xfrm>
        </p:grpSpPr>
        <p:pic>
          <p:nvPicPr>
            <p:cNvPr id="1063" name="Google Shape;1063;p7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064" name="Google Shape;1064;p74"/>
            <p:cNvSpPr txBox="1"/>
            <p:nvPr/>
          </p:nvSpPr>
          <p:spPr>
            <a:xfrm>
              <a:off x="1045521" y="1451202"/>
              <a:ext cx="408000" cy="41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065" name="Google Shape;1065;p74"/>
          <p:cNvGrpSpPr/>
          <p:nvPr/>
        </p:nvGrpSpPr>
        <p:grpSpPr>
          <a:xfrm>
            <a:off x="903000" y="4311608"/>
            <a:ext cx="243093" cy="243093"/>
            <a:chOff x="1020916" y="1442088"/>
            <a:chExt cx="457200" cy="457200"/>
          </a:xfrm>
        </p:grpSpPr>
        <p:pic>
          <p:nvPicPr>
            <p:cNvPr id="1066" name="Google Shape;1066;p7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067" name="Google Shape;1067;p74"/>
            <p:cNvSpPr txBox="1"/>
            <p:nvPr/>
          </p:nvSpPr>
          <p:spPr>
            <a:xfrm>
              <a:off x="1045521" y="1451202"/>
              <a:ext cx="408000" cy="41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1068" name="Google Shape;1068;p74"/>
          <p:cNvPicPr preferRelativeResize="0"/>
          <p:nvPr/>
        </p:nvPicPr>
        <p:blipFill>
          <a:blip r:embed="rId5">
            <a:alphaModFix/>
          </a:blip>
          <a:stretch>
            <a:fillRect/>
          </a:stretch>
        </p:blipFill>
        <p:spPr>
          <a:xfrm>
            <a:off x="3013596" y="3292300"/>
            <a:ext cx="396000" cy="419100"/>
          </a:xfrm>
          <a:prstGeom prst="rect">
            <a:avLst/>
          </a:prstGeom>
          <a:noFill/>
          <a:ln>
            <a:noFill/>
          </a:ln>
        </p:spPr>
      </p:pic>
      <p:pic>
        <p:nvPicPr>
          <p:cNvPr id="1069" name="Google Shape;1069;p74"/>
          <p:cNvPicPr preferRelativeResize="0"/>
          <p:nvPr/>
        </p:nvPicPr>
        <p:blipFill>
          <a:blip r:embed="rId6">
            <a:alphaModFix/>
          </a:blip>
          <a:stretch>
            <a:fillRect/>
          </a:stretch>
        </p:blipFill>
        <p:spPr>
          <a:xfrm>
            <a:off x="3013600" y="4223267"/>
            <a:ext cx="396000" cy="419760"/>
          </a:xfrm>
          <a:prstGeom prst="rect">
            <a:avLst/>
          </a:prstGeom>
          <a:noFill/>
          <a:ln>
            <a:noFill/>
          </a:ln>
        </p:spPr>
      </p:pic>
      <p:grpSp>
        <p:nvGrpSpPr>
          <p:cNvPr id="1070" name="Google Shape;1070;p74"/>
          <p:cNvGrpSpPr/>
          <p:nvPr/>
        </p:nvGrpSpPr>
        <p:grpSpPr>
          <a:xfrm>
            <a:off x="879231" y="1985975"/>
            <a:ext cx="266871" cy="313325"/>
            <a:chOff x="879231" y="1985975"/>
            <a:chExt cx="266871" cy="313325"/>
          </a:xfrm>
        </p:grpSpPr>
        <p:cxnSp>
          <p:nvCxnSpPr>
            <p:cNvPr id="1071" name="Google Shape;1071;p74"/>
            <p:cNvCxnSpPr/>
            <p:nvPr/>
          </p:nvCxnSpPr>
          <p:spPr>
            <a:xfrm>
              <a:off x="879231" y="1985975"/>
              <a:ext cx="246900" cy="0"/>
            </a:xfrm>
            <a:prstGeom prst="straightConnector1">
              <a:avLst/>
            </a:prstGeom>
            <a:noFill/>
            <a:ln cap="flat" cmpd="sng" w="19050">
              <a:solidFill>
                <a:schemeClr val="dk1"/>
              </a:solidFill>
              <a:prstDash val="solid"/>
              <a:round/>
              <a:headEnd len="med" w="med" type="none"/>
              <a:tailEnd len="med" w="med" type="none"/>
            </a:ln>
          </p:spPr>
        </p:cxnSp>
        <p:pic>
          <p:nvPicPr>
            <p:cNvPr id="1072" name="Google Shape;1072;p74"/>
            <p:cNvPicPr preferRelativeResize="0"/>
            <p:nvPr/>
          </p:nvPicPr>
          <p:blipFill rotWithShape="1">
            <a:blip r:embed="rId7">
              <a:alphaModFix/>
            </a:blip>
            <a:srcRect b="25195" l="0" r="95803" t="25195"/>
            <a:stretch/>
          </p:blipFill>
          <p:spPr>
            <a:xfrm>
              <a:off x="882475" y="2020700"/>
              <a:ext cx="263627" cy="278600"/>
            </a:xfrm>
            <a:prstGeom prst="rect">
              <a:avLst/>
            </a:prstGeom>
            <a:noFill/>
            <a:ln>
              <a:noFill/>
            </a:ln>
          </p:spPr>
        </p:pic>
      </p:grpSp>
      <p:grpSp>
        <p:nvGrpSpPr>
          <p:cNvPr id="1073" name="Google Shape;1073;p74"/>
          <p:cNvGrpSpPr/>
          <p:nvPr/>
        </p:nvGrpSpPr>
        <p:grpSpPr>
          <a:xfrm>
            <a:off x="2634644" y="1985975"/>
            <a:ext cx="343500" cy="313325"/>
            <a:chOff x="845925" y="1985975"/>
            <a:chExt cx="343500" cy="313325"/>
          </a:xfrm>
        </p:grpSpPr>
        <p:cxnSp>
          <p:nvCxnSpPr>
            <p:cNvPr id="1074" name="Google Shape;1074;p74"/>
            <p:cNvCxnSpPr/>
            <p:nvPr/>
          </p:nvCxnSpPr>
          <p:spPr>
            <a:xfrm>
              <a:off x="845925" y="1985975"/>
              <a:ext cx="343500" cy="0"/>
            </a:xfrm>
            <a:prstGeom prst="straightConnector1">
              <a:avLst/>
            </a:prstGeom>
            <a:noFill/>
            <a:ln cap="flat" cmpd="sng" w="19050">
              <a:solidFill>
                <a:schemeClr val="dk1"/>
              </a:solidFill>
              <a:prstDash val="solid"/>
              <a:round/>
              <a:headEnd len="med" w="med" type="none"/>
              <a:tailEnd len="med" w="med" type="none"/>
            </a:ln>
          </p:spPr>
        </p:cxnSp>
        <p:pic>
          <p:nvPicPr>
            <p:cNvPr id="1075" name="Google Shape;1075;p74"/>
            <p:cNvPicPr preferRelativeResize="0"/>
            <p:nvPr/>
          </p:nvPicPr>
          <p:blipFill rotWithShape="1">
            <a:blip r:embed="rId7">
              <a:alphaModFix/>
            </a:blip>
            <a:srcRect b="25195" l="0" r="95803" t="25195"/>
            <a:stretch/>
          </p:blipFill>
          <p:spPr>
            <a:xfrm>
              <a:off x="885862" y="2020700"/>
              <a:ext cx="263627" cy="278600"/>
            </a:xfrm>
            <a:prstGeom prst="rect">
              <a:avLst/>
            </a:prstGeom>
            <a:noFill/>
            <a:ln>
              <a:noFill/>
            </a:ln>
          </p:spPr>
        </p:pic>
      </p:grpSp>
      <p:sp>
        <p:nvSpPr>
          <p:cNvPr id="1076" name="Google Shape;1076;p7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Qaabaynta qaacidada taanjanta (tangent formula)</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7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7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6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6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0" name="Shape 1080"/>
        <p:cNvGrpSpPr/>
        <p:nvPr/>
      </p:nvGrpSpPr>
      <p:grpSpPr>
        <a:xfrm>
          <a:off x="0" y="0"/>
          <a:ext cx="0" cy="0"/>
          <a:chOff x="0" y="0"/>
          <a:chExt cx="0" cy="0"/>
        </a:xfrm>
      </p:grpSpPr>
      <p:sp>
        <p:nvSpPr>
          <p:cNvPr id="1081" name="Google Shape;1081;p75"/>
          <p:cNvSpPr txBox="1"/>
          <p:nvPr/>
        </p:nvSpPr>
        <p:spPr>
          <a:xfrm>
            <a:off x="324000" y="763000"/>
            <a:ext cx="8496000"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Kee ka mid ah kuwani wuxuu si sax ah u muujinayaa xiriirka ka dhexeeya dhinaca ku xiga (adjacent) iyo dhinaca ka soo horjeeda (opposite) xagasha 82° ee saddex-xagalkan (oo lagu soo koobay tirada ugu dhow)?</a:t>
            </a:r>
            <a:endParaRPr sz="1800">
              <a:latin typeface="Lexend"/>
              <a:ea typeface="Lexend"/>
              <a:cs typeface="Lexend"/>
              <a:sym typeface="Lexend"/>
            </a:endParaRPr>
          </a:p>
        </p:txBody>
      </p:sp>
      <p:sp>
        <p:nvSpPr>
          <p:cNvPr id="1082" name="Google Shape;1082;p75"/>
          <p:cNvSpPr/>
          <p:nvPr/>
        </p:nvSpPr>
        <p:spPr>
          <a:xfrm flipH="1">
            <a:off x="6331848" y="3371549"/>
            <a:ext cx="1108500" cy="1108500"/>
          </a:xfrm>
          <a:prstGeom prst="arc">
            <a:avLst>
              <a:gd fmla="val 10771373" name="adj1"/>
              <a:gd fmla="val 14522387"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83" name="Google Shape;1083;p75"/>
          <p:cNvSpPr/>
          <p:nvPr/>
        </p:nvSpPr>
        <p:spPr>
          <a:xfrm flipH="1">
            <a:off x="7772739" y="3730801"/>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84" name="Google Shape;1084;p75"/>
          <p:cNvSpPr txBox="1"/>
          <p:nvPr/>
        </p:nvSpPr>
        <p:spPr>
          <a:xfrm flipH="1">
            <a:off x="8078397" y="2850788"/>
            <a:ext cx="804900" cy="212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70 cm</a:t>
            </a:r>
            <a:r>
              <a:rPr lang="en-GB" sz="1100">
                <a:latin typeface="Lexend"/>
                <a:ea typeface="Lexend"/>
                <a:cs typeface="Lexend"/>
                <a:sym typeface="Lexend"/>
              </a:rPr>
              <a:t/>
            </a:r>
            <a:endParaRPr sz="1800">
              <a:latin typeface="Lexend"/>
              <a:ea typeface="Lexend"/>
              <a:cs typeface="Lexend"/>
              <a:sym typeface="Lexend"/>
            </a:endParaRPr>
          </a:p>
        </p:txBody>
      </p:sp>
      <p:grpSp>
        <p:nvGrpSpPr>
          <p:cNvPr id="1085" name="Google Shape;1085;p75"/>
          <p:cNvGrpSpPr/>
          <p:nvPr/>
        </p:nvGrpSpPr>
        <p:grpSpPr>
          <a:xfrm>
            <a:off x="6805021" y="1834359"/>
            <a:ext cx="1273367" cy="2201921"/>
            <a:chOff x="-2089411" y="1392790"/>
            <a:chExt cx="1126077" cy="1822933"/>
          </a:xfrm>
        </p:grpSpPr>
        <p:sp>
          <p:nvSpPr>
            <p:cNvPr id="1086" name="Google Shape;1086;p75"/>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087" name="Google Shape;1087;p75"/>
            <p:cNvCxnSpPr/>
            <p:nvPr/>
          </p:nvCxnSpPr>
          <p:spPr>
            <a:xfrm flipH="1">
              <a:off x="-2089411" y="1392790"/>
              <a:ext cx="960900" cy="1668300"/>
            </a:xfrm>
            <a:prstGeom prst="straightConnector1">
              <a:avLst/>
            </a:prstGeom>
            <a:noFill/>
            <a:ln cap="flat" cmpd="sng" w="28575">
              <a:solidFill>
                <a:srgbClr val="4F7BE8"/>
              </a:solidFill>
              <a:prstDash val="solid"/>
              <a:round/>
              <a:headEnd len="med" w="med" type="triangle"/>
              <a:tailEnd len="med" w="med" type="triangle"/>
            </a:ln>
          </p:spPr>
        </p:cxnSp>
        <p:cxnSp>
          <p:nvCxnSpPr>
            <p:cNvPr id="1088" name="Google Shape;1088;p75"/>
            <p:cNvCxnSpPr/>
            <p:nvPr/>
          </p:nvCxnSpPr>
          <p:spPr>
            <a:xfrm rot="10800000">
              <a:off x="-2022025" y="3215724"/>
              <a:ext cx="960900" cy="0"/>
            </a:xfrm>
            <a:prstGeom prst="straightConnector1">
              <a:avLst/>
            </a:prstGeom>
            <a:noFill/>
            <a:ln cap="flat" cmpd="sng" w="28575">
              <a:solidFill>
                <a:srgbClr val="4F7BE8"/>
              </a:solidFill>
              <a:prstDash val="solid"/>
              <a:round/>
              <a:headEnd len="med" w="med" type="triangle"/>
              <a:tailEnd len="med" w="med" type="triangle"/>
            </a:ln>
          </p:spPr>
        </p:cxnSp>
        <p:cxnSp>
          <p:nvCxnSpPr>
            <p:cNvPr id="1089" name="Google Shape;1089;p75"/>
            <p:cNvCxnSpPr/>
            <p:nvPr/>
          </p:nvCxnSpPr>
          <p:spPr>
            <a:xfrm rot="10800000">
              <a:off x="-963334" y="1455875"/>
              <a:ext cx="0" cy="1668300"/>
            </a:xfrm>
            <a:prstGeom prst="straightConnector1">
              <a:avLst/>
            </a:prstGeom>
            <a:noFill/>
            <a:ln cap="flat" cmpd="sng" w="28575">
              <a:solidFill>
                <a:srgbClr val="4F7BE8"/>
              </a:solidFill>
              <a:prstDash val="solid"/>
              <a:round/>
              <a:headEnd len="med" w="med" type="triangle"/>
              <a:tailEnd len="med" w="med" type="triangle"/>
            </a:ln>
          </p:spPr>
        </p:cxnSp>
      </p:grpSp>
      <p:sp>
        <p:nvSpPr>
          <p:cNvPr id="1090" name="Google Shape;1090;p75"/>
          <p:cNvSpPr txBox="1"/>
          <p:nvPr/>
        </p:nvSpPr>
        <p:spPr>
          <a:xfrm flipH="1">
            <a:off x="6971481" y="3707075"/>
            <a:ext cx="468000" cy="179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solidFill>
                  <a:srgbClr val="000000"/>
                </a:solidFill>
                <a:latin typeface="Lexend"/>
                <a:ea typeface="Lexend"/>
                <a:cs typeface="Lexend"/>
                <a:sym typeface="Lexend"/>
              </a:rPr>
              <a:t>8</a:t>
            </a:r>
            <a:r>
              <a:rPr lang="en-GB" sz="1100">
                <a:latin typeface="Lexend"/>
                <a:ea typeface="Lexend"/>
                <a:cs typeface="Lexend"/>
                <a:sym typeface="Lexend"/>
              </a:rPr>
              <a:t>2</a:t>
            </a:r>
            <a:r>
              <a:rPr lang="en-GB" sz="1100">
                <a:solidFill>
                  <a:srgbClr val="000000"/>
                </a:solidFill>
                <a:latin typeface="Lexend"/>
                <a:ea typeface="Lexend"/>
                <a:cs typeface="Lexend"/>
                <a:sym typeface="Lexend"/>
              </a:rPr>
              <a:t>°</a:t>
            </a:r>
            <a:endParaRPr sz="1800">
              <a:latin typeface="Lexend"/>
              <a:ea typeface="Lexend"/>
              <a:cs typeface="Lexend"/>
              <a:sym typeface="Lexend"/>
            </a:endParaRPr>
          </a:p>
        </p:txBody>
      </p:sp>
      <p:sp>
        <p:nvSpPr>
          <p:cNvPr id="1091" name="Google Shape;1091;p75"/>
          <p:cNvSpPr txBox="1"/>
          <p:nvPr/>
        </p:nvSpPr>
        <p:spPr>
          <a:xfrm flipH="1">
            <a:off x="6919610" y="4112254"/>
            <a:ext cx="1098600" cy="2121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10 cm</a:t>
            </a:r>
            <a:r>
              <a:rPr lang="en-GB" sz="1100">
                <a:latin typeface="Lexend"/>
                <a:ea typeface="Lexend"/>
                <a:cs typeface="Lexend"/>
                <a:sym typeface="Lexend"/>
              </a:rPr>
              <a:t/>
            </a:r>
            <a:endParaRPr sz="1800">
              <a:latin typeface="Lexend"/>
              <a:ea typeface="Lexend"/>
              <a:cs typeface="Lexend"/>
              <a:sym typeface="Lexend"/>
            </a:endParaRPr>
          </a:p>
        </p:txBody>
      </p:sp>
      <p:grpSp>
        <p:nvGrpSpPr>
          <p:cNvPr id="1092" name="Google Shape;1092;p75"/>
          <p:cNvGrpSpPr/>
          <p:nvPr/>
        </p:nvGrpSpPr>
        <p:grpSpPr>
          <a:xfrm>
            <a:off x="538555" y="2157358"/>
            <a:ext cx="243093" cy="243093"/>
            <a:chOff x="1020916" y="1442088"/>
            <a:chExt cx="457200" cy="457200"/>
          </a:xfrm>
        </p:grpSpPr>
        <p:pic>
          <p:nvPicPr>
            <p:cNvPr id="1093" name="Google Shape;1093;p7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094" name="Google Shape;1094;p75"/>
            <p:cNvSpPr txBox="1"/>
            <p:nvPr/>
          </p:nvSpPr>
          <p:spPr>
            <a:xfrm>
              <a:off x="1045521" y="1451202"/>
              <a:ext cx="408000" cy="41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095" name="Google Shape;1095;p75"/>
          <p:cNvGrpSpPr/>
          <p:nvPr/>
        </p:nvGrpSpPr>
        <p:grpSpPr>
          <a:xfrm>
            <a:off x="538555" y="3049333"/>
            <a:ext cx="243093" cy="243093"/>
            <a:chOff x="1020916" y="1442088"/>
            <a:chExt cx="457200" cy="457200"/>
          </a:xfrm>
        </p:grpSpPr>
        <p:pic>
          <p:nvPicPr>
            <p:cNvPr id="1096" name="Google Shape;1096;p7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097" name="Google Shape;1097;p75"/>
            <p:cNvSpPr txBox="1"/>
            <p:nvPr/>
          </p:nvSpPr>
          <p:spPr>
            <a:xfrm>
              <a:off x="1045521" y="1451202"/>
              <a:ext cx="408000" cy="41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098" name="Google Shape;1098;p75"/>
          <p:cNvGrpSpPr/>
          <p:nvPr/>
        </p:nvGrpSpPr>
        <p:grpSpPr>
          <a:xfrm>
            <a:off x="538555" y="3934908"/>
            <a:ext cx="243093" cy="243093"/>
            <a:chOff x="1020916" y="1442088"/>
            <a:chExt cx="457200" cy="457200"/>
          </a:xfrm>
        </p:grpSpPr>
        <p:pic>
          <p:nvPicPr>
            <p:cNvPr id="1099" name="Google Shape;1099;p7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100" name="Google Shape;1100;p75"/>
            <p:cNvSpPr txBox="1"/>
            <p:nvPr/>
          </p:nvSpPr>
          <p:spPr>
            <a:xfrm>
              <a:off x="1045521" y="1451202"/>
              <a:ext cx="408000" cy="41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101" name="Google Shape;1101;p75"/>
          <p:cNvGrpSpPr/>
          <p:nvPr/>
        </p:nvGrpSpPr>
        <p:grpSpPr>
          <a:xfrm>
            <a:off x="3349805" y="2603345"/>
            <a:ext cx="243093" cy="243093"/>
            <a:chOff x="1020916" y="1442088"/>
            <a:chExt cx="457200" cy="457200"/>
          </a:xfrm>
        </p:grpSpPr>
        <p:pic>
          <p:nvPicPr>
            <p:cNvPr id="1102" name="Google Shape;1102;p7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103" name="Google Shape;1103;p75"/>
            <p:cNvSpPr txBox="1"/>
            <p:nvPr/>
          </p:nvSpPr>
          <p:spPr>
            <a:xfrm>
              <a:off x="1045521" y="1451202"/>
              <a:ext cx="408000" cy="41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grpSp>
        <p:nvGrpSpPr>
          <p:cNvPr id="1104" name="Google Shape;1104;p75"/>
          <p:cNvGrpSpPr/>
          <p:nvPr/>
        </p:nvGrpSpPr>
        <p:grpSpPr>
          <a:xfrm>
            <a:off x="3349805" y="3495308"/>
            <a:ext cx="243093" cy="243093"/>
            <a:chOff x="1020916" y="1442088"/>
            <a:chExt cx="457200" cy="457200"/>
          </a:xfrm>
        </p:grpSpPr>
        <p:pic>
          <p:nvPicPr>
            <p:cNvPr id="1105" name="Google Shape;1105;p7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106" name="Google Shape;1106;p75"/>
            <p:cNvSpPr txBox="1"/>
            <p:nvPr/>
          </p:nvSpPr>
          <p:spPr>
            <a:xfrm>
              <a:off x="1045521" y="1451202"/>
              <a:ext cx="408000" cy="41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e</a:t>
              </a:r>
              <a:endParaRPr b="1" sz="1800">
                <a:solidFill>
                  <a:srgbClr val="FFFFFF"/>
                </a:solidFill>
                <a:latin typeface="Lexend"/>
                <a:ea typeface="Lexend"/>
                <a:cs typeface="Lexend"/>
                <a:sym typeface="Lexend"/>
              </a:endParaRPr>
            </a:p>
          </p:txBody>
        </p:sp>
      </p:grpSp>
      <p:grpSp>
        <p:nvGrpSpPr>
          <p:cNvPr id="1107" name="Google Shape;1107;p75"/>
          <p:cNvGrpSpPr/>
          <p:nvPr/>
        </p:nvGrpSpPr>
        <p:grpSpPr>
          <a:xfrm>
            <a:off x="2279071" y="2070738"/>
            <a:ext cx="3445229" cy="2164037"/>
            <a:chOff x="2126671" y="1842138"/>
            <a:chExt cx="3445229" cy="2164037"/>
          </a:xfrm>
        </p:grpSpPr>
        <p:pic>
          <p:nvPicPr>
            <p:cNvPr id="1108" name="Google Shape;1108;p75"/>
            <p:cNvPicPr preferRelativeResize="0"/>
            <p:nvPr/>
          </p:nvPicPr>
          <p:blipFill>
            <a:blip r:embed="rId4">
              <a:alphaModFix/>
            </a:blip>
            <a:stretch>
              <a:fillRect/>
            </a:stretch>
          </p:blipFill>
          <p:spPr>
            <a:xfrm>
              <a:off x="2126671" y="1842138"/>
              <a:ext cx="396000" cy="419100"/>
            </a:xfrm>
            <a:prstGeom prst="rect">
              <a:avLst/>
            </a:prstGeom>
            <a:noFill/>
            <a:ln>
              <a:noFill/>
            </a:ln>
          </p:spPr>
        </p:pic>
        <p:pic>
          <p:nvPicPr>
            <p:cNvPr id="1109" name="Google Shape;1109;p75"/>
            <p:cNvPicPr preferRelativeResize="0"/>
            <p:nvPr/>
          </p:nvPicPr>
          <p:blipFill>
            <a:blip r:embed="rId5">
              <a:alphaModFix/>
            </a:blip>
            <a:stretch>
              <a:fillRect/>
            </a:stretch>
          </p:blipFill>
          <p:spPr>
            <a:xfrm>
              <a:off x="2606100" y="2725429"/>
              <a:ext cx="396000" cy="419760"/>
            </a:xfrm>
            <a:prstGeom prst="rect">
              <a:avLst/>
            </a:prstGeom>
            <a:noFill/>
            <a:ln>
              <a:noFill/>
            </a:ln>
          </p:spPr>
        </p:pic>
        <p:pic>
          <p:nvPicPr>
            <p:cNvPr id="1110" name="Google Shape;1110;p75"/>
            <p:cNvPicPr preferRelativeResize="0"/>
            <p:nvPr/>
          </p:nvPicPr>
          <p:blipFill>
            <a:blip r:embed="rId4">
              <a:alphaModFix/>
            </a:blip>
            <a:stretch>
              <a:fillRect/>
            </a:stretch>
          </p:blipFill>
          <p:spPr>
            <a:xfrm>
              <a:off x="2572071" y="3587075"/>
              <a:ext cx="396000" cy="419100"/>
            </a:xfrm>
            <a:prstGeom prst="rect">
              <a:avLst/>
            </a:prstGeom>
            <a:noFill/>
            <a:ln>
              <a:noFill/>
            </a:ln>
          </p:spPr>
        </p:pic>
        <p:pic>
          <p:nvPicPr>
            <p:cNvPr id="1111" name="Google Shape;1111;p75"/>
            <p:cNvPicPr preferRelativeResize="0"/>
            <p:nvPr/>
          </p:nvPicPr>
          <p:blipFill>
            <a:blip r:embed="rId4">
              <a:alphaModFix/>
            </a:blip>
            <a:stretch>
              <a:fillRect/>
            </a:stretch>
          </p:blipFill>
          <p:spPr>
            <a:xfrm>
              <a:off x="4995921" y="2261225"/>
              <a:ext cx="396000" cy="419100"/>
            </a:xfrm>
            <a:prstGeom prst="rect">
              <a:avLst/>
            </a:prstGeom>
            <a:noFill/>
            <a:ln>
              <a:noFill/>
            </a:ln>
          </p:spPr>
        </p:pic>
        <p:pic>
          <p:nvPicPr>
            <p:cNvPr id="1112" name="Google Shape;1112;p75"/>
            <p:cNvPicPr preferRelativeResize="0"/>
            <p:nvPr/>
          </p:nvPicPr>
          <p:blipFill>
            <a:blip r:embed="rId5">
              <a:alphaModFix/>
            </a:blip>
            <a:stretch>
              <a:fillRect/>
            </a:stretch>
          </p:blipFill>
          <p:spPr>
            <a:xfrm>
              <a:off x="5175900" y="3178367"/>
              <a:ext cx="396000" cy="419760"/>
            </a:xfrm>
            <a:prstGeom prst="rect">
              <a:avLst/>
            </a:prstGeom>
            <a:noFill/>
            <a:ln>
              <a:noFill/>
            </a:ln>
          </p:spPr>
        </p:pic>
      </p:grpSp>
      <p:sp>
        <p:nvSpPr>
          <p:cNvPr id="1113" name="Google Shape;1113;p75"/>
          <p:cNvSpPr/>
          <p:nvPr/>
        </p:nvSpPr>
        <p:spPr>
          <a:xfrm>
            <a:off x="859850" y="3890800"/>
            <a:ext cx="1860000" cy="3096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1114" name="Google Shape;1114;p7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Qaabaynta qaacidada taanjanta (tangent formula)</a:t>
            </a:r>
            <a:endParaRPr/>
          </a:p>
        </p:txBody>
      </p:sp>
      <p:pic>
        <p:nvPicPr>
          <p:cNvPr descr="&lt;math xmlns=&quot;http://www.w3.org/1998/Math/MathML&quot; display=&quot;block&quot; data-is-equatio=&quot;1&quot; data-latex=&quot;\textcolor{#FFFFF}{\frac{70}{10}=\tan\left(82°\right)\ \ \ \ \ \frac{70}{\tan\left(82°\right)}=10\ \ \ \ \ 10\times\tan\left(82°\right)=70}\ \ \ \ \ \tan\left(82°\times10\right)=70\ \ \ \ \ \tan\left(\frac{82°}{70}\right)=10&quot;&gt;&lt;mstyle mathcolor=&quot;#FFFFF&quot;&gt;&lt;mfrac&gt;&lt;mn&gt;70&lt;/mn&gt;&lt;mn&gt;10&lt;/mn&gt;&lt;/mfrac&gt;&lt;mo&gt;=&lt;/mo&gt;&lt;mi&gt;tan&lt;/mi&gt;&lt;mo data-mjx-texclass=&quot;NONE&quot;&gt;⁡&lt;/mo&gt;&lt;mrow data-mjx-texclass=&quot;INNER&quot;&gt;&lt;mo data-mjx-texclass=&quot;OPEN&quot;&gt;(&lt;/mo&gt;&lt;mn&gt;82&lt;/mn&gt;&lt;mrow data-mjx-texclass=&quot;ORD&quot;&gt;&lt;mo data-mjx-pseudoscript=&quot;true&quot;&gt;°&lt;/mo&gt;&lt;/mrow&gt;&lt;mo data-mjx-texclass=&quot;CLOSE&quot;&gt;)&lt;/mo&gt;&lt;/mrow&gt;&lt;mtext&gt;&lt;/mtext&gt;&lt;mtext&gt;&lt;/mtext&gt;&lt;mtext&gt;&lt;/mtext&gt;&lt;mtext&gt;&lt;/mtext&gt;&lt;mtext&gt;&lt;/mtext&gt;&lt;mfrac&gt;&lt;mn&gt;70&lt;/mn&gt;&lt;mrow&gt;&lt;mi&gt;tan&lt;/mi&gt;&lt;mo data-mjx-texclass=&quot;NONE&quot;&gt;⁡&lt;/mo&gt;&lt;mrow data-mjx-texclass=&quot;INNER&quot;&gt;&lt;mo data-mjx-texclass=&quot;OPEN&quot;&gt;(&lt;/mo&gt;&lt;mn&gt;82&lt;/mn&gt;&lt;mrow data-mjx-texclass=&quot;ORD&quot;&gt;&lt;mo data-mjx-pseudoscript=&quot;true&quot;&gt;°&lt;/mo&gt;&lt;/mrow&gt;&lt;mo data-mjx-texclass=&quot;CLOSE&quot;&gt;)&lt;/mo&gt;&lt;/mrow&gt;&lt;/mrow&gt;&lt;/mfrac&gt;&lt;mo&gt;=&lt;/mo&gt;&lt;mn&gt;10&lt;/mn&gt;&lt;mtext&gt;&lt;/mtext&gt;&lt;mtext&gt;&lt;/mtext&gt;&lt;mtext&gt;&lt;/mtext&gt;&lt;mtext&gt;&lt;/mtext&gt;&lt;mtext&gt;&lt;/mtext&gt;&lt;mn&gt;10&lt;/mn&gt;&lt;mo&gt;×&lt;/mo&gt;&lt;mi&gt;tan&lt;/mi&gt;&lt;mo data-mjx-texclass=&quot;NONE&quot;&gt;⁡&lt;/mo&gt;&lt;mrow data-mjx-texclass=&quot;INNER&quot;&gt;&lt;mo data-mjx-texclass=&quot;OPEN&quot;&gt;(&lt;/mo&gt;&lt;mn&gt;82&lt;/mn&gt;&lt;mrow data-mjx-texclass=&quot;ORD&quot;&gt;&lt;mo data-mjx-pseudoscript=&quot;true&quot;&gt;°&lt;/mo&gt;&lt;/mrow&gt;&lt;mo data-mjx-texclass=&quot;CLOSE&quot;&gt;)&lt;/mo&gt;&lt;/mrow&gt;&lt;mo&gt;=&lt;/mo&gt;&lt;mn&gt;70&lt;/mn&gt;&lt;/mstyle&gt;&lt;mtext&gt;&lt;/mtext&gt;&lt;mtext&gt;&lt;/mtext&gt;&lt;mtext&gt;&lt;/mtext&gt;&lt;mtext&gt;&lt;/mtext&gt;&lt;mtext&gt;&lt;/mtext&gt;&lt;mi&gt;tan&lt;/mi&gt;&lt;mo data-mjx-texclass=&quot;NONE&quot;&gt;⁡&lt;/mo&gt;&lt;mrow data-mjx-texclass=&quot;INNER&quot;&gt;&lt;mo data-mjx-texclass=&quot;OPEN&quot;&gt;(&lt;/mo&gt;&lt;mn&gt;82&lt;/mn&gt;&lt;mrow data-mjx-texclass=&quot;ORD&quot;&gt;&lt;mo data-mjx-pseudoscript=&quot;true&quot;&gt;°&lt;/mo&gt;&lt;/mrow&gt;&lt;mo&gt;×&lt;/mo&gt;&lt;mn&gt;10&lt;/mn&gt;&lt;mo data-mjx-texclass=&quot;CLOSE&quot;&gt;)&lt;/mo&gt;&lt;/mrow&gt;&lt;mo&gt;=&lt;/mo&gt;&lt;mn&gt;70&lt;/mn&gt;&lt;mtext&gt;&lt;/mtext&gt;&lt;mtext&gt;&lt;/mtext&gt;&lt;mtext&gt;&lt;/mtext&gt;&lt;mtext&gt;&lt;/mtext&gt;&lt;mtext&gt;&lt;/mtext&gt;&lt;mi&gt;tan&lt;/mi&gt;&lt;mo data-mjx-texclass=&quot;NONE&quot;&gt;⁡&lt;/mo&gt;&lt;mrow data-mjx-texclass=&quot;INNER&quot;&gt;&lt;mo data-mjx-texclass=&quot;OPEN&quot;&gt;(&lt;/mo&gt;&lt;mfrac&gt;&lt;mrow&gt;&lt;mn&gt;82&lt;/mn&gt;&lt;mrow data-mjx-texclass=&quot;ORD&quot;&gt;&lt;mo data-mjx-pseudoscript=&quot;true&quot;&gt;°&lt;/mo&gt;&lt;/mrow&gt;&lt;/mrow&gt;&lt;mn&gt;70&lt;/mn&gt;&lt;/mfrac&gt;&lt;mo data-mjx-texclass=&quot;CLOSE&quot;&gt;)&lt;/mo&gt;&lt;/mrow&gt;&lt;mo&gt;=&lt;/mo&gt;&lt;mn&gt;10&lt;/mn&gt;&lt;/math&gt;" id="1115" name="Google Shape;1115;p75" title="70 over 10 equals tangent 82 degrees 70 over tangent 82 degrees equals 10 10 times tangent 82 degrees equals 70 the tangent of open paren 82 degrees times 10 close paren equals 70 the tangent of open paren 82 degrees over 70 close paren equals 10"/>
          <p:cNvPicPr preferRelativeResize="0"/>
          <p:nvPr/>
        </p:nvPicPr>
        <p:blipFill rotWithShape="1">
          <a:blip r:embed="rId6">
            <a:alphaModFix/>
          </a:blip>
          <a:srcRect b="0" l="0" r="84441" t="0"/>
          <a:stretch/>
        </p:blipFill>
        <p:spPr>
          <a:xfrm>
            <a:off x="859850" y="1985200"/>
            <a:ext cx="1444827" cy="587389"/>
          </a:xfrm>
          <a:prstGeom prst="rect">
            <a:avLst/>
          </a:prstGeom>
          <a:noFill/>
          <a:ln>
            <a:noFill/>
          </a:ln>
        </p:spPr>
      </p:pic>
      <p:pic>
        <p:nvPicPr>
          <p:cNvPr descr="&lt;math xmlns=&quot;http://www.w3.org/1998/Math/MathML&quot; display=&quot;block&quot; data-is-equatio=&quot;1&quot; data-latex=&quot;\textcolor{#FFFFF}{\frac{70}{10}=\tan\left(82°\right)\ \ \ \ \ \frac{70}{\tan\left(82°\right)}=10\ \ \ \ \ 10\times\tan\left(82°\right)=70}\ \ \ \ \ \tan\left(82°\times10\right)=70\ \ \ \ \ \tan\left(\frac{82°}{70}\right)=10&quot;&gt;&lt;mstyle mathcolor=&quot;#FFFFF&quot;&gt;&lt;mfrac&gt;&lt;mn&gt;70&lt;/mn&gt;&lt;mn&gt;10&lt;/mn&gt;&lt;/mfrac&gt;&lt;mo&gt;=&lt;/mo&gt;&lt;mi&gt;tan&lt;/mi&gt;&lt;mo data-mjx-texclass=&quot;NONE&quot;&gt;⁡&lt;/mo&gt;&lt;mrow data-mjx-texclass=&quot;INNER&quot;&gt;&lt;mo data-mjx-texclass=&quot;OPEN&quot;&gt;(&lt;/mo&gt;&lt;mn&gt;82&lt;/mn&gt;&lt;mrow data-mjx-texclass=&quot;ORD&quot;&gt;&lt;mo data-mjx-pseudoscript=&quot;true&quot;&gt;°&lt;/mo&gt;&lt;/mrow&gt;&lt;mo data-mjx-texclass=&quot;CLOSE&quot;&gt;)&lt;/mo&gt;&lt;/mrow&gt;&lt;mtext&gt;&lt;/mtext&gt;&lt;mtext&gt;&lt;/mtext&gt;&lt;mtext&gt;&lt;/mtext&gt;&lt;mtext&gt;&lt;/mtext&gt;&lt;mtext&gt;&lt;/mtext&gt;&lt;mfrac&gt;&lt;mn&gt;70&lt;/mn&gt;&lt;mrow&gt;&lt;mi&gt;tan&lt;/mi&gt;&lt;mo data-mjx-texclass=&quot;NONE&quot;&gt;⁡&lt;/mo&gt;&lt;mrow data-mjx-texclass=&quot;INNER&quot;&gt;&lt;mo data-mjx-texclass=&quot;OPEN&quot;&gt;(&lt;/mo&gt;&lt;mn&gt;82&lt;/mn&gt;&lt;mrow data-mjx-texclass=&quot;ORD&quot;&gt;&lt;mo data-mjx-pseudoscript=&quot;true&quot;&gt;°&lt;/mo&gt;&lt;/mrow&gt;&lt;mo data-mjx-texclass=&quot;CLOSE&quot;&gt;)&lt;/mo&gt;&lt;/mrow&gt;&lt;/mrow&gt;&lt;/mfrac&gt;&lt;mo&gt;=&lt;/mo&gt;&lt;mn&gt;10&lt;/mn&gt;&lt;mtext&gt;&lt;/mtext&gt;&lt;mtext&gt;&lt;/mtext&gt;&lt;mtext&gt;&lt;/mtext&gt;&lt;mtext&gt;&lt;/mtext&gt;&lt;mtext&gt;&lt;/mtext&gt;&lt;mn&gt;10&lt;/mn&gt;&lt;mo&gt;×&lt;/mo&gt;&lt;mi&gt;tan&lt;/mi&gt;&lt;mo data-mjx-texclass=&quot;NONE&quot;&gt;⁡&lt;/mo&gt;&lt;mrow data-mjx-texclass=&quot;INNER&quot;&gt;&lt;mo data-mjx-texclass=&quot;OPEN&quot;&gt;(&lt;/mo&gt;&lt;mn&gt;82&lt;/mn&gt;&lt;mrow data-mjx-texclass=&quot;ORD&quot;&gt;&lt;mo data-mjx-pseudoscript=&quot;true&quot;&gt;°&lt;/mo&gt;&lt;/mrow&gt;&lt;mo data-mjx-texclass=&quot;CLOSE&quot;&gt;)&lt;/mo&gt;&lt;/mrow&gt;&lt;mo&gt;=&lt;/mo&gt;&lt;mn&gt;70&lt;/mn&gt;&lt;/mstyle&gt;&lt;mtext&gt;&lt;/mtext&gt;&lt;mtext&gt;&lt;/mtext&gt;&lt;mtext&gt;&lt;/mtext&gt;&lt;mtext&gt;&lt;/mtext&gt;&lt;mtext&gt;&lt;/mtext&gt;&lt;mi&gt;tan&lt;/mi&gt;&lt;mo data-mjx-texclass=&quot;NONE&quot;&gt;⁡&lt;/mo&gt;&lt;mrow data-mjx-texclass=&quot;INNER&quot;&gt;&lt;mo data-mjx-texclass=&quot;OPEN&quot;&gt;(&lt;/mo&gt;&lt;mn&gt;82&lt;/mn&gt;&lt;mrow data-mjx-texclass=&quot;ORD&quot;&gt;&lt;mo data-mjx-pseudoscript=&quot;true&quot;&gt;°&lt;/mo&gt;&lt;/mrow&gt;&lt;mo&gt;×&lt;/mo&gt;&lt;mn&gt;10&lt;/mn&gt;&lt;mo data-mjx-texclass=&quot;CLOSE&quot;&gt;)&lt;/mo&gt;&lt;/mrow&gt;&lt;mo&gt;=&lt;/mo&gt;&lt;mn&gt;70&lt;/mn&gt;&lt;mtext&gt;&lt;/mtext&gt;&lt;mtext&gt;&lt;/mtext&gt;&lt;mtext&gt;&lt;/mtext&gt;&lt;mtext&gt;&lt;/mtext&gt;&lt;mtext&gt;&lt;/mtext&gt;&lt;mi&gt;tan&lt;/mi&gt;&lt;mo data-mjx-texclass=&quot;NONE&quot;&gt;⁡&lt;/mo&gt;&lt;mrow data-mjx-texclass=&quot;INNER&quot;&gt;&lt;mo data-mjx-texclass=&quot;OPEN&quot;&gt;(&lt;/mo&gt;&lt;mfrac&gt;&lt;mrow&gt;&lt;mn&gt;82&lt;/mn&gt;&lt;mrow data-mjx-texclass=&quot;ORD&quot;&gt;&lt;mo data-mjx-pseudoscript=&quot;true&quot;&gt;°&lt;/mo&gt;&lt;/mrow&gt;&lt;/mrow&gt;&lt;mn&gt;70&lt;/mn&gt;&lt;/mfrac&gt;&lt;mo data-mjx-texclass=&quot;CLOSE&quot;&gt;)&lt;/mo&gt;&lt;/mrow&gt;&lt;mo&gt;=&lt;/mo&gt;&lt;mn&gt;10&lt;/mn&gt;&lt;/math&gt;" id="1116" name="Google Shape;1116;p75" title="70 over 10 equals tangent 82 degrees 70 over tangent 82 degrees equals 10 10 times tangent 82 degrees equals 70 the tangent of open paren 82 degrees times 10 close paren equals 70 the tangent of open paren 82 degrees over 70 close paren equals 10"/>
          <p:cNvPicPr preferRelativeResize="0"/>
          <p:nvPr/>
        </p:nvPicPr>
        <p:blipFill rotWithShape="1">
          <a:blip r:embed="rId6">
            <a:alphaModFix/>
          </a:blip>
          <a:srcRect b="0" l="17209" r="65293" t="0"/>
          <a:stretch/>
        </p:blipFill>
        <p:spPr>
          <a:xfrm>
            <a:off x="3617625" y="2431200"/>
            <a:ext cx="1624805" cy="587400"/>
          </a:xfrm>
          <a:prstGeom prst="rect">
            <a:avLst/>
          </a:prstGeom>
          <a:noFill/>
          <a:ln>
            <a:noFill/>
          </a:ln>
        </p:spPr>
      </p:pic>
      <p:pic>
        <p:nvPicPr>
          <p:cNvPr descr="&lt;math xmlns=&quot;http://www.w3.org/1998/Math/MathML&quot; display=&quot;block&quot; data-is-equatio=&quot;1&quot; data-latex=&quot;\textcolor{#FFFFF}{\frac{70}{10}=\tan\left(82°\right)\ \ \ \ \ \frac{70}{\tan\left(82°\right)}=10\ \ \ \ \ 10\times\tan\left(82°\right)=70}\ \ \ \ \ \tan\left(82°\times10\right)=70\ \ \ \ \ \tan\left(\frac{82°}{70}\right)=10&quot;&gt;&lt;mstyle mathcolor=&quot;#FFFFF&quot;&gt;&lt;mfrac&gt;&lt;mn&gt;70&lt;/mn&gt;&lt;mn&gt;10&lt;/mn&gt;&lt;/mfrac&gt;&lt;mo&gt;=&lt;/mo&gt;&lt;mi&gt;tan&lt;/mi&gt;&lt;mo data-mjx-texclass=&quot;NONE&quot;&gt;⁡&lt;/mo&gt;&lt;mrow data-mjx-texclass=&quot;INNER&quot;&gt;&lt;mo data-mjx-texclass=&quot;OPEN&quot;&gt;(&lt;/mo&gt;&lt;mn&gt;82&lt;/mn&gt;&lt;mrow data-mjx-texclass=&quot;ORD&quot;&gt;&lt;mo data-mjx-pseudoscript=&quot;true&quot;&gt;°&lt;/mo&gt;&lt;/mrow&gt;&lt;mo data-mjx-texclass=&quot;CLOSE&quot;&gt;)&lt;/mo&gt;&lt;/mrow&gt;&lt;mtext&gt;&lt;/mtext&gt;&lt;mtext&gt;&lt;/mtext&gt;&lt;mtext&gt;&lt;/mtext&gt;&lt;mtext&gt;&lt;/mtext&gt;&lt;mtext&gt;&lt;/mtext&gt;&lt;mfrac&gt;&lt;mn&gt;70&lt;/mn&gt;&lt;mrow&gt;&lt;mi&gt;tan&lt;/mi&gt;&lt;mo data-mjx-texclass=&quot;NONE&quot;&gt;⁡&lt;/mo&gt;&lt;mrow data-mjx-texclass=&quot;INNER&quot;&gt;&lt;mo data-mjx-texclass=&quot;OPEN&quot;&gt;(&lt;/mo&gt;&lt;mn&gt;82&lt;/mn&gt;&lt;mrow data-mjx-texclass=&quot;ORD&quot;&gt;&lt;mo data-mjx-pseudoscript=&quot;true&quot;&gt;°&lt;/mo&gt;&lt;/mrow&gt;&lt;mo data-mjx-texclass=&quot;CLOSE&quot;&gt;)&lt;/mo&gt;&lt;/mrow&gt;&lt;/mrow&gt;&lt;/mfrac&gt;&lt;mo&gt;=&lt;/mo&gt;&lt;mn&gt;10&lt;/mn&gt;&lt;mtext&gt;&lt;/mtext&gt;&lt;mtext&gt;&lt;/mtext&gt;&lt;mtext&gt;&lt;/mtext&gt;&lt;mtext&gt;&lt;/mtext&gt;&lt;mtext&gt;&lt;/mtext&gt;&lt;mn&gt;10&lt;/mn&gt;&lt;mo&gt;×&lt;/mo&gt;&lt;mi&gt;tan&lt;/mi&gt;&lt;mo data-mjx-texclass=&quot;NONE&quot;&gt;⁡&lt;/mo&gt;&lt;mrow data-mjx-texclass=&quot;INNER&quot;&gt;&lt;mo data-mjx-texclass=&quot;OPEN&quot;&gt;(&lt;/mo&gt;&lt;mn&gt;82&lt;/mn&gt;&lt;mrow data-mjx-texclass=&quot;ORD&quot;&gt;&lt;mo data-mjx-pseudoscript=&quot;true&quot;&gt;°&lt;/mo&gt;&lt;/mrow&gt;&lt;mo data-mjx-texclass=&quot;CLOSE&quot;&gt;)&lt;/mo&gt;&lt;/mrow&gt;&lt;mo&gt;=&lt;/mo&gt;&lt;mn&gt;70&lt;/mn&gt;&lt;/mstyle&gt;&lt;mtext&gt;&lt;/mtext&gt;&lt;mtext&gt;&lt;/mtext&gt;&lt;mtext&gt;&lt;/mtext&gt;&lt;mtext&gt;&lt;/mtext&gt;&lt;mtext&gt;&lt;/mtext&gt;&lt;mi&gt;tan&lt;/mi&gt;&lt;mo data-mjx-texclass=&quot;NONE&quot;&gt;⁡&lt;/mo&gt;&lt;mrow data-mjx-texclass=&quot;INNER&quot;&gt;&lt;mo data-mjx-texclass=&quot;OPEN&quot;&gt;(&lt;/mo&gt;&lt;mn&gt;82&lt;/mn&gt;&lt;mrow data-mjx-texclass=&quot;ORD&quot;&gt;&lt;mo data-mjx-pseudoscript=&quot;true&quot;&gt;°&lt;/mo&gt;&lt;/mrow&gt;&lt;mo&gt;×&lt;/mo&gt;&lt;mn&gt;10&lt;/mn&gt;&lt;mo data-mjx-texclass=&quot;CLOSE&quot;&gt;)&lt;/mo&gt;&lt;/mrow&gt;&lt;mo&gt;=&lt;/mo&gt;&lt;mn&gt;70&lt;/mn&gt;&lt;mtext&gt;&lt;/mtext&gt;&lt;mtext&gt;&lt;/mtext&gt;&lt;mtext&gt;&lt;/mtext&gt;&lt;mtext&gt;&lt;/mtext&gt;&lt;mtext&gt;&lt;/mtext&gt;&lt;mi&gt;tan&lt;/mi&gt;&lt;mo data-mjx-texclass=&quot;NONE&quot;&gt;⁡&lt;/mo&gt;&lt;mrow data-mjx-texclass=&quot;INNER&quot;&gt;&lt;mo data-mjx-texclass=&quot;OPEN&quot;&gt;(&lt;/mo&gt;&lt;mfrac&gt;&lt;mrow&gt;&lt;mn&gt;82&lt;/mn&gt;&lt;mrow data-mjx-texclass=&quot;ORD&quot;&gt;&lt;mo data-mjx-pseudoscript=&quot;true&quot;&gt;°&lt;/mo&gt;&lt;/mrow&gt;&lt;/mrow&gt;&lt;mn&gt;70&lt;/mn&gt;&lt;/mfrac&gt;&lt;mo data-mjx-texclass=&quot;CLOSE&quot;&gt;)&lt;/mo&gt;&lt;/mrow&gt;&lt;mo&gt;=&lt;/mo&gt;&lt;mn&gt;10&lt;/mn&gt;&lt;/math&gt;" id="1117" name="Google Shape;1117;p75" title="70 over 10 equals tangent 82 degrees 70 over tangent 82 degrees equals 10 10 times tangent 82 degrees equals 70 the tangent of open paren 82 degrees times 10 close paren equals 70 the tangent of open paren 82 degrees over 70 close paren equals 10"/>
          <p:cNvPicPr preferRelativeResize="0"/>
          <p:nvPr/>
        </p:nvPicPr>
        <p:blipFill rotWithShape="1">
          <a:blip r:embed="rId6">
            <a:alphaModFix/>
          </a:blip>
          <a:srcRect b="0" l="35635" r="43031" t="0"/>
          <a:stretch/>
        </p:blipFill>
        <p:spPr>
          <a:xfrm>
            <a:off x="803250" y="3769150"/>
            <a:ext cx="1981024" cy="587400"/>
          </a:xfrm>
          <a:prstGeom prst="rect">
            <a:avLst/>
          </a:prstGeom>
          <a:noFill/>
          <a:ln>
            <a:noFill/>
          </a:ln>
        </p:spPr>
      </p:pic>
      <p:pic>
        <p:nvPicPr>
          <p:cNvPr descr="&lt;math xmlns=&quot;http://www.w3.org/1998/Math/MathML&quot; display=&quot;block&quot; data-is-equatio=&quot;1&quot; data-latex=&quot;\textcolor{#FFFFF}{\frac{70}{10}=\tan\left(82°\right)\ \ \ \ \ \frac{70}{\tan\left(82°\right)}=10\ \ \ \ \ 10\times\tan\left(82°\right)=70}\ \ \ \ \ \tan\left(82°\times10\right)=70\ \ \ \ \ \tan\left(\frac{82°}{70}\right)=10&quot;&gt;&lt;mstyle mathcolor=&quot;#FFFFF&quot;&gt;&lt;mfrac&gt;&lt;mn&gt;70&lt;/mn&gt;&lt;mn&gt;10&lt;/mn&gt;&lt;/mfrac&gt;&lt;mo&gt;=&lt;/mo&gt;&lt;mi&gt;tan&lt;/mi&gt;&lt;mo data-mjx-texclass=&quot;NONE&quot;&gt;⁡&lt;/mo&gt;&lt;mrow data-mjx-texclass=&quot;INNER&quot;&gt;&lt;mo data-mjx-texclass=&quot;OPEN&quot;&gt;(&lt;/mo&gt;&lt;mn&gt;82&lt;/mn&gt;&lt;mrow data-mjx-texclass=&quot;ORD&quot;&gt;&lt;mo data-mjx-pseudoscript=&quot;true&quot;&gt;°&lt;/mo&gt;&lt;/mrow&gt;&lt;mo data-mjx-texclass=&quot;CLOSE&quot;&gt;)&lt;/mo&gt;&lt;/mrow&gt;&lt;mtext&gt;&lt;/mtext&gt;&lt;mtext&gt;&lt;/mtext&gt;&lt;mtext&gt;&lt;/mtext&gt;&lt;mtext&gt;&lt;/mtext&gt;&lt;mtext&gt;&lt;/mtext&gt;&lt;mfrac&gt;&lt;mn&gt;70&lt;/mn&gt;&lt;mrow&gt;&lt;mi&gt;tan&lt;/mi&gt;&lt;mo data-mjx-texclass=&quot;NONE&quot;&gt;⁡&lt;/mo&gt;&lt;mrow data-mjx-texclass=&quot;INNER&quot;&gt;&lt;mo data-mjx-texclass=&quot;OPEN&quot;&gt;(&lt;/mo&gt;&lt;mn&gt;82&lt;/mn&gt;&lt;mrow data-mjx-texclass=&quot;ORD&quot;&gt;&lt;mo data-mjx-pseudoscript=&quot;true&quot;&gt;°&lt;/mo&gt;&lt;/mrow&gt;&lt;mo data-mjx-texclass=&quot;CLOSE&quot;&gt;)&lt;/mo&gt;&lt;/mrow&gt;&lt;/mrow&gt;&lt;/mfrac&gt;&lt;mo&gt;=&lt;/mo&gt;&lt;mn&gt;10&lt;/mn&gt;&lt;mtext&gt;&lt;/mtext&gt;&lt;mtext&gt;&lt;/mtext&gt;&lt;mtext&gt;&lt;/mtext&gt;&lt;mtext&gt;&lt;/mtext&gt;&lt;mtext&gt;&lt;/mtext&gt;&lt;mn&gt;10&lt;/mn&gt;&lt;mo&gt;×&lt;/mo&gt;&lt;mi&gt;tan&lt;/mi&gt;&lt;mo data-mjx-texclass=&quot;NONE&quot;&gt;⁡&lt;/mo&gt;&lt;mrow data-mjx-texclass=&quot;INNER&quot;&gt;&lt;mo data-mjx-texclass=&quot;OPEN&quot;&gt;(&lt;/mo&gt;&lt;mn&gt;82&lt;/mn&gt;&lt;mrow data-mjx-texclass=&quot;ORD&quot;&gt;&lt;mo data-mjx-pseudoscript=&quot;true&quot;&gt;°&lt;/mo&gt;&lt;/mrow&gt;&lt;mo data-mjx-texclass=&quot;CLOSE&quot;&gt;)&lt;/mo&gt;&lt;/mrow&gt;&lt;mo&gt;=&lt;/mo&gt;&lt;mn&gt;70&lt;/mn&gt;&lt;/mstyle&gt;&lt;mtext&gt;&lt;/mtext&gt;&lt;mtext&gt;&lt;/mtext&gt;&lt;mtext&gt;&lt;/mtext&gt;&lt;mtext&gt;&lt;/mtext&gt;&lt;mtext&gt;&lt;/mtext&gt;&lt;mi&gt;tan&lt;/mi&gt;&lt;mo data-mjx-texclass=&quot;NONE&quot;&gt;⁡&lt;/mo&gt;&lt;mrow data-mjx-texclass=&quot;INNER&quot;&gt;&lt;mo data-mjx-texclass=&quot;OPEN&quot;&gt;(&lt;/mo&gt;&lt;mn&gt;82&lt;/mn&gt;&lt;mrow data-mjx-texclass=&quot;ORD&quot;&gt;&lt;mo data-mjx-pseudoscript=&quot;true&quot;&gt;°&lt;/mo&gt;&lt;/mrow&gt;&lt;mo&gt;×&lt;/mo&gt;&lt;mn&gt;10&lt;/mn&gt;&lt;mo data-mjx-texclass=&quot;CLOSE&quot;&gt;)&lt;/mo&gt;&lt;/mrow&gt;&lt;mo&gt;=&lt;/mo&gt;&lt;mn&gt;70&lt;/mn&gt;&lt;mtext&gt;&lt;/mtext&gt;&lt;mtext&gt;&lt;/mtext&gt;&lt;mtext&gt;&lt;/mtext&gt;&lt;mtext&gt;&lt;/mtext&gt;&lt;mtext&gt;&lt;/mtext&gt;&lt;mi&gt;tan&lt;/mi&gt;&lt;mo data-mjx-texclass=&quot;NONE&quot;&gt;⁡&lt;/mo&gt;&lt;mrow data-mjx-texclass=&quot;INNER&quot;&gt;&lt;mo data-mjx-texclass=&quot;OPEN&quot;&gt;(&lt;/mo&gt;&lt;mfrac&gt;&lt;mrow&gt;&lt;mn&gt;82&lt;/mn&gt;&lt;mrow data-mjx-texclass=&quot;ORD&quot;&gt;&lt;mo data-mjx-pseudoscript=&quot;true&quot;&gt;°&lt;/mo&gt;&lt;/mrow&gt;&lt;/mrow&gt;&lt;mn&gt;70&lt;/mn&gt;&lt;/mfrac&gt;&lt;mo data-mjx-texclass=&quot;CLOSE&quot;&gt;)&lt;/mo&gt;&lt;/mrow&gt;&lt;mo&gt;=&lt;/mo&gt;&lt;mn&gt;10&lt;/mn&gt;&lt;/math&gt;" id="1118" name="Google Shape;1118;p75" title="70 over 10 equals tangent 82 degrees 70 over tangent 82 degrees equals 10 10 times tangent 82 degrees equals 70 the tangent of open paren 82 degrees times 10 close paren equals 70 the tangent of open paren 82 degrees over 70 close paren equals 10"/>
          <p:cNvPicPr preferRelativeResize="0"/>
          <p:nvPr/>
        </p:nvPicPr>
        <p:blipFill rotWithShape="1">
          <a:blip r:embed="rId6">
            <a:alphaModFix/>
          </a:blip>
          <a:srcRect b="0" l="58768" r="19898" t="0"/>
          <a:stretch/>
        </p:blipFill>
        <p:spPr>
          <a:xfrm>
            <a:off x="803253" y="2877175"/>
            <a:ext cx="1981024" cy="587400"/>
          </a:xfrm>
          <a:prstGeom prst="rect">
            <a:avLst/>
          </a:prstGeom>
          <a:noFill/>
          <a:ln>
            <a:noFill/>
          </a:ln>
        </p:spPr>
      </p:pic>
      <p:pic>
        <p:nvPicPr>
          <p:cNvPr descr="&lt;math xmlns=&quot;http://www.w3.org/1998/Math/MathML&quot; display=&quot;block&quot; data-is-equatio=&quot;1&quot; data-latex=&quot;\textcolor{#FFFFF}{\frac{70}{10}=\tan\left(82°\right)\ \ \ \ \ \frac{70}{\tan\left(82°\right)}=10\ \ \ \ \ 10\times\tan\left(82°\right)=70}\ \ \ \ \ \tan\left(82°\times10\right)=70\ \ \ \ \ \tan\left(\frac{82°}{70}\right)=10&quot;&gt;&lt;mstyle mathcolor=&quot;#FFFFF&quot;&gt;&lt;mfrac&gt;&lt;mn&gt;70&lt;/mn&gt;&lt;mn&gt;10&lt;/mn&gt;&lt;/mfrac&gt;&lt;mo&gt;=&lt;/mo&gt;&lt;mi&gt;tan&lt;/mi&gt;&lt;mo data-mjx-texclass=&quot;NONE&quot;&gt;⁡&lt;/mo&gt;&lt;mrow data-mjx-texclass=&quot;INNER&quot;&gt;&lt;mo data-mjx-texclass=&quot;OPEN&quot;&gt;(&lt;/mo&gt;&lt;mn&gt;82&lt;/mn&gt;&lt;mrow data-mjx-texclass=&quot;ORD&quot;&gt;&lt;mo data-mjx-pseudoscript=&quot;true&quot;&gt;°&lt;/mo&gt;&lt;/mrow&gt;&lt;mo data-mjx-texclass=&quot;CLOSE&quot;&gt;)&lt;/mo&gt;&lt;/mrow&gt;&lt;mtext&gt;&lt;/mtext&gt;&lt;mtext&gt;&lt;/mtext&gt;&lt;mtext&gt;&lt;/mtext&gt;&lt;mtext&gt;&lt;/mtext&gt;&lt;mtext&gt;&lt;/mtext&gt;&lt;mfrac&gt;&lt;mn&gt;70&lt;/mn&gt;&lt;mrow&gt;&lt;mi&gt;tan&lt;/mi&gt;&lt;mo data-mjx-texclass=&quot;NONE&quot;&gt;⁡&lt;/mo&gt;&lt;mrow data-mjx-texclass=&quot;INNER&quot;&gt;&lt;mo data-mjx-texclass=&quot;OPEN&quot;&gt;(&lt;/mo&gt;&lt;mn&gt;82&lt;/mn&gt;&lt;mrow data-mjx-texclass=&quot;ORD&quot;&gt;&lt;mo data-mjx-pseudoscript=&quot;true&quot;&gt;°&lt;/mo&gt;&lt;/mrow&gt;&lt;mo data-mjx-texclass=&quot;CLOSE&quot;&gt;)&lt;/mo&gt;&lt;/mrow&gt;&lt;/mrow&gt;&lt;/mfrac&gt;&lt;mo&gt;=&lt;/mo&gt;&lt;mn&gt;10&lt;/mn&gt;&lt;mtext&gt;&lt;/mtext&gt;&lt;mtext&gt;&lt;/mtext&gt;&lt;mtext&gt;&lt;/mtext&gt;&lt;mtext&gt;&lt;/mtext&gt;&lt;mtext&gt;&lt;/mtext&gt;&lt;mn&gt;10&lt;/mn&gt;&lt;mo&gt;×&lt;/mo&gt;&lt;mi&gt;tan&lt;/mi&gt;&lt;mo data-mjx-texclass=&quot;NONE&quot;&gt;⁡&lt;/mo&gt;&lt;mrow data-mjx-texclass=&quot;INNER&quot;&gt;&lt;mo data-mjx-texclass=&quot;OPEN&quot;&gt;(&lt;/mo&gt;&lt;mn&gt;82&lt;/mn&gt;&lt;mrow data-mjx-texclass=&quot;ORD&quot;&gt;&lt;mo data-mjx-pseudoscript=&quot;true&quot;&gt;°&lt;/mo&gt;&lt;/mrow&gt;&lt;mo data-mjx-texclass=&quot;CLOSE&quot;&gt;)&lt;/mo&gt;&lt;/mrow&gt;&lt;mo&gt;=&lt;/mo&gt;&lt;mn&gt;70&lt;/mn&gt;&lt;/mstyle&gt;&lt;mtext&gt;&lt;/mtext&gt;&lt;mtext&gt;&lt;/mtext&gt;&lt;mtext&gt;&lt;/mtext&gt;&lt;mtext&gt;&lt;/mtext&gt;&lt;mtext&gt;&lt;/mtext&gt;&lt;mi&gt;tan&lt;/mi&gt;&lt;mo data-mjx-texclass=&quot;NONE&quot;&gt;⁡&lt;/mo&gt;&lt;mrow data-mjx-texclass=&quot;INNER&quot;&gt;&lt;mo data-mjx-texclass=&quot;OPEN&quot;&gt;(&lt;/mo&gt;&lt;mn&gt;82&lt;/mn&gt;&lt;mrow data-mjx-texclass=&quot;ORD&quot;&gt;&lt;mo data-mjx-pseudoscript=&quot;true&quot;&gt;°&lt;/mo&gt;&lt;/mrow&gt;&lt;mo&gt;×&lt;/mo&gt;&lt;mn&gt;10&lt;/mn&gt;&lt;mo data-mjx-texclass=&quot;CLOSE&quot;&gt;)&lt;/mo&gt;&lt;/mrow&gt;&lt;mo&gt;=&lt;/mo&gt;&lt;mn&gt;70&lt;/mn&gt;&lt;mtext&gt;&lt;/mtext&gt;&lt;mtext&gt;&lt;/mtext&gt;&lt;mtext&gt;&lt;/mtext&gt;&lt;mtext&gt;&lt;/mtext&gt;&lt;mtext&gt;&lt;/mtext&gt;&lt;mi&gt;tan&lt;/mi&gt;&lt;mo data-mjx-texclass=&quot;NONE&quot;&gt;⁡&lt;/mo&gt;&lt;mrow data-mjx-texclass=&quot;INNER&quot;&gt;&lt;mo data-mjx-texclass=&quot;OPEN&quot;&gt;(&lt;/mo&gt;&lt;mfrac&gt;&lt;mrow&gt;&lt;mn&gt;82&lt;/mn&gt;&lt;mrow data-mjx-texclass=&quot;ORD&quot;&gt;&lt;mo data-mjx-pseudoscript=&quot;true&quot;&gt;°&lt;/mo&gt;&lt;/mrow&gt;&lt;/mrow&gt;&lt;mn&gt;70&lt;/mn&gt;&lt;/mfrac&gt;&lt;mo data-mjx-texclass=&quot;CLOSE&quot;&gt;)&lt;/mo&gt;&lt;/mrow&gt;&lt;mo&gt;=&lt;/mo&gt;&lt;mn&gt;10&lt;/mn&gt;&lt;/math&gt;" id="1119" name="Google Shape;1119;p75" title="70 over 10 equals tangent 82 degrees 70 over tangent 82 degrees equals 10 10 times tangent 82 degrees equals 70 the tangent of open paren 82 degrees times 10 close paren equals 70 the tangent of open paren 82 degrees over 70 close paren equals 10"/>
          <p:cNvPicPr preferRelativeResize="0"/>
          <p:nvPr/>
        </p:nvPicPr>
        <p:blipFill rotWithShape="1">
          <a:blip r:embed="rId6">
            <a:alphaModFix/>
          </a:blip>
          <a:srcRect b="0" l="82138" r="-3470" t="0"/>
          <a:stretch/>
        </p:blipFill>
        <p:spPr>
          <a:xfrm>
            <a:off x="3643740" y="3323150"/>
            <a:ext cx="1981024" cy="587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3" name="Shape 1123"/>
        <p:cNvGrpSpPr/>
        <p:nvPr/>
      </p:nvGrpSpPr>
      <p:grpSpPr>
        <a:xfrm>
          <a:off x="0" y="0"/>
          <a:ext cx="0" cy="0"/>
          <a:chOff x="0" y="0"/>
          <a:chExt cx="0" cy="0"/>
        </a:xfrm>
      </p:grpSpPr>
      <p:sp>
        <p:nvSpPr>
          <p:cNvPr id="1124" name="Google Shape;1124;p76"/>
          <p:cNvSpPr/>
          <p:nvPr/>
        </p:nvSpPr>
        <p:spPr>
          <a:xfrm>
            <a:off x="786750" y="2002375"/>
            <a:ext cx="2078400" cy="392400"/>
          </a:xfrm>
          <a:prstGeom prst="rect">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sz="200">
              <a:solidFill>
                <a:schemeClr val="dk1"/>
              </a:solidFill>
              <a:latin typeface="Lexend"/>
              <a:ea typeface="Lexend"/>
              <a:cs typeface="Lexend"/>
              <a:sym typeface="Lexend"/>
            </a:endParaRPr>
          </a:p>
        </p:txBody>
      </p:sp>
      <p:sp>
        <p:nvSpPr>
          <p:cNvPr id="1125" name="Google Shape;1125;p76"/>
          <p:cNvSpPr txBox="1"/>
          <p:nvPr/>
        </p:nvSpPr>
        <p:spPr>
          <a:xfrm>
            <a:off x="324000" y="686800"/>
            <a:ext cx="8496000" cy="1108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Nooc kasta oo ka mid ah qaacidada, qayb ka duwan oo saddex-xagalka ah ayaa loo qoray mawduuc (subject).</a:t>
            </a:r>
            <a:endParaRPr sz="1800">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Waxaa faa'iido leh in la isticmaalo nooca qaacidada uu mawduuciisu (subject) u dhigma qaybta saddex-xagalka ee aad isku dayeyso inaad qiimeheeda (value) hesho.</a:t>
            </a:r>
            <a:endParaRPr sz="1800">
              <a:latin typeface="Lexend"/>
              <a:ea typeface="Lexend"/>
              <a:cs typeface="Lexend"/>
              <a:sym typeface="Lexend"/>
            </a:endParaRPr>
          </a:p>
        </p:txBody>
      </p:sp>
      <p:sp>
        <p:nvSpPr>
          <p:cNvPr id="1126" name="Google Shape;1126;p76"/>
          <p:cNvSpPr/>
          <p:nvPr/>
        </p:nvSpPr>
        <p:spPr>
          <a:xfrm flipH="1">
            <a:off x="7626797" y="1998004"/>
            <a:ext cx="1108800" cy="1109100"/>
          </a:xfrm>
          <a:prstGeom prst="arc">
            <a:avLst>
              <a:gd fmla="val 21431706" name="adj1"/>
              <a:gd fmla="val 2341765"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27" name="Google Shape;1127;p76"/>
          <p:cNvSpPr txBox="1"/>
          <p:nvPr/>
        </p:nvSpPr>
        <p:spPr>
          <a:xfrm>
            <a:off x="7642171" y="2535812"/>
            <a:ext cx="417300" cy="2355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55°</a:t>
            </a:r>
            <a:endParaRPr sz="1800">
              <a:latin typeface="Lexend"/>
              <a:ea typeface="Lexend"/>
              <a:cs typeface="Lexend"/>
              <a:sym typeface="Lexend"/>
            </a:endParaRPr>
          </a:p>
        </p:txBody>
      </p:sp>
      <p:sp>
        <p:nvSpPr>
          <p:cNvPr id="1128" name="Google Shape;1128;p76"/>
          <p:cNvSpPr/>
          <p:nvPr/>
        </p:nvSpPr>
        <p:spPr>
          <a:xfrm flipH="1" rot="-2368091">
            <a:off x="7078841" y="3174271"/>
            <a:ext cx="182648" cy="182648"/>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129" name="Google Shape;1129;p76"/>
          <p:cNvGrpSpPr/>
          <p:nvPr/>
        </p:nvGrpSpPr>
        <p:grpSpPr>
          <a:xfrm flipH="1" rot="-2367281">
            <a:off x="6262312" y="2040627"/>
            <a:ext cx="2023270" cy="1968439"/>
            <a:chOff x="-2022025" y="1455875"/>
            <a:chExt cx="1455260" cy="2746876"/>
          </a:xfrm>
        </p:grpSpPr>
        <p:sp>
          <p:nvSpPr>
            <p:cNvPr id="1130" name="Google Shape;1130;p76"/>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131" name="Google Shape;1131;p76"/>
            <p:cNvCxnSpPr/>
            <p:nvPr/>
          </p:nvCxnSpPr>
          <p:spPr>
            <a:xfrm rot="7323561">
              <a:off x="-2058958" y="2840729"/>
              <a:ext cx="1046727" cy="956443"/>
            </a:xfrm>
            <a:prstGeom prst="straightConnector1">
              <a:avLst/>
            </a:prstGeom>
            <a:noFill/>
            <a:ln cap="flat" cmpd="sng" w="28575">
              <a:solidFill>
                <a:srgbClr val="4F7BE8"/>
              </a:solidFill>
              <a:prstDash val="solid"/>
              <a:round/>
              <a:headEnd len="med" w="med" type="triangle"/>
              <a:tailEnd len="med" w="med" type="triangle"/>
            </a:ln>
          </p:spPr>
        </p:cxnSp>
        <p:cxnSp>
          <p:nvCxnSpPr>
            <p:cNvPr id="1132" name="Google Shape;1132;p76"/>
            <p:cNvCxnSpPr/>
            <p:nvPr/>
          </p:nvCxnSpPr>
          <p:spPr>
            <a:xfrm flipH="1" rot="7322798">
              <a:off x="-1386032" y="1763572"/>
              <a:ext cx="794935" cy="1080253"/>
            </a:xfrm>
            <a:prstGeom prst="straightConnector1">
              <a:avLst/>
            </a:prstGeom>
            <a:noFill/>
            <a:ln cap="flat" cmpd="sng" w="28575">
              <a:solidFill>
                <a:srgbClr val="4F7BE8"/>
              </a:solidFill>
              <a:prstDash val="solid"/>
              <a:round/>
              <a:headEnd len="med" w="med" type="triangle"/>
              <a:tailEnd len="med" w="med" type="triangle"/>
            </a:ln>
          </p:spPr>
        </p:cxnSp>
      </p:grpSp>
      <p:sp>
        <p:nvSpPr>
          <p:cNvPr id="1133" name="Google Shape;1133;p76"/>
          <p:cNvSpPr txBox="1"/>
          <p:nvPr/>
        </p:nvSpPr>
        <p:spPr>
          <a:xfrm flipH="1">
            <a:off x="7739610" y="3071905"/>
            <a:ext cx="771000" cy="2355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85 cm</a:t>
            </a:r>
            <a:endParaRPr sz="1800">
              <a:latin typeface="Lexend"/>
              <a:ea typeface="Lexend"/>
              <a:cs typeface="Lexend"/>
              <a:sym typeface="Lexend"/>
            </a:endParaRPr>
          </a:p>
        </p:txBody>
      </p:sp>
      <p:sp>
        <p:nvSpPr>
          <p:cNvPr id="1134" name="Google Shape;1134;p76"/>
          <p:cNvSpPr txBox="1"/>
          <p:nvPr/>
        </p:nvSpPr>
        <p:spPr>
          <a:xfrm flipH="1">
            <a:off x="5931860" y="3003280"/>
            <a:ext cx="771000" cy="2355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i="1" lang="en-GB" sz="1800">
                <a:latin typeface="Lexend"/>
                <a:ea typeface="Times New Roman"/>
                <a:cs typeface="Times New Roman"/>
                <a:sym typeface="Times New Roman"/>
              </a:rPr>
              <a:t>p cm</a:t>
            </a:r>
            <a:r>
              <a:rPr lang="en-GB" sz="1800">
                <a:latin typeface="Lexend"/>
                <a:ea typeface="Lexend"/>
                <a:cs typeface="Lexend"/>
                <a:sym typeface="Lexend"/>
              </a:rPr>
              <a:t/>
            </a:r>
            <a:endParaRPr sz="1800">
              <a:latin typeface="Lexend"/>
              <a:ea typeface="Lexend"/>
              <a:cs typeface="Lexend"/>
              <a:sym typeface="Lexend"/>
            </a:endParaRPr>
          </a:p>
        </p:txBody>
      </p:sp>
      <p:sp>
        <p:nvSpPr>
          <p:cNvPr id="1135" name="Google Shape;1135;p76"/>
          <p:cNvSpPr/>
          <p:nvPr/>
        </p:nvSpPr>
        <p:spPr>
          <a:xfrm>
            <a:off x="5985250" y="3336259"/>
            <a:ext cx="664200" cy="333000"/>
          </a:xfrm>
          <a:prstGeom prst="rect">
            <a:avLst/>
          </a:prstGeom>
          <a:solidFill>
            <a:srgbClr val="EBEDFE"/>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100">
                <a:solidFill>
                  <a:schemeClr val="dk1"/>
                </a:solidFill>
                <a:latin typeface="Lexend"/>
                <a:ea typeface="Lexend"/>
                <a:cs typeface="Lexend"/>
                <a:sym typeface="Lexend"/>
              </a:rPr>
              <a:t>opp</a:t>
            </a:r>
            <a:endParaRPr sz="1800">
              <a:solidFill>
                <a:schemeClr val="dk1"/>
              </a:solidFill>
              <a:latin typeface="Lexend"/>
              <a:ea typeface="Lexend"/>
              <a:cs typeface="Lexend"/>
              <a:sym typeface="Lexend"/>
            </a:endParaRPr>
          </a:p>
        </p:txBody>
      </p:sp>
      <p:sp>
        <p:nvSpPr>
          <p:cNvPr id="1136" name="Google Shape;1136;p76"/>
          <p:cNvSpPr/>
          <p:nvPr/>
        </p:nvSpPr>
        <p:spPr>
          <a:xfrm>
            <a:off x="7879825" y="3351000"/>
            <a:ext cx="577500" cy="333000"/>
          </a:xfrm>
          <a:prstGeom prst="rect">
            <a:avLst/>
          </a:prstGeom>
          <a:solidFill>
            <a:srgbClr val="EBEDFE"/>
          </a:solid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100">
                <a:solidFill>
                  <a:schemeClr val="dk1"/>
                </a:solidFill>
                <a:latin typeface="Lexend"/>
                <a:ea typeface="Lexend"/>
                <a:cs typeface="Lexend"/>
                <a:sym typeface="Lexend"/>
              </a:rPr>
              <a:t>adj</a:t>
            </a:r>
            <a:endParaRPr sz="1800">
              <a:solidFill>
                <a:schemeClr val="dk1"/>
              </a:solidFill>
              <a:latin typeface="Lexend"/>
              <a:ea typeface="Lexend"/>
              <a:cs typeface="Lexend"/>
              <a:sym typeface="Lexend"/>
            </a:endParaRPr>
          </a:p>
        </p:txBody>
      </p:sp>
      <p:sp>
        <p:nvSpPr>
          <p:cNvPr id="1137" name="Google Shape;1137;p76"/>
          <p:cNvSpPr txBox="1"/>
          <p:nvPr/>
        </p:nvSpPr>
        <p:spPr>
          <a:xfrm>
            <a:off x="3841625" y="4008600"/>
            <a:ext cx="4673400" cy="615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Waxaan dooneynaa inaan helno qiimaha (value) p, oo ah dhererka dhinaca ka soo horjeeda (opposite) xagasha 55°.</a:t>
            </a:r>
            <a:r>
              <a:rPr i="1" lang="en-GB" sz="1100">
                <a:solidFill>
                  <a:schemeClr val="dk1"/>
                </a:solidFill>
                <a:latin typeface="Lexend"/>
                <a:ea typeface="Times New Roman"/>
                <a:cs typeface="Times New Roman"/>
                <a:sym typeface="Times New Roman"/>
              </a:rPr>
              <a:t/>
            </a:r>
            <a:r>
              <a:rPr lang="en-GB" sz="1100">
                <a:solidFill>
                  <a:schemeClr val="dk1"/>
                </a:solidFill>
                <a:latin typeface="Lexend"/>
                <a:ea typeface="Lexend"/>
                <a:cs typeface="Lexend"/>
                <a:sym typeface="Lexend"/>
              </a:rPr>
              <a:t/>
            </a:r>
            <a:r>
              <a:rPr lang="en-GB" sz="1100">
                <a:solidFill>
                  <a:schemeClr val="accent4"/>
                </a:solidFill>
                <a:latin typeface="Lexend"/>
                <a:ea typeface="Lexend"/>
                <a:cs typeface="Lexend"/>
                <a:sym typeface="Lexend"/>
              </a:rPr>
              <a:t/>
            </a:r>
            <a:r>
              <a:rPr lang="en-GB" sz="1100">
                <a:solidFill>
                  <a:schemeClr val="dk1"/>
                </a:solidFill>
                <a:latin typeface="Lexend"/>
                <a:ea typeface="Lexend"/>
                <a:cs typeface="Lexend"/>
                <a:sym typeface="Lexend"/>
              </a:rPr>
              <a:t/>
            </a:r>
            <a:endParaRPr sz="1800">
              <a:latin typeface="Lexend"/>
              <a:ea typeface="Lexend"/>
              <a:cs typeface="Lexend"/>
              <a:sym typeface="Lexend"/>
            </a:endParaRPr>
          </a:p>
        </p:txBody>
      </p:sp>
      <p:sp>
        <p:nvSpPr>
          <p:cNvPr id="1138" name="Google Shape;1138;p7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Qaabaynta qaacidada taanjanta (tangent formula)</a:t>
            </a:r>
            <a:endParaRPr/>
          </a:p>
        </p:txBody>
      </p:sp>
      <p:pic>
        <p:nvPicPr>
          <p:cNvPr descr="&lt;math xmlns=&quot;http://www.w3.org/1998/Math/MathML&quot; display=&quot;block&quot; data-is-equatio=&quot;1&quot; data-latex=&quot;\frac{\text{opp}}{a}=\tan\left(\theta°\right)\ \ \ \ \ \frac{\text{opp}}{\tan\left(\theta°\right)}=a\ \ \ \ \ a\times\tan\left(\theta°\right)=\text{opp}&quot;&gt;&lt;mfrac&gt;&lt;mtext&gt;opp&lt;/mtext&gt;&lt;mi&gt;a&lt;/mi&gt;&lt;/mfrac&gt;&lt;mo&gt;=&lt;/mo&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text&gt;opp&lt;/mtext&gt;&lt;mrow&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a&lt;/mi&gt;&lt;mtext&gt;&lt;/mtext&gt;&lt;mtext&gt;&lt;/mtext&gt;&lt;mtext&gt;&lt;/mtext&gt;&lt;mtext&gt;&lt;/mtext&gt;&lt;mtext&gt;&lt;/mtext&gt;&lt;mi&gt;a&lt;/mi&gt;&lt;mo&gt;×&lt;/mo&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text&gt;opp&lt;/mtext&gt;&lt;/math&gt;" id="1139" name="Google Shape;1139;p76" title="opp over a equals tangent theta degrees opp over tangent theta degrees equals a a times tangent theta degrees equals opp"/>
          <p:cNvPicPr preferRelativeResize="0"/>
          <p:nvPr/>
        </p:nvPicPr>
        <p:blipFill rotWithShape="1">
          <a:blip r:embed="rId3">
            <a:alphaModFix/>
          </a:blip>
          <a:srcRect b="0" l="0" r="69881" t="0"/>
          <a:stretch/>
        </p:blipFill>
        <p:spPr>
          <a:xfrm>
            <a:off x="1373293" y="2746275"/>
            <a:ext cx="1573401" cy="540000"/>
          </a:xfrm>
          <a:prstGeom prst="rect">
            <a:avLst/>
          </a:prstGeom>
          <a:noFill/>
          <a:ln>
            <a:noFill/>
          </a:ln>
        </p:spPr>
      </p:pic>
      <p:pic>
        <p:nvPicPr>
          <p:cNvPr descr="&lt;math xmlns=&quot;http://www.w3.org/1998/Math/MathML&quot; display=&quot;block&quot; data-is-equatio=&quot;1&quot; data-latex=&quot;\frac{\text{opp}}{a}=\tan\left(\theta°\right)\ \ \ \ \ \frac{\text{opp}}{\tan\left(\theta°\right)}=a\ \ \ \ \ a\times\tan\left(\theta°\right)=\text{opp}&quot;&gt;&lt;mfrac&gt;&lt;mtext&gt;opp&lt;/mtext&gt;&lt;mi&gt;a&lt;/mi&gt;&lt;/mfrac&gt;&lt;mo&gt;=&lt;/mo&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text&gt;opp&lt;/mtext&gt;&lt;mrow&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a&lt;/mi&gt;&lt;mtext&gt;&lt;/mtext&gt;&lt;mtext&gt;&lt;/mtext&gt;&lt;mtext&gt;&lt;/mtext&gt;&lt;mtext&gt;&lt;/mtext&gt;&lt;mtext&gt;&lt;/mtext&gt;&lt;mi&gt;a&lt;/mi&gt;&lt;mo&gt;×&lt;/mo&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text&gt;opp&lt;/mtext&gt;&lt;/math&gt;" id="1140" name="Google Shape;1140;p76" title="opp over a equals tangent theta degrees opp over tangent theta degrees equals a a times tangent theta degrees equals opp"/>
          <p:cNvPicPr preferRelativeResize="0"/>
          <p:nvPr/>
        </p:nvPicPr>
        <p:blipFill rotWithShape="1">
          <a:blip r:embed="rId3">
            <a:alphaModFix/>
          </a:blip>
          <a:srcRect b="0" l="34357" r="39868" t="0"/>
          <a:stretch/>
        </p:blipFill>
        <p:spPr>
          <a:xfrm>
            <a:off x="1287428" y="3510000"/>
            <a:ext cx="1346474" cy="540000"/>
          </a:xfrm>
          <a:prstGeom prst="rect">
            <a:avLst/>
          </a:prstGeom>
          <a:noFill/>
          <a:ln>
            <a:noFill/>
          </a:ln>
        </p:spPr>
      </p:pic>
      <p:pic>
        <p:nvPicPr>
          <p:cNvPr descr="&lt;math xmlns=&quot;http://www.w3.org/1998/Math/MathML&quot; display=&quot;block&quot; data-is-equatio=&quot;1&quot; data-latex=&quot;\frac{\text{opp}}{a}=\tan\left(\theta°\right)\ \ \ \ \ \frac{\text{opp}}{\tan\left(\theta°\right)}=a\ \ \ \ \ a\times\tan\left(\theta°\right)=\text{opp}&quot;&gt;&lt;mfrac&gt;&lt;mtext&gt;opp&lt;/mtext&gt;&lt;mi&gt;a&lt;/mi&gt;&lt;/mfrac&gt;&lt;mo&gt;=&lt;/mo&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text&gt;opp&lt;/mtext&gt;&lt;mrow&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a&lt;/mi&gt;&lt;mtext&gt;&lt;/mtext&gt;&lt;mtext&gt;&lt;/mtext&gt;&lt;mtext&gt;&lt;/mtext&gt;&lt;mtext&gt;&lt;/mtext&gt;&lt;mtext&gt;&lt;/mtext&gt;&lt;mi&gt;a&lt;/mi&gt;&lt;mo&gt;×&lt;/mo&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text&gt;opp&lt;/mtext&gt;&lt;/math&gt;" id="1141" name="Google Shape;1141;p76" title="opp over a equals tangent theta degrees opp over tangent theta degrees equals a a times tangent theta degrees equals opp"/>
          <p:cNvPicPr preferRelativeResize="0"/>
          <p:nvPr/>
        </p:nvPicPr>
        <p:blipFill rotWithShape="1">
          <a:blip r:embed="rId3">
            <a:alphaModFix/>
          </a:blip>
          <a:srcRect b="0" l="63933" r="-985" t="0"/>
          <a:stretch/>
        </p:blipFill>
        <p:spPr>
          <a:xfrm>
            <a:off x="855467" y="1946779"/>
            <a:ext cx="1935627" cy="540000"/>
          </a:xfrm>
          <a:prstGeom prst="rect">
            <a:avLst/>
          </a:prstGeom>
          <a:noFill/>
          <a:ln>
            <a:noFill/>
          </a:ln>
        </p:spPr>
      </p:pic>
      <p:sp>
        <p:nvSpPr>
          <p:cNvPr id="1142" name="Google Shape;1142;p76"/>
          <p:cNvSpPr/>
          <p:nvPr/>
        </p:nvSpPr>
        <p:spPr>
          <a:xfrm>
            <a:off x="1189900" y="2491150"/>
            <a:ext cx="2362800" cy="2171700"/>
          </a:xfrm>
          <a:prstGeom prst="rect">
            <a:avLst/>
          </a:prstGeom>
          <a:solidFill>
            <a:schemeClr val="lt1"/>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43" name="Google Shape;1143;p76"/>
          <p:cNvSpPr txBox="1"/>
          <p:nvPr/>
        </p:nvSpPr>
        <p:spPr>
          <a:xfrm>
            <a:off x="720200" y="2652050"/>
            <a:ext cx="19356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800">
                <a:latin typeface="Lexend"/>
                <a:ea typeface="Times New Roman"/>
                <a:cs typeface="Times New Roman"/>
                <a:sym typeface="Times New Roman"/>
              </a:rPr>
              <a:t>85 × tan(55°) = p</a:t>
            </a:r>
            <a:r>
              <a:rPr i="1" lang="en-GB" sz="1800">
                <a:latin typeface="Lexend"/>
                <a:ea typeface="Times New Roman"/>
                <a:cs typeface="Times New Roman"/>
                <a:sym typeface="Times New Roman"/>
              </a:rPr>
              <a:t/>
            </a:r>
            <a:endParaRPr i="1" sz="2000">
              <a:latin typeface="Times New Roman"/>
              <a:ea typeface="Times New Roman"/>
              <a:cs typeface="Times New Roman"/>
              <a:sym typeface="Times New Roman"/>
            </a:endParaRPr>
          </a:p>
        </p:txBody>
      </p:sp>
      <p:sp>
        <p:nvSpPr>
          <p:cNvPr id="1144" name="Google Shape;1144;p76"/>
          <p:cNvSpPr txBox="1"/>
          <p:nvPr/>
        </p:nvSpPr>
        <p:spPr>
          <a:xfrm>
            <a:off x="1949341" y="3111700"/>
            <a:ext cx="24096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i="1" lang="en-GB" sz="1800">
                <a:solidFill>
                  <a:schemeClr val="dk1"/>
                </a:solidFill>
                <a:latin typeface="Lexend"/>
                <a:ea typeface="Times New Roman"/>
                <a:cs typeface="Times New Roman"/>
                <a:sym typeface="Times New Roman"/>
              </a:rPr>
              <a:t>p</a:t>
            </a:r>
            <a:r>
              <a:rPr lang="en-GB" sz="1800">
                <a:solidFill>
                  <a:schemeClr val="dk1"/>
                </a:solidFill>
                <a:latin typeface="Lexend"/>
                <a:ea typeface="Times New Roman"/>
                <a:cs typeface="Times New Roman"/>
                <a:sym typeface="Times New Roman"/>
              </a:rPr>
              <a:t> = 121.39 (2 d.p.)</a:t>
            </a:r>
            <a:endParaRPr sz="2000">
              <a:latin typeface="Times New Roman"/>
              <a:ea typeface="Times New Roman"/>
              <a:cs typeface="Times New Roman"/>
              <a:sym typeface="Times New Roma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3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3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2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4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8" name="Shape 1148"/>
        <p:cNvGrpSpPr/>
        <p:nvPr/>
      </p:nvGrpSpPr>
      <p:grpSpPr>
        <a:xfrm>
          <a:off x="0" y="0"/>
          <a:ext cx="0" cy="0"/>
          <a:chOff x="0" y="0"/>
          <a:chExt cx="0" cy="0"/>
        </a:xfrm>
      </p:grpSpPr>
      <p:sp>
        <p:nvSpPr>
          <p:cNvPr id="1149" name="Google Shape;1149;p77"/>
          <p:cNvSpPr/>
          <p:nvPr/>
        </p:nvSpPr>
        <p:spPr>
          <a:xfrm flipH="1" rot="-9493624">
            <a:off x="5514816" y="2838396"/>
            <a:ext cx="2354357" cy="972338"/>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50" name="Google Shape;1150;p77"/>
          <p:cNvSpPr/>
          <p:nvPr/>
        </p:nvSpPr>
        <p:spPr>
          <a:xfrm flipH="1">
            <a:off x="6896428" y="2283051"/>
            <a:ext cx="2067600" cy="2074500"/>
          </a:xfrm>
          <a:prstGeom prst="arc">
            <a:avLst>
              <a:gd fmla="val 20215124" name="adj1"/>
              <a:gd fmla="val 0" name="adj2"/>
            </a:avLst>
          </a:prstGeom>
          <a:no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151" name="Google Shape;1151;p77"/>
          <p:cNvCxnSpPr/>
          <p:nvPr/>
        </p:nvCxnSpPr>
        <p:spPr>
          <a:xfrm rot="6706115">
            <a:off x="5004953" y="2845035"/>
            <a:ext cx="972338" cy="0"/>
          </a:xfrm>
          <a:prstGeom prst="straightConnector1">
            <a:avLst/>
          </a:prstGeom>
          <a:noFill/>
          <a:ln cap="flat" cmpd="sng" w="28575">
            <a:solidFill>
              <a:schemeClr val="accent4"/>
            </a:solidFill>
            <a:prstDash val="solid"/>
            <a:round/>
            <a:headEnd len="med" w="med" type="triangle"/>
            <a:tailEnd len="med" w="med" type="triangle"/>
          </a:ln>
        </p:spPr>
      </p:cxnSp>
      <p:cxnSp>
        <p:nvCxnSpPr>
          <p:cNvPr id="1152" name="Google Shape;1152;p77"/>
          <p:cNvCxnSpPr/>
          <p:nvPr/>
        </p:nvCxnSpPr>
        <p:spPr>
          <a:xfrm>
            <a:off x="5808891" y="2300250"/>
            <a:ext cx="2212500" cy="873600"/>
          </a:xfrm>
          <a:prstGeom prst="straightConnector1">
            <a:avLst/>
          </a:prstGeom>
          <a:noFill/>
          <a:ln cap="flat" cmpd="sng" w="28575">
            <a:solidFill>
              <a:schemeClr val="accent4"/>
            </a:solidFill>
            <a:prstDash val="solid"/>
            <a:round/>
            <a:headEnd len="med" w="med" type="triangle"/>
            <a:tailEnd len="med" w="med" type="triangle"/>
          </a:ln>
        </p:spPr>
      </p:cxnSp>
      <p:sp>
        <p:nvSpPr>
          <p:cNvPr id="1153" name="Google Shape;1153;p77"/>
          <p:cNvSpPr/>
          <p:nvPr/>
        </p:nvSpPr>
        <p:spPr>
          <a:xfrm flipH="1" rot="6710224">
            <a:off x="5738685" y="2464992"/>
            <a:ext cx="179047" cy="179994"/>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54" name="Google Shape;1154;p77"/>
          <p:cNvSpPr txBox="1"/>
          <p:nvPr/>
        </p:nvSpPr>
        <p:spPr>
          <a:xfrm>
            <a:off x="4731362" y="2589971"/>
            <a:ext cx="907800" cy="320700"/>
          </a:xfrm>
          <a:prstGeom prst="rect">
            <a:avLst/>
          </a:prstGeom>
          <a:noFill/>
          <a:ln>
            <a:noFill/>
          </a:ln>
        </p:spPr>
        <p:txBody>
          <a:bodyPr anchorCtr="0" anchor="ctr" bIns="0" lIns="0" spcFirstLastPara="1" rIns="0" wrap="square" tIns="0">
            <a:normAutofit/>
          </a:bodyPr>
          <a:lstStyle/>
          <a:p>
            <a:pPr indent="0" lvl="0" marL="0" rtl="0" algn="ctr">
              <a:lnSpc>
                <a:spcPct val="100000"/>
              </a:lnSpc>
              <a:spcBef>
                <a:spcPts val="0"/>
              </a:spcBef>
              <a:spcAft>
                <a:spcPts val="0"/>
              </a:spcAft>
              <a:buNone/>
            </a:pPr>
            <a:r>
              <a:rPr lang="en-GB" sz="1800">
                <a:solidFill>
                  <a:schemeClr val="dk1"/>
                </a:solidFill>
                <a:latin typeface="Lexend"/>
                <a:ea typeface="Lexend"/>
                <a:cs typeface="Lexend"/>
                <a:sym typeface="Lexend"/>
              </a:rPr>
              <a:t>34</a:t>
            </a:r>
            <a:r>
              <a:rPr lang="en-GB" sz="1800">
                <a:solidFill>
                  <a:srgbClr val="000000"/>
                </a:solidFill>
                <a:latin typeface="Lexend"/>
                <a:ea typeface="Lexend"/>
                <a:cs typeface="Lexend"/>
                <a:sym typeface="Lexend"/>
              </a:rPr>
              <a:t> m</a:t>
            </a:r>
            <a:endParaRPr sz="1800">
              <a:solidFill>
                <a:srgbClr val="000000"/>
              </a:solidFill>
              <a:latin typeface="Lexend"/>
              <a:ea typeface="Lexend"/>
              <a:cs typeface="Lexend"/>
              <a:sym typeface="Lexend"/>
            </a:endParaRPr>
          </a:p>
        </p:txBody>
      </p:sp>
      <p:sp>
        <p:nvSpPr>
          <p:cNvPr id="1155" name="Google Shape;1155;p77"/>
          <p:cNvSpPr txBox="1"/>
          <p:nvPr/>
        </p:nvSpPr>
        <p:spPr>
          <a:xfrm flipH="1">
            <a:off x="6971000" y="3032850"/>
            <a:ext cx="402900" cy="2430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lang="en-GB" sz="1800">
                <a:latin typeface="Lexend"/>
                <a:ea typeface="Lexend"/>
                <a:cs typeface="Lexend"/>
                <a:sym typeface="Lexend"/>
              </a:rPr>
              <a:t>35</a:t>
            </a:r>
            <a:r>
              <a:rPr lang="en-GB" sz="1800">
                <a:solidFill>
                  <a:srgbClr val="000000"/>
                </a:solidFill>
                <a:latin typeface="Lexend"/>
                <a:ea typeface="Lexend"/>
                <a:cs typeface="Lexend"/>
                <a:sym typeface="Lexend"/>
              </a:rPr>
              <a:t>°</a:t>
            </a:r>
            <a:endParaRPr sz="1800">
              <a:solidFill>
                <a:srgbClr val="000000"/>
              </a:solidFill>
              <a:latin typeface="Lexend"/>
              <a:ea typeface="Lexend"/>
              <a:cs typeface="Lexend"/>
              <a:sym typeface="Lexend"/>
            </a:endParaRPr>
          </a:p>
        </p:txBody>
      </p:sp>
      <p:sp>
        <p:nvSpPr>
          <p:cNvPr id="1156" name="Google Shape;1156;p77"/>
          <p:cNvSpPr txBox="1"/>
          <p:nvPr/>
        </p:nvSpPr>
        <p:spPr>
          <a:xfrm>
            <a:off x="6606661" y="2301099"/>
            <a:ext cx="864600" cy="320700"/>
          </a:xfrm>
          <a:prstGeom prst="rect">
            <a:avLst/>
          </a:prstGeom>
          <a:noFill/>
          <a:ln>
            <a:noFill/>
          </a:ln>
        </p:spPr>
        <p:txBody>
          <a:bodyPr anchorCtr="0" anchor="ctr" bIns="0" lIns="0" spcFirstLastPara="1" rIns="0" wrap="square" tIns="0">
            <a:normAutofit/>
          </a:bodyPr>
          <a:lstStyle/>
          <a:p>
            <a:pPr indent="0" lvl="0" marL="0" rtl="0" algn="ctr">
              <a:lnSpc>
                <a:spcPct val="100000"/>
              </a:lnSpc>
              <a:spcBef>
                <a:spcPts val="0"/>
              </a:spcBef>
              <a:spcAft>
                <a:spcPts val="0"/>
              </a:spcAft>
              <a:buNone/>
            </a:pPr>
            <a:r>
              <a:rPr i="1" lang="en-GB" sz="1800">
                <a:solidFill>
                  <a:schemeClr val="dk1"/>
                </a:solidFill>
                <a:latin typeface="Lexend"/>
                <a:ea typeface="Times New Roman"/>
                <a:cs typeface="Times New Roman"/>
                <a:sym typeface="Times New Roman"/>
              </a:rPr>
              <a:t>q</a:t>
            </a:r>
            <a:r>
              <a:rPr lang="en-GB" sz="1800">
                <a:solidFill>
                  <a:srgbClr val="000000"/>
                </a:solidFill>
                <a:latin typeface="Lexend"/>
                <a:ea typeface="Lexend"/>
                <a:cs typeface="Lexend"/>
                <a:sym typeface="Lexend"/>
              </a:rPr>
              <a:t> m</a:t>
            </a:r>
            <a:endParaRPr sz="1800">
              <a:solidFill>
                <a:srgbClr val="000000"/>
              </a:solidFill>
              <a:latin typeface="Lexend"/>
              <a:ea typeface="Lexend"/>
              <a:cs typeface="Lexend"/>
              <a:sym typeface="Lexend"/>
            </a:endParaRPr>
          </a:p>
        </p:txBody>
      </p:sp>
      <p:grpSp>
        <p:nvGrpSpPr>
          <p:cNvPr id="1157" name="Google Shape;1157;p77"/>
          <p:cNvGrpSpPr/>
          <p:nvPr/>
        </p:nvGrpSpPr>
        <p:grpSpPr>
          <a:xfrm>
            <a:off x="462355" y="2081158"/>
            <a:ext cx="243093" cy="243093"/>
            <a:chOff x="1020916" y="1442088"/>
            <a:chExt cx="457200" cy="457200"/>
          </a:xfrm>
        </p:grpSpPr>
        <p:pic>
          <p:nvPicPr>
            <p:cNvPr id="1158" name="Google Shape;1158;p77"/>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159" name="Google Shape;1159;p77"/>
            <p:cNvSpPr txBox="1"/>
            <p:nvPr/>
          </p:nvSpPr>
          <p:spPr>
            <a:xfrm>
              <a:off x="1045521" y="1451202"/>
              <a:ext cx="408000" cy="41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160" name="Google Shape;1160;p77"/>
          <p:cNvGrpSpPr/>
          <p:nvPr/>
        </p:nvGrpSpPr>
        <p:grpSpPr>
          <a:xfrm>
            <a:off x="462355" y="2973133"/>
            <a:ext cx="243093" cy="243093"/>
            <a:chOff x="1020916" y="1442088"/>
            <a:chExt cx="457200" cy="457200"/>
          </a:xfrm>
        </p:grpSpPr>
        <p:pic>
          <p:nvPicPr>
            <p:cNvPr id="1161" name="Google Shape;1161;p77"/>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162" name="Google Shape;1162;p77"/>
            <p:cNvSpPr txBox="1"/>
            <p:nvPr/>
          </p:nvSpPr>
          <p:spPr>
            <a:xfrm>
              <a:off x="1045521" y="1451202"/>
              <a:ext cx="408000" cy="41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1163" name="Google Shape;1163;p77"/>
          <p:cNvPicPr preferRelativeResize="0"/>
          <p:nvPr/>
        </p:nvPicPr>
        <p:blipFill>
          <a:blip r:embed="rId4">
            <a:alphaModFix/>
          </a:blip>
          <a:stretch>
            <a:fillRect/>
          </a:stretch>
        </p:blipFill>
        <p:spPr>
          <a:xfrm>
            <a:off x="2198583" y="2885125"/>
            <a:ext cx="396000" cy="419100"/>
          </a:xfrm>
          <a:prstGeom prst="rect">
            <a:avLst/>
          </a:prstGeom>
          <a:noFill/>
          <a:ln>
            <a:noFill/>
          </a:ln>
        </p:spPr>
      </p:pic>
      <p:grpSp>
        <p:nvGrpSpPr>
          <p:cNvPr id="1164" name="Google Shape;1164;p77"/>
          <p:cNvGrpSpPr/>
          <p:nvPr/>
        </p:nvGrpSpPr>
        <p:grpSpPr>
          <a:xfrm>
            <a:off x="462355" y="3858708"/>
            <a:ext cx="243093" cy="243093"/>
            <a:chOff x="1020916" y="1442088"/>
            <a:chExt cx="457200" cy="457200"/>
          </a:xfrm>
        </p:grpSpPr>
        <p:pic>
          <p:nvPicPr>
            <p:cNvPr id="1165" name="Google Shape;1165;p77"/>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166" name="Google Shape;1166;p77"/>
            <p:cNvSpPr txBox="1"/>
            <p:nvPr/>
          </p:nvSpPr>
          <p:spPr>
            <a:xfrm>
              <a:off x="1045521" y="1451202"/>
              <a:ext cx="408000" cy="418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1167" name="Google Shape;1167;p77"/>
          <p:cNvSpPr txBox="1"/>
          <p:nvPr/>
        </p:nvSpPr>
        <p:spPr>
          <a:xfrm>
            <a:off x="324000" y="763000"/>
            <a:ext cx="8496000" cy="338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Kee ka mid ah isle'egyadan ayaa ugu waxtar badan helista qiimaha (value) q?</a:t>
            </a:r>
            <a:r>
              <a:rPr i="1" lang="en-GB" sz="1800">
                <a:latin typeface="Lexend"/>
                <a:ea typeface="Times New Roman"/>
                <a:cs typeface="Times New Roman"/>
                <a:sym typeface="Times New Roman"/>
              </a:rPr>
              <a:t/>
            </a:r>
            <a:r>
              <a:rPr lang="en-GB" sz="1800">
                <a:latin typeface="Lexend"/>
                <a:ea typeface="Lexend"/>
                <a:cs typeface="Lexend"/>
                <a:sym typeface="Lexend"/>
              </a:rPr>
              <a:t/>
            </a:r>
            <a:endParaRPr sz="1800">
              <a:latin typeface="Lexend"/>
              <a:ea typeface="Lexend"/>
              <a:cs typeface="Lexend"/>
              <a:sym typeface="Lexend"/>
            </a:endParaRPr>
          </a:p>
        </p:txBody>
      </p:sp>
      <p:sp>
        <p:nvSpPr>
          <p:cNvPr id="1168" name="Google Shape;1168;p77"/>
          <p:cNvSpPr txBox="1"/>
          <p:nvPr/>
        </p:nvSpPr>
        <p:spPr>
          <a:xfrm>
            <a:off x="2781425" y="2882625"/>
            <a:ext cx="1866900" cy="338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i="1" lang="en-GB" sz="1800">
                <a:solidFill>
                  <a:schemeClr val="dk1"/>
                </a:solidFill>
                <a:latin typeface="Lexend"/>
                <a:ea typeface="Times New Roman"/>
                <a:cs typeface="Times New Roman"/>
                <a:sym typeface="Times New Roman"/>
              </a:rPr>
              <a:t>q</a:t>
            </a:r>
            <a:r>
              <a:rPr lang="en-GB" sz="1800">
                <a:latin typeface="Lexend"/>
                <a:ea typeface="Lexend"/>
                <a:cs typeface="Lexend"/>
                <a:sym typeface="Lexend"/>
              </a:rPr>
              <a:t> </a:t>
            </a:r>
            <a:r>
              <a:rPr lang="en-GB" sz="1100">
                <a:latin typeface="Kalam"/>
                <a:ea typeface="Kalam"/>
                <a:cs typeface="Kalam"/>
                <a:sym typeface="Kalam"/>
              </a:rPr>
              <a:t>= 48.56</a:t>
            </a:r>
            <a:endParaRPr sz="2000">
              <a:latin typeface="Kalam"/>
              <a:ea typeface="Kalam"/>
              <a:cs typeface="Kalam"/>
              <a:sym typeface="Kalam"/>
            </a:endParaRPr>
          </a:p>
        </p:txBody>
      </p:sp>
      <p:sp>
        <p:nvSpPr>
          <p:cNvPr id="1169" name="Google Shape;1169;p77"/>
          <p:cNvSpPr txBox="1"/>
          <p:nvPr/>
        </p:nvSpPr>
        <p:spPr>
          <a:xfrm>
            <a:off x="324000" y="1204225"/>
            <a:ext cx="8496000" cy="338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Sidaa awgeed, hel dhererka dhinaca lagu calaamadeeyay q (2 d.p.)</a:t>
            </a:r>
            <a:r>
              <a:rPr i="1" lang="en-GB" sz="1800">
                <a:solidFill>
                  <a:schemeClr val="dk1"/>
                </a:solidFill>
                <a:latin typeface="Lexend"/>
                <a:ea typeface="Times New Roman"/>
                <a:cs typeface="Times New Roman"/>
                <a:sym typeface="Times New Roman"/>
              </a:rPr>
              <a:t/>
            </a:r>
            <a:r>
              <a:rPr lang="en-GB" sz="1800">
                <a:latin typeface="Lexend"/>
                <a:ea typeface="Lexend"/>
                <a:cs typeface="Lexend"/>
                <a:sym typeface="Lexend"/>
              </a:rPr>
              <a:t/>
            </a:r>
            <a:endParaRPr sz="1800">
              <a:latin typeface="Lexend"/>
              <a:ea typeface="Lexend"/>
              <a:cs typeface="Lexend"/>
              <a:sym typeface="Lexend"/>
            </a:endParaRPr>
          </a:p>
        </p:txBody>
      </p:sp>
      <p:sp>
        <p:nvSpPr>
          <p:cNvPr id="1170" name="Google Shape;1170;p77"/>
          <p:cNvSpPr txBox="1"/>
          <p:nvPr/>
        </p:nvSpPr>
        <p:spPr>
          <a:xfrm>
            <a:off x="6118688" y="2112953"/>
            <a:ext cx="1866900" cy="3078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100">
                <a:latin typeface="Kalam"/>
                <a:ea typeface="Kalam"/>
                <a:cs typeface="Kalam"/>
                <a:sym typeface="Kalam"/>
              </a:rPr>
              <a:t>48.56</a:t>
            </a:r>
            <a:r>
              <a:rPr lang="en-GB" sz="1100">
                <a:latin typeface="Kalam"/>
                <a:ea typeface="Kalam"/>
                <a:cs typeface="Kalam"/>
                <a:sym typeface="Kalam"/>
              </a:rPr>
              <a:t> m</a:t>
            </a:r>
            <a:endParaRPr sz="2000">
              <a:latin typeface="Kalam"/>
              <a:ea typeface="Kalam"/>
              <a:cs typeface="Kalam"/>
              <a:sym typeface="Kalam"/>
            </a:endParaRPr>
          </a:p>
        </p:txBody>
      </p:sp>
      <p:sp>
        <p:nvSpPr>
          <p:cNvPr id="1171" name="Google Shape;1171;p7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Qaabaynta qaacidada tangent (tangent formula)</a:t>
            </a:r>
            <a:endParaRPr/>
          </a:p>
        </p:txBody>
      </p:sp>
      <p:pic>
        <p:nvPicPr>
          <p:cNvPr descr="&lt;math xmlns=&quot;http://www.w3.org/1998/Math/MathML&quot; display=&quot;block&quot; data-is-equatio=&quot;1&quot; data-latex=&quot;\begin{array}{l}q\times\tan\left(35^{\circ}\right)=34\end{array}&quot;&gt;&lt;mtable columnalign=&quot;left&quot; columnspacing=&quot;1em&quot; rowspacing=&quot;4pt&quot;&gt;&lt;mtr&gt;&lt;mtd&gt;&lt;mi&gt;q&lt;/mi&gt;&lt;mo&gt;×&lt;/mo&gt;&lt;mi&gt;tan&lt;/mi&gt;&lt;mo data-mjx-texclass=&quot;NONE&quot;&gt;⁡&lt;/mo&gt;&lt;mrow data-mjx-texclass=&quot;INNER&quot;&gt;&lt;mo data-mjx-texclass=&quot;OPEN&quot;&gt;(&lt;/mo&gt;&lt;msup&gt;&lt;mn&gt;35&lt;/mn&gt;&lt;mrow data-mjx-texclass=&quot;ORD&quot;&gt;&lt;mo&gt;∘&lt;/mo&gt;&lt;/mrow&gt;&lt;/msup&gt;&lt;mo data-mjx-texclass=&quot;CLOSE&quot;&gt;)&lt;/mo&gt;&lt;/mrow&gt;&lt;mo&gt;=&lt;/mo&gt;&lt;mn&gt;34&lt;/mn&gt;&lt;/mtd&gt;&lt;/mtr&gt;&lt;/mtable&gt;&lt;/math&gt;" id="1172" name="Google Shape;1172;p77" title="1 lines Line 1: q times the tangent of open paren 35 degrees close paren equals 34"/>
          <p:cNvPicPr preferRelativeResize="0"/>
          <p:nvPr/>
        </p:nvPicPr>
        <p:blipFill>
          <a:blip r:embed="rId5">
            <a:alphaModFix/>
          </a:blip>
          <a:stretch>
            <a:fillRect/>
          </a:stretch>
        </p:blipFill>
        <p:spPr>
          <a:xfrm>
            <a:off x="818500" y="3870825"/>
            <a:ext cx="1732601" cy="218848"/>
          </a:xfrm>
          <a:prstGeom prst="rect">
            <a:avLst/>
          </a:prstGeom>
          <a:noFill/>
          <a:ln>
            <a:noFill/>
          </a:ln>
        </p:spPr>
      </p:pic>
      <p:pic>
        <p:nvPicPr>
          <p:cNvPr descr="&lt;math xmlns=&quot;http://www.w3.org/1998/Math/MathML&quot; display=&quot;block&quot; data-is-equatio=&quot;1&quot; data-latex=&quot;\begin{array}{l}\frac{34}{\tan\left(35^{\circ}\right)}=q\end{array}&quot;&gt;&lt;mtable columnalign=&quot;left&quot; columnspacing=&quot;1em&quot; rowspacing=&quot;4pt&quot;&gt;&lt;mtr&gt;&lt;mtd&gt;&lt;mfrac&gt;&lt;mn&gt;34&lt;/mn&gt;&lt;mrow&gt;&lt;mi&gt;tan&lt;/mi&gt;&lt;mo data-mjx-texclass=&quot;NONE&quot;&gt;⁡&lt;/mo&gt;&lt;mrow data-mjx-texclass=&quot;INNER&quot;&gt;&lt;mo data-mjx-texclass=&quot;OPEN&quot;&gt;(&lt;/mo&gt;&lt;msup&gt;&lt;mn&gt;35&lt;/mn&gt;&lt;mrow data-mjx-texclass=&quot;ORD&quot;&gt;&lt;mo&gt;∘&lt;/mo&gt;&lt;/mrow&gt;&lt;/msup&gt;&lt;mo data-mjx-texclass=&quot;CLOSE&quot;&gt;)&lt;/mo&gt;&lt;/mrow&gt;&lt;/mrow&gt;&lt;/mfrac&gt;&lt;mo&gt;=&lt;/mo&gt;&lt;mi&gt;q&lt;/mi&gt;&lt;/mtd&gt;&lt;/mtr&gt;&lt;/mtable&gt;&lt;/math&gt;" id="1173" name="Google Shape;1173;p77" title="1 lines Line 1: the fraction with numerator 34 and denominator the tangent of open paren 35 degrees close paren equals q"/>
          <p:cNvPicPr preferRelativeResize="0"/>
          <p:nvPr/>
        </p:nvPicPr>
        <p:blipFill>
          <a:blip r:embed="rId6">
            <a:alphaModFix/>
          </a:blip>
          <a:stretch>
            <a:fillRect/>
          </a:stretch>
        </p:blipFill>
        <p:spPr>
          <a:xfrm>
            <a:off x="750523" y="2845425"/>
            <a:ext cx="1403002" cy="492098"/>
          </a:xfrm>
          <a:prstGeom prst="rect">
            <a:avLst/>
          </a:prstGeom>
          <a:noFill/>
          <a:ln>
            <a:noFill/>
          </a:ln>
        </p:spPr>
      </p:pic>
      <p:pic>
        <p:nvPicPr>
          <p:cNvPr descr="&lt;math xmlns=&quot;http://www.w3.org/1998/Math/MathML&quot; display=&quot;block&quot; data-is-equatio=&quot;1&quot; data-latex=&quot;\tan\left(35^{\circ}\right)=\frac{34}{q}&quot;&gt;&lt;mi&gt;tan&lt;/mi&gt;&lt;mo data-mjx-texclass=&quot;NONE&quot;&gt;⁡&lt;/mo&gt;&lt;mrow data-mjx-texclass=&quot;INNER&quot;&gt;&lt;mo data-mjx-texclass=&quot;OPEN&quot;&gt;(&lt;/mo&gt;&lt;msup&gt;&lt;mn&gt;35&lt;/mn&gt;&lt;mrow data-mjx-texclass=&quot;ORD&quot;&gt;&lt;mo&gt;∘&lt;/mo&gt;&lt;/mrow&gt;&lt;/msup&gt;&lt;mo data-mjx-texclass=&quot;CLOSE&quot;&gt;)&lt;/mo&gt;&lt;/mrow&gt;&lt;mo&gt;=&lt;/mo&gt;&lt;mfrac&gt;&lt;mn&gt;34&lt;/mn&gt;&lt;mi&gt;q&lt;/mi&gt;&lt;/mfrac&gt;&lt;/math&gt;" id="1174" name="Google Shape;1174;p77" title="the tangent of open paren 35 degrees close paren equals 34 over q"/>
          <p:cNvPicPr preferRelativeResize="0"/>
          <p:nvPr/>
        </p:nvPicPr>
        <p:blipFill>
          <a:blip r:embed="rId7">
            <a:alphaModFix/>
          </a:blip>
          <a:stretch>
            <a:fillRect/>
          </a:stretch>
        </p:blipFill>
        <p:spPr>
          <a:xfrm>
            <a:off x="790750" y="1928638"/>
            <a:ext cx="1407834" cy="5481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7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8" name="Shape 1178"/>
        <p:cNvGrpSpPr/>
        <p:nvPr/>
      </p:nvGrpSpPr>
      <p:grpSpPr>
        <a:xfrm>
          <a:off x="0" y="0"/>
          <a:ext cx="0" cy="0"/>
          <a:chOff x="0" y="0"/>
          <a:chExt cx="0" cy="0"/>
        </a:xfrm>
      </p:grpSpPr>
      <p:sp>
        <p:nvSpPr>
          <p:cNvPr id="1179" name="Google Shape;1179;p78"/>
          <p:cNvSpPr/>
          <p:nvPr/>
        </p:nvSpPr>
        <p:spPr>
          <a:xfrm>
            <a:off x="6555275" y="2563400"/>
            <a:ext cx="1178400" cy="1178700"/>
          </a:xfrm>
          <a:prstGeom prst="arc">
            <a:avLst>
              <a:gd fmla="val 21431706" name="adj1"/>
              <a:gd fmla="val 2341765"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80" name="Google Shape;1180;p78"/>
          <p:cNvSpPr txBox="1"/>
          <p:nvPr/>
        </p:nvSpPr>
        <p:spPr>
          <a:xfrm>
            <a:off x="604099" y="3926425"/>
            <a:ext cx="1111800" cy="2697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800">
                <a:solidFill>
                  <a:schemeClr val="dk1"/>
                </a:solidFill>
                <a:latin typeface="Lexend"/>
                <a:ea typeface="Times New Roman"/>
                <a:cs typeface="Times New Roman"/>
                <a:sym typeface="Times New Roman"/>
              </a:rPr>
              <a:t>tan( )</a:t>
            </a:r>
            <a:r>
              <a:rPr lang="en-GB" sz="1800">
                <a:solidFill>
                  <a:schemeClr val="dk1"/>
                </a:solidFill>
                <a:latin typeface="Lexend"/>
                <a:ea typeface="Lexend"/>
                <a:cs typeface="Lexend"/>
                <a:sym typeface="Lexend"/>
              </a:rPr>
              <a:t/>
            </a:r>
            <a:endParaRPr sz="1800">
              <a:latin typeface="Lexend"/>
              <a:ea typeface="Lexend"/>
              <a:cs typeface="Lexend"/>
              <a:sym typeface="Lexend"/>
            </a:endParaRPr>
          </a:p>
        </p:txBody>
      </p:sp>
      <p:sp>
        <p:nvSpPr>
          <p:cNvPr id="1181" name="Google Shape;1181;p78"/>
          <p:cNvSpPr/>
          <p:nvPr/>
        </p:nvSpPr>
        <p:spPr>
          <a:xfrm>
            <a:off x="1005950" y="3940178"/>
            <a:ext cx="575400" cy="3096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1182" name="Google Shape;1182;p78"/>
          <p:cNvSpPr txBox="1"/>
          <p:nvPr/>
        </p:nvSpPr>
        <p:spPr>
          <a:xfrm>
            <a:off x="324000" y="610600"/>
            <a:ext cx="8496000" cy="1108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1) Ku beddel dhinacyada iyo xagasha calaamadeysan ee saddexagal kasta labadan nooc ee qaacidada tangent (tangent formula).</a:t>
            </a:r>
            <a:endParaRPr sz="1800">
              <a:latin typeface="Lexend"/>
              <a:ea typeface="Lexend"/>
              <a:cs typeface="Lexend"/>
              <a:sym typeface="Lexend"/>
            </a:endParaRPr>
          </a:p>
          <a:p>
            <a:pPr indent="0" lvl="0" marL="0" rtl="0" algn="l">
              <a:spcBef>
                <a:spcPts val="0"/>
              </a:spcBef>
              <a:spcAft>
                <a:spcPts val="0"/>
              </a:spcAft>
              <a:buNone/>
            </a:pPr>
            <a:r>
              <a:rPr lang="en-GB" sz="1800">
                <a:latin typeface="Lexend"/>
                <a:ea typeface="Lexend"/>
                <a:cs typeface="Lexend"/>
                <a:sym typeface="Lexend"/>
              </a:rPr>
              <a:t>Saddexagal kasta, dooro nooca ugu habboon ee qaacidada tangent (tangent formula) si aad u hesho dhererka dhinaca maqan.</a:t>
            </a:r>
            <a:endParaRPr sz="1800">
              <a:latin typeface="Lexend"/>
              <a:ea typeface="Lexend"/>
              <a:cs typeface="Lexend"/>
              <a:sym typeface="Lexend"/>
            </a:endParaRPr>
          </a:p>
        </p:txBody>
      </p:sp>
      <p:cxnSp>
        <p:nvCxnSpPr>
          <p:cNvPr id="1183" name="Google Shape;1183;p78"/>
          <p:cNvCxnSpPr>
            <a:stCxn id="1182" idx="2"/>
          </p:cNvCxnSpPr>
          <p:nvPr/>
        </p:nvCxnSpPr>
        <p:spPr>
          <a:xfrm>
            <a:off x="4572000" y="1718800"/>
            <a:ext cx="0" cy="3108300"/>
          </a:xfrm>
          <a:prstGeom prst="straightConnector1">
            <a:avLst/>
          </a:prstGeom>
          <a:noFill/>
          <a:ln cap="flat" cmpd="sng" w="38100">
            <a:solidFill>
              <a:schemeClr val="accent4"/>
            </a:solidFill>
            <a:prstDash val="solid"/>
            <a:round/>
            <a:headEnd len="med" w="med" type="none"/>
            <a:tailEnd len="med" w="med" type="none"/>
          </a:ln>
        </p:spPr>
      </p:cxnSp>
      <p:sp>
        <p:nvSpPr>
          <p:cNvPr id="1184" name="Google Shape;1184;p78"/>
          <p:cNvSpPr/>
          <p:nvPr/>
        </p:nvSpPr>
        <p:spPr>
          <a:xfrm>
            <a:off x="453075" y="2254553"/>
            <a:ext cx="555900" cy="3096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1185" name="Google Shape;1185;p78"/>
          <p:cNvSpPr txBox="1"/>
          <p:nvPr/>
        </p:nvSpPr>
        <p:spPr>
          <a:xfrm>
            <a:off x="680299" y="2258403"/>
            <a:ext cx="2187000" cy="2697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800">
                <a:solidFill>
                  <a:schemeClr val="dk1"/>
                </a:solidFill>
                <a:latin typeface="Lexend"/>
                <a:ea typeface="Times New Roman"/>
                <a:cs typeface="Times New Roman"/>
                <a:sym typeface="Times New Roman"/>
              </a:rPr>
              <a:t>× tan( ) =</a:t>
            </a:r>
            <a:r>
              <a:rPr lang="en-GB" sz="1800">
                <a:solidFill>
                  <a:schemeClr val="dk1"/>
                </a:solidFill>
                <a:latin typeface="Lexend"/>
                <a:ea typeface="Lexend"/>
                <a:cs typeface="Lexend"/>
                <a:sym typeface="Lexend"/>
              </a:rPr>
              <a:t/>
            </a:r>
            <a:r>
              <a:rPr i="1" lang="en-GB" sz="1800">
                <a:solidFill>
                  <a:schemeClr val="dk1"/>
                </a:solidFill>
                <a:latin typeface="Lexend"/>
                <a:ea typeface="Times New Roman"/>
                <a:cs typeface="Times New Roman"/>
                <a:sym typeface="Times New Roman"/>
              </a:rPr>
              <a:t/>
            </a:r>
            <a:r>
              <a:rPr lang="en-GB" sz="1800">
                <a:solidFill>
                  <a:schemeClr val="dk1"/>
                </a:solidFill>
                <a:latin typeface="Lexend"/>
                <a:ea typeface="Times New Roman"/>
                <a:cs typeface="Times New Roman"/>
                <a:sym typeface="Times New Roman"/>
              </a:rPr>
              <a:t/>
            </a:r>
            <a:r>
              <a:rPr lang="en-GB" sz="1800">
                <a:solidFill>
                  <a:schemeClr val="dk1"/>
                </a:solidFill>
                <a:latin typeface="Lexend"/>
                <a:ea typeface="Lexend"/>
                <a:cs typeface="Lexend"/>
                <a:sym typeface="Lexend"/>
              </a:rPr>
              <a:t/>
            </a:r>
            <a:endParaRPr sz="1800">
              <a:latin typeface="Lexend"/>
              <a:ea typeface="Lexend"/>
              <a:cs typeface="Lexend"/>
              <a:sym typeface="Lexend"/>
            </a:endParaRPr>
          </a:p>
        </p:txBody>
      </p:sp>
      <p:sp>
        <p:nvSpPr>
          <p:cNvPr id="1186" name="Google Shape;1186;p78"/>
          <p:cNvSpPr/>
          <p:nvPr/>
        </p:nvSpPr>
        <p:spPr>
          <a:xfrm>
            <a:off x="1684800" y="2254553"/>
            <a:ext cx="575400" cy="3096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1187" name="Google Shape;1187;p78"/>
          <p:cNvSpPr/>
          <p:nvPr/>
        </p:nvSpPr>
        <p:spPr>
          <a:xfrm>
            <a:off x="2662467" y="2254553"/>
            <a:ext cx="575400" cy="3096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1188" name="Google Shape;1188;p78"/>
          <p:cNvSpPr txBox="1"/>
          <p:nvPr/>
        </p:nvSpPr>
        <p:spPr>
          <a:xfrm>
            <a:off x="1777831" y="3750925"/>
            <a:ext cx="510300" cy="2697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800">
                <a:solidFill>
                  <a:schemeClr val="dk1"/>
                </a:solidFill>
                <a:latin typeface="Lexend"/>
                <a:ea typeface="Lexend"/>
                <a:cs typeface="Lexend"/>
                <a:sym typeface="Lexend"/>
              </a:rPr>
              <a:t>=  </a:t>
            </a:r>
            <a:endParaRPr i="1" sz="2200">
              <a:latin typeface="Times New Roman"/>
              <a:ea typeface="Times New Roman"/>
              <a:cs typeface="Times New Roman"/>
              <a:sym typeface="Times New Roman"/>
            </a:endParaRPr>
          </a:p>
        </p:txBody>
      </p:sp>
      <p:cxnSp>
        <p:nvCxnSpPr>
          <p:cNvPr id="1189" name="Google Shape;1189;p78"/>
          <p:cNvCxnSpPr/>
          <p:nvPr/>
        </p:nvCxnSpPr>
        <p:spPr>
          <a:xfrm>
            <a:off x="619725" y="3926428"/>
            <a:ext cx="1055700" cy="0"/>
          </a:xfrm>
          <a:prstGeom prst="straightConnector1">
            <a:avLst/>
          </a:prstGeom>
          <a:noFill/>
          <a:ln cap="flat" cmpd="sng" w="19050">
            <a:solidFill>
              <a:schemeClr val="dk1"/>
            </a:solidFill>
            <a:prstDash val="solid"/>
            <a:round/>
            <a:headEnd len="med" w="med" type="none"/>
            <a:tailEnd len="med" w="med" type="none"/>
          </a:ln>
        </p:spPr>
      </p:cxnSp>
      <p:sp>
        <p:nvSpPr>
          <p:cNvPr id="1190" name="Google Shape;1190;p78"/>
          <p:cNvSpPr/>
          <p:nvPr/>
        </p:nvSpPr>
        <p:spPr>
          <a:xfrm>
            <a:off x="632150" y="3565125"/>
            <a:ext cx="1055700" cy="3096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1191" name="Google Shape;1191;p78"/>
          <p:cNvSpPr/>
          <p:nvPr/>
        </p:nvSpPr>
        <p:spPr>
          <a:xfrm>
            <a:off x="1958120" y="3746421"/>
            <a:ext cx="575400" cy="3096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1192" name="Google Shape;1192;p78"/>
          <p:cNvSpPr/>
          <p:nvPr/>
        </p:nvSpPr>
        <p:spPr>
          <a:xfrm>
            <a:off x="5389770" y="3940178"/>
            <a:ext cx="575400" cy="3096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1193" name="Google Shape;1193;p78"/>
          <p:cNvSpPr txBox="1"/>
          <p:nvPr/>
        </p:nvSpPr>
        <p:spPr>
          <a:xfrm>
            <a:off x="4987919" y="3926425"/>
            <a:ext cx="1111800" cy="2697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800">
                <a:solidFill>
                  <a:schemeClr val="dk1"/>
                </a:solidFill>
                <a:latin typeface="Lexend"/>
                <a:ea typeface="Times New Roman"/>
                <a:cs typeface="Times New Roman"/>
                <a:sym typeface="Times New Roman"/>
              </a:rPr>
              <a:t>tan( )</a:t>
            </a:r>
            <a:r>
              <a:rPr lang="en-GB" sz="1800">
                <a:solidFill>
                  <a:schemeClr val="dk1"/>
                </a:solidFill>
                <a:latin typeface="Lexend"/>
                <a:ea typeface="Lexend"/>
                <a:cs typeface="Lexend"/>
                <a:sym typeface="Lexend"/>
              </a:rPr>
              <a:t/>
            </a:r>
            <a:endParaRPr sz="1800">
              <a:latin typeface="Lexend"/>
              <a:ea typeface="Lexend"/>
              <a:cs typeface="Lexend"/>
              <a:sym typeface="Lexend"/>
            </a:endParaRPr>
          </a:p>
        </p:txBody>
      </p:sp>
      <p:sp>
        <p:nvSpPr>
          <p:cNvPr id="1194" name="Google Shape;1194;p78"/>
          <p:cNvSpPr/>
          <p:nvPr/>
        </p:nvSpPr>
        <p:spPr>
          <a:xfrm>
            <a:off x="4836895" y="2254553"/>
            <a:ext cx="555900" cy="3096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1195" name="Google Shape;1195;p78"/>
          <p:cNvSpPr txBox="1"/>
          <p:nvPr/>
        </p:nvSpPr>
        <p:spPr>
          <a:xfrm>
            <a:off x="5064118" y="2258403"/>
            <a:ext cx="2187000" cy="2697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800">
                <a:solidFill>
                  <a:schemeClr val="dk1"/>
                </a:solidFill>
                <a:latin typeface="Lexend"/>
                <a:ea typeface="Times New Roman"/>
                <a:cs typeface="Times New Roman"/>
                <a:sym typeface="Times New Roman"/>
              </a:rPr>
              <a:t>× tan( ) =</a:t>
            </a:r>
            <a:r>
              <a:rPr lang="en-GB" sz="1800">
                <a:solidFill>
                  <a:schemeClr val="dk1"/>
                </a:solidFill>
                <a:latin typeface="Lexend"/>
                <a:ea typeface="Lexend"/>
                <a:cs typeface="Lexend"/>
                <a:sym typeface="Lexend"/>
              </a:rPr>
              <a:t/>
            </a:r>
            <a:r>
              <a:rPr i="1" lang="en-GB" sz="1800">
                <a:solidFill>
                  <a:schemeClr val="dk1"/>
                </a:solidFill>
                <a:latin typeface="Lexend"/>
                <a:ea typeface="Times New Roman"/>
                <a:cs typeface="Times New Roman"/>
                <a:sym typeface="Times New Roman"/>
              </a:rPr>
              <a:t/>
            </a:r>
            <a:r>
              <a:rPr lang="en-GB" sz="1800">
                <a:solidFill>
                  <a:schemeClr val="dk1"/>
                </a:solidFill>
                <a:latin typeface="Lexend"/>
                <a:ea typeface="Times New Roman"/>
                <a:cs typeface="Times New Roman"/>
                <a:sym typeface="Times New Roman"/>
              </a:rPr>
              <a:t/>
            </a:r>
            <a:r>
              <a:rPr lang="en-GB" sz="1800">
                <a:solidFill>
                  <a:schemeClr val="dk1"/>
                </a:solidFill>
                <a:latin typeface="Lexend"/>
                <a:ea typeface="Lexend"/>
                <a:cs typeface="Lexend"/>
                <a:sym typeface="Lexend"/>
              </a:rPr>
              <a:t/>
            </a:r>
            <a:endParaRPr sz="1800">
              <a:latin typeface="Lexend"/>
              <a:ea typeface="Lexend"/>
              <a:cs typeface="Lexend"/>
              <a:sym typeface="Lexend"/>
            </a:endParaRPr>
          </a:p>
        </p:txBody>
      </p:sp>
      <p:sp>
        <p:nvSpPr>
          <p:cNvPr id="1196" name="Google Shape;1196;p78"/>
          <p:cNvSpPr/>
          <p:nvPr/>
        </p:nvSpPr>
        <p:spPr>
          <a:xfrm>
            <a:off x="6068620" y="2254553"/>
            <a:ext cx="575400" cy="3096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1197" name="Google Shape;1197;p78"/>
          <p:cNvSpPr/>
          <p:nvPr/>
        </p:nvSpPr>
        <p:spPr>
          <a:xfrm>
            <a:off x="7046287" y="2254553"/>
            <a:ext cx="575400" cy="3096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1198" name="Google Shape;1198;p78"/>
          <p:cNvSpPr txBox="1"/>
          <p:nvPr/>
        </p:nvSpPr>
        <p:spPr>
          <a:xfrm>
            <a:off x="6161650" y="3750925"/>
            <a:ext cx="510300" cy="2697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800">
                <a:solidFill>
                  <a:schemeClr val="dk1"/>
                </a:solidFill>
                <a:latin typeface="Lexend"/>
                <a:ea typeface="Lexend"/>
                <a:cs typeface="Lexend"/>
                <a:sym typeface="Lexend"/>
              </a:rPr>
              <a:t>=  </a:t>
            </a:r>
            <a:endParaRPr i="1" sz="2200">
              <a:latin typeface="Times New Roman"/>
              <a:ea typeface="Times New Roman"/>
              <a:cs typeface="Times New Roman"/>
              <a:sym typeface="Times New Roman"/>
            </a:endParaRPr>
          </a:p>
        </p:txBody>
      </p:sp>
      <p:cxnSp>
        <p:nvCxnSpPr>
          <p:cNvPr id="1199" name="Google Shape;1199;p78"/>
          <p:cNvCxnSpPr/>
          <p:nvPr/>
        </p:nvCxnSpPr>
        <p:spPr>
          <a:xfrm>
            <a:off x="5003545" y="3926428"/>
            <a:ext cx="1055700" cy="0"/>
          </a:xfrm>
          <a:prstGeom prst="straightConnector1">
            <a:avLst/>
          </a:prstGeom>
          <a:noFill/>
          <a:ln cap="flat" cmpd="sng" w="19050">
            <a:solidFill>
              <a:schemeClr val="dk1"/>
            </a:solidFill>
            <a:prstDash val="solid"/>
            <a:round/>
            <a:headEnd len="med" w="med" type="none"/>
            <a:tailEnd len="med" w="med" type="none"/>
          </a:ln>
        </p:spPr>
      </p:cxnSp>
      <p:sp>
        <p:nvSpPr>
          <p:cNvPr id="1200" name="Google Shape;1200;p78"/>
          <p:cNvSpPr/>
          <p:nvPr/>
        </p:nvSpPr>
        <p:spPr>
          <a:xfrm>
            <a:off x="5015970" y="3565125"/>
            <a:ext cx="1055700" cy="3096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1201" name="Google Shape;1201;p78"/>
          <p:cNvSpPr/>
          <p:nvPr/>
        </p:nvSpPr>
        <p:spPr>
          <a:xfrm>
            <a:off x="6341939" y="3746421"/>
            <a:ext cx="575400" cy="3096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1202" name="Google Shape;1202;p78"/>
          <p:cNvSpPr/>
          <p:nvPr/>
        </p:nvSpPr>
        <p:spPr>
          <a:xfrm rot="2367420">
            <a:off x="7907425" y="3668520"/>
            <a:ext cx="151534" cy="151534"/>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03" name="Google Shape;1203;p78"/>
          <p:cNvSpPr txBox="1"/>
          <p:nvPr/>
        </p:nvSpPr>
        <p:spPr>
          <a:xfrm>
            <a:off x="6984166" y="3602683"/>
            <a:ext cx="639600" cy="1953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800">
                <a:latin typeface="Lexend"/>
                <a:ea typeface="Lexend"/>
                <a:cs typeface="Lexend"/>
                <a:sym typeface="Lexend"/>
              </a:rPr>
              <a:t>2 cm</a:t>
            </a:r>
            <a:endParaRPr sz="1800">
              <a:latin typeface="Lexend"/>
              <a:ea typeface="Lexend"/>
              <a:cs typeface="Lexend"/>
              <a:sym typeface="Lexend"/>
            </a:endParaRPr>
          </a:p>
        </p:txBody>
      </p:sp>
      <p:sp>
        <p:nvSpPr>
          <p:cNvPr id="1204" name="Google Shape;1204;p78"/>
          <p:cNvSpPr txBox="1"/>
          <p:nvPr/>
        </p:nvSpPr>
        <p:spPr>
          <a:xfrm flipH="1">
            <a:off x="7293405" y="3149550"/>
            <a:ext cx="455700" cy="1953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49°</a:t>
            </a:r>
            <a:endParaRPr sz="1800">
              <a:latin typeface="Lexend"/>
              <a:ea typeface="Lexend"/>
              <a:cs typeface="Lexend"/>
              <a:sym typeface="Lexend"/>
            </a:endParaRPr>
          </a:p>
        </p:txBody>
      </p:sp>
      <p:sp>
        <p:nvSpPr>
          <p:cNvPr id="1205" name="Google Shape;1205;p78"/>
          <p:cNvSpPr txBox="1"/>
          <p:nvPr/>
        </p:nvSpPr>
        <p:spPr>
          <a:xfrm>
            <a:off x="8252362" y="3636321"/>
            <a:ext cx="639600" cy="1953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i="1" lang="en-GB" sz="1800">
                <a:latin typeface="Lexend"/>
                <a:ea typeface="Times New Roman"/>
                <a:cs typeface="Times New Roman"/>
                <a:sym typeface="Times New Roman"/>
              </a:rPr>
              <a:t>b cm</a:t>
            </a:r>
            <a:r>
              <a:rPr lang="en-GB" sz="1800">
                <a:latin typeface="Lexend"/>
                <a:ea typeface="Lexend"/>
                <a:cs typeface="Lexend"/>
                <a:sym typeface="Lexend"/>
              </a:rPr>
              <a:t/>
            </a:r>
            <a:endParaRPr sz="1800">
              <a:latin typeface="Lexend"/>
              <a:ea typeface="Lexend"/>
              <a:cs typeface="Lexend"/>
              <a:sym typeface="Lexend"/>
            </a:endParaRPr>
          </a:p>
        </p:txBody>
      </p:sp>
      <p:sp>
        <p:nvSpPr>
          <p:cNvPr id="1206" name="Google Shape;1206;p78"/>
          <p:cNvSpPr/>
          <p:nvPr/>
        </p:nvSpPr>
        <p:spPr>
          <a:xfrm flipH="1">
            <a:off x="2709933" y="4066835"/>
            <a:ext cx="913200" cy="913200"/>
          </a:xfrm>
          <a:prstGeom prst="arc">
            <a:avLst>
              <a:gd fmla="val 10771373" name="adj1"/>
              <a:gd fmla="val 14522387"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07" name="Google Shape;1207;p78"/>
          <p:cNvSpPr/>
          <p:nvPr/>
        </p:nvSpPr>
        <p:spPr>
          <a:xfrm flipH="1">
            <a:off x="3897003" y="4362821"/>
            <a:ext cx="159900" cy="1599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08" name="Google Shape;1208;p78"/>
          <p:cNvSpPr txBox="1"/>
          <p:nvPr/>
        </p:nvSpPr>
        <p:spPr>
          <a:xfrm flipH="1">
            <a:off x="3278864" y="4629053"/>
            <a:ext cx="663000" cy="17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i="1" lang="en-GB" sz="1800">
                <a:solidFill>
                  <a:schemeClr val="dk1"/>
                </a:solidFill>
                <a:latin typeface="Lexend"/>
                <a:ea typeface="Times New Roman"/>
                <a:cs typeface="Times New Roman"/>
                <a:sym typeface="Times New Roman"/>
              </a:rPr>
              <a:t>a cm</a:t>
            </a:r>
            <a:r>
              <a:rPr lang="en-GB" sz="1800">
                <a:latin typeface="Lexend"/>
                <a:ea typeface="Lexend"/>
                <a:cs typeface="Lexend"/>
                <a:sym typeface="Lexend"/>
              </a:rPr>
              <a:t/>
            </a:r>
            <a:endParaRPr sz="1800">
              <a:latin typeface="Lexend"/>
              <a:ea typeface="Lexend"/>
              <a:cs typeface="Lexend"/>
              <a:sym typeface="Lexend"/>
            </a:endParaRPr>
          </a:p>
        </p:txBody>
      </p:sp>
      <p:grpSp>
        <p:nvGrpSpPr>
          <p:cNvPr id="1209" name="Google Shape;1209;p78"/>
          <p:cNvGrpSpPr/>
          <p:nvPr/>
        </p:nvGrpSpPr>
        <p:grpSpPr>
          <a:xfrm>
            <a:off x="3162383" y="2858375"/>
            <a:ext cx="984817" cy="1756176"/>
            <a:chOff x="-2022025" y="1451078"/>
            <a:chExt cx="1057011" cy="1764646"/>
          </a:xfrm>
        </p:grpSpPr>
        <p:sp>
          <p:nvSpPr>
            <p:cNvPr id="1210" name="Google Shape;1210;p78"/>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211" name="Google Shape;1211;p78"/>
            <p:cNvCxnSpPr/>
            <p:nvPr/>
          </p:nvCxnSpPr>
          <p:spPr>
            <a:xfrm>
              <a:off x="-965014" y="1451078"/>
              <a:ext cx="0" cy="1681800"/>
            </a:xfrm>
            <a:prstGeom prst="straightConnector1">
              <a:avLst/>
            </a:prstGeom>
            <a:noFill/>
            <a:ln cap="flat" cmpd="sng" w="28575">
              <a:solidFill>
                <a:srgbClr val="4F7BE8"/>
              </a:solidFill>
              <a:prstDash val="solid"/>
              <a:round/>
              <a:headEnd len="med" w="med" type="triangle"/>
              <a:tailEnd len="med" w="med" type="triangle"/>
            </a:ln>
          </p:spPr>
        </p:cxnSp>
        <p:cxnSp>
          <p:nvCxnSpPr>
            <p:cNvPr id="1212" name="Google Shape;1212;p78"/>
            <p:cNvCxnSpPr/>
            <p:nvPr/>
          </p:nvCxnSpPr>
          <p:spPr>
            <a:xfrm rot="10800000">
              <a:off x="-2022025" y="3215724"/>
              <a:ext cx="960900" cy="0"/>
            </a:xfrm>
            <a:prstGeom prst="straightConnector1">
              <a:avLst/>
            </a:prstGeom>
            <a:noFill/>
            <a:ln cap="flat" cmpd="sng" w="28575">
              <a:solidFill>
                <a:srgbClr val="4F7BE8"/>
              </a:solidFill>
              <a:prstDash val="solid"/>
              <a:round/>
              <a:headEnd len="med" w="med" type="triangle"/>
              <a:tailEnd len="med" w="med" type="triangle"/>
            </a:ln>
          </p:spPr>
        </p:cxnSp>
      </p:grpSp>
      <p:sp>
        <p:nvSpPr>
          <p:cNvPr id="1213" name="Google Shape;1213;p78"/>
          <p:cNvSpPr txBox="1"/>
          <p:nvPr/>
        </p:nvSpPr>
        <p:spPr>
          <a:xfrm flipH="1">
            <a:off x="3236918" y="4343274"/>
            <a:ext cx="385500" cy="147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solidFill>
                  <a:srgbClr val="000000"/>
                </a:solidFill>
                <a:latin typeface="Lexend"/>
                <a:ea typeface="Lexend"/>
                <a:cs typeface="Lexend"/>
                <a:sym typeface="Lexend"/>
              </a:rPr>
              <a:t>8</a:t>
            </a:r>
            <a:r>
              <a:rPr lang="en-GB" sz="1800">
                <a:latin typeface="Lexend"/>
                <a:ea typeface="Lexend"/>
                <a:cs typeface="Lexend"/>
                <a:sym typeface="Lexend"/>
              </a:rPr>
              <a:t>1</a:t>
            </a:r>
            <a:r>
              <a:rPr lang="en-GB" sz="1800">
                <a:solidFill>
                  <a:srgbClr val="000000"/>
                </a:solidFill>
                <a:latin typeface="Lexend"/>
                <a:ea typeface="Lexend"/>
                <a:cs typeface="Lexend"/>
                <a:sym typeface="Lexend"/>
              </a:rPr>
              <a:t>°</a:t>
            </a:r>
            <a:endParaRPr sz="1800">
              <a:latin typeface="Lexend"/>
              <a:ea typeface="Lexend"/>
              <a:cs typeface="Lexend"/>
              <a:sym typeface="Lexend"/>
            </a:endParaRPr>
          </a:p>
        </p:txBody>
      </p:sp>
      <p:sp>
        <p:nvSpPr>
          <p:cNvPr id="1214" name="Google Shape;1214;p78"/>
          <p:cNvSpPr txBox="1"/>
          <p:nvPr/>
        </p:nvSpPr>
        <p:spPr>
          <a:xfrm flipH="1" rot="5400654">
            <a:off x="3505025" y="3631499"/>
            <a:ext cx="1576800" cy="17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119 cm</a:t>
            </a:r>
            <a:r>
              <a:rPr lang="en-GB" sz="1800">
                <a:latin typeface="Lexend"/>
                <a:ea typeface="Lexend"/>
                <a:cs typeface="Lexend"/>
                <a:sym typeface="Lexend"/>
              </a:rPr>
              <a:t/>
            </a:r>
            <a:endParaRPr sz="1800">
              <a:latin typeface="Lexend"/>
              <a:ea typeface="Lexend"/>
              <a:cs typeface="Lexend"/>
              <a:sym typeface="Lexend"/>
            </a:endParaRPr>
          </a:p>
        </p:txBody>
      </p:sp>
      <p:grpSp>
        <p:nvGrpSpPr>
          <p:cNvPr id="1215" name="Google Shape;1215;p78"/>
          <p:cNvGrpSpPr/>
          <p:nvPr/>
        </p:nvGrpSpPr>
        <p:grpSpPr>
          <a:xfrm rot="2367305">
            <a:off x="7030645" y="2718425"/>
            <a:ext cx="1698050" cy="1663977"/>
            <a:chOff x="-2039087" y="1455875"/>
            <a:chExt cx="1472322" cy="2799316"/>
          </a:xfrm>
        </p:grpSpPr>
        <p:sp>
          <p:nvSpPr>
            <p:cNvPr id="1216" name="Google Shape;1216;p78"/>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217" name="Google Shape;1217;p78"/>
            <p:cNvCxnSpPr/>
            <p:nvPr/>
          </p:nvCxnSpPr>
          <p:spPr>
            <a:xfrm rot="7323329">
              <a:off x="-2097501" y="2821515"/>
              <a:ext cx="1090929" cy="1011552"/>
            </a:xfrm>
            <a:prstGeom prst="straightConnector1">
              <a:avLst/>
            </a:prstGeom>
            <a:noFill/>
            <a:ln cap="flat" cmpd="sng" w="28575">
              <a:solidFill>
                <a:srgbClr val="4F7BE8"/>
              </a:solidFill>
              <a:prstDash val="solid"/>
              <a:round/>
              <a:headEnd len="med" w="med" type="triangle"/>
              <a:tailEnd len="med" w="med" type="triangle"/>
            </a:ln>
          </p:spPr>
        </p:cxnSp>
        <p:cxnSp>
          <p:nvCxnSpPr>
            <p:cNvPr id="1218" name="Google Shape;1218;p78"/>
            <p:cNvCxnSpPr/>
            <p:nvPr/>
          </p:nvCxnSpPr>
          <p:spPr>
            <a:xfrm flipH="1" rot="7322798">
              <a:off x="-1386032" y="1763572"/>
              <a:ext cx="794935" cy="1080253"/>
            </a:xfrm>
            <a:prstGeom prst="straightConnector1">
              <a:avLst/>
            </a:prstGeom>
            <a:noFill/>
            <a:ln cap="flat" cmpd="sng" w="28575">
              <a:solidFill>
                <a:srgbClr val="4F7BE8"/>
              </a:solidFill>
              <a:prstDash val="solid"/>
              <a:round/>
              <a:headEnd len="med" w="med" type="triangle"/>
              <a:tailEnd len="med" w="med" type="triangle"/>
            </a:ln>
          </p:spPr>
        </p:cxnSp>
      </p:grpSp>
      <p:sp>
        <p:nvSpPr>
          <p:cNvPr id="1219" name="Google Shape;1219;p78"/>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Qaabaynta qaacidada tangent (tangent formula)</a:t>
            </a:r>
            <a:endParaRPr/>
          </a:p>
        </p:txBody>
      </p:sp>
      <p:pic>
        <p:nvPicPr>
          <p:cNvPr descr="&lt;math xmlns=&quot;http://www.w3.org/1998/Math/MathML&quot; display=&quot;block&quot; data-is-equatio=&quot;1&quot; data-latex=&quot;\frac{\text{opp}}{a}=\tan\left(\theta°\right)\ \ \ \ \ \frac{\text{opp}}{\tan\left(\theta°\right)}=a\ \ \ \ \ a\times\tan\left(\theta°\right)=\text{opp}&quot;&gt;&lt;mfrac&gt;&lt;mtext&gt;opp&lt;/mtext&gt;&lt;mi&gt;a&lt;/mi&gt;&lt;/mfrac&gt;&lt;mo&gt;=&lt;/mo&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text&gt;opp&lt;/mtext&gt;&lt;mrow&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a&lt;/mi&gt;&lt;mtext&gt;&lt;/mtext&gt;&lt;mtext&gt;&lt;/mtext&gt;&lt;mtext&gt;&lt;/mtext&gt;&lt;mtext&gt;&lt;/mtext&gt;&lt;mtext&gt;&lt;/mtext&gt;&lt;mi&gt;a&lt;/mi&gt;&lt;mo&gt;×&lt;/mo&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text&gt;opp&lt;/mtext&gt;&lt;/math&gt;" id="1220" name="Google Shape;1220;p78" title="opp over a equals tangent theta degrees opp over tangent theta degrees equals a a times tangent theta degrees equals opp"/>
          <p:cNvPicPr preferRelativeResize="0"/>
          <p:nvPr/>
        </p:nvPicPr>
        <p:blipFill rotWithShape="1">
          <a:blip r:embed="rId3">
            <a:alphaModFix/>
          </a:blip>
          <a:srcRect b="0" l="63933" r="-985" t="0"/>
          <a:stretch/>
        </p:blipFill>
        <p:spPr>
          <a:xfrm>
            <a:off x="855475" y="1772800"/>
            <a:ext cx="2012960" cy="561575"/>
          </a:xfrm>
          <a:prstGeom prst="rect">
            <a:avLst/>
          </a:prstGeom>
          <a:noFill/>
          <a:ln>
            <a:noFill/>
          </a:ln>
        </p:spPr>
      </p:pic>
      <p:pic>
        <p:nvPicPr>
          <p:cNvPr descr="&lt;math xmlns=&quot;http://www.w3.org/1998/Math/MathML&quot; display=&quot;block&quot; data-is-equatio=&quot;1&quot; data-latex=&quot;\frac{\text{opp}}{a}=\tan\left(\theta°\right)\ \ \ \ \ \frac{\text{opp}}{\tan\left(\theta°\right)}=a\ \ \ \ \ a\times\tan\left(\theta°\right)=\text{opp}&quot;&gt;&lt;mfrac&gt;&lt;mtext&gt;opp&lt;/mtext&gt;&lt;mi&gt;a&lt;/mi&gt;&lt;/mfrac&gt;&lt;mo&gt;=&lt;/mo&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text&gt;opp&lt;/mtext&gt;&lt;mrow&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a&lt;/mi&gt;&lt;mtext&gt;&lt;/mtext&gt;&lt;mtext&gt;&lt;/mtext&gt;&lt;mtext&gt;&lt;/mtext&gt;&lt;mtext&gt;&lt;/mtext&gt;&lt;mtext&gt;&lt;/mtext&gt;&lt;mi&gt;a&lt;/mi&gt;&lt;mo&gt;×&lt;/mo&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text&gt;opp&lt;/mtext&gt;&lt;/math&gt;" id="1221" name="Google Shape;1221;p78" title="opp over a equals tangent theta degrees opp over tangent theta degrees equals a a times tangent theta degrees equals opp"/>
          <p:cNvPicPr preferRelativeResize="0"/>
          <p:nvPr/>
        </p:nvPicPr>
        <p:blipFill rotWithShape="1">
          <a:blip r:embed="rId3">
            <a:alphaModFix/>
          </a:blip>
          <a:srcRect b="0" l="63933" r="-985" t="0"/>
          <a:stretch/>
        </p:blipFill>
        <p:spPr>
          <a:xfrm>
            <a:off x="5195400" y="1762837"/>
            <a:ext cx="2012960" cy="561575"/>
          </a:xfrm>
          <a:prstGeom prst="rect">
            <a:avLst/>
          </a:prstGeom>
          <a:noFill/>
          <a:ln>
            <a:noFill/>
          </a:ln>
        </p:spPr>
      </p:pic>
      <p:pic>
        <p:nvPicPr>
          <p:cNvPr descr="&lt;math xmlns=&quot;http://www.w3.org/1998/Math/MathML&quot; display=&quot;block&quot; data-is-equatio=&quot;1&quot; data-latex=&quot;\frac{\text{opp}}{a}=\tan\left(\theta°\right)\ \ \ \ \ \frac{\text{opp}}{\tan\left(\theta°\right)}=a\ \ \ \ \ a\times\tan\left(\theta°\right)=\text{opp}&quot;&gt;&lt;mfrac&gt;&lt;mtext&gt;opp&lt;/mtext&gt;&lt;mi&gt;a&lt;/mi&gt;&lt;/mfrac&gt;&lt;mo&gt;=&lt;/mo&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text&gt;opp&lt;/mtext&gt;&lt;mrow&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a&lt;/mi&gt;&lt;mtext&gt;&lt;/mtext&gt;&lt;mtext&gt;&lt;/mtext&gt;&lt;mtext&gt;&lt;/mtext&gt;&lt;mtext&gt;&lt;/mtext&gt;&lt;mtext&gt;&lt;/mtext&gt;&lt;mi&gt;a&lt;/mi&gt;&lt;mo&gt;×&lt;/mo&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text&gt;opp&lt;/mtext&gt;&lt;/math&gt;" id="1222" name="Google Shape;1222;p78" title="opp over a equals tangent theta degrees opp over tangent theta degrees equals a a times tangent theta degrees equals opp"/>
          <p:cNvPicPr preferRelativeResize="0"/>
          <p:nvPr/>
        </p:nvPicPr>
        <p:blipFill rotWithShape="1">
          <a:blip r:embed="rId3">
            <a:alphaModFix/>
          </a:blip>
          <a:srcRect b="0" l="33741" r="39497" t="0"/>
          <a:stretch/>
        </p:blipFill>
        <p:spPr>
          <a:xfrm>
            <a:off x="1079700" y="2876750"/>
            <a:ext cx="1453825" cy="561575"/>
          </a:xfrm>
          <a:prstGeom prst="rect">
            <a:avLst/>
          </a:prstGeom>
          <a:noFill/>
          <a:ln>
            <a:noFill/>
          </a:ln>
        </p:spPr>
      </p:pic>
      <p:pic>
        <p:nvPicPr>
          <p:cNvPr descr="&lt;math xmlns=&quot;http://www.w3.org/1998/Math/MathML&quot; display=&quot;block&quot; data-is-equatio=&quot;1&quot; data-latex=&quot;\frac{\text{opp}}{a}=\tan\left(\theta°\right)\ \ \ \ \ \frac{\text{opp}}{\tan\left(\theta°\right)}=a\ \ \ \ \ a\times\tan\left(\theta°\right)=\text{opp}&quot;&gt;&lt;mfrac&gt;&lt;mtext&gt;opp&lt;/mtext&gt;&lt;mi&gt;a&lt;/mi&gt;&lt;/mfrac&gt;&lt;mo&gt;=&lt;/mo&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text&gt;opp&lt;/mtext&gt;&lt;mrow&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a&lt;/mi&gt;&lt;mtext&gt;&lt;/mtext&gt;&lt;mtext&gt;&lt;/mtext&gt;&lt;mtext&gt;&lt;/mtext&gt;&lt;mtext&gt;&lt;/mtext&gt;&lt;mtext&gt;&lt;/mtext&gt;&lt;mi&gt;a&lt;/mi&gt;&lt;mo&gt;×&lt;/mo&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text&gt;opp&lt;/mtext&gt;&lt;/math&gt;" id="1223" name="Google Shape;1223;p78" title="opp over a equals tangent theta degrees opp over tangent theta degrees equals a a times tangent theta degrees equals opp"/>
          <p:cNvPicPr preferRelativeResize="0"/>
          <p:nvPr/>
        </p:nvPicPr>
        <p:blipFill rotWithShape="1">
          <a:blip r:embed="rId3">
            <a:alphaModFix/>
          </a:blip>
          <a:srcRect b="0" l="33741" r="39497" t="0"/>
          <a:stretch/>
        </p:blipFill>
        <p:spPr>
          <a:xfrm>
            <a:off x="5325350" y="2876750"/>
            <a:ext cx="1453825" cy="5615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7" name="Shape 1227"/>
        <p:cNvGrpSpPr/>
        <p:nvPr/>
      </p:nvGrpSpPr>
      <p:grpSpPr>
        <a:xfrm>
          <a:off x="0" y="0"/>
          <a:ext cx="0" cy="0"/>
          <a:chOff x="0" y="0"/>
          <a:chExt cx="0" cy="0"/>
        </a:xfrm>
      </p:grpSpPr>
      <p:sp>
        <p:nvSpPr>
          <p:cNvPr id="1228" name="Google Shape;1228;p79"/>
          <p:cNvSpPr/>
          <p:nvPr/>
        </p:nvSpPr>
        <p:spPr>
          <a:xfrm flipH="1">
            <a:off x="3459574" y="1468475"/>
            <a:ext cx="1013100" cy="1013700"/>
          </a:xfrm>
          <a:prstGeom prst="arc">
            <a:avLst>
              <a:gd fmla="val 5344843" name="adj1"/>
              <a:gd fmla="val 8988316"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229" name="Google Shape;1229;p79"/>
          <p:cNvGrpSpPr/>
          <p:nvPr/>
        </p:nvGrpSpPr>
        <p:grpSpPr>
          <a:xfrm rot="5400000">
            <a:off x="4198928" y="1620997"/>
            <a:ext cx="1080944" cy="1770300"/>
            <a:chOff x="-2024050" y="1455875"/>
            <a:chExt cx="1080944" cy="1770300"/>
          </a:xfrm>
        </p:grpSpPr>
        <p:sp>
          <p:nvSpPr>
            <p:cNvPr id="1230" name="Google Shape;1230;p79"/>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231" name="Google Shape;1231;p79"/>
            <p:cNvCxnSpPr/>
            <p:nvPr/>
          </p:nvCxnSpPr>
          <p:spPr>
            <a:xfrm rot="10800000">
              <a:off x="-1539550" y="2741675"/>
              <a:ext cx="0" cy="969000"/>
            </a:xfrm>
            <a:prstGeom prst="straightConnector1">
              <a:avLst/>
            </a:prstGeom>
            <a:noFill/>
            <a:ln cap="flat" cmpd="sng" w="28575">
              <a:solidFill>
                <a:srgbClr val="4F7BE8"/>
              </a:solidFill>
              <a:prstDash val="solid"/>
              <a:round/>
              <a:headEnd len="med" w="med" type="triangle"/>
              <a:tailEnd len="med" w="med" type="triangle"/>
            </a:ln>
          </p:spPr>
        </p:cxnSp>
        <p:cxnSp>
          <p:nvCxnSpPr>
            <p:cNvPr id="1232" name="Google Shape;1232;p79"/>
            <p:cNvCxnSpPr/>
            <p:nvPr/>
          </p:nvCxnSpPr>
          <p:spPr>
            <a:xfrm rot="-5400000">
              <a:off x="-1777257" y="2290025"/>
              <a:ext cx="1668300" cy="0"/>
            </a:xfrm>
            <a:prstGeom prst="straightConnector1">
              <a:avLst/>
            </a:prstGeom>
            <a:noFill/>
            <a:ln cap="flat" cmpd="sng" w="28575">
              <a:solidFill>
                <a:srgbClr val="4F7BE8"/>
              </a:solidFill>
              <a:prstDash val="solid"/>
              <a:round/>
              <a:headEnd len="med" w="med" type="triangle"/>
              <a:tailEnd len="med" w="med" type="triangle"/>
            </a:ln>
          </p:spPr>
        </p:cxnSp>
      </p:grpSp>
      <p:sp>
        <p:nvSpPr>
          <p:cNvPr id="1233" name="Google Shape;1233;p79"/>
          <p:cNvSpPr/>
          <p:nvPr/>
        </p:nvSpPr>
        <p:spPr>
          <a:xfrm flipH="1">
            <a:off x="2058075" y="2215650"/>
            <a:ext cx="1406100" cy="1406700"/>
          </a:xfrm>
          <a:prstGeom prst="arc">
            <a:avLst>
              <a:gd fmla="val 19809554" name="adj1"/>
              <a:gd fmla="val 57629"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34" name="Google Shape;1234;p79"/>
          <p:cNvSpPr txBox="1"/>
          <p:nvPr/>
        </p:nvSpPr>
        <p:spPr>
          <a:xfrm>
            <a:off x="324000" y="610600"/>
            <a:ext cx="84960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2) Isku dhig saddexagalka iyo isla'egta muujinaysa xiriirka ka dhexeeya dhinaca ku xiga (adjacent) iyo dhinaca ka soo horjeeda (opposite).</a:t>
            </a:r>
            <a:endParaRPr sz="1800">
              <a:latin typeface="Lexend"/>
              <a:ea typeface="Lexend"/>
              <a:cs typeface="Lexend"/>
              <a:sym typeface="Lexend"/>
            </a:endParaRPr>
          </a:p>
        </p:txBody>
      </p:sp>
      <p:sp>
        <p:nvSpPr>
          <p:cNvPr id="1235" name="Google Shape;1235;p79"/>
          <p:cNvSpPr/>
          <p:nvPr/>
        </p:nvSpPr>
        <p:spPr>
          <a:xfrm rot="5400000">
            <a:off x="1119300" y="2734500"/>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236" name="Google Shape;1236;p79"/>
          <p:cNvGrpSpPr/>
          <p:nvPr/>
        </p:nvGrpSpPr>
        <p:grpSpPr>
          <a:xfrm rot="5400000">
            <a:off x="1362291" y="1606691"/>
            <a:ext cx="1069500" cy="1791518"/>
            <a:chOff x="-2022025" y="1450675"/>
            <a:chExt cx="1069500" cy="1791518"/>
          </a:xfrm>
        </p:grpSpPr>
        <p:sp>
          <p:nvSpPr>
            <p:cNvPr id="1237" name="Google Shape;1237;p79"/>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238" name="Google Shape;1238;p79"/>
            <p:cNvCxnSpPr/>
            <p:nvPr/>
          </p:nvCxnSpPr>
          <p:spPr>
            <a:xfrm rot="5400000">
              <a:off x="-1792825" y="2290975"/>
              <a:ext cx="1680600" cy="0"/>
            </a:xfrm>
            <a:prstGeom prst="straightConnector1">
              <a:avLst/>
            </a:prstGeom>
            <a:noFill/>
            <a:ln cap="flat" cmpd="sng" w="28575">
              <a:solidFill>
                <a:srgbClr val="4F7BE8"/>
              </a:solidFill>
              <a:prstDash val="solid"/>
              <a:round/>
              <a:headEnd len="med" w="med" type="triangle"/>
              <a:tailEnd len="med" w="med" type="triangle"/>
            </a:ln>
          </p:spPr>
        </p:cxnSp>
        <p:cxnSp>
          <p:nvCxnSpPr>
            <p:cNvPr id="1239" name="Google Shape;1239;p79"/>
            <p:cNvCxnSpPr/>
            <p:nvPr/>
          </p:nvCxnSpPr>
          <p:spPr>
            <a:xfrm>
              <a:off x="-1541575" y="2761743"/>
              <a:ext cx="0" cy="960900"/>
            </a:xfrm>
            <a:prstGeom prst="straightConnector1">
              <a:avLst/>
            </a:prstGeom>
            <a:noFill/>
            <a:ln cap="flat" cmpd="sng" w="28575">
              <a:solidFill>
                <a:srgbClr val="4F7BE8"/>
              </a:solidFill>
              <a:prstDash val="solid"/>
              <a:round/>
              <a:headEnd len="med" w="med" type="triangle"/>
              <a:tailEnd len="med" w="med" type="triangle"/>
            </a:ln>
          </p:spPr>
        </p:cxnSp>
      </p:grpSp>
      <p:sp>
        <p:nvSpPr>
          <p:cNvPr id="1240" name="Google Shape;1240;p79"/>
          <p:cNvSpPr txBox="1"/>
          <p:nvPr/>
        </p:nvSpPr>
        <p:spPr>
          <a:xfrm>
            <a:off x="2033600" y="2677525"/>
            <a:ext cx="4905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32</a:t>
            </a:r>
            <a:r>
              <a:rPr lang="en-GB" sz="1800">
                <a:latin typeface="Lexend"/>
                <a:ea typeface="Lexend"/>
                <a:cs typeface="Lexend"/>
                <a:sym typeface="Lexend"/>
              </a:rPr>
              <a:t>°</a:t>
            </a:r>
            <a:endParaRPr sz="1800">
              <a:latin typeface="Lexend"/>
              <a:ea typeface="Lexend"/>
              <a:cs typeface="Lexend"/>
              <a:sym typeface="Lexend"/>
            </a:endParaRPr>
          </a:p>
        </p:txBody>
      </p:sp>
      <p:sp>
        <p:nvSpPr>
          <p:cNvPr id="1241" name="Google Shape;1241;p79"/>
          <p:cNvSpPr txBox="1"/>
          <p:nvPr/>
        </p:nvSpPr>
        <p:spPr>
          <a:xfrm>
            <a:off x="344558" y="2330450"/>
            <a:ext cx="6774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i="1" lang="en-GB" sz="1800">
                <a:latin typeface="Lexend"/>
                <a:ea typeface="Times New Roman"/>
                <a:cs typeface="Times New Roman"/>
                <a:sym typeface="Times New Roman"/>
              </a:rPr>
              <a:t>x cm</a:t>
            </a:r>
            <a:r>
              <a:rPr lang="en-GB" sz="1800">
                <a:latin typeface="Lexend"/>
                <a:ea typeface="Lexend"/>
                <a:cs typeface="Lexend"/>
                <a:sym typeface="Lexend"/>
              </a:rPr>
              <a:t/>
            </a:r>
            <a:endParaRPr sz="1800">
              <a:latin typeface="Lexend"/>
              <a:ea typeface="Lexend"/>
              <a:cs typeface="Lexend"/>
              <a:sym typeface="Lexend"/>
            </a:endParaRPr>
          </a:p>
        </p:txBody>
      </p:sp>
      <p:sp>
        <p:nvSpPr>
          <p:cNvPr id="1242" name="Google Shape;1242;p79"/>
          <p:cNvSpPr txBox="1"/>
          <p:nvPr/>
        </p:nvSpPr>
        <p:spPr>
          <a:xfrm>
            <a:off x="1701390" y="3046358"/>
            <a:ext cx="6774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50 cm</a:t>
            </a:r>
            <a:r>
              <a:rPr lang="en-GB" sz="1800">
                <a:latin typeface="Lexend"/>
                <a:ea typeface="Lexend"/>
                <a:cs typeface="Lexend"/>
                <a:sym typeface="Lexend"/>
              </a:rPr>
              <a:t/>
            </a:r>
            <a:endParaRPr sz="1800">
              <a:latin typeface="Lexend"/>
              <a:ea typeface="Lexend"/>
              <a:cs typeface="Lexend"/>
              <a:sym typeface="Lexend"/>
            </a:endParaRPr>
          </a:p>
        </p:txBody>
      </p:sp>
      <p:sp>
        <p:nvSpPr>
          <p:cNvPr id="1243" name="Google Shape;1243;p79"/>
          <p:cNvSpPr/>
          <p:nvPr/>
        </p:nvSpPr>
        <p:spPr>
          <a:xfrm rot="5400000">
            <a:off x="3956250" y="2734500"/>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44" name="Google Shape;1244;p79"/>
          <p:cNvSpPr txBox="1"/>
          <p:nvPr/>
        </p:nvSpPr>
        <p:spPr>
          <a:xfrm>
            <a:off x="4430795" y="3046625"/>
            <a:ext cx="6774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i="1" lang="en-GB" sz="1800">
                <a:latin typeface="Lexend"/>
                <a:ea typeface="Times New Roman"/>
                <a:cs typeface="Times New Roman"/>
                <a:sym typeface="Times New Roman"/>
              </a:rPr>
              <a:t>x cm</a:t>
            </a:r>
            <a:r>
              <a:rPr lang="en-GB" sz="1800">
                <a:latin typeface="Lexend"/>
                <a:ea typeface="Lexend"/>
                <a:cs typeface="Lexend"/>
                <a:sym typeface="Lexend"/>
              </a:rPr>
              <a:t/>
            </a:r>
            <a:endParaRPr sz="1800">
              <a:latin typeface="Lexend"/>
              <a:ea typeface="Lexend"/>
              <a:cs typeface="Lexend"/>
              <a:sym typeface="Lexend"/>
            </a:endParaRPr>
          </a:p>
        </p:txBody>
      </p:sp>
      <p:sp>
        <p:nvSpPr>
          <p:cNvPr id="1245" name="Google Shape;1245;p79"/>
          <p:cNvSpPr txBox="1"/>
          <p:nvPr/>
        </p:nvSpPr>
        <p:spPr>
          <a:xfrm>
            <a:off x="3154940" y="2294558"/>
            <a:ext cx="6774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32 cm</a:t>
            </a:r>
            <a:r>
              <a:rPr lang="en-GB" sz="1800">
                <a:latin typeface="Lexend"/>
                <a:ea typeface="Lexend"/>
                <a:cs typeface="Lexend"/>
                <a:sym typeface="Lexend"/>
              </a:rPr>
              <a:t/>
            </a:r>
            <a:endParaRPr sz="1800">
              <a:latin typeface="Lexend"/>
              <a:ea typeface="Lexend"/>
              <a:cs typeface="Lexend"/>
              <a:sym typeface="Lexend"/>
            </a:endParaRPr>
          </a:p>
        </p:txBody>
      </p:sp>
      <p:sp>
        <p:nvSpPr>
          <p:cNvPr id="1246" name="Google Shape;1246;p79"/>
          <p:cNvSpPr txBox="1"/>
          <p:nvPr/>
        </p:nvSpPr>
        <p:spPr>
          <a:xfrm>
            <a:off x="3918056" y="2136244"/>
            <a:ext cx="4905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50°</a:t>
            </a:r>
            <a:endParaRPr sz="1800">
              <a:latin typeface="Lexend"/>
              <a:ea typeface="Lexend"/>
              <a:cs typeface="Lexend"/>
              <a:sym typeface="Lexend"/>
            </a:endParaRPr>
          </a:p>
        </p:txBody>
      </p:sp>
      <p:sp>
        <p:nvSpPr>
          <p:cNvPr id="1247" name="Google Shape;1247;p79"/>
          <p:cNvSpPr/>
          <p:nvPr/>
        </p:nvSpPr>
        <p:spPr>
          <a:xfrm flipH="1" rot="-5400000">
            <a:off x="7169724" y="553024"/>
            <a:ext cx="1877400" cy="1878300"/>
          </a:xfrm>
          <a:prstGeom prst="arc">
            <a:avLst>
              <a:gd fmla="val 19809554" name="adj1"/>
              <a:gd fmla="val 57629"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48" name="Google Shape;1248;p79"/>
          <p:cNvSpPr/>
          <p:nvPr/>
        </p:nvSpPr>
        <p:spPr>
          <a:xfrm>
            <a:off x="7923941" y="2939967"/>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49" name="Google Shape;1249;p79"/>
          <p:cNvSpPr txBox="1"/>
          <p:nvPr/>
        </p:nvSpPr>
        <p:spPr>
          <a:xfrm>
            <a:off x="7681221" y="2084783"/>
            <a:ext cx="4905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32°</a:t>
            </a:r>
            <a:endParaRPr sz="1800">
              <a:latin typeface="Lexend"/>
              <a:ea typeface="Lexend"/>
              <a:cs typeface="Lexend"/>
              <a:sym typeface="Lexend"/>
            </a:endParaRPr>
          </a:p>
        </p:txBody>
      </p:sp>
      <p:sp>
        <p:nvSpPr>
          <p:cNvPr id="1250" name="Google Shape;1250;p79"/>
          <p:cNvSpPr txBox="1"/>
          <p:nvPr/>
        </p:nvSpPr>
        <p:spPr>
          <a:xfrm>
            <a:off x="8229917" y="2205887"/>
            <a:ext cx="6774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i="1" lang="en-GB" sz="1800">
                <a:solidFill>
                  <a:schemeClr val="dk1"/>
                </a:solidFill>
                <a:latin typeface="Lexend"/>
                <a:ea typeface="Times New Roman"/>
                <a:cs typeface="Times New Roman"/>
                <a:sym typeface="Times New Roman"/>
              </a:rPr>
              <a:t>x cm</a:t>
            </a:r>
            <a:r>
              <a:rPr lang="en-GB" sz="1800">
                <a:solidFill>
                  <a:schemeClr val="dk1"/>
                </a:solidFill>
                <a:latin typeface="Lexend"/>
                <a:ea typeface="Lexend"/>
                <a:cs typeface="Lexend"/>
                <a:sym typeface="Lexend"/>
              </a:rPr>
              <a:t/>
            </a:r>
            <a:r>
              <a:rPr lang="en-GB" sz="1800">
                <a:latin typeface="Lexend"/>
                <a:ea typeface="Lexend"/>
                <a:cs typeface="Lexend"/>
                <a:sym typeface="Lexend"/>
              </a:rPr>
              <a:t/>
            </a:r>
            <a:endParaRPr sz="1800">
              <a:latin typeface="Lexend"/>
              <a:ea typeface="Lexend"/>
              <a:cs typeface="Lexend"/>
              <a:sym typeface="Lexend"/>
            </a:endParaRPr>
          </a:p>
        </p:txBody>
      </p:sp>
      <p:sp>
        <p:nvSpPr>
          <p:cNvPr id="1251" name="Google Shape;1251;p79"/>
          <p:cNvSpPr txBox="1"/>
          <p:nvPr/>
        </p:nvSpPr>
        <p:spPr>
          <a:xfrm>
            <a:off x="7319791" y="3258480"/>
            <a:ext cx="6774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50 cm</a:t>
            </a:r>
            <a:r>
              <a:rPr lang="en-GB" sz="1800">
                <a:latin typeface="Lexend"/>
                <a:ea typeface="Lexend"/>
                <a:cs typeface="Lexend"/>
                <a:sym typeface="Lexend"/>
              </a:rPr>
              <a:t/>
            </a:r>
            <a:endParaRPr sz="1800">
              <a:latin typeface="Lexend"/>
              <a:ea typeface="Lexend"/>
              <a:cs typeface="Lexend"/>
              <a:sym typeface="Lexend"/>
            </a:endParaRPr>
          </a:p>
        </p:txBody>
      </p:sp>
      <p:grpSp>
        <p:nvGrpSpPr>
          <p:cNvPr id="1252" name="Google Shape;1252;p79"/>
          <p:cNvGrpSpPr/>
          <p:nvPr/>
        </p:nvGrpSpPr>
        <p:grpSpPr>
          <a:xfrm>
            <a:off x="7157141" y="1465766"/>
            <a:ext cx="1078918" cy="1786318"/>
            <a:chOff x="-2022025" y="1455875"/>
            <a:chExt cx="1078918" cy="1786318"/>
          </a:xfrm>
        </p:grpSpPr>
        <p:sp>
          <p:nvSpPr>
            <p:cNvPr id="1253" name="Google Shape;1253;p79"/>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254" name="Google Shape;1254;p79"/>
            <p:cNvCxnSpPr/>
            <p:nvPr/>
          </p:nvCxnSpPr>
          <p:spPr>
            <a:xfrm>
              <a:off x="-1541575" y="2761743"/>
              <a:ext cx="0" cy="960900"/>
            </a:xfrm>
            <a:prstGeom prst="straightConnector1">
              <a:avLst/>
            </a:prstGeom>
            <a:noFill/>
            <a:ln cap="flat" cmpd="sng" w="28575">
              <a:solidFill>
                <a:srgbClr val="4F7BE8"/>
              </a:solidFill>
              <a:prstDash val="solid"/>
              <a:round/>
              <a:headEnd len="med" w="med" type="triangle"/>
              <a:tailEnd len="med" w="med" type="triangle"/>
            </a:ln>
          </p:spPr>
        </p:cxnSp>
        <p:cxnSp>
          <p:nvCxnSpPr>
            <p:cNvPr id="1255" name="Google Shape;1255;p79"/>
            <p:cNvCxnSpPr/>
            <p:nvPr/>
          </p:nvCxnSpPr>
          <p:spPr>
            <a:xfrm rot="-5400000">
              <a:off x="-1777257" y="2290025"/>
              <a:ext cx="1668300" cy="0"/>
            </a:xfrm>
            <a:prstGeom prst="straightConnector1">
              <a:avLst/>
            </a:prstGeom>
            <a:noFill/>
            <a:ln cap="flat" cmpd="sng" w="28575">
              <a:solidFill>
                <a:srgbClr val="4F7BE8"/>
              </a:solidFill>
              <a:prstDash val="solid"/>
              <a:round/>
              <a:headEnd len="med" w="med" type="triangle"/>
              <a:tailEnd len="med" w="med" type="triangle"/>
            </a:ln>
          </p:spPr>
        </p:cxnSp>
      </p:grpSp>
      <p:grpSp>
        <p:nvGrpSpPr>
          <p:cNvPr id="1256" name="Google Shape;1256;p79"/>
          <p:cNvGrpSpPr/>
          <p:nvPr/>
        </p:nvGrpSpPr>
        <p:grpSpPr>
          <a:xfrm>
            <a:off x="6358500" y="3934925"/>
            <a:ext cx="2461500" cy="419400"/>
            <a:chOff x="3369600" y="3706325"/>
            <a:chExt cx="2461500" cy="419400"/>
          </a:xfrm>
        </p:grpSpPr>
        <p:sp>
          <p:nvSpPr>
            <p:cNvPr id="1257" name="Google Shape;1257;p79"/>
            <p:cNvSpPr/>
            <p:nvPr/>
          </p:nvSpPr>
          <p:spPr>
            <a:xfrm>
              <a:off x="3369600" y="3706325"/>
              <a:ext cx="2461500" cy="419400"/>
            </a:xfrm>
            <a:prstGeom prst="roundRect">
              <a:avLst>
                <a:gd fmla="val 50000" name="adj"/>
              </a:avLst>
            </a:prstGeom>
            <a:noFill/>
            <a:ln cap="flat" cmpd="sng" w="28575">
              <a:solidFill>
                <a:schemeClr val="dk1"/>
              </a:solidFill>
              <a:prstDash val="solid"/>
              <a:round/>
              <a:headEnd len="sm" w="sm" type="none"/>
              <a:tailEnd len="sm" w="sm" type="none"/>
            </a:ln>
          </p:spPr>
          <p:txBody>
            <a:bodyPr anchorCtr="0" anchor="ctr" bIns="0" lIns="468000" spcFirstLastPara="1" rIns="0" wrap="square" tIns="0">
              <a:noAutofit/>
            </a:bodyPr>
            <a:lstStyle/>
            <a:p>
              <a:pPr indent="0" lvl="0" marL="0" rtl="0" algn="l">
                <a:spcBef>
                  <a:spcPts val="0"/>
                </a:spcBef>
                <a:spcAft>
                  <a:spcPts val="0"/>
                </a:spcAft>
                <a:buNone/>
              </a:pPr>
              <a:r>
                <a:rPr lang="en-GB" sz="2000">
                  <a:latin typeface="Times New Roman"/>
                  <a:ea typeface="Times New Roman"/>
                  <a:cs typeface="Times New Roman"/>
                  <a:sym typeface="Times New Roman"/>
                </a:rPr>
                <a:t>32 × tan(50°) = x</a:t>
              </a:r>
              <a:r>
                <a:rPr i="1" lang="en-GB" sz="2000">
                  <a:latin typeface="Times New Roman"/>
                  <a:ea typeface="Times New Roman"/>
                  <a:cs typeface="Times New Roman"/>
                  <a:sym typeface="Times New Roman"/>
                </a:rPr>
                <a:t/>
              </a:r>
              <a:endParaRPr i="1" sz="2000">
                <a:latin typeface="Times New Roman"/>
                <a:ea typeface="Times New Roman"/>
                <a:cs typeface="Times New Roman"/>
                <a:sym typeface="Times New Roman"/>
              </a:endParaRPr>
            </a:p>
          </p:txBody>
        </p:sp>
        <p:sp>
          <p:nvSpPr>
            <p:cNvPr id="1258" name="Google Shape;1258;p79"/>
            <p:cNvSpPr/>
            <p:nvPr/>
          </p:nvSpPr>
          <p:spPr>
            <a:xfrm>
              <a:off x="3369600" y="3706325"/>
              <a:ext cx="419400" cy="419400"/>
            </a:xfrm>
            <a:prstGeom prst="ellipse">
              <a:avLst/>
            </a:prstGeom>
            <a:solidFill>
              <a:schemeClr val="accent4"/>
            </a:solidFill>
            <a:ln cap="flat" cmpd="sng" w="28575">
              <a:solidFill>
                <a:schemeClr val="dk1"/>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lang="en-GB" sz="2000">
                  <a:solidFill>
                    <a:schemeClr val="lt1"/>
                  </a:solidFill>
                  <a:latin typeface="Lexend"/>
                  <a:ea typeface="Lexend"/>
                  <a:cs typeface="Lexend"/>
                  <a:sym typeface="Lexend"/>
                </a:rPr>
                <a:t>f</a:t>
              </a:r>
              <a:endParaRPr sz="2000">
                <a:solidFill>
                  <a:schemeClr val="lt1"/>
                </a:solidFill>
                <a:latin typeface="Lexend"/>
                <a:ea typeface="Lexend"/>
                <a:cs typeface="Lexend"/>
                <a:sym typeface="Lexend"/>
              </a:endParaRPr>
            </a:p>
          </p:txBody>
        </p:sp>
      </p:grpSp>
      <p:grpSp>
        <p:nvGrpSpPr>
          <p:cNvPr id="1259" name="Google Shape;1259;p79"/>
          <p:cNvGrpSpPr/>
          <p:nvPr/>
        </p:nvGrpSpPr>
        <p:grpSpPr>
          <a:xfrm>
            <a:off x="324000" y="3934925"/>
            <a:ext cx="2461500" cy="419400"/>
            <a:chOff x="6358500" y="3706325"/>
            <a:chExt cx="2461500" cy="419400"/>
          </a:xfrm>
        </p:grpSpPr>
        <p:sp>
          <p:nvSpPr>
            <p:cNvPr id="1260" name="Google Shape;1260;p79"/>
            <p:cNvSpPr/>
            <p:nvPr/>
          </p:nvSpPr>
          <p:spPr>
            <a:xfrm>
              <a:off x="6358500" y="3706325"/>
              <a:ext cx="2461500" cy="419400"/>
            </a:xfrm>
            <a:prstGeom prst="roundRect">
              <a:avLst>
                <a:gd fmla="val 50000" name="adj"/>
              </a:avLst>
            </a:prstGeom>
            <a:noFill/>
            <a:ln cap="flat" cmpd="sng" w="28575">
              <a:solidFill>
                <a:schemeClr val="dk1"/>
              </a:solidFill>
              <a:prstDash val="solid"/>
              <a:round/>
              <a:headEnd len="sm" w="sm" type="none"/>
              <a:tailEnd len="sm" w="sm" type="none"/>
            </a:ln>
          </p:spPr>
          <p:txBody>
            <a:bodyPr anchorCtr="0" anchor="ctr" bIns="0" lIns="468000" spcFirstLastPara="1" rIns="0" wrap="square" tIns="0">
              <a:noAutofit/>
            </a:bodyPr>
            <a:lstStyle/>
            <a:p>
              <a:pPr indent="0" lvl="0" marL="0" rtl="0" algn="l">
                <a:spcBef>
                  <a:spcPts val="0"/>
                </a:spcBef>
                <a:spcAft>
                  <a:spcPts val="0"/>
                </a:spcAft>
                <a:buNone/>
              </a:pPr>
              <a:r>
                <a:rPr i="1" lang="en-GB" sz="2000">
                  <a:solidFill>
                    <a:schemeClr val="dk1"/>
                  </a:solidFill>
                  <a:latin typeface="Times New Roman"/>
                  <a:ea typeface="Times New Roman"/>
                  <a:cs typeface="Times New Roman"/>
                  <a:sym typeface="Times New Roman"/>
                </a:rPr>
                <a:t>x × tan(32°) = 50</a:t>
              </a:r>
              <a:r>
                <a:rPr lang="en-GB" sz="2000">
                  <a:latin typeface="Times New Roman"/>
                  <a:ea typeface="Times New Roman"/>
                  <a:cs typeface="Times New Roman"/>
                  <a:sym typeface="Times New Roman"/>
                </a:rPr>
                <a:t/>
              </a:r>
              <a:r>
                <a:rPr lang="en-GB" sz="2000">
                  <a:solidFill>
                    <a:schemeClr val="dk1"/>
                  </a:solidFill>
                  <a:latin typeface="Times New Roman"/>
                  <a:ea typeface="Times New Roman"/>
                  <a:cs typeface="Times New Roman"/>
                  <a:sym typeface="Times New Roman"/>
                </a:rPr>
                <a:t/>
              </a:r>
              <a:endParaRPr i="1" sz="2000">
                <a:latin typeface="Times New Roman"/>
                <a:ea typeface="Times New Roman"/>
                <a:cs typeface="Times New Roman"/>
                <a:sym typeface="Times New Roman"/>
              </a:endParaRPr>
            </a:p>
          </p:txBody>
        </p:sp>
        <p:sp>
          <p:nvSpPr>
            <p:cNvPr id="1261" name="Google Shape;1261;p79"/>
            <p:cNvSpPr/>
            <p:nvPr/>
          </p:nvSpPr>
          <p:spPr>
            <a:xfrm>
              <a:off x="6358500" y="3706325"/>
              <a:ext cx="419400" cy="419400"/>
            </a:xfrm>
            <a:prstGeom prst="ellipse">
              <a:avLst/>
            </a:prstGeom>
            <a:solidFill>
              <a:schemeClr val="accent4"/>
            </a:solidFill>
            <a:ln cap="flat" cmpd="sng" w="28575">
              <a:solidFill>
                <a:schemeClr val="dk1"/>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lang="en-GB" sz="2000">
                  <a:solidFill>
                    <a:schemeClr val="lt1"/>
                  </a:solidFill>
                  <a:latin typeface="Lexend"/>
                  <a:ea typeface="Lexend"/>
                  <a:cs typeface="Lexend"/>
                  <a:sym typeface="Lexend"/>
                </a:rPr>
                <a:t>d</a:t>
              </a:r>
              <a:endParaRPr sz="2000">
                <a:solidFill>
                  <a:schemeClr val="lt1"/>
                </a:solidFill>
                <a:latin typeface="Lexend"/>
                <a:ea typeface="Lexend"/>
                <a:cs typeface="Lexend"/>
                <a:sym typeface="Lexend"/>
              </a:endParaRPr>
            </a:p>
          </p:txBody>
        </p:sp>
      </p:grpSp>
      <p:grpSp>
        <p:nvGrpSpPr>
          <p:cNvPr id="1262" name="Google Shape;1262;p79"/>
          <p:cNvGrpSpPr/>
          <p:nvPr/>
        </p:nvGrpSpPr>
        <p:grpSpPr>
          <a:xfrm>
            <a:off x="3341250" y="3934925"/>
            <a:ext cx="2461500" cy="419400"/>
            <a:chOff x="324000" y="3706325"/>
            <a:chExt cx="2461500" cy="419400"/>
          </a:xfrm>
        </p:grpSpPr>
        <p:sp>
          <p:nvSpPr>
            <p:cNvPr id="1263" name="Google Shape;1263;p79"/>
            <p:cNvSpPr/>
            <p:nvPr/>
          </p:nvSpPr>
          <p:spPr>
            <a:xfrm>
              <a:off x="324000" y="3706325"/>
              <a:ext cx="2461500" cy="419400"/>
            </a:xfrm>
            <a:prstGeom prst="roundRect">
              <a:avLst>
                <a:gd fmla="val 50000" name="adj"/>
              </a:avLst>
            </a:prstGeom>
            <a:noFill/>
            <a:ln cap="flat" cmpd="sng" w="28575">
              <a:solidFill>
                <a:schemeClr val="dk1"/>
              </a:solidFill>
              <a:prstDash val="solid"/>
              <a:round/>
              <a:headEnd len="sm" w="sm" type="none"/>
              <a:tailEnd len="sm" w="sm" type="none"/>
            </a:ln>
          </p:spPr>
          <p:txBody>
            <a:bodyPr anchorCtr="0" anchor="ctr" bIns="0" lIns="468000" spcFirstLastPara="1" rIns="0" wrap="square" tIns="0">
              <a:noAutofit/>
            </a:bodyPr>
            <a:lstStyle/>
            <a:p>
              <a:pPr indent="0" lvl="0" marL="0" rtl="0" algn="l">
                <a:spcBef>
                  <a:spcPts val="0"/>
                </a:spcBef>
                <a:spcAft>
                  <a:spcPts val="0"/>
                </a:spcAft>
                <a:buNone/>
              </a:pPr>
              <a:r>
                <a:rPr lang="en-GB" sz="2000">
                  <a:latin typeface="Times New Roman"/>
                  <a:ea typeface="Times New Roman"/>
                  <a:cs typeface="Times New Roman"/>
                  <a:sym typeface="Times New Roman"/>
                </a:rPr>
                <a:t>50 × tan(32°) = x</a:t>
              </a:r>
              <a:r>
                <a:rPr i="1" lang="en-GB" sz="2000">
                  <a:latin typeface="Times New Roman"/>
                  <a:ea typeface="Times New Roman"/>
                  <a:cs typeface="Times New Roman"/>
                  <a:sym typeface="Times New Roman"/>
                </a:rPr>
                <a:t/>
              </a:r>
              <a:endParaRPr i="1" sz="2000">
                <a:latin typeface="Times New Roman"/>
                <a:ea typeface="Times New Roman"/>
                <a:cs typeface="Times New Roman"/>
                <a:sym typeface="Times New Roman"/>
              </a:endParaRPr>
            </a:p>
          </p:txBody>
        </p:sp>
        <p:sp>
          <p:nvSpPr>
            <p:cNvPr id="1264" name="Google Shape;1264;p79"/>
            <p:cNvSpPr/>
            <p:nvPr/>
          </p:nvSpPr>
          <p:spPr>
            <a:xfrm>
              <a:off x="324000" y="3706325"/>
              <a:ext cx="419400" cy="419400"/>
            </a:xfrm>
            <a:prstGeom prst="ellipse">
              <a:avLst/>
            </a:prstGeom>
            <a:solidFill>
              <a:schemeClr val="accent4"/>
            </a:solidFill>
            <a:ln cap="flat" cmpd="sng" w="28575">
              <a:solidFill>
                <a:schemeClr val="dk1"/>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lang="en-GB" sz="2000">
                  <a:solidFill>
                    <a:schemeClr val="lt1"/>
                  </a:solidFill>
                  <a:latin typeface="Lexend"/>
                  <a:ea typeface="Lexend"/>
                  <a:cs typeface="Lexend"/>
                  <a:sym typeface="Lexend"/>
                </a:rPr>
                <a:t>e</a:t>
              </a:r>
              <a:endParaRPr sz="2000">
                <a:solidFill>
                  <a:schemeClr val="lt1"/>
                </a:solidFill>
                <a:latin typeface="Lexend"/>
                <a:ea typeface="Lexend"/>
                <a:cs typeface="Lexend"/>
                <a:sym typeface="Lexend"/>
              </a:endParaRPr>
            </a:p>
          </p:txBody>
        </p:sp>
      </p:grpSp>
      <p:sp>
        <p:nvSpPr>
          <p:cNvPr id="1265" name="Google Shape;1265;p79"/>
          <p:cNvSpPr txBox="1"/>
          <p:nvPr/>
        </p:nvSpPr>
        <p:spPr>
          <a:xfrm>
            <a:off x="496950" y="1836725"/>
            <a:ext cx="3117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a)</a:t>
            </a:r>
            <a:endParaRPr sz="1800">
              <a:latin typeface="Lexend"/>
              <a:ea typeface="Lexend"/>
              <a:cs typeface="Lexend"/>
              <a:sym typeface="Lexend"/>
            </a:endParaRPr>
          </a:p>
        </p:txBody>
      </p:sp>
      <p:sp>
        <p:nvSpPr>
          <p:cNvPr id="1266" name="Google Shape;1266;p79"/>
          <p:cNvSpPr txBox="1"/>
          <p:nvPr/>
        </p:nvSpPr>
        <p:spPr>
          <a:xfrm>
            <a:off x="3149150" y="1836725"/>
            <a:ext cx="3117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b)</a:t>
            </a:r>
            <a:endParaRPr sz="1800">
              <a:latin typeface="Lexend"/>
              <a:ea typeface="Lexend"/>
              <a:cs typeface="Lexend"/>
              <a:sym typeface="Lexend"/>
            </a:endParaRPr>
          </a:p>
        </p:txBody>
      </p:sp>
      <p:sp>
        <p:nvSpPr>
          <p:cNvPr id="1267" name="Google Shape;1267;p79"/>
          <p:cNvSpPr txBox="1"/>
          <p:nvPr/>
        </p:nvSpPr>
        <p:spPr>
          <a:xfrm>
            <a:off x="6715750" y="1780300"/>
            <a:ext cx="3117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c)</a:t>
            </a:r>
            <a:endParaRPr sz="1800">
              <a:latin typeface="Lexend"/>
              <a:ea typeface="Lexend"/>
              <a:cs typeface="Lexend"/>
              <a:sym typeface="Lexend"/>
            </a:endParaRPr>
          </a:p>
        </p:txBody>
      </p:sp>
      <p:sp>
        <p:nvSpPr>
          <p:cNvPr id="1268" name="Google Shape;1268;p79"/>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Qaabaynta qaacidada taanjanta (tangent)</a:t>
            </a:r>
            <a:endParaRPr/>
          </a:p>
        </p:txBody>
      </p:sp>
      <p:sp>
        <p:nvSpPr>
          <p:cNvPr id="1269" name="Google Shape;1269;p79"/>
          <p:cNvSpPr txBox="1"/>
          <p:nvPr/>
        </p:nvSpPr>
        <p:spPr>
          <a:xfrm>
            <a:off x="324000" y="1192913"/>
            <a:ext cx="7233000" cy="615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Isticmaal isla'egta si aad u hesho dhererka dhinaca maqan ee calaamadeysan x ee saddexagal kasta (2 d.p.)</a:t>
            </a:r>
            <a:r>
              <a:rPr i="1" lang="en-GB" sz="1800">
                <a:solidFill>
                  <a:schemeClr val="dk1"/>
                </a:solidFill>
                <a:latin typeface="Lexend"/>
                <a:ea typeface="Times New Roman"/>
                <a:cs typeface="Times New Roman"/>
                <a:sym typeface="Times New Roman"/>
              </a:rPr>
              <a:t/>
            </a:r>
            <a:r>
              <a:rPr lang="en-GB" sz="1800">
                <a:latin typeface="Lexend"/>
                <a:ea typeface="Lexend"/>
                <a:cs typeface="Lexend"/>
                <a:sym typeface="Lexend"/>
              </a:rPr>
              <a:t/>
            </a:r>
            <a:r>
              <a:rPr lang="en-GB" sz="1800">
                <a:solidFill>
                  <a:schemeClr val="dk1"/>
                </a:solidFill>
                <a:latin typeface="Lexend"/>
                <a:ea typeface="Lexend"/>
                <a:cs typeface="Lexend"/>
                <a:sym typeface="Lexend"/>
              </a:rPr>
              <a:t/>
            </a:r>
            <a:endParaRPr sz="1800">
              <a:latin typeface="Lexend"/>
              <a:ea typeface="Lexend"/>
              <a:cs typeface="Lexend"/>
              <a:sym typeface="Lexen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3" name="Shape 1273"/>
        <p:cNvGrpSpPr/>
        <p:nvPr/>
      </p:nvGrpSpPr>
      <p:grpSpPr>
        <a:xfrm>
          <a:off x="0" y="0"/>
          <a:ext cx="0" cy="0"/>
          <a:chOff x="0" y="0"/>
          <a:chExt cx="0" cy="0"/>
        </a:xfrm>
      </p:grpSpPr>
      <p:sp>
        <p:nvSpPr>
          <p:cNvPr id="1274" name="Google Shape;1274;p80"/>
          <p:cNvSpPr txBox="1"/>
          <p:nvPr/>
        </p:nvSpPr>
        <p:spPr>
          <a:xfrm>
            <a:off x="324000" y="610600"/>
            <a:ext cx="84960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3) Adigoo isticmaalaya qaacidada taanjanta (tangent), hel dhererka dhinaca maqan ee calaamadeysan xaraf ujeedo saddexagal kasta (2 d.p.)</a:t>
            </a:r>
            <a:r>
              <a:rPr lang="en-GB" sz="1800">
                <a:solidFill>
                  <a:schemeClr val="dk1"/>
                </a:solidFill>
                <a:latin typeface="Lexend"/>
                <a:ea typeface="Lexend"/>
                <a:cs typeface="Lexend"/>
                <a:sym typeface="Lexend"/>
              </a:rPr>
              <a:t/>
            </a:r>
            <a:endParaRPr sz="1800">
              <a:latin typeface="Lexend"/>
              <a:ea typeface="Lexend"/>
              <a:cs typeface="Lexend"/>
              <a:sym typeface="Lexend"/>
            </a:endParaRPr>
          </a:p>
        </p:txBody>
      </p:sp>
      <p:sp>
        <p:nvSpPr>
          <p:cNvPr id="1275" name="Google Shape;1275;p80"/>
          <p:cNvSpPr/>
          <p:nvPr/>
        </p:nvSpPr>
        <p:spPr>
          <a:xfrm flipH="1">
            <a:off x="-202674" y="1711825"/>
            <a:ext cx="1431300" cy="1431300"/>
          </a:xfrm>
          <a:prstGeom prst="arc">
            <a:avLst>
              <a:gd fmla="val 10771373" name="adj1"/>
              <a:gd fmla="val 13050632"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76" name="Google Shape;1276;p80"/>
          <p:cNvSpPr/>
          <p:nvPr/>
        </p:nvSpPr>
        <p:spPr>
          <a:xfrm rot="-5400000">
            <a:off x="665399" y="1238800"/>
            <a:ext cx="1016400" cy="1359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277" name="Google Shape;1277;p80"/>
          <p:cNvCxnSpPr/>
          <p:nvPr/>
        </p:nvCxnSpPr>
        <p:spPr>
          <a:xfrm>
            <a:off x="5988039" y="1137525"/>
            <a:ext cx="0" cy="3682800"/>
          </a:xfrm>
          <a:prstGeom prst="straightConnector1">
            <a:avLst/>
          </a:prstGeom>
          <a:noFill/>
          <a:ln cap="flat" cmpd="sng" w="38100">
            <a:solidFill>
              <a:schemeClr val="accent4"/>
            </a:solidFill>
            <a:prstDash val="solid"/>
            <a:round/>
            <a:headEnd len="med" w="med" type="none"/>
            <a:tailEnd len="med" w="med" type="none"/>
          </a:ln>
        </p:spPr>
      </p:cxnSp>
      <p:cxnSp>
        <p:nvCxnSpPr>
          <p:cNvPr id="1278" name="Google Shape;1278;p80"/>
          <p:cNvCxnSpPr/>
          <p:nvPr/>
        </p:nvCxnSpPr>
        <p:spPr>
          <a:xfrm>
            <a:off x="4572075" y="-1269043"/>
            <a:ext cx="0" cy="8496000"/>
          </a:xfrm>
          <a:prstGeom prst="straightConnector1">
            <a:avLst/>
          </a:prstGeom>
          <a:noFill/>
          <a:ln cap="flat" cmpd="sng" w="38100">
            <a:solidFill>
              <a:schemeClr val="accent4"/>
            </a:solidFill>
            <a:prstDash val="solid"/>
            <a:round/>
            <a:headEnd len="med" w="med" type="none"/>
            <a:tailEnd len="med" w="med" type="none"/>
          </a:ln>
        </p:spPr>
      </p:cxnSp>
      <p:cxnSp>
        <p:nvCxnSpPr>
          <p:cNvPr id="1279" name="Google Shape;1279;p80"/>
          <p:cNvCxnSpPr/>
          <p:nvPr/>
        </p:nvCxnSpPr>
        <p:spPr>
          <a:xfrm>
            <a:off x="3156072" y="1137525"/>
            <a:ext cx="0" cy="3682800"/>
          </a:xfrm>
          <a:prstGeom prst="straightConnector1">
            <a:avLst/>
          </a:prstGeom>
          <a:noFill/>
          <a:ln cap="flat" cmpd="sng" w="38100">
            <a:solidFill>
              <a:schemeClr val="accent4"/>
            </a:solidFill>
            <a:prstDash val="solid"/>
            <a:round/>
            <a:headEnd len="med" w="med" type="none"/>
            <a:tailEnd len="med" w="med" type="none"/>
          </a:ln>
        </p:spPr>
      </p:cxnSp>
      <p:sp>
        <p:nvSpPr>
          <p:cNvPr id="1280" name="Google Shape;1280;p80"/>
          <p:cNvSpPr/>
          <p:nvPr/>
        </p:nvSpPr>
        <p:spPr>
          <a:xfrm>
            <a:off x="1659443" y="2232926"/>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281" name="Google Shape;1281;p80"/>
          <p:cNvCxnSpPr/>
          <p:nvPr/>
        </p:nvCxnSpPr>
        <p:spPr>
          <a:xfrm rot="10800000">
            <a:off x="494675" y="2545798"/>
            <a:ext cx="1351800" cy="0"/>
          </a:xfrm>
          <a:prstGeom prst="straightConnector1">
            <a:avLst/>
          </a:prstGeom>
          <a:noFill/>
          <a:ln cap="flat" cmpd="sng" w="28575">
            <a:solidFill>
              <a:srgbClr val="4F7BE8"/>
            </a:solidFill>
            <a:prstDash val="solid"/>
            <a:round/>
            <a:headEnd len="med" w="med" type="triangle"/>
            <a:tailEnd len="med" w="med" type="triangle"/>
          </a:ln>
        </p:spPr>
      </p:cxnSp>
      <p:sp>
        <p:nvSpPr>
          <p:cNvPr id="1282" name="Google Shape;1282;p80"/>
          <p:cNvSpPr txBox="1"/>
          <p:nvPr/>
        </p:nvSpPr>
        <p:spPr>
          <a:xfrm>
            <a:off x="829317" y="2581761"/>
            <a:ext cx="6327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1 cm</a:t>
            </a:r>
            <a:endParaRPr sz="1800">
              <a:latin typeface="Lexend"/>
              <a:ea typeface="Lexend"/>
              <a:cs typeface="Lexend"/>
              <a:sym typeface="Lexend"/>
            </a:endParaRPr>
          </a:p>
        </p:txBody>
      </p:sp>
      <p:cxnSp>
        <p:nvCxnSpPr>
          <p:cNvPr id="1283" name="Google Shape;1283;p80"/>
          <p:cNvCxnSpPr/>
          <p:nvPr/>
        </p:nvCxnSpPr>
        <p:spPr>
          <a:xfrm rot="10800000">
            <a:off x="1950014" y="1410561"/>
            <a:ext cx="0" cy="1016400"/>
          </a:xfrm>
          <a:prstGeom prst="straightConnector1">
            <a:avLst/>
          </a:prstGeom>
          <a:noFill/>
          <a:ln cap="flat" cmpd="sng" w="28575">
            <a:solidFill>
              <a:srgbClr val="4F7BE8"/>
            </a:solidFill>
            <a:prstDash val="solid"/>
            <a:round/>
            <a:headEnd len="med" w="med" type="triangle"/>
            <a:tailEnd len="med" w="med" type="triangle"/>
          </a:ln>
        </p:spPr>
      </p:cxnSp>
      <p:sp>
        <p:nvSpPr>
          <p:cNvPr id="1284" name="Google Shape;1284;p80"/>
          <p:cNvSpPr/>
          <p:nvPr/>
        </p:nvSpPr>
        <p:spPr>
          <a:xfrm flipH="1">
            <a:off x="2690019" y="1711825"/>
            <a:ext cx="1431300" cy="1431300"/>
          </a:xfrm>
          <a:prstGeom prst="arc">
            <a:avLst>
              <a:gd fmla="val 10771373" name="adj1"/>
              <a:gd fmla="val 13050632"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85" name="Google Shape;1285;p80"/>
          <p:cNvSpPr/>
          <p:nvPr/>
        </p:nvSpPr>
        <p:spPr>
          <a:xfrm rot="-5400000">
            <a:off x="3558092" y="1238800"/>
            <a:ext cx="1016400" cy="1359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86" name="Google Shape;1286;p80"/>
          <p:cNvSpPr/>
          <p:nvPr/>
        </p:nvSpPr>
        <p:spPr>
          <a:xfrm>
            <a:off x="4552136" y="2232926"/>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287" name="Google Shape;1287;p80"/>
          <p:cNvCxnSpPr/>
          <p:nvPr/>
        </p:nvCxnSpPr>
        <p:spPr>
          <a:xfrm rot="10800000">
            <a:off x="3386225" y="2579350"/>
            <a:ext cx="1358700" cy="0"/>
          </a:xfrm>
          <a:prstGeom prst="straightConnector1">
            <a:avLst/>
          </a:prstGeom>
          <a:noFill/>
          <a:ln cap="flat" cmpd="sng" w="28575">
            <a:solidFill>
              <a:srgbClr val="4F7BE8"/>
            </a:solidFill>
            <a:prstDash val="solid"/>
            <a:round/>
            <a:headEnd len="med" w="med" type="triangle"/>
            <a:tailEnd len="med" w="med" type="triangle"/>
          </a:ln>
        </p:spPr>
      </p:cxnSp>
      <p:sp>
        <p:nvSpPr>
          <p:cNvPr id="1288" name="Google Shape;1288;p80"/>
          <p:cNvSpPr txBox="1"/>
          <p:nvPr/>
        </p:nvSpPr>
        <p:spPr>
          <a:xfrm flipH="1">
            <a:off x="3609239" y="2156955"/>
            <a:ext cx="530400" cy="26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39°</a:t>
            </a:r>
            <a:endParaRPr sz="1800">
              <a:latin typeface="Lexend"/>
              <a:ea typeface="Lexend"/>
              <a:cs typeface="Lexend"/>
              <a:sym typeface="Lexend"/>
            </a:endParaRPr>
          </a:p>
        </p:txBody>
      </p:sp>
      <p:cxnSp>
        <p:nvCxnSpPr>
          <p:cNvPr id="1289" name="Google Shape;1289;p80"/>
          <p:cNvCxnSpPr/>
          <p:nvPr/>
        </p:nvCxnSpPr>
        <p:spPr>
          <a:xfrm rot="10800000">
            <a:off x="4842708" y="1410561"/>
            <a:ext cx="0" cy="1016400"/>
          </a:xfrm>
          <a:prstGeom prst="straightConnector1">
            <a:avLst/>
          </a:prstGeom>
          <a:noFill/>
          <a:ln cap="flat" cmpd="sng" w="28575">
            <a:solidFill>
              <a:srgbClr val="4F7BE8"/>
            </a:solidFill>
            <a:prstDash val="solid"/>
            <a:round/>
            <a:headEnd len="med" w="med" type="triangle"/>
            <a:tailEnd len="med" w="med" type="triangle"/>
          </a:ln>
        </p:spPr>
      </p:cxnSp>
      <p:sp>
        <p:nvSpPr>
          <p:cNvPr id="1290" name="Google Shape;1290;p80"/>
          <p:cNvSpPr/>
          <p:nvPr/>
        </p:nvSpPr>
        <p:spPr>
          <a:xfrm flipH="1">
            <a:off x="-154406" y="3514675"/>
            <a:ext cx="1431300" cy="1431300"/>
          </a:xfrm>
          <a:prstGeom prst="arc">
            <a:avLst>
              <a:gd fmla="val 10771373" name="adj1"/>
              <a:gd fmla="val 13050632"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91" name="Google Shape;1291;p80"/>
          <p:cNvSpPr/>
          <p:nvPr/>
        </p:nvSpPr>
        <p:spPr>
          <a:xfrm rot="-5400000">
            <a:off x="713667" y="3041650"/>
            <a:ext cx="1016400" cy="1359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92" name="Google Shape;1292;p80"/>
          <p:cNvSpPr/>
          <p:nvPr/>
        </p:nvSpPr>
        <p:spPr>
          <a:xfrm>
            <a:off x="1707711" y="4035776"/>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93" name="Google Shape;1293;p80"/>
          <p:cNvSpPr txBox="1"/>
          <p:nvPr/>
        </p:nvSpPr>
        <p:spPr>
          <a:xfrm>
            <a:off x="2063350" y="3600400"/>
            <a:ext cx="8550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800">
                <a:solidFill>
                  <a:schemeClr val="dk1"/>
                </a:solidFill>
                <a:latin typeface="Lexend"/>
                <a:ea typeface="Lexend"/>
                <a:cs typeface="Lexend"/>
                <a:sym typeface="Lexend"/>
              </a:rPr>
              <a:t>14.9 cm</a:t>
            </a:r>
            <a:endParaRPr sz="1800">
              <a:latin typeface="Lexend"/>
              <a:ea typeface="Lexend"/>
              <a:cs typeface="Lexend"/>
              <a:sym typeface="Lexend"/>
            </a:endParaRPr>
          </a:p>
        </p:txBody>
      </p:sp>
      <p:cxnSp>
        <p:nvCxnSpPr>
          <p:cNvPr id="1294" name="Google Shape;1294;p80"/>
          <p:cNvCxnSpPr/>
          <p:nvPr/>
        </p:nvCxnSpPr>
        <p:spPr>
          <a:xfrm rot="10800000">
            <a:off x="1998283" y="3213411"/>
            <a:ext cx="0" cy="1016400"/>
          </a:xfrm>
          <a:prstGeom prst="straightConnector1">
            <a:avLst/>
          </a:prstGeom>
          <a:noFill/>
          <a:ln cap="flat" cmpd="sng" w="28575">
            <a:solidFill>
              <a:srgbClr val="4F7BE8"/>
            </a:solidFill>
            <a:prstDash val="solid"/>
            <a:round/>
            <a:headEnd len="med" w="med" type="triangle"/>
            <a:tailEnd len="med" w="med" type="triangle"/>
          </a:ln>
        </p:spPr>
      </p:cxnSp>
      <p:sp>
        <p:nvSpPr>
          <p:cNvPr id="1295" name="Google Shape;1295;p80"/>
          <p:cNvSpPr/>
          <p:nvPr/>
        </p:nvSpPr>
        <p:spPr>
          <a:xfrm>
            <a:off x="7535000" y="3080425"/>
            <a:ext cx="2291100" cy="2291100"/>
          </a:xfrm>
          <a:prstGeom prst="arc">
            <a:avLst>
              <a:gd fmla="val 10771373" name="adj1"/>
              <a:gd fmla="val 12068672"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96" name="Google Shape;1296;p80"/>
          <p:cNvSpPr/>
          <p:nvPr/>
        </p:nvSpPr>
        <p:spPr>
          <a:xfrm flipH="1">
            <a:off x="6721708" y="4035776"/>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297" name="Google Shape;1297;p80"/>
          <p:cNvCxnSpPr/>
          <p:nvPr/>
        </p:nvCxnSpPr>
        <p:spPr>
          <a:xfrm rot="10800000">
            <a:off x="6618513" y="3493900"/>
            <a:ext cx="0" cy="744000"/>
          </a:xfrm>
          <a:prstGeom prst="straightConnector1">
            <a:avLst/>
          </a:prstGeom>
          <a:noFill/>
          <a:ln cap="flat" cmpd="sng" w="28575">
            <a:solidFill>
              <a:srgbClr val="4F7BE8"/>
            </a:solidFill>
            <a:prstDash val="solid"/>
            <a:round/>
            <a:headEnd len="med" w="med" type="triangle"/>
            <a:tailEnd len="med" w="med" type="triangle"/>
          </a:ln>
        </p:spPr>
      </p:cxnSp>
      <p:sp>
        <p:nvSpPr>
          <p:cNvPr id="1298" name="Google Shape;1298;p80"/>
          <p:cNvSpPr txBox="1"/>
          <p:nvPr/>
        </p:nvSpPr>
        <p:spPr>
          <a:xfrm>
            <a:off x="6008524" y="3744700"/>
            <a:ext cx="6327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49 cm</a:t>
            </a:r>
            <a:endParaRPr sz="1800">
              <a:latin typeface="Lexend"/>
              <a:ea typeface="Lexend"/>
              <a:cs typeface="Lexend"/>
              <a:sym typeface="Lexend"/>
            </a:endParaRPr>
          </a:p>
        </p:txBody>
      </p:sp>
      <p:sp>
        <p:nvSpPr>
          <p:cNvPr id="1299" name="Google Shape;1299;p80"/>
          <p:cNvSpPr/>
          <p:nvPr/>
        </p:nvSpPr>
        <p:spPr>
          <a:xfrm flipH="1">
            <a:off x="5723394" y="1711825"/>
            <a:ext cx="1431300" cy="1431300"/>
          </a:xfrm>
          <a:prstGeom prst="arc">
            <a:avLst>
              <a:gd fmla="val 10771373" name="adj1"/>
              <a:gd fmla="val 13050632"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00" name="Google Shape;1300;p80"/>
          <p:cNvSpPr/>
          <p:nvPr/>
        </p:nvSpPr>
        <p:spPr>
          <a:xfrm rot="-5400000">
            <a:off x="6591467" y="1238800"/>
            <a:ext cx="1016400" cy="1359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01" name="Google Shape;1301;p80"/>
          <p:cNvSpPr/>
          <p:nvPr/>
        </p:nvSpPr>
        <p:spPr>
          <a:xfrm>
            <a:off x="7585511" y="2232926"/>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02" name="Google Shape;1302;p80"/>
          <p:cNvSpPr txBox="1"/>
          <p:nvPr/>
        </p:nvSpPr>
        <p:spPr>
          <a:xfrm flipH="1">
            <a:off x="6642614" y="2156955"/>
            <a:ext cx="530400" cy="26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49°</a:t>
            </a:r>
            <a:endParaRPr sz="1800">
              <a:latin typeface="Lexend"/>
              <a:ea typeface="Lexend"/>
              <a:cs typeface="Lexend"/>
              <a:sym typeface="Lexend"/>
            </a:endParaRPr>
          </a:p>
        </p:txBody>
      </p:sp>
      <p:cxnSp>
        <p:nvCxnSpPr>
          <p:cNvPr id="1303" name="Google Shape;1303;p80"/>
          <p:cNvCxnSpPr/>
          <p:nvPr/>
        </p:nvCxnSpPr>
        <p:spPr>
          <a:xfrm rot="10800000">
            <a:off x="7876083" y="1410561"/>
            <a:ext cx="0" cy="1016400"/>
          </a:xfrm>
          <a:prstGeom prst="straightConnector1">
            <a:avLst/>
          </a:prstGeom>
          <a:noFill/>
          <a:ln cap="flat" cmpd="sng" w="28575">
            <a:solidFill>
              <a:srgbClr val="4F7BE8"/>
            </a:solidFill>
            <a:prstDash val="solid"/>
            <a:round/>
            <a:headEnd len="med" w="med" type="triangle"/>
            <a:tailEnd len="med" w="med" type="triangle"/>
          </a:ln>
        </p:spPr>
      </p:cxnSp>
      <p:sp>
        <p:nvSpPr>
          <p:cNvPr id="1304" name="Google Shape;1304;p80"/>
          <p:cNvSpPr txBox="1"/>
          <p:nvPr/>
        </p:nvSpPr>
        <p:spPr>
          <a:xfrm flipH="1">
            <a:off x="764814" y="3959805"/>
            <a:ext cx="530400" cy="26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49°</a:t>
            </a:r>
            <a:endParaRPr sz="1800">
              <a:latin typeface="Lexend"/>
              <a:ea typeface="Lexend"/>
              <a:cs typeface="Lexend"/>
              <a:sym typeface="Lexend"/>
            </a:endParaRPr>
          </a:p>
        </p:txBody>
      </p:sp>
      <p:sp>
        <p:nvSpPr>
          <p:cNvPr id="1305" name="Google Shape;1305;p80"/>
          <p:cNvSpPr/>
          <p:nvPr/>
        </p:nvSpPr>
        <p:spPr>
          <a:xfrm>
            <a:off x="4688561" y="3967012"/>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306" name="Google Shape;1306;p80"/>
          <p:cNvCxnSpPr/>
          <p:nvPr/>
        </p:nvCxnSpPr>
        <p:spPr>
          <a:xfrm rot="10800000">
            <a:off x="3522767" y="4257503"/>
            <a:ext cx="1359900" cy="0"/>
          </a:xfrm>
          <a:prstGeom prst="straightConnector1">
            <a:avLst/>
          </a:prstGeom>
          <a:noFill/>
          <a:ln cap="flat" cmpd="sng" w="28575">
            <a:solidFill>
              <a:srgbClr val="4F7BE8"/>
            </a:solidFill>
            <a:prstDash val="solid"/>
            <a:round/>
            <a:headEnd len="med" w="med" type="triangle"/>
            <a:tailEnd len="med" w="med" type="triangle"/>
          </a:ln>
        </p:spPr>
      </p:cxnSp>
      <p:sp>
        <p:nvSpPr>
          <p:cNvPr id="1307" name="Google Shape;1307;p80"/>
          <p:cNvSpPr txBox="1"/>
          <p:nvPr/>
        </p:nvSpPr>
        <p:spPr>
          <a:xfrm>
            <a:off x="3749874" y="4303937"/>
            <a:ext cx="9057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800">
                <a:solidFill>
                  <a:schemeClr val="dk1"/>
                </a:solidFill>
                <a:latin typeface="Lexend"/>
                <a:ea typeface="Lexend"/>
                <a:cs typeface="Lexend"/>
                <a:sym typeface="Lexend"/>
              </a:rPr>
              <a:t>14.9 cm</a:t>
            </a:r>
            <a:endParaRPr sz="1800">
              <a:latin typeface="Lexend"/>
              <a:ea typeface="Lexend"/>
              <a:cs typeface="Lexend"/>
              <a:sym typeface="Lexend"/>
            </a:endParaRPr>
          </a:p>
        </p:txBody>
      </p:sp>
      <p:sp>
        <p:nvSpPr>
          <p:cNvPr id="1308" name="Google Shape;1308;p80"/>
          <p:cNvSpPr txBox="1"/>
          <p:nvPr/>
        </p:nvSpPr>
        <p:spPr>
          <a:xfrm flipH="1">
            <a:off x="716545" y="2156955"/>
            <a:ext cx="530400" cy="26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39°</a:t>
            </a:r>
            <a:endParaRPr sz="1800">
              <a:latin typeface="Lexend"/>
              <a:ea typeface="Lexend"/>
              <a:cs typeface="Lexend"/>
              <a:sym typeface="Lexend"/>
            </a:endParaRPr>
          </a:p>
        </p:txBody>
      </p:sp>
      <p:sp>
        <p:nvSpPr>
          <p:cNvPr id="1309" name="Google Shape;1309;p80"/>
          <p:cNvSpPr txBox="1"/>
          <p:nvPr/>
        </p:nvSpPr>
        <p:spPr>
          <a:xfrm>
            <a:off x="3657556" y="2577516"/>
            <a:ext cx="8550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14.9 cm</a:t>
            </a:r>
            <a:endParaRPr sz="1800">
              <a:latin typeface="Lexend"/>
              <a:ea typeface="Lexend"/>
              <a:cs typeface="Lexend"/>
              <a:sym typeface="Lexend"/>
            </a:endParaRPr>
          </a:p>
        </p:txBody>
      </p:sp>
      <p:sp>
        <p:nvSpPr>
          <p:cNvPr id="1310" name="Google Shape;1310;p80"/>
          <p:cNvSpPr/>
          <p:nvPr/>
        </p:nvSpPr>
        <p:spPr>
          <a:xfrm flipH="1">
            <a:off x="4296675" y="2577512"/>
            <a:ext cx="1155900" cy="1155900"/>
          </a:xfrm>
          <a:prstGeom prst="arc">
            <a:avLst>
              <a:gd fmla="val 2216544" name="adj1"/>
              <a:gd fmla="val 5415087"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11" name="Google Shape;1311;p80"/>
          <p:cNvSpPr txBox="1"/>
          <p:nvPr/>
        </p:nvSpPr>
        <p:spPr>
          <a:xfrm flipH="1">
            <a:off x="4418026" y="3384998"/>
            <a:ext cx="530400" cy="26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41°</a:t>
            </a:r>
            <a:endParaRPr sz="1800">
              <a:latin typeface="Lexend"/>
              <a:ea typeface="Lexend"/>
              <a:cs typeface="Lexend"/>
              <a:sym typeface="Lexend"/>
            </a:endParaRPr>
          </a:p>
        </p:txBody>
      </p:sp>
      <p:sp>
        <p:nvSpPr>
          <p:cNvPr id="1312" name="Google Shape;1312;p80"/>
          <p:cNvSpPr txBox="1"/>
          <p:nvPr/>
        </p:nvSpPr>
        <p:spPr>
          <a:xfrm>
            <a:off x="7489725" y="3979075"/>
            <a:ext cx="739800" cy="26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14.9°</a:t>
            </a:r>
            <a:endParaRPr sz="1800">
              <a:latin typeface="Lexend"/>
              <a:ea typeface="Lexend"/>
              <a:cs typeface="Lexend"/>
              <a:sym typeface="Lexend"/>
            </a:endParaRPr>
          </a:p>
        </p:txBody>
      </p:sp>
      <p:sp>
        <p:nvSpPr>
          <p:cNvPr id="1313" name="Google Shape;1313;p80"/>
          <p:cNvSpPr/>
          <p:nvPr/>
        </p:nvSpPr>
        <p:spPr>
          <a:xfrm flipH="1" rot="5400000">
            <a:off x="7349307" y="2866300"/>
            <a:ext cx="735900" cy="19911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14" name="Google Shape;1314;p80"/>
          <p:cNvSpPr txBox="1"/>
          <p:nvPr/>
        </p:nvSpPr>
        <p:spPr>
          <a:xfrm>
            <a:off x="1972000" y="1786450"/>
            <a:ext cx="905700" cy="2646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i="1" lang="en-GB" sz="1800">
                <a:latin typeface="Lexend"/>
                <a:ea typeface="Times New Roman"/>
                <a:cs typeface="Times New Roman"/>
                <a:sym typeface="Times New Roman"/>
              </a:rPr>
              <a:t>a cm</a:t>
            </a:r>
            <a:r>
              <a:rPr lang="en-GB" sz="1800">
                <a:latin typeface="Lexend"/>
                <a:ea typeface="Lexend"/>
                <a:cs typeface="Lexend"/>
                <a:sym typeface="Lexend"/>
              </a:rPr>
              <a:t/>
            </a:r>
            <a:endParaRPr sz="1800">
              <a:latin typeface="Lexend"/>
              <a:ea typeface="Lexend"/>
              <a:cs typeface="Lexend"/>
              <a:sym typeface="Lexend"/>
            </a:endParaRPr>
          </a:p>
        </p:txBody>
      </p:sp>
      <p:sp>
        <p:nvSpPr>
          <p:cNvPr id="1315" name="Google Shape;1315;p80"/>
          <p:cNvSpPr txBox="1"/>
          <p:nvPr/>
        </p:nvSpPr>
        <p:spPr>
          <a:xfrm>
            <a:off x="4870205" y="1786450"/>
            <a:ext cx="905700" cy="2646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i="1" lang="en-GB" sz="1800">
                <a:latin typeface="Lexend"/>
                <a:ea typeface="Times New Roman"/>
                <a:cs typeface="Times New Roman"/>
                <a:sym typeface="Times New Roman"/>
              </a:rPr>
              <a:t>b cm</a:t>
            </a:r>
            <a:r>
              <a:rPr lang="en-GB" sz="1800">
                <a:latin typeface="Lexend"/>
                <a:ea typeface="Lexend"/>
                <a:cs typeface="Lexend"/>
                <a:sym typeface="Lexend"/>
              </a:rPr>
              <a:t/>
            </a:r>
            <a:endParaRPr sz="1800">
              <a:latin typeface="Lexend"/>
              <a:ea typeface="Lexend"/>
              <a:cs typeface="Lexend"/>
              <a:sym typeface="Lexend"/>
            </a:endParaRPr>
          </a:p>
        </p:txBody>
      </p:sp>
      <p:sp>
        <p:nvSpPr>
          <p:cNvPr id="1316" name="Google Shape;1316;p80"/>
          <p:cNvSpPr txBox="1"/>
          <p:nvPr/>
        </p:nvSpPr>
        <p:spPr>
          <a:xfrm>
            <a:off x="7908055" y="1786450"/>
            <a:ext cx="905700" cy="2646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i="1" lang="en-GB" sz="1800">
                <a:latin typeface="Lexend"/>
                <a:ea typeface="Times New Roman"/>
                <a:cs typeface="Times New Roman"/>
                <a:sym typeface="Times New Roman"/>
              </a:rPr>
              <a:t>c cm</a:t>
            </a:r>
            <a:r>
              <a:rPr lang="en-GB" sz="1800">
                <a:latin typeface="Lexend"/>
                <a:ea typeface="Lexend"/>
                <a:cs typeface="Lexend"/>
                <a:sym typeface="Lexend"/>
              </a:rPr>
              <a:t/>
            </a:r>
            <a:endParaRPr sz="1800">
              <a:latin typeface="Lexend"/>
              <a:ea typeface="Lexend"/>
              <a:cs typeface="Lexend"/>
              <a:sym typeface="Lexend"/>
            </a:endParaRPr>
          </a:p>
        </p:txBody>
      </p:sp>
      <p:sp>
        <p:nvSpPr>
          <p:cNvPr id="1317" name="Google Shape;1317;p80"/>
          <p:cNvSpPr txBox="1"/>
          <p:nvPr/>
        </p:nvSpPr>
        <p:spPr>
          <a:xfrm>
            <a:off x="966720" y="4374600"/>
            <a:ext cx="560100" cy="2646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i="1" lang="en-GB" sz="1800">
                <a:latin typeface="Lexend"/>
                <a:ea typeface="Times New Roman"/>
                <a:cs typeface="Times New Roman"/>
                <a:sym typeface="Times New Roman"/>
              </a:rPr>
              <a:t>d cm</a:t>
            </a:r>
            <a:r>
              <a:rPr lang="en-GB" sz="1800">
                <a:latin typeface="Lexend"/>
                <a:ea typeface="Lexend"/>
                <a:cs typeface="Lexend"/>
                <a:sym typeface="Lexend"/>
              </a:rPr>
              <a:t/>
            </a:r>
            <a:endParaRPr sz="1800">
              <a:latin typeface="Lexend"/>
              <a:ea typeface="Lexend"/>
              <a:cs typeface="Lexend"/>
              <a:sym typeface="Lexend"/>
            </a:endParaRPr>
          </a:p>
        </p:txBody>
      </p:sp>
      <p:sp>
        <p:nvSpPr>
          <p:cNvPr id="1318" name="Google Shape;1318;p80"/>
          <p:cNvSpPr txBox="1"/>
          <p:nvPr/>
        </p:nvSpPr>
        <p:spPr>
          <a:xfrm>
            <a:off x="5059449" y="3489792"/>
            <a:ext cx="560100" cy="2646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i="1" lang="en-GB" sz="1800">
                <a:latin typeface="Lexend"/>
                <a:ea typeface="Times New Roman"/>
                <a:cs typeface="Times New Roman"/>
                <a:sym typeface="Times New Roman"/>
              </a:rPr>
              <a:t>e cm</a:t>
            </a:r>
            <a:r>
              <a:rPr lang="en-GB" sz="1800">
                <a:latin typeface="Lexend"/>
                <a:ea typeface="Lexend"/>
                <a:cs typeface="Lexend"/>
                <a:sym typeface="Lexend"/>
              </a:rPr>
              <a:t/>
            </a:r>
            <a:endParaRPr sz="1800">
              <a:latin typeface="Lexend"/>
              <a:ea typeface="Lexend"/>
              <a:cs typeface="Lexend"/>
              <a:sym typeface="Lexend"/>
            </a:endParaRPr>
          </a:p>
        </p:txBody>
      </p:sp>
      <p:sp>
        <p:nvSpPr>
          <p:cNvPr id="1319" name="Google Shape;1319;p80"/>
          <p:cNvSpPr txBox="1"/>
          <p:nvPr/>
        </p:nvSpPr>
        <p:spPr>
          <a:xfrm>
            <a:off x="7496790" y="4382246"/>
            <a:ext cx="560100" cy="2646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i="1" lang="en-GB" sz="1800">
                <a:latin typeface="Lexend"/>
                <a:ea typeface="Times New Roman"/>
                <a:cs typeface="Times New Roman"/>
                <a:sym typeface="Times New Roman"/>
              </a:rPr>
              <a:t>f cm</a:t>
            </a:r>
            <a:r>
              <a:rPr lang="en-GB" sz="1800">
                <a:latin typeface="Lexend"/>
                <a:ea typeface="Lexend"/>
                <a:cs typeface="Lexend"/>
                <a:sym typeface="Lexend"/>
              </a:rPr>
              <a:t/>
            </a:r>
            <a:endParaRPr sz="1800">
              <a:latin typeface="Lexend"/>
              <a:ea typeface="Lexend"/>
              <a:cs typeface="Lexend"/>
              <a:sym typeface="Lexend"/>
            </a:endParaRPr>
          </a:p>
        </p:txBody>
      </p:sp>
      <p:sp>
        <p:nvSpPr>
          <p:cNvPr id="1320" name="Google Shape;1320;p80"/>
          <p:cNvSpPr txBox="1"/>
          <p:nvPr/>
        </p:nvSpPr>
        <p:spPr>
          <a:xfrm>
            <a:off x="313925" y="1133150"/>
            <a:ext cx="3981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a)</a:t>
            </a:r>
            <a:endParaRPr sz="1800">
              <a:latin typeface="Lexend"/>
              <a:ea typeface="Lexend"/>
              <a:cs typeface="Lexend"/>
              <a:sym typeface="Lexend"/>
            </a:endParaRPr>
          </a:p>
        </p:txBody>
      </p:sp>
      <p:sp>
        <p:nvSpPr>
          <p:cNvPr id="1321" name="Google Shape;1321;p80"/>
          <p:cNvSpPr txBox="1"/>
          <p:nvPr/>
        </p:nvSpPr>
        <p:spPr>
          <a:xfrm>
            <a:off x="3206625" y="1133150"/>
            <a:ext cx="3981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b)</a:t>
            </a:r>
            <a:endParaRPr sz="1800">
              <a:latin typeface="Lexend"/>
              <a:ea typeface="Lexend"/>
              <a:cs typeface="Lexend"/>
              <a:sym typeface="Lexend"/>
            </a:endParaRPr>
          </a:p>
        </p:txBody>
      </p:sp>
      <p:sp>
        <p:nvSpPr>
          <p:cNvPr id="1322" name="Google Shape;1322;p80"/>
          <p:cNvSpPr txBox="1"/>
          <p:nvPr/>
        </p:nvSpPr>
        <p:spPr>
          <a:xfrm>
            <a:off x="6099325" y="1133150"/>
            <a:ext cx="3981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c)</a:t>
            </a:r>
            <a:endParaRPr sz="1800">
              <a:latin typeface="Lexend"/>
              <a:ea typeface="Lexend"/>
              <a:cs typeface="Lexend"/>
              <a:sym typeface="Lexend"/>
            </a:endParaRPr>
          </a:p>
        </p:txBody>
      </p:sp>
      <p:sp>
        <p:nvSpPr>
          <p:cNvPr id="1323" name="Google Shape;1323;p80"/>
          <p:cNvSpPr txBox="1"/>
          <p:nvPr/>
        </p:nvSpPr>
        <p:spPr>
          <a:xfrm>
            <a:off x="313925" y="3013050"/>
            <a:ext cx="3981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d)</a:t>
            </a:r>
            <a:endParaRPr sz="1800">
              <a:latin typeface="Lexend"/>
              <a:ea typeface="Lexend"/>
              <a:cs typeface="Lexend"/>
              <a:sym typeface="Lexend"/>
            </a:endParaRPr>
          </a:p>
        </p:txBody>
      </p:sp>
      <p:sp>
        <p:nvSpPr>
          <p:cNvPr id="1324" name="Google Shape;1324;p80"/>
          <p:cNvSpPr txBox="1"/>
          <p:nvPr/>
        </p:nvSpPr>
        <p:spPr>
          <a:xfrm>
            <a:off x="3206625" y="3013050"/>
            <a:ext cx="3981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e)</a:t>
            </a:r>
            <a:endParaRPr sz="1800">
              <a:latin typeface="Lexend"/>
              <a:ea typeface="Lexend"/>
              <a:cs typeface="Lexend"/>
              <a:sym typeface="Lexend"/>
            </a:endParaRPr>
          </a:p>
        </p:txBody>
      </p:sp>
      <p:sp>
        <p:nvSpPr>
          <p:cNvPr id="1325" name="Google Shape;1325;p80"/>
          <p:cNvSpPr txBox="1"/>
          <p:nvPr/>
        </p:nvSpPr>
        <p:spPr>
          <a:xfrm>
            <a:off x="6099325" y="3013050"/>
            <a:ext cx="3981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f)</a:t>
            </a:r>
            <a:endParaRPr sz="1800">
              <a:latin typeface="Lexend"/>
              <a:ea typeface="Lexend"/>
              <a:cs typeface="Lexend"/>
              <a:sym typeface="Lexend"/>
            </a:endParaRPr>
          </a:p>
        </p:txBody>
      </p:sp>
      <p:sp>
        <p:nvSpPr>
          <p:cNvPr id="1326" name="Google Shape;1326;p80"/>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Qaabaynta qaacidada taanjanta (tangent)</a:t>
            </a:r>
            <a:endParaRPr/>
          </a:p>
        </p:txBody>
      </p:sp>
      <p:cxnSp>
        <p:nvCxnSpPr>
          <p:cNvPr id="1327" name="Google Shape;1327;p80"/>
          <p:cNvCxnSpPr/>
          <p:nvPr/>
        </p:nvCxnSpPr>
        <p:spPr>
          <a:xfrm rot="10800000">
            <a:off x="6434225" y="2579350"/>
            <a:ext cx="1358700" cy="0"/>
          </a:xfrm>
          <a:prstGeom prst="straightConnector1">
            <a:avLst/>
          </a:prstGeom>
          <a:noFill/>
          <a:ln cap="flat" cmpd="sng" w="28575">
            <a:solidFill>
              <a:srgbClr val="4F7BE8"/>
            </a:solidFill>
            <a:prstDash val="solid"/>
            <a:round/>
            <a:headEnd len="med" w="med" type="triangle"/>
            <a:tailEnd len="med" w="med" type="triangle"/>
          </a:ln>
        </p:spPr>
      </p:cxnSp>
      <p:sp>
        <p:nvSpPr>
          <p:cNvPr id="1328" name="Google Shape;1328;p80"/>
          <p:cNvSpPr txBox="1"/>
          <p:nvPr/>
        </p:nvSpPr>
        <p:spPr>
          <a:xfrm>
            <a:off x="6705556" y="2577516"/>
            <a:ext cx="8550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14.9 cm</a:t>
            </a:r>
            <a:endParaRPr sz="1800">
              <a:latin typeface="Lexend"/>
              <a:ea typeface="Lexend"/>
              <a:cs typeface="Lexend"/>
              <a:sym typeface="Lexend"/>
            </a:endParaRPr>
          </a:p>
        </p:txBody>
      </p:sp>
      <p:cxnSp>
        <p:nvCxnSpPr>
          <p:cNvPr id="1329" name="Google Shape;1329;p80"/>
          <p:cNvCxnSpPr/>
          <p:nvPr/>
        </p:nvCxnSpPr>
        <p:spPr>
          <a:xfrm rot="10800000">
            <a:off x="570875" y="4374598"/>
            <a:ext cx="1351800" cy="0"/>
          </a:xfrm>
          <a:prstGeom prst="straightConnector1">
            <a:avLst/>
          </a:prstGeom>
          <a:noFill/>
          <a:ln cap="flat" cmpd="sng" w="28575">
            <a:solidFill>
              <a:srgbClr val="4F7BE8"/>
            </a:solidFill>
            <a:prstDash val="solid"/>
            <a:round/>
            <a:headEnd len="med" w="med" type="triangle"/>
            <a:tailEnd len="med" w="med" type="triangle"/>
          </a:ln>
        </p:spPr>
      </p:cxnSp>
      <p:cxnSp>
        <p:nvCxnSpPr>
          <p:cNvPr id="1330" name="Google Shape;1330;p80"/>
          <p:cNvCxnSpPr/>
          <p:nvPr/>
        </p:nvCxnSpPr>
        <p:spPr>
          <a:xfrm rot="10800000">
            <a:off x="4997933" y="3144636"/>
            <a:ext cx="0" cy="1016400"/>
          </a:xfrm>
          <a:prstGeom prst="straightConnector1">
            <a:avLst/>
          </a:prstGeom>
          <a:noFill/>
          <a:ln cap="flat" cmpd="sng" w="28575">
            <a:solidFill>
              <a:srgbClr val="4F7BE8"/>
            </a:solidFill>
            <a:prstDash val="solid"/>
            <a:round/>
            <a:headEnd len="med" w="med" type="triangle"/>
            <a:tailEnd len="med" w="med" type="triangle"/>
          </a:ln>
        </p:spPr>
      </p:cxnSp>
      <p:cxnSp>
        <p:nvCxnSpPr>
          <p:cNvPr id="1331" name="Google Shape;1331;p80"/>
          <p:cNvCxnSpPr/>
          <p:nvPr/>
        </p:nvCxnSpPr>
        <p:spPr>
          <a:xfrm rot="10800000">
            <a:off x="6723179" y="4354175"/>
            <a:ext cx="1991100" cy="0"/>
          </a:xfrm>
          <a:prstGeom prst="straightConnector1">
            <a:avLst/>
          </a:prstGeom>
          <a:noFill/>
          <a:ln cap="flat" cmpd="sng" w="28575">
            <a:solidFill>
              <a:srgbClr val="4F7BE8"/>
            </a:solidFill>
            <a:prstDash val="solid"/>
            <a:round/>
            <a:headEnd len="med" w="med" type="triangle"/>
            <a:tailEnd len="med" w="med" type="triangle"/>
          </a:ln>
        </p:spPr>
      </p:cxnSp>
      <p:sp>
        <p:nvSpPr>
          <p:cNvPr id="1332" name="Google Shape;1332;p80"/>
          <p:cNvSpPr/>
          <p:nvPr/>
        </p:nvSpPr>
        <p:spPr>
          <a:xfrm rot="-5400000">
            <a:off x="3694517" y="2972887"/>
            <a:ext cx="1016400" cy="1359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6" name="Shape 1336"/>
        <p:cNvGrpSpPr/>
        <p:nvPr/>
      </p:nvGrpSpPr>
      <p:grpSpPr>
        <a:xfrm>
          <a:off x="0" y="0"/>
          <a:ext cx="0" cy="0"/>
          <a:chOff x="0" y="0"/>
          <a:chExt cx="0" cy="0"/>
        </a:xfrm>
      </p:grpSpPr>
      <p:sp>
        <p:nvSpPr>
          <p:cNvPr id="1337" name="Google Shape;1337;p81"/>
          <p:cNvSpPr/>
          <p:nvPr/>
        </p:nvSpPr>
        <p:spPr>
          <a:xfrm rot="-5400000">
            <a:off x="2109817" y="-30445"/>
            <a:ext cx="2439000" cy="55017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38" name="Google Shape;1338;p81"/>
          <p:cNvSpPr/>
          <p:nvPr/>
        </p:nvSpPr>
        <p:spPr>
          <a:xfrm rot="-5400000">
            <a:off x="1894876" y="525899"/>
            <a:ext cx="2097600" cy="47304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39" name="Google Shape;1339;p81"/>
          <p:cNvSpPr/>
          <p:nvPr/>
        </p:nvSpPr>
        <p:spPr>
          <a:xfrm rot="-5400000">
            <a:off x="1609277" y="1266599"/>
            <a:ext cx="1642500" cy="37041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40" name="Google Shape;1340;p81"/>
          <p:cNvSpPr txBox="1"/>
          <p:nvPr/>
        </p:nvSpPr>
        <p:spPr>
          <a:xfrm>
            <a:off x="324000" y="610600"/>
            <a:ext cx="8496000" cy="615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4) Hel dhererka masaafada a, b, c, iyo d (ku soo koob tirada ugu dhow).</a:t>
            </a:r>
            <a:r>
              <a:rPr i="1" lang="en-GB" sz="1800">
                <a:latin typeface="Lexend"/>
                <a:ea typeface="Times New Roman"/>
                <a:cs typeface="Times New Roman"/>
                <a:sym typeface="Times New Roman"/>
              </a:rPr>
              <a:t/>
            </a:r>
            <a:r>
              <a:rPr lang="en-GB" sz="1800">
                <a:latin typeface="Lexend"/>
                <a:ea typeface="Lexend"/>
                <a:cs typeface="Lexend"/>
                <a:sym typeface="Lexend"/>
              </a:rPr>
              <a:t/>
            </a:r>
            <a:r>
              <a:rPr i="1" lang="en-GB" sz="1800">
                <a:latin typeface="Lexend"/>
                <a:ea typeface="Times New Roman"/>
                <a:cs typeface="Times New Roman"/>
                <a:sym typeface="Times New Roman"/>
              </a:rPr>
              <a:t/>
            </a:r>
            <a:r>
              <a:rPr lang="en-GB" sz="1800">
                <a:latin typeface="Lexend"/>
                <a:ea typeface="Lexend"/>
                <a:cs typeface="Lexend"/>
                <a:sym typeface="Lexend"/>
              </a:rPr>
              <a:t/>
            </a:r>
            <a:r>
              <a:rPr i="1" lang="en-GB" sz="1800">
                <a:latin typeface="Lexend"/>
                <a:ea typeface="Times New Roman"/>
                <a:cs typeface="Times New Roman"/>
                <a:sym typeface="Times New Roman"/>
              </a:rPr>
              <a:t/>
            </a:r>
            <a:r>
              <a:rPr lang="en-GB" sz="1800">
                <a:latin typeface="Lexend"/>
                <a:ea typeface="Lexend"/>
                <a:cs typeface="Lexend"/>
                <a:sym typeface="Lexend"/>
              </a:rPr>
              <a:t/>
            </a:r>
            <a:r>
              <a:rPr i="1" lang="en-GB" sz="1800">
                <a:latin typeface="Lexend"/>
                <a:ea typeface="Times New Roman"/>
                <a:cs typeface="Times New Roman"/>
                <a:sym typeface="Times New Roman"/>
              </a:rPr>
              <a:t/>
            </a:r>
            <a:r>
              <a:rPr lang="en-GB" sz="1800">
                <a:latin typeface="Lexend"/>
                <a:ea typeface="Lexend"/>
                <a:cs typeface="Lexend"/>
                <a:sym typeface="Lexend"/>
              </a:rPr>
              <a:t/>
            </a:r>
            <a:endParaRPr sz="1800">
              <a:latin typeface="Lexend"/>
              <a:ea typeface="Lexend"/>
              <a:cs typeface="Lexend"/>
              <a:sym typeface="Lexend"/>
            </a:endParaRPr>
          </a:p>
        </p:txBody>
      </p:sp>
      <p:sp>
        <p:nvSpPr>
          <p:cNvPr id="1341" name="Google Shape;1341;p81"/>
          <p:cNvSpPr/>
          <p:nvPr/>
        </p:nvSpPr>
        <p:spPr>
          <a:xfrm flipH="1">
            <a:off x="-434632" y="2904770"/>
            <a:ext cx="2071800" cy="2071800"/>
          </a:xfrm>
          <a:prstGeom prst="arc">
            <a:avLst>
              <a:gd fmla="val 10771373" name="adj1"/>
              <a:gd fmla="val 12273905"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42" name="Google Shape;1342;p81"/>
          <p:cNvSpPr/>
          <p:nvPr/>
        </p:nvSpPr>
        <p:spPr>
          <a:xfrm rot="-5400000">
            <a:off x="1364028" y="1903048"/>
            <a:ext cx="1251300" cy="28224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43" name="Google Shape;1343;p81"/>
          <p:cNvSpPr/>
          <p:nvPr/>
        </p:nvSpPr>
        <p:spPr>
          <a:xfrm>
            <a:off x="3170484" y="3709488"/>
            <a:ext cx="230400" cy="2304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44" name="Google Shape;1344;p81"/>
          <p:cNvSpPr txBox="1"/>
          <p:nvPr/>
        </p:nvSpPr>
        <p:spPr>
          <a:xfrm>
            <a:off x="1684800" y="4152001"/>
            <a:ext cx="8271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50 cm</a:t>
            </a:r>
            <a:endParaRPr sz="1800">
              <a:latin typeface="Lexend"/>
              <a:ea typeface="Lexend"/>
              <a:cs typeface="Lexend"/>
              <a:sym typeface="Lexend"/>
            </a:endParaRPr>
          </a:p>
        </p:txBody>
      </p:sp>
      <p:cxnSp>
        <p:nvCxnSpPr>
          <p:cNvPr id="1345" name="Google Shape;1345;p81"/>
          <p:cNvCxnSpPr/>
          <p:nvPr/>
        </p:nvCxnSpPr>
        <p:spPr>
          <a:xfrm rot="10800000">
            <a:off x="3483825" y="2673250"/>
            <a:ext cx="0" cy="1249500"/>
          </a:xfrm>
          <a:prstGeom prst="straightConnector1">
            <a:avLst/>
          </a:prstGeom>
          <a:noFill/>
          <a:ln cap="flat" cmpd="sng" w="28575">
            <a:solidFill>
              <a:srgbClr val="4F7BE8"/>
            </a:solidFill>
            <a:prstDash val="solid"/>
            <a:round/>
            <a:headEnd len="med" w="med" type="triangle"/>
            <a:tailEnd len="med" w="med" type="triangle"/>
          </a:ln>
        </p:spPr>
      </p:cxnSp>
      <p:sp>
        <p:nvSpPr>
          <p:cNvPr id="1346" name="Google Shape;1346;p81"/>
          <p:cNvSpPr txBox="1"/>
          <p:nvPr/>
        </p:nvSpPr>
        <p:spPr>
          <a:xfrm flipH="1">
            <a:off x="1030040" y="3650237"/>
            <a:ext cx="629700" cy="314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27°</a:t>
            </a:r>
            <a:endParaRPr sz="1800">
              <a:latin typeface="Lexend"/>
              <a:ea typeface="Lexend"/>
              <a:cs typeface="Lexend"/>
              <a:sym typeface="Lexend"/>
            </a:endParaRPr>
          </a:p>
        </p:txBody>
      </p:sp>
      <p:sp>
        <p:nvSpPr>
          <p:cNvPr id="1347" name="Google Shape;1347;p81"/>
          <p:cNvSpPr txBox="1"/>
          <p:nvPr/>
        </p:nvSpPr>
        <p:spPr>
          <a:xfrm>
            <a:off x="3504383" y="3151995"/>
            <a:ext cx="632700" cy="2646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i="1" lang="en-GB" sz="1800">
                <a:latin typeface="Lexend"/>
                <a:ea typeface="Times New Roman"/>
                <a:cs typeface="Times New Roman"/>
                <a:sym typeface="Times New Roman"/>
              </a:rPr>
              <a:t>a cm</a:t>
            </a:r>
            <a:r>
              <a:rPr lang="en-GB" sz="1800">
                <a:latin typeface="Lexend"/>
                <a:ea typeface="Lexend"/>
                <a:cs typeface="Lexend"/>
                <a:sym typeface="Lexend"/>
              </a:rPr>
              <a:t/>
            </a:r>
            <a:endParaRPr sz="1800">
              <a:latin typeface="Lexend"/>
              <a:ea typeface="Lexend"/>
              <a:cs typeface="Lexend"/>
              <a:sym typeface="Lexend"/>
            </a:endParaRPr>
          </a:p>
        </p:txBody>
      </p:sp>
      <p:sp>
        <p:nvSpPr>
          <p:cNvPr id="1348" name="Google Shape;1348;p81"/>
          <p:cNvSpPr/>
          <p:nvPr/>
        </p:nvSpPr>
        <p:spPr>
          <a:xfrm>
            <a:off x="4052165" y="3709488"/>
            <a:ext cx="230400" cy="2304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49" name="Google Shape;1349;p81"/>
          <p:cNvSpPr/>
          <p:nvPr/>
        </p:nvSpPr>
        <p:spPr>
          <a:xfrm>
            <a:off x="5078474" y="3709488"/>
            <a:ext cx="230400" cy="2304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50" name="Google Shape;1350;p81"/>
          <p:cNvSpPr/>
          <p:nvPr/>
        </p:nvSpPr>
        <p:spPr>
          <a:xfrm>
            <a:off x="5849461" y="3709488"/>
            <a:ext cx="230400" cy="2304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351" name="Google Shape;1351;p81"/>
          <p:cNvCxnSpPr/>
          <p:nvPr/>
        </p:nvCxnSpPr>
        <p:spPr>
          <a:xfrm rot="10800000">
            <a:off x="545650" y="4129800"/>
            <a:ext cx="2837100" cy="0"/>
          </a:xfrm>
          <a:prstGeom prst="straightConnector1">
            <a:avLst/>
          </a:prstGeom>
          <a:noFill/>
          <a:ln cap="flat" cmpd="sng" w="28575">
            <a:solidFill>
              <a:srgbClr val="4F7BE8"/>
            </a:solidFill>
            <a:prstDash val="solid"/>
            <a:round/>
            <a:headEnd len="med" w="med" type="triangle"/>
            <a:tailEnd len="med" w="med" type="triangle"/>
          </a:ln>
        </p:spPr>
      </p:cxnSp>
      <p:sp>
        <p:nvSpPr>
          <p:cNvPr id="1352" name="Google Shape;1352;p81"/>
          <p:cNvSpPr txBox="1"/>
          <p:nvPr/>
        </p:nvSpPr>
        <p:spPr>
          <a:xfrm>
            <a:off x="3560975" y="4129801"/>
            <a:ext cx="632700" cy="2646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i="1" lang="en-GB" sz="1800">
                <a:latin typeface="Lexend"/>
                <a:ea typeface="Times New Roman"/>
                <a:cs typeface="Times New Roman"/>
                <a:sym typeface="Times New Roman"/>
              </a:rPr>
              <a:t>b cm</a:t>
            </a:r>
            <a:r>
              <a:rPr lang="en-GB" sz="1800">
                <a:latin typeface="Lexend"/>
                <a:ea typeface="Lexend"/>
                <a:cs typeface="Lexend"/>
                <a:sym typeface="Lexend"/>
              </a:rPr>
              <a:t/>
            </a:r>
            <a:endParaRPr sz="1800">
              <a:latin typeface="Lexend"/>
              <a:ea typeface="Lexend"/>
              <a:cs typeface="Lexend"/>
              <a:sym typeface="Lexend"/>
            </a:endParaRPr>
          </a:p>
        </p:txBody>
      </p:sp>
      <p:cxnSp>
        <p:nvCxnSpPr>
          <p:cNvPr id="1353" name="Google Shape;1353;p81"/>
          <p:cNvCxnSpPr/>
          <p:nvPr/>
        </p:nvCxnSpPr>
        <p:spPr>
          <a:xfrm rot="10800000">
            <a:off x="4369325" y="2278150"/>
            <a:ext cx="0" cy="1644600"/>
          </a:xfrm>
          <a:prstGeom prst="straightConnector1">
            <a:avLst/>
          </a:prstGeom>
          <a:noFill/>
          <a:ln cap="flat" cmpd="sng" w="28575">
            <a:solidFill>
              <a:srgbClr val="4F7BE8"/>
            </a:solidFill>
            <a:prstDash val="solid"/>
            <a:round/>
            <a:headEnd len="med" w="med" type="triangle"/>
            <a:tailEnd len="med" w="med" type="triangle"/>
          </a:ln>
        </p:spPr>
      </p:cxnSp>
      <p:sp>
        <p:nvSpPr>
          <p:cNvPr id="1354" name="Google Shape;1354;p81"/>
          <p:cNvSpPr txBox="1"/>
          <p:nvPr/>
        </p:nvSpPr>
        <p:spPr>
          <a:xfrm>
            <a:off x="4403635" y="2908324"/>
            <a:ext cx="632700" cy="3483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39.5 cm</a:t>
            </a:r>
            <a:endParaRPr sz="1800">
              <a:latin typeface="Lexend"/>
              <a:ea typeface="Lexend"/>
              <a:cs typeface="Lexend"/>
              <a:sym typeface="Lexend"/>
            </a:endParaRPr>
          </a:p>
        </p:txBody>
      </p:sp>
      <p:sp>
        <p:nvSpPr>
          <p:cNvPr id="1355" name="Google Shape;1355;p81"/>
          <p:cNvSpPr txBox="1"/>
          <p:nvPr/>
        </p:nvSpPr>
        <p:spPr>
          <a:xfrm>
            <a:off x="4474495" y="4129801"/>
            <a:ext cx="699000" cy="2646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10 cm</a:t>
            </a:r>
            <a:endParaRPr sz="1800">
              <a:latin typeface="Lexend"/>
              <a:ea typeface="Lexend"/>
              <a:cs typeface="Lexend"/>
              <a:sym typeface="Lexend"/>
            </a:endParaRPr>
          </a:p>
        </p:txBody>
      </p:sp>
      <p:cxnSp>
        <p:nvCxnSpPr>
          <p:cNvPr id="1356" name="Google Shape;1356;p81"/>
          <p:cNvCxnSpPr/>
          <p:nvPr/>
        </p:nvCxnSpPr>
        <p:spPr>
          <a:xfrm rot="10800000">
            <a:off x="5393650" y="1821850"/>
            <a:ext cx="0" cy="2100900"/>
          </a:xfrm>
          <a:prstGeom prst="straightConnector1">
            <a:avLst/>
          </a:prstGeom>
          <a:noFill/>
          <a:ln cap="flat" cmpd="sng" w="28575">
            <a:solidFill>
              <a:srgbClr val="4F7BE8"/>
            </a:solidFill>
            <a:prstDash val="solid"/>
            <a:round/>
            <a:headEnd len="med" w="med" type="triangle"/>
            <a:tailEnd len="med" w="med" type="triangle"/>
          </a:ln>
        </p:spPr>
      </p:cxnSp>
      <p:sp>
        <p:nvSpPr>
          <p:cNvPr id="1357" name="Google Shape;1357;p81"/>
          <p:cNvSpPr txBox="1"/>
          <p:nvPr/>
        </p:nvSpPr>
        <p:spPr>
          <a:xfrm>
            <a:off x="5414207" y="2626794"/>
            <a:ext cx="632700" cy="4449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i="1" lang="en-GB" sz="1800">
                <a:latin typeface="Lexend"/>
                <a:ea typeface="Times New Roman"/>
                <a:cs typeface="Times New Roman"/>
                <a:sym typeface="Times New Roman"/>
              </a:rPr>
              <a:t>c cm</a:t>
            </a:r>
            <a:r>
              <a:rPr lang="en-GB" sz="1800">
                <a:latin typeface="Lexend"/>
                <a:ea typeface="Lexend"/>
                <a:cs typeface="Lexend"/>
                <a:sym typeface="Lexend"/>
              </a:rPr>
              <a:t/>
            </a:r>
            <a:endParaRPr sz="1800">
              <a:latin typeface="Lexend"/>
              <a:ea typeface="Lexend"/>
              <a:cs typeface="Lexend"/>
              <a:sym typeface="Lexend"/>
            </a:endParaRPr>
          </a:p>
        </p:txBody>
      </p:sp>
      <p:cxnSp>
        <p:nvCxnSpPr>
          <p:cNvPr id="1358" name="Google Shape;1358;p81"/>
          <p:cNvCxnSpPr/>
          <p:nvPr/>
        </p:nvCxnSpPr>
        <p:spPr>
          <a:xfrm rot="10800000">
            <a:off x="6166625" y="1483750"/>
            <a:ext cx="0" cy="2439000"/>
          </a:xfrm>
          <a:prstGeom prst="straightConnector1">
            <a:avLst/>
          </a:prstGeom>
          <a:noFill/>
          <a:ln cap="flat" cmpd="sng" w="28575">
            <a:solidFill>
              <a:srgbClr val="4F7BE8"/>
            </a:solidFill>
            <a:prstDash val="solid"/>
            <a:round/>
            <a:headEnd len="med" w="med" type="triangle"/>
            <a:tailEnd len="med" w="med" type="triangle"/>
          </a:ln>
        </p:spPr>
      </p:cxnSp>
      <p:sp>
        <p:nvSpPr>
          <p:cNvPr id="1359" name="Google Shape;1359;p81"/>
          <p:cNvSpPr txBox="1"/>
          <p:nvPr/>
        </p:nvSpPr>
        <p:spPr>
          <a:xfrm>
            <a:off x="6187173" y="2418225"/>
            <a:ext cx="881700" cy="5166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64 cm</a:t>
            </a:r>
            <a:endParaRPr sz="1800">
              <a:latin typeface="Lexend"/>
              <a:ea typeface="Lexend"/>
              <a:cs typeface="Lexend"/>
              <a:sym typeface="Lexend"/>
            </a:endParaRPr>
          </a:p>
        </p:txBody>
      </p:sp>
      <p:sp>
        <p:nvSpPr>
          <p:cNvPr id="1360" name="Google Shape;1360;p81"/>
          <p:cNvSpPr txBox="1"/>
          <p:nvPr/>
        </p:nvSpPr>
        <p:spPr>
          <a:xfrm>
            <a:off x="5414202" y="4129801"/>
            <a:ext cx="632700" cy="2646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i="1" lang="en-GB" sz="1800">
                <a:latin typeface="Lexend"/>
                <a:ea typeface="Times New Roman"/>
                <a:cs typeface="Times New Roman"/>
                <a:sym typeface="Times New Roman"/>
              </a:rPr>
              <a:t>d cm</a:t>
            </a:r>
            <a:r>
              <a:rPr lang="en-GB" sz="1800">
                <a:latin typeface="Lexend"/>
                <a:ea typeface="Lexend"/>
                <a:cs typeface="Lexend"/>
                <a:sym typeface="Lexend"/>
              </a:rPr>
              <a:t/>
            </a:r>
            <a:endParaRPr sz="1800">
              <a:latin typeface="Lexend"/>
              <a:ea typeface="Lexend"/>
              <a:cs typeface="Lexend"/>
              <a:sym typeface="Lexend"/>
            </a:endParaRPr>
          </a:p>
        </p:txBody>
      </p:sp>
      <p:sp>
        <p:nvSpPr>
          <p:cNvPr id="1361" name="Google Shape;1361;p81"/>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Qaabaynta qaacidada tangent (Formalising the tangent formula)</a:t>
            </a:r>
            <a:endParaRPr/>
          </a:p>
        </p:txBody>
      </p:sp>
      <p:cxnSp>
        <p:nvCxnSpPr>
          <p:cNvPr id="1362" name="Google Shape;1362;p81"/>
          <p:cNvCxnSpPr/>
          <p:nvPr/>
        </p:nvCxnSpPr>
        <p:spPr>
          <a:xfrm rot="10800000">
            <a:off x="3377100" y="4129800"/>
            <a:ext cx="896700" cy="0"/>
          </a:xfrm>
          <a:prstGeom prst="straightConnector1">
            <a:avLst/>
          </a:prstGeom>
          <a:noFill/>
          <a:ln cap="flat" cmpd="sng" w="28575">
            <a:solidFill>
              <a:srgbClr val="4F7BE8"/>
            </a:solidFill>
            <a:prstDash val="solid"/>
            <a:round/>
            <a:headEnd len="med" w="med" type="triangle"/>
            <a:tailEnd len="med" w="med" type="triangle"/>
          </a:ln>
        </p:spPr>
      </p:cxnSp>
      <p:cxnSp>
        <p:nvCxnSpPr>
          <p:cNvPr id="1363" name="Google Shape;1363;p81"/>
          <p:cNvCxnSpPr/>
          <p:nvPr/>
        </p:nvCxnSpPr>
        <p:spPr>
          <a:xfrm rot="10800000">
            <a:off x="4260000" y="4129800"/>
            <a:ext cx="1038000" cy="0"/>
          </a:xfrm>
          <a:prstGeom prst="straightConnector1">
            <a:avLst/>
          </a:prstGeom>
          <a:noFill/>
          <a:ln cap="flat" cmpd="sng" w="28575">
            <a:solidFill>
              <a:srgbClr val="4F7BE8"/>
            </a:solidFill>
            <a:prstDash val="solid"/>
            <a:round/>
            <a:headEnd len="med" w="med" type="triangle"/>
            <a:tailEnd len="med" w="med" type="triangle"/>
          </a:ln>
        </p:spPr>
      </p:cxnSp>
      <p:cxnSp>
        <p:nvCxnSpPr>
          <p:cNvPr id="1364" name="Google Shape;1364;p81"/>
          <p:cNvCxnSpPr/>
          <p:nvPr/>
        </p:nvCxnSpPr>
        <p:spPr>
          <a:xfrm rot="10800000">
            <a:off x="5255275" y="4129800"/>
            <a:ext cx="821100" cy="0"/>
          </a:xfrm>
          <a:prstGeom prst="straightConnector1">
            <a:avLst/>
          </a:prstGeom>
          <a:noFill/>
          <a:ln cap="flat" cmpd="sng" w="28575">
            <a:solidFill>
              <a:srgbClr val="4F7BE8"/>
            </a:solidFill>
            <a:prstDash val="solid"/>
            <a:round/>
            <a:headEnd len="med" w="med" type="triangle"/>
            <a:tailEnd len="med" w="med" type="triangle"/>
          </a:ln>
        </p:spPr>
      </p:cxn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8" name="Shape 1368"/>
        <p:cNvGrpSpPr/>
        <p:nvPr/>
      </p:nvGrpSpPr>
      <p:grpSpPr>
        <a:xfrm>
          <a:off x="0" y="0"/>
          <a:ext cx="0" cy="0"/>
          <a:chOff x="0" y="0"/>
          <a:chExt cx="0" cy="0"/>
        </a:xfrm>
      </p:grpSpPr>
      <p:sp>
        <p:nvSpPr>
          <p:cNvPr id="1369" name="Google Shape;1369;p82"/>
          <p:cNvSpPr/>
          <p:nvPr/>
        </p:nvSpPr>
        <p:spPr>
          <a:xfrm>
            <a:off x="6555275" y="2563400"/>
            <a:ext cx="1178400" cy="1178700"/>
          </a:xfrm>
          <a:prstGeom prst="arc">
            <a:avLst>
              <a:gd fmla="val 21431706" name="adj1"/>
              <a:gd fmla="val 2341765"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70" name="Google Shape;1370;p82"/>
          <p:cNvSpPr txBox="1"/>
          <p:nvPr/>
        </p:nvSpPr>
        <p:spPr>
          <a:xfrm>
            <a:off x="604099" y="3926425"/>
            <a:ext cx="1111800" cy="2697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800">
                <a:solidFill>
                  <a:schemeClr val="dk1"/>
                </a:solidFill>
                <a:latin typeface="Lexend"/>
                <a:ea typeface="Times New Roman"/>
                <a:cs typeface="Times New Roman"/>
                <a:sym typeface="Times New Roman"/>
              </a:rPr>
              <a:t>tan( )</a:t>
            </a:r>
            <a:r>
              <a:rPr lang="en-GB" sz="1800">
                <a:solidFill>
                  <a:schemeClr val="dk1"/>
                </a:solidFill>
                <a:latin typeface="Lexend"/>
                <a:ea typeface="Times New Roman"/>
                <a:cs typeface="Times New Roman"/>
                <a:sym typeface="Times New Roman"/>
              </a:rPr>
              <a:t/>
            </a:r>
            <a:r>
              <a:rPr lang="en-GB" sz="1800">
                <a:solidFill>
                  <a:schemeClr val="dk1"/>
                </a:solidFill>
                <a:latin typeface="Lexend"/>
                <a:ea typeface="Lexend"/>
                <a:cs typeface="Lexend"/>
                <a:sym typeface="Lexend"/>
              </a:rPr>
              <a:t/>
            </a:r>
            <a:endParaRPr sz="1800">
              <a:latin typeface="Lexend"/>
              <a:ea typeface="Lexend"/>
              <a:cs typeface="Lexend"/>
              <a:sym typeface="Lexend"/>
            </a:endParaRPr>
          </a:p>
        </p:txBody>
      </p:sp>
      <p:sp>
        <p:nvSpPr>
          <p:cNvPr id="1371" name="Google Shape;1371;p82"/>
          <p:cNvSpPr/>
          <p:nvPr/>
        </p:nvSpPr>
        <p:spPr>
          <a:xfrm>
            <a:off x="1005950" y="3940178"/>
            <a:ext cx="575400" cy="3096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1372" name="Google Shape;1372;p82"/>
          <p:cNvSpPr txBox="1"/>
          <p:nvPr/>
        </p:nvSpPr>
        <p:spPr>
          <a:xfrm>
            <a:off x="324000" y="610600"/>
            <a:ext cx="8496000" cy="1108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1) Ku beddel dhinacyada iyo xagasha la calaamadeeyay saddexagal kasta labadan nooc ee qaacidada tangent.</a:t>
            </a:r>
            <a:endParaRPr sz="1800">
              <a:latin typeface="Lexend"/>
              <a:ea typeface="Lexend"/>
              <a:cs typeface="Lexend"/>
              <a:sym typeface="Lexend"/>
            </a:endParaRPr>
          </a:p>
          <a:p>
            <a:pPr indent="0" lvl="0" marL="0" rtl="0" algn="l">
              <a:spcBef>
                <a:spcPts val="0"/>
              </a:spcBef>
              <a:spcAft>
                <a:spcPts val="0"/>
              </a:spcAft>
              <a:buNone/>
            </a:pPr>
            <a:r>
              <a:rPr lang="en-GB" sz="1800">
                <a:latin typeface="Lexend"/>
                <a:ea typeface="Lexend"/>
                <a:cs typeface="Lexend"/>
                <a:sym typeface="Lexend"/>
              </a:rPr>
              <a:t>Saddexagal kasta, dooro nooca ugu habboon ee qaacidada tangent si aad u hesho dhererka dhinaca maqan.</a:t>
            </a:r>
            <a:endParaRPr sz="1800">
              <a:latin typeface="Lexend"/>
              <a:ea typeface="Lexend"/>
              <a:cs typeface="Lexend"/>
              <a:sym typeface="Lexend"/>
            </a:endParaRPr>
          </a:p>
        </p:txBody>
      </p:sp>
      <p:cxnSp>
        <p:nvCxnSpPr>
          <p:cNvPr id="1373" name="Google Shape;1373;p82"/>
          <p:cNvCxnSpPr>
            <a:stCxn id="1372" idx="2"/>
          </p:cNvCxnSpPr>
          <p:nvPr/>
        </p:nvCxnSpPr>
        <p:spPr>
          <a:xfrm>
            <a:off x="4572000" y="1718800"/>
            <a:ext cx="0" cy="3108300"/>
          </a:xfrm>
          <a:prstGeom prst="straightConnector1">
            <a:avLst/>
          </a:prstGeom>
          <a:noFill/>
          <a:ln cap="flat" cmpd="sng" w="38100">
            <a:solidFill>
              <a:schemeClr val="accent4"/>
            </a:solidFill>
            <a:prstDash val="solid"/>
            <a:round/>
            <a:headEnd len="med" w="med" type="none"/>
            <a:tailEnd len="med" w="med" type="none"/>
          </a:ln>
        </p:spPr>
      </p:cxnSp>
      <p:sp>
        <p:nvSpPr>
          <p:cNvPr id="1374" name="Google Shape;1374;p82"/>
          <p:cNvSpPr/>
          <p:nvPr/>
        </p:nvSpPr>
        <p:spPr>
          <a:xfrm>
            <a:off x="453075" y="2254553"/>
            <a:ext cx="555900" cy="3096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1375" name="Google Shape;1375;p82"/>
          <p:cNvSpPr txBox="1"/>
          <p:nvPr/>
        </p:nvSpPr>
        <p:spPr>
          <a:xfrm>
            <a:off x="680299" y="2258403"/>
            <a:ext cx="2187000" cy="2697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800">
                <a:solidFill>
                  <a:schemeClr val="dk1"/>
                </a:solidFill>
                <a:latin typeface="Lexend"/>
                <a:ea typeface="Times New Roman"/>
                <a:cs typeface="Times New Roman"/>
                <a:sym typeface="Times New Roman"/>
              </a:rPr>
              <a:t>× tan( ) =</a:t>
            </a:r>
            <a:r>
              <a:rPr lang="en-GB" sz="1800">
                <a:solidFill>
                  <a:schemeClr val="dk1"/>
                </a:solidFill>
                <a:latin typeface="Lexend"/>
                <a:ea typeface="Lexend"/>
                <a:cs typeface="Lexend"/>
                <a:sym typeface="Lexend"/>
              </a:rPr>
              <a:t/>
            </a:r>
            <a:r>
              <a:rPr i="1" lang="en-GB" sz="1800">
                <a:solidFill>
                  <a:schemeClr val="dk1"/>
                </a:solidFill>
                <a:latin typeface="Lexend"/>
                <a:ea typeface="Times New Roman"/>
                <a:cs typeface="Times New Roman"/>
                <a:sym typeface="Times New Roman"/>
              </a:rPr>
              <a:t/>
            </a:r>
            <a:r>
              <a:rPr lang="en-GB" sz="1800">
                <a:solidFill>
                  <a:schemeClr val="dk1"/>
                </a:solidFill>
                <a:latin typeface="Lexend"/>
                <a:ea typeface="Times New Roman"/>
                <a:cs typeface="Times New Roman"/>
                <a:sym typeface="Times New Roman"/>
              </a:rPr>
              <a:t/>
            </a:r>
            <a:r>
              <a:rPr lang="en-GB" sz="1800">
                <a:solidFill>
                  <a:schemeClr val="dk1"/>
                </a:solidFill>
                <a:latin typeface="Lexend"/>
                <a:ea typeface="Times New Roman"/>
                <a:cs typeface="Times New Roman"/>
                <a:sym typeface="Times New Roman"/>
              </a:rPr>
              <a:t/>
            </a:r>
            <a:r>
              <a:rPr lang="en-GB" sz="1800">
                <a:solidFill>
                  <a:schemeClr val="dk1"/>
                </a:solidFill>
                <a:latin typeface="Lexend"/>
                <a:ea typeface="Lexend"/>
                <a:cs typeface="Lexend"/>
                <a:sym typeface="Lexend"/>
              </a:rPr>
              <a:t/>
            </a:r>
            <a:endParaRPr sz="1800">
              <a:latin typeface="Lexend"/>
              <a:ea typeface="Lexend"/>
              <a:cs typeface="Lexend"/>
              <a:sym typeface="Lexend"/>
            </a:endParaRPr>
          </a:p>
        </p:txBody>
      </p:sp>
      <p:sp>
        <p:nvSpPr>
          <p:cNvPr id="1376" name="Google Shape;1376;p82"/>
          <p:cNvSpPr/>
          <p:nvPr/>
        </p:nvSpPr>
        <p:spPr>
          <a:xfrm>
            <a:off x="1684800" y="2254553"/>
            <a:ext cx="575400" cy="3096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1377" name="Google Shape;1377;p82"/>
          <p:cNvSpPr/>
          <p:nvPr/>
        </p:nvSpPr>
        <p:spPr>
          <a:xfrm>
            <a:off x="2662467" y="2254553"/>
            <a:ext cx="575400" cy="3096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1378" name="Google Shape;1378;p82"/>
          <p:cNvSpPr txBox="1"/>
          <p:nvPr/>
        </p:nvSpPr>
        <p:spPr>
          <a:xfrm>
            <a:off x="1777831" y="3750925"/>
            <a:ext cx="510300" cy="2697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800">
                <a:solidFill>
                  <a:schemeClr val="dk1"/>
                </a:solidFill>
                <a:latin typeface="Lexend"/>
                <a:ea typeface="Lexend"/>
                <a:cs typeface="Lexend"/>
                <a:sym typeface="Lexend"/>
              </a:rPr>
              <a:t>=  </a:t>
            </a:r>
            <a:endParaRPr i="1" sz="2200">
              <a:latin typeface="Times New Roman"/>
              <a:ea typeface="Times New Roman"/>
              <a:cs typeface="Times New Roman"/>
              <a:sym typeface="Times New Roman"/>
            </a:endParaRPr>
          </a:p>
        </p:txBody>
      </p:sp>
      <p:cxnSp>
        <p:nvCxnSpPr>
          <p:cNvPr id="1379" name="Google Shape;1379;p82"/>
          <p:cNvCxnSpPr/>
          <p:nvPr/>
        </p:nvCxnSpPr>
        <p:spPr>
          <a:xfrm>
            <a:off x="619725" y="3926428"/>
            <a:ext cx="1055700" cy="0"/>
          </a:xfrm>
          <a:prstGeom prst="straightConnector1">
            <a:avLst/>
          </a:prstGeom>
          <a:noFill/>
          <a:ln cap="flat" cmpd="sng" w="19050">
            <a:solidFill>
              <a:schemeClr val="dk1"/>
            </a:solidFill>
            <a:prstDash val="solid"/>
            <a:round/>
            <a:headEnd len="med" w="med" type="none"/>
            <a:tailEnd len="med" w="med" type="none"/>
          </a:ln>
        </p:spPr>
      </p:cxnSp>
      <p:sp>
        <p:nvSpPr>
          <p:cNvPr id="1380" name="Google Shape;1380;p82"/>
          <p:cNvSpPr/>
          <p:nvPr/>
        </p:nvSpPr>
        <p:spPr>
          <a:xfrm>
            <a:off x="632150" y="3565125"/>
            <a:ext cx="1055700" cy="3096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1381" name="Google Shape;1381;p82"/>
          <p:cNvSpPr/>
          <p:nvPr/>
        </p:nvSpPr>
        <p:spPr>
          <a:xfrm>
            <a:off x="1958120" y="3746421"/>
            <a:ext cx="575400" cy="3096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1382" name="Google Shape;1382;p82"/>
          <p:cNvSpPr/>
          <p:nvPr/>
        </p:nvSpPr>
        <p:spPr>
          <a:xfrm>
            <a:off x="5389770" y="3940178"/>
            <a:ext cx="575400" cy="3096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1383" name="Google Shape;1383;p82"/>
          <p:cNvSpPr txBox="1"/>
          <p:nvPr/>
        </p:nvSpPr>
        <p:spPr>
          <a:xfrm>
            <a:off x="4987919" y="3926425"/>
            <a:ext cx="1111800" cy="2697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800">
                <a:solidFill>
                  <a:schemeClr val="dk1"/>
                </a:solidFill>
                <a:latin typeface="Lexend"/>
                <a:ea typeface="Times New Roman"/>
                <a:cs typeface="Times New Roman"/>
                <a:sym typeface="Times New Roman"/>
              </a:rPr>
              <a:t>tan( )</a:t>
            </a:r>
            <a:r>
              <a:rPr lang="en-GB" sz="1800">
                <a:solidFill>
                  <a:schemeClr val="dk1"/>
                </a:solidFill>
                <a:latin typeface="Lexend"/>
                <a:ea typeface="Times New Roman"/>
                <a:cs typeface="Times New Roman"/>
                <a:sym typeface="Times New Roman"/>
              </a:rPr>
              <a:t/>
            </a:r>
            <a:r>
              <a:rPr lang="en-GB" sz="1800">
                <a:solidFill>
                  <a:schemeClr val="dk1"/>
                </a:solidFill>
                <a:latin typeface="Lexend"/>
                <a:ea typeface="Lexend"/>
                <a:cs typeface="Lexend"/>
                <a:sym typeface="Lexend"/>
              </a:rPr>
              <a:t/>
            </a:r>
            <a:endParaRPr sz="1800">
              <a:latin typeface="Lexend"/>
              <a:ea typeface="Lexend"/>
              <a:cs typeface="Lexend"/>
              <a:sym typeface="Lexend"/>
            </a:endParaRPr>
          </a:p>
        </p:txBody>
      </p:sp>
      <p:sp>
        <p:nvSpPr>
          <p:cNvPr id="1384" name="Google Shape;1384;p82"/>
          <p:cNvSpPr/>
          <p:nvPr/>
        </p:nvSpPr>
        <p:spPr>
          <a:xfrm>
            <a:off x="4836895" y="2254553"/>
            <a:ext cx="555900" cy="3096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1385" name="Google Shape;1385;p82"/>
          <p:cNvSpPr txBox="1"/>
          <p:nvPr/>
        </p:nvSpPr>
        <p:spPr>
          <a:xfrm>
            <a:off x="5064118" y="2258403"/>
            <a:ext cx="2187000" cy="2697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800">
                <a:solidFill>
                  <a:schemeClr val="dk1"/>
                </a:solidFill>
                <a:latin typeface="Lexend"/>
                <a:ea typeface="Times New Roman"/>
                <a:cs typeface="Times New Roman"/>
                <a:sym typeface="Times New Roman"/>
              </a:rPr>
              <a:t>× tan( ) =</a:t>
            </a:r>
            <a:r>
              <a:rPr lang="en-GB" sz="1800">
                <a:solidFill>
                  <a:schemeClr val="dk1"/>
                </a:solidFill>
                <a:latin typeface="Lexend"/>
                <a:ea typeface="Lexend"/>
                <a:cs typeface="Lexend"/>
                <a:sym typeface="Lexend"/>
              </a:rPr>
              <a:t/>
            </a:r>
            <a:r>
              <a:rPr i="1" lang="en-GB" sz="1800">
                <a:solidFill>
                  <a:schemeClr val="dk1"/>
                </a:solidFill>
                <a:latin typeface="Lexend"/>
                <a:ea typeface="Times New Roman"/>
                <a:cs typeface="Times New Roman"/>
                <a:sym typeface="Times New Roman"/>
              </a:rPr>
              <a:t/>
            </a:r>
            <a:r>
              <a:rPr lang="en-GB" sz="1800">
                <a:solidFill>
                  <a:schemeClr val="dk1"/>
                </a:solidFill>
                <a:latin typeface="Lexend"/>
                <a:ea typeface="Times New Roman"/>
                <a:cs typeface="Times New Roman"/>
                <a:sym typeface="Times New Roman"/>
              </a:rPr>
              <a:t/>
            </a:r>
            <a:r>
              <a:rPr lang="en-GB" sz="1800">
                <a:solidFill>
                  <a:schemeClr val="dk1"/>
                </a:solidFill>
                <a:latin typeface="Lexend"/>
                <a:ea typeface="Times New Roman"/>
                <a:cs typeface="Times New Roman"/>
                <a:sym typeface="Times New Roman"/>
              </a:rPr>
              <a:t/>
            </a:r>
            <a:r>
              <a:rPr lang="en-GB" sz="1800">
                <a:solidFill>
                  <a:schemeClr val="dk1"/>
                </a:solidFill>
                <a:latin typeface="Lexend"/>
                <a:ea typeface="Lexend"/>
                <a:cs typeface="Lexend"/>
                <a:sym typeface="Lexend"/>
              </a:rPr>
              <a:t/>
            </a:r>
            <a:endParaRPr sz="1800">
              <a:latin typeface="Lexend"/>
              <a:ea typeface="Lexend"/>
              <a:cs typeface="Lexend"/>
              <a:sym typeface="Lexend"/>
            </a:endParaRPr>
          </a:p>
        </p:txBody>
      </p:sp>
      <p:sp>
        <p:nvSpPr>
          <p:cNvPr id="1386" name="Google Shape;1386;p82"/>
          <p:cNvSpPr/>
          <p:nvPr/>
        </p:nvSpPr>
        <p:spPr>
          <a:xfrm>
            <a:off x="6068620" y="2254553"/>
            <a:ext cx="575400" cy="3096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1387" name="Google Shape;1387;p82"/>
          <p:cNvSpPr/>
          <p:nvPr/>
        </p:nvSpPr>
        <p:spPr>
          <a:xfrm>
            <a:off x="7046287" y="2254553"/>
            <a:ext cx="575400" cy="3096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1388" name="Google Shape;1388;p82"/>
          <p:cNvSpPr txBox="1"/>
          <p:nvPr/>
        </p:nvSpPr>
        <p:spPr>
          <a:xfrm>
            <a:off x="6161650" y="3750925"/>
            <a:ext cx="510300" cy="2697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800">
                <a:solidFill>
                  <a:schemeClr val="dk1"/>
                </a:solidFill>
                <a:latin typeface="Lexend"/>
                <a:ea typeface="Lexend"/>
                <a:cs typeface="Lexend"/>
                <a:sym typeface="Lexend"/>
              </a:rPr>
              <a:t>=  </a:t>
            </a:r>
            <a:endParaRPr i="1" sz="2200">
              <a:latin typeface="Times New Roman"/>
              <a:ea typeface="Times New Roman"/>
              <a:cs typeface="Times New Roman"/>
              <a:sym typeface="Times New Roman"/>
            </a:endParaRPr>
          </a:p>
        </p:txBody>
      </p:sp>
      <p:cxnSp>
        <p:nvCxnSpPr>
          <p:cNvPr id="1389" name="Google Shape;1389;p82"/>
          <p:cNvCxnSpPr/>
          <p:nvPr/>
        </p:nvCxnSpPr>
        <p:spPr>
          <a:xfrm>
            <a:off x="5003545" y="3926428"/>
            <a:ext cx="1055700" cy="0"/>
          </a:xfrm>
          <a:prstGeom prst="straightConnector1">
            <a:avLst/>
          </a:prstGeom>
          <a:noFill/>
          <a:ln cap="flat" cmpd="sng" w="19050">
            <a:solidFill>
              <a:schemeClr val="dk1"/>
            </a:solidFill>
            <a:prstDash val="solid"/>
            <a:round/>
            <a:headEnd len="med" w="med" type="none"/>
            <a:tailEnd len="med" w="med" type="none"/>
          </a:ln>
        </p:spPr>
      </p:cxnSp>
      <p:sp>
        <p:nvSpPr>
          <p:cNvPr id="1390" name="Google Shape;1390;p82"/>
          <p:cNvSpPr/>
          <p:nvPr/>
        </p:nvSpPr>
        <p:spPr>
          <a:xfrm>
            <a:off x="5015970" y="3565125"/>
            <a:ext cx="1055700" cy="3096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1391" name="Google Shape;1391;p82"/>
          <p:cNvSpPr/>
          <p:nvPr/>
        </p:nvSpPr>
        <p:spPr>
          <a:xfrm>
            <a:off x="6341939" y="3746421"/>
            <a:ext cx="575400" cy="309600"/>
          </a:xfrm>
          <a:prstGeom prst="rect">
            <a:avLst/>
          </a:prstGeom>
          <a:noFill/>
          <a:ln cap="flat" cmpd="sng" w="28575">
            <a:solidFill>
              <a:srgbClr val="2563EB"/>
            </a:solidFill>
            <a:prstDash val="solid"/>
            <a:round/>
            <a:headEnd len="sm" w="sm" type="none"/>
            <a:tailEnd len="sm" w="sm" type="none"/>
          </a:ln>
        </p:spPr>
        <p:txBody>
          <a:bodyPr anchorCtr="0" anchor="ctr" bIns="0" lIns="0" spcFirstLastPara="1" rIns="0" wrap="square" tIns="0">
            <a:normAutofit/>
          </a:bodyPr>
          <a:lstStyle/>
          <a:p>
            <a:pPr indent="0" lvl="0" marL="0" rtl="0" algn="l">
              <a:spcBef>
                <a:spcPts val="0"/>
              </a:spcBef>
              <a:spcAft>
                <a:spcPts val="0"/>
              </a:spcAft>
              <a:buNone/>
            </a:pPr>
            <a:r>
              <a:rPr>
                <a:latin typeface="Lexend"/>
              </a:rPr>
              <a:t/>
            </a:r>
            <a:endParaRPr sz="1800">
              <a:solidFill>
                <a:srgbClr val="000000"/>
              </a:solidFill>
              <a:latin typeface="Lexend"/>
              <a:ea typeface="Lexend"/>
              <a:cs typeface="Lexend"/>
              <a:sym typeface="Lexend"/>
            </a:endParaRPr>
          </a:p>
        </p:txBody>
      </p:sp>
      <p:sp>
        <p:nvSpPr>
          <p:cNvPr id="1392" name="Google Shape;1392;p82"/>
          <p:cNvSpPr/>
          <p:nvPr/>
        </p:nvSpPr>
        <p:spPr>
          <a:xfrm rot="2367420">
            <a:off x="7907425" y="3668520"/>
            <a:ext cx="151534" cy="151534"/>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93" name="Google Shape;1393;p82"/>
          <p:cNvSpPr txBox="1"/>
          <p:nvPr/>
        </p:nvSpPr>
        <p:spPr>
          <a:xfrm>
            <a:off x="6984166" y="3602683"/>
            <a:ext cx="639600" cy="1953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800">
                <a:latin typeface="Lexend"/>
                <a:ea typeface="Lexend"/>
                <a:cs typeface="Lexend"/>
                <a:sym typeface="Lexend"/>
              </a:rPr>
              <a:t>2 cm</a:t>
            </a:r>
            <a:endParaRPr sz="1800">
              <a:latin typeface="Lexend"/>
              <a:ea typeface="Lexend"/>
              <a:cs typeface="Lexend"/>
              <a:sym typeface="Lexend"/>
            </a:endParaRPr>
          </a:p>
        </p:txBody>
      </p:sp>
      <p:sp>
        <p:nvSpPr>
          <p:cNvPr id="1394" name="Google Shape;1394;p82"/>
          <p:cNvSpPr txBox="1"/>
          <p:nvPr/>
        </p:nvSpPr>
        <p:spPr>
          <a:xfrm flipH="1">
            <a:off x="7293405" y="3149550"/>
            <a:ext cx="455700" cy="1953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49°</a:t>
            </a:r>
            <a:endParaRPr sz="1800">
              <a:latin typeface="Lexend"/>
              <a:ea typeface="Lexend"/>
              <a:cs typeface="Lexend"/>
              <a:sym typeface="Lexend"/>
            </a:endParaRPr>
          </a:p>
        </p:txBody>
      </p:sp>
      <p:sp>
        <p:nvSpPr>
          <p:cNvPr id="1395" name="Google Shape;1395;p82"/>
          <p:cNvSpPr txBox="1"/>
          <p:nvPr/>
        </p:nvSpPr>
        <p:spPr>
          <a:xfrm>
            <a:off x="8252362" y="3636321"/>
            <a:ext cx="639600" cy="1953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i="1" lang="en-GB" sz="1800">
                <a:latin typeface="Lexend"/>
                <a:ea typeface="Times New Roman"/>
                <a:cs typeface="Times New Roman"/>
                <a:sym typeface="Times New Roman"/>
              </a:rPr>
              <a:t>b cm</a:t>
            </a:r>
            <a:r>
              <a:rPr lang="en-GB" sz="1800">
                <a:latin typeface="Lexend"/>
                <a:ea typeface="Lexend"/>
                <a:cs typeface="Lexend"/>
                <a:sym typeface="Lexend"/>
              </a:rPr>
              <a:t/>
            </a:r>
            <a:endParaRPr sz="1800">
              <a:latin typeface="Lexend"/>
              <a:ea typeface="Lexend"/>
              <a:cs typeface="Lexend"/>
              <a:sym typeface="Lexend"/>
            </a:endParaRPr>
          </a:p>
        </p:txBody>
      </p:sp>
      <p:sp>
        <p:nvSpPr>
          <p:cNvPr id="1396" name="Google Shape;1396;p82"/>
          <p:cNvSpPr/>
          <p:nvPr/>
        </p:nvSpPr>
        <p:spPr>
          <a:xfrm flipH="1">
            <a:off x="2709933" y="4066835"/>
            <a:ext cx="913200" cy="913200"/>
          </a:xfrm>
          <a:prstGeom prst="arc">
            <a:avLst>
              <a:gd fmla="val 10771373" name="adj1"/>
              <a:gd fmla="val 14522387"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97" name="Google Shape;1397;p82"/>
          <p:cNvSpPr/>
          <p:nvPr/>
        </p:nvSpPr>
        <p:spPr>
          <a:xfrm flipH="1">
            <a:off x="3897003" y="4362821"/>
            <a:ext cx="159900" cy="1599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98" name="Google Shape;1398;p82"/>
          <p:cNvSpPr txBox="1"/>
          <p:nvPr/>
        </p:nvSpPr>
        <p:spPr>
          <a:xfrm flipH="1">
            <a:off x="3278864" y="4629053"/>
            <a:ext cx="663000" cy="17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i="1" lang="en-GB" sz="1800">
                <a:solidFill>
                  <a:schemeClr val="dk1"/>
                </a:solidFill>
                <a:latin typeface="Lexend"/>
                <a:ea typeface="Times New Roman"/>
                <a:cs typeface="Times New Roman"/>
                <a:sym typeface="Times New Roman"/>
              </a:rPr>
              <a:t>a cm</a:t>
            </a:r>
            <a:r>
              <a:rPr lang="en-GB" sz="1800">
                <a:latin typeface="Lexend"/>
                <a:ea typeface="Lexend"/>
                <a:cs typeface="Lexend"/>
                <a:sym typeface="Lexend"/>
              </a:rPr>
              <a:t/>
            </a:r>
            <a:endParaRPr sz="1800">
              <a:latin typeface="Lexend"/>
              <a:ea typeface="Lexend"/>
              <a:cs typeface="Lexend"/>
              <a:sym typeface="Lexend"/>
            </a:endParaRPr>
          </a:p>
        </p:txBody>
      </p:sp>
      <p:grpSp>
        <p:nvGrpSpPr>
          <p:cNvPr id="1399" name="Google Shape;1399;p82"/>
          <p:cNvGrpSpPr/>
          <p:nvPr/>
        </p:nvGrpSpPr>
        <p:grpSpPr>
          <a:xfrm>
            <a:off x="3162383" y="2858375"/>
            <a:ext cx="984817" cy="1756176"/>
            <a:chOff x="-2022025" y="1451078"/>
            <a:chExt cx="1057011" cy="1764646"/>
          </a:xfrm>
        </p:grpSpPr>
        <p:sp>
          <p:nvSpPr>
            <p:cNvPr id="1400" name="Google Shape;1400;p82"/>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401" name="Google Shape;1401;p82"/>
            <p:cNvCxnSpPr/>
            <p:nvPr/>
          </p:nvCxnSpPr>
          <p:spPr>
            <a:xfrm>
              <a:off x="-965014" y="1451078"/>
              <a:ext cx="0" cy="1681800"/>
            </a:xfrm>
            <a:prstGeom prst="straightConnector1">
              <a:avLst/>
            </a:prstGeom>
            <a:noFill/>
            <a:ln cap="flat" cmpd="sng" w="28575">
              <a:solidFill>
                <a:srgbClr val="4F7BE8"/>
              </a:solidFill>
              <a:prstDash val="solid"/>
              <a:round/>
              <a:headEnd len="med" w="med" type="triangle"/>
              <a:tailEnd len="med" w="med" type="triangle"/>
            </a:ln>
          </p:spPr>
        </p:cxnSp>
        <p:cxnSp>
          <p:nvCxnSpPr>
            <p:cNvPr id="1402" name="Google Shape;1402;p82"/>
            <p:cNvCxnSpPr/>
            <p:nvPr/>
          </p:nvCxnSpPr>
          <p:spPr>
            <a:xfrm rot="10800000">
              <a:off x="-2022025" y="3215724"/>
              <a:ext cx="960900" cy="0"/>
            </a:xfrm>
            <a:prstGeom prst="straightConnector1">
              <a:avLst/>
            </a:prstGeom>
            <a:noFill/>
            <a:ln cap="flat" cmpd="sng" w="28575">
              <a:solidFill>
                <a:srgbClr val="4F7BE8"/>
              </a:solidFill>
              <a:prstDash val="solid"/>
              <a:round/>
              <a:headEnd len="med" w="med" type="triangle"/>
              <a:tailEnd len="med" w="med" type="triangle"/>
            </a:ln>
          </p:spPr>
        </p:cxnSp>
      </p:grpSp>
      <p:sp>
        <p:nvSpPr>
          <p:cNvPr id="1403" name="Google Shape;1403;p82"/>
          <p:cNvSpPr txBox="1"/>
          <p:nvPr/>
        </p:nvSpPr>
        <p:spPr>
          <a:xfrm flipH="1">
            <a:off x="3236918" y="4343274"/>
            <a:ext cx="385500" cy="147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solidFill>
                  <a:srgbClr val="000000"/>
                </a:solidFill>
                <a:latin typeface="Lexend"/>
                <a:ea typeface="Lexend"/>
                <a:cs typeface="Lexend"/>
                <a:sym typeface="Lexend"/>
              </a:rPr>
              <a:t>8</a:t>
            </a:r>
            <a:r>
              <a:rPr lang="en-GB" sz="1800">
                <a:latin typeface="Lexend"/>
                <a:ea typeface="Lexend"/>
                <a:cs typeface="Lexend"/>
                <a:sym typeface="Lexend"/>
              </a:rPr>
              <a:t>1</a:t>
            </a:r>
            <a:r>
              <a:rPr lang="en-GB" sz="1800">
                <a:solidFill>
                  <a:srgbClr val="000000"/>
                </a:solidFill>
                <a:latin typeface="Lexend"/>
                <a:ea typeface="Lexend"/>
                <a:cs typeface="Lexend"/>
                <a:sym typeface="Lexend"/>
              </a:rPr>
              <a:t>°</a:t>
            </a:r>
            <a:endParaRPr sz="1800">
              <a:latin typeface="Lexend"/>
              <a:ea typeface="Lexend"/>
              <a:cs typeface="Lexend"/>
              <a:sym typeface="Lexend"/>
            </a:endParaRPr>
          </a:p>
        </p:txBody>
      </p:sp>
      <p:sp>
        <p:nvSpPr>
          <p:cNvPr id="1404" name="Google Shape;1404;p82"/>
          <p:cNvSpPr txBox="1"/>
          <p:nvPr/>
        </p:nvSpPr>
        <p:spPr>
          <a:xfrm flipH="1" rot="5400654">
            <a:off x="3505025" y="3631499"/>
            <a:ext cx="1576800" cy="17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119 cm</a:t>
            </a:r>
            <a:r>
              <a:rPr lang="en-GB" sz="1800">
                <a:latin typeface="Lexend"/>
                <a:ea typeface="Lexend"/>
                <a:cs typeface="Lexend"/>
                <a:sym typeface="Lexend"/>
              </a:rPr>
              <a:t/>
            </a:r>
            <a:endParaRPr sz="1800">
              <a:latin typeface="Lexend"/>
              <a:ea typeface="Lexend"/>
              <a:cs typeface="Lexend"/>
              <a:sym typeface="Lexend"/>
            </a:endParaRPr>
          </a:p>
        </p:txBody>
      </p:sp>
      <p:sp>
        <p:nvSpPr>
          <p:cNvPr id="1405" name="Google Shape;1405;p82"/>
          <p:cNvSpPr txBox="1"/>
          <p:nvPr/>
        </p:nvSpPr>
        <p:spPr>
          <a:xfrm flipH="1">
            <a:off x="2662800" y="2322225"/>
            <a:ext cx="555900" cy="17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119</a:t>
            </a:r>
            <a:endParaRPr sz="1800">
              <a:latin typeface="Lexend"/>
              <a:ea typeface="Lexend"/>
              <a:cs typeface="Lexend"/>
              <a:sym typeface="Lexend"/>
            </a:endParaRPr>
          </a:p>
        </p:txBody>
      </p:sp>
      <p:grpSp>
        <p:nvGrpSpPr>
          <p:cNvPr id="1406" name="Google Shape;1406;p82"/>
          <p:cNvGrpSpPr/>
          <p:nvPr/>
        </p:nvGrpSpPr>
        <p:grpSpPr>
          <a:xfrm rot="2367305">
            <a:off x="7030645" y="2718425"/>
            <a:ext cx="1698050" cy="1663977"/>
            <a:chOff x="-2039087" y="1455875"/>
            <a:chExt cx="1472322" cy="2799316"/>
          </a:xfrm>
        </p:grpSpPr>
        <p:sp>
          <p:nvSpPr>
            <p:cNvPr id="1407" name="Google Shape;1407;p82"/>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408" name="Google Shape;1408;p82"/>
            <p:cNvCxnSpPr/>
            <p:nvPr/>
          </p:nvCxnSpPr>
          <p:spPr>
            <a:xfrm rot="7323329">
              <a:off x="-2097501" y="2821515"/>
              <a:ext cx="1090929" cy="1011552"/>
            </a:xfrm>
            <a:prstGeom prst="straightConnector1">
              <a:avLst/>
            </a:prstGeom>
            <a:noFill/>
            <a:ln cap="flat" cmpd="sng" w="28575">
              <a:solidFill>
                <a:srgbClr val="4F7BE8"/>
              </a:solidFill>
              <a:prstDash val="solid"/>
              <a:round/>
              <a:headEnd len="med" w="med" type="triangle"/>
              <a:tailEnd len="med" w="med" type="triangle"/>
            </a:ln>
          </p:spPr>
        </p:cxnSp>
        <p:cxnSp>
          <p:nvCxnSpPr>
            <p:cNvPr id="1409" name="Google Shape;1409;p82"/>
            <p:cNvCxnSpPr/>
            <p:nvPr/>
          </p:nvCxnSpPr>
          <p:spPr>
            <a:xfrm flipH="1" rot="7322798">
              <a:off x="-1386032" y="1763572"/>
              <a:ext cx="794935" cy="1080253"/>
            </a:xfrm>
            <a:prstGeom prst="straightConnector1">
              <a:avLst/>
            </a:prstGeom>
            <a:noFill/>
            <a:ln cap="flat" cmpd="sng" w="28575">
              <a:solidFill>
                <a:srgbClr val="4F7BE8"/>
              </a:solidFill>
              <a:prstDash val="solid"/>
              <a:round/>
              <a:headEnd len="med" w="med" type="triangle"/>
              <a:tailEnd len="med" w="med" type="triangle"/>
            </a:ln>
          </p:spPr>
        </p:cxnSp>
      </p:grpSp>
      <p:sp>
        <p:nvSpPr>
          <p:cNvPr id="1410" name="Google Shape;1410;p82"/>
          <p:cNvSpPr txBox="1"/>
          <p:nvPr/>
        </p:nvSpPr>
        <p:spPr>
          <a:xfrm flipH="1">
            <a:off x="1694550" y="2322225"/>
            <a:ext cx="555900" cy="17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81°</a:t>
            </a:r>
            <a:endParaRPr sz="2000">
              <a:latin typeface="Kalam"/>
              <a:ea typeface="Kalam"/>
              <a:cs typeface="Kalam"/>
              <a:sym typeface="Kalam"/>
            </a:endParaRPr>
          </a:p>
        </p:txBody>
      </p:sp>
      <p:sp>
        <p:nvSpPr>
          <p:cNvPr id="1411" name="Google Shape;1411;p82"/>
          <p:cNvSpPr txBox="1"/>
          <p:nvPr/>
        </p:nvSpPr>
        <p:spPr>
          <a:xfrm flipH="1">
            <a:off x="439925" y="2307225"/>
            <a:ext cx="555900" cy="17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a</a:t>
            </a:r>
            <a:endParaRPr sz="2000">
              <a:latin typeface="Kalam"/>
              <a:ea typeface="Kalam"/>
              <a:cs typeface="Kalam"/>
              <a:sym typeface="Kalam"/>
            </a:endParaRPr>
          </a:p>
        </p:txBody>
      </p:sp>
      <p:sp>
        <p:nvSpPr>
          <p:cNvPr id="1412" name="Google Shape;1412;p82"/>
          <p:cNvSpPr txBox="1"/>
          <p:nvPr/>
        </p:nvSpPr>
        <p:spPr>
          <a:xfrm flipH="1">
            <a:off x="629100" y="3565125"/>
            <a:ext cx="1055700" cy="309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119</a:t>
            </a:r>
            <a:endParaRPr sz="2000">
              <a:latin typeface="Kalam"/>
              <a:ea typeface="Kalam"/>
              <a:cs typeface="Kalam"/>
              <a:sym typeface="Kalam"/>
            </a:endParaRPr>
          </a:p>
        </p:txBody>
      </p:sp>
      <p:sp>
        <p:nvSpPr>
          <p:cNvPr id="1413" name="Google Shape;1413;p82"/>
          <p:cNvSpPr txBox="1"/>
          <p:nvPr/>
        </p:nvSpPr>
        <p:spPr>
          <a:xfrm flipH="1">
            <a:off x="1015700" y="4007675"/>
            <a:ext cx="555900" cy="17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81°</a:t>
            </a:r>
            <a:endParaRPr sz="2000">
              <a:latin typeface="Kalam"/>
              <a:ea typeface="Kalam"/>
              <a:cs typeface="Kalam"/>
              <a:sym typeface="Kalam"/>
            </a:endParaRPr>
          </a:p>
        </p:txBody>
      </p:sp>
      <p:sp>
        <p:nvSpPr>
          <p:cNvPr id="1414" name="Google Shape;1414;p82"/>
          <p:cNvSpPr txBox="1"/>
          <p:nvPr/>
        </p:nvSpPr>
        <p:spPr>
          <a:xfrm flipH="1">
            <a:off x="1959600" y="3746425"/>
            <a:ext cx="575400" cy="309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a</a:t>
            </a:r>
            <a:endParaRPr sz="2000">
              <a:latin typeface="Kalam"/>
              <a:ea typeface="Kalam"/>
              <a:cs typeface="Kalam"/>
              <a:sym typeface="Kalam"/>
            </a:endParaRPr>
          </a:p>
        </p:txBody>
      </p:sp>
      <p:sp>
        <p:nvSpPr>
          <p:cNvPr id="1415" name="Google Shape;1415;p82"/>
          <p:cNvSpPr txBox="1"/>
          <p:nvPr/>
        </p:nvSpPr>
        <p:spPr>
          <a:xfrm flipH="1">
            <a:off x="4836713" y="2322225"/>
            <a:ext cx="555900" cy="17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2</a:t>
            </a:r>
            <a:endParaRPr sz="1800">
              <a:latin typeface="Lexend"/>
              <a:ea typeface="Lexend"/>
              <a:cs typeface="Lexend"/>
              <a:sym typeface="Lexend"/>
            </a:endParaRPr>
          </a:p>
        </p:txBody>
      </p:sp>
      <p:sp>
        <p:nvSpPr>
          <p:cNvPr id="1416" name="Google Shape;1416;p82"/>
          <p:cNvSpPr txBox="1"/>
          <p:nvPr/>
        </p:nvSpPr>
        <p:spPr>
          <a:xfrm flipH="1">
            <a:off x="7055938" y="2322225"/>
            <a:ext cx="555900" cy="17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b</a:t>
            </a:r>
            <a:endParaRPr sz="2000">
              <a:latin typeface="Kalam"/>
              <a:ea typeface="Kalam"/>
              <a:cs typeface="Kalam"/>
              <a:sym typeface="Kalam"/>
            </a:endParaRPr>
          </a:p>
        </p:txBody>
      </p:sp>
      <p:sp>
        <p:nvSpPr>
          <p:cNvPr id="1417" name="Google Shape;1417;p82"/>
          <p:cNvSpPr txBox="1"/>
          <p:nvPr/>
        </p:nvSpPr>
        <p:spPr>
          <a:xfrm flipH="1">
            <a:off x="5012813" y="3565125"/>
            <a:ext cx="1055700" cy="309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b</a:t>
            </a:r>
            <a:endParaRPr sz="2000">
              <a:latin typeface="Kalam"/>
              <a:ea typeface="Kalam"/>
              <a:cs typeface="Kalam"/>
              <a:sym typeface="Kalam"/>
            </a:endParaRPr>
          </a:p>
        </p:txBody>
      </p:sp>
      <p:sp>
        <p:nvSpPr>
          <p:cNvPr id="1418" name="Google Shape;1418;p82"/>
          <p:cNvSpPr txBox="1"/>
          <p:nvPr/>
        </p:nvSpPr>
        <p:spPr>
          <a:xfrm flipH="1">
            <a:off x="5399413" y="4007675"/>
            <a:ext cx="555900" cy="17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49°</a:t>
            </a:r>
            <a:endParaRPr sz="2000">
              <a:latin typeface="Kalam"/>
              <a:ea typeface="Kalam"/>
              <a:cs typeface="Kalam"/>
              <a:sym typeface="Kalam"/>
            </a:endParaRPr>
          </a:p>
        </p:txBody>
      </p:sp>
      <p:sp>
        <p:nvSpPr>
          <p:cNvPr id="1419" name="Google Shape;1419;p82"/>
          <p:cNvSpPr txBox="1"/>
          <p:nvPr/>
        </p:nvSpPr>
        <p:spPr>
          <a:xfrm flipH="1">
            <a:off x="6343313" y="3746425"/>
            <a:ext cx="575400" cy="309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2</a:t>
            </a:r>
            <a:endParaRPr sz="2000">
              <a:latin typeface="Kalam"/>
              <a:ea typeface="Kalam"/>
              <a:cs typeface="Kalam"/>
              <a:sym typeface="Kalam"/>
            </a:endParaRPr>
          </a:p>
        </p:txBody>
      </p:sp>
      <p:sp>
        <p:nvSpPr>
          <p:cNvPr id="1420" name="Google Shape;1420;p82"/>
          <p:cNvSpPr txBox="1"/>
          <p:nvPr/>
        </p:nvSpPr>
        <p:spPr>
          <a:xfrm flipH="1">
            <a:off x="753500" y="4522725"/>
            <a:ext cx="2113800" cy="17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a cm = 18.85 cm</a:t>
            </a:r>
            <a:endParaRPr sz="2000">
              <a:latin typeface="Kalam"/>
              <a:ea typeface="Kalam"/>
              <a:cs typeface="Kalam"/>
              <a:sym typeface="Kalam"/>
            </a:endParaRPr>
          </a:p>
        </p:txBody>
      </p:sp>
      <p:sp>
        <p:nvSpPr>
          <p:cNvPr id="1421" name="Google Shape;1421;p82"/>
          <p:cNvSpPr txBox="1"/>
          <p:nvPr/>
        </p:nvSpPr>
        <p:spPr>
          <a:xfrm flipH="1">
            <a:off x="6078263" y="2322225"/>
            <a:ext cx="555900" cy="17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49°</a:t>
            </a:r>
            <a:endParaRPr sz="2000">
              <a:latin typeface="Kalam"/>
              <a:ea typeface="Kalam"/>
              <a:cs typeface="Kalam"/>
              <a:sym typeface="Kalam"/>
            </a:endParaRPr>
          </a:p>
        </p:txBody>
      </p:sp>
      <p:sp>
        <p:nvSpPr>
          <p:cNvPr id="1422" name="Google Shape;1422;p82"/>
          <p:cNvSpPr txBox="1"/>
          <p:nvPr/>
        </p:nvSpPr>
        <p:spPr>
          <a:xfrm flipH="1">
            <a:off x="5635300" y="4522725"/>
            <a:ext cx="2113800" cy="17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b cm = 2.30 cm</a:t>
            </a:r>
            <a:endParaRPr sz="2000">
              <a:latin typeface="Kalam"/>
              <a:ea typeface="Kalam"/>
              <a:cs typeface="Kalam"/>
              <a:sym typeface="Kalam"/>
            </a:endParaRPr>
          </a:p>
        </p:txBody>
      </p:sp>
      <p:sp>
        <p:nvSpPr>
          <p:cNvPr id="1423" name="Google Shape;1423;p82"/>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Qaabaynta qaacidada tangent (Formalising the tangent formula)</a:t>
            </a:r>
            <a:endParaRPr/>
          </a:p>
        </p:txBody>
      </p:sp>
      <p:pic>
        <p:nvPicPr>
          <p:cNvPr descr="&lt;math xmlns=&quot;http://www.w3.org/1998/Math/MathML&quot; display=&quot;block&quot; data-is-equatio=&quot;1&quot; data-latex=&quot;\frac{\text{opp}}{a}=\tan\left(\theta°\right)\ \ \ \ \ \frac{\text{opp}}{\tan\left(\theta°\right)}=a\ \ \ \ \ a\times\tan\left(\theta°\right)=\text{opp}&quot;&gt;&lt;mfrac&gt;&lt;mtext&gt;opp&lt;/mtext&gt;&lt;mi&gt;a&lt;/mi&gt;&lt;/mfrac&gt;&lt;mo&gt;=&lt;/mo&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text&gt;opp&lt;/mtext&gt;&lt;mrow&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a&lt;/mi&gt;&lt;mtext&gt;&lt;/mtext&gt;&lt;mtext&gt;&lt;/mtext&gt;&lt;mtext&gt;&lt;/mtext&gt;&lt;mtext&gt;&lt;/mtext&gt;&lt;mtext&gt;&lt;/mtext&gt;&lt;mi&gt;a&lt;/mi&gt;&lt;mo&gt;×&lt;/mo&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text&gt;opp&lt;/mtext&gt;&lt;/math&gt;" id="1424" name="Google Shape;1424;p82" title="opp over a equals tangent theta degrees opp over tangent theta degrees equals a a times tangent theta degrees equals opp"/>
          <p:cNvPicPr preferRelativeResize="0"/>
          <p:nvPr/>
        </p:nvPicPr>
        <p:blipFill rotWithShape="1">
          <a:blip r:embed="rId3">
            <a:alphaModFix/>
          </a:blip>
          <a:srcRect b="0" l="63933" r="-985" t="0"/>
          <a:stretch/>
        </p:blipFill>
        <p:spPr>
          <a:xfrm>
            <a:off x="855475" y="1772800"/>
            <a:ext cx="2012960" cy="561575"/>
          </a:xfrm>
          <a:prstGeom prst="rect">
            <a:avLst/>
          </a:prstGeom>
          <a:noFill/>
          <a:ln>
            <a:noFill/>
          </a:ln>
        </p:spPr>
      </p:pic>
      <p:pic>
        <p:nvPicPr>
          <p:cNvPr descr="&lt;math xmlns=&quot;http://www.w3.org/1998/Math/MathML&quot; display=&quot;block&quot; data-is-equatio=&quot;1&quot; data-latex=&quot;\frac{\text{opp}}{a}=\tan\left(\theta°\right)\ \ \ \ \ \frac{\text{opp}}{\tan\left(\theta°\right)}=a\ \ \ \ \ a\times\tan\left(\theta°\right)=\text{opp}&quot;&gt;&lt;mfrac&gt;&lt;mtext&gt;opp&lt;/mtext&gt;&lt;mi&gt;a&lt;/mi&gt;&lt;/mfrac&gt;&lt;mo&gt;=&lt;/mo&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text&gt;opp&lt;/mtext&gt;&lt;mrow&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a&lt;/mi&gt;&lt;mtext&gt;&lt;/mtext&gt;&lt;mtext&gt;&lt;/mtext&gt;&lt;mtext&gt;&lt;/mtext&gt;&lt;mtext&gt;&lt;/mtext&gt;&lt;mtext&gt;&lt;/mtext&gt;&lt;mi&gt;a&lt;/mi&gt;&lt;mo&gt;×&lt;/mo&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text&gt;opp&lt;/mtext&gt;&lt;/math&gt;" id="1425" name="Google Shape;1425;p82" title="opp over a equals tangent theta degrees opp over tangent theta degrees equals a a times tangent theta degrees equals opp"/>
          <p:cNvPicPr preferRelativeResize="0"/>
          <p:nvPr/>
        </p:nvPicPr>
        <p:blipFill rotWithShape="1">
          <a:blip r:embed="rId3">
            <a:alphaModFix/>
          </a:blip>
          <a:srcRect b="0" l="63933" r="-985" t="0"/>
          <a:stretch/>
        </p:blipFill>
        <p:spPr>
          <a:xfrm>
            <a:off x="5195400" y="1762837"/>
            <a:ext cx="2012960" cy="561575"/>
          </a:xfrm>
          <a:prstGeom prst="rect">
            <a:avLst/>
          </a:prstGeom>
          <a:noFill/>
          <a:ln>
            <a:noFill/>
          </a:ln>
        </p:spPr>
      </p:pic>
      <p:pic>
        <p:nvPicPr>
          <p:cNvPr descr="&lt;math xmlns=&quot;http://www.w3.org/1998/Math/MathML&quot; display=&quot;block&quot; data-is-equatio=&quot;1&quot; data-latex=&quot;\frac{\text{opp}}{a}=\tan\left(\theta°\right)\ \ \ \ \ \frac{\text{opp}}{\tan\left(\theta°\right)}=a\ \ \ \ \ a\times\tan\left(\theta°\right)=\text{opp}&quot;&gt;&lt;mfrac&gt;&lt;mtext&gt;opp&lt;/mtext&gt;&lt;mi&gt;a&lt;/mi&gt;&lt;/mfrac&gt;&lt;mo&gt;=&lt;/mo&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text&gt;opp&lt;/mtext&gt;&lt;mrow&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a&lt;/mi&gt;&lt;mtext&gt;&lt;/mtext&gt;&lt;mtext&gt;&lt;/mtext&gt;&lt;mtext&gt;&lt;/mtext&gt;&lt;mtext&gt;&lt;/mtext&gt;&lt;mtext&gt;&lt;/mtext&gt;&lt;mi&gt;a&lt;/mi&gt;&lt;mo&gt;×&lt;/mo&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text&gt;opp&lt;/mtext&gt;&lt;/math&gt;" id="1426" name="Google Shape;1426;p82" title="opp over a equals tangent theta degrees opp over tangent theta degrees equals a a times tangent theta degrees equals opp"/>
          <p:cNvPicPr preferRelativeResize="0"/>
          <p:nvPr/>
        </p:nvPicPr>
        <p:blipFill rotWithShape="1">
          <a:blip r:embed="rId3">
            <a:alphaModFix/>
          </a:blip>
          <a:srcRect b="0" l="33741" r="39497" t="0"/>
          <a:stretch/>
        </p:blipFill>
        <p:spPr>
          <a:xfrm>
            <a:off x="1079700" y="2876750"/>
            <a:ext cx="1453825" cy="561575"/>
          </a:xfrm>
          <a:prstGeom prst="rect">
            <a:avLst/>
          </a:prstGeom>
          <a:noFill/>
          <a:ln>
            <a:noFill/>
          </a:ln>
        </p:spPr>
      </p:pic>
      <p:pic>
        <p:nvPicPr>
          <p:cNvPr descr="&lt;math xmlns=&quot;http://www.w3.org/1998/Math/MathML&quot; display=&quot;block&quot; data-is-equatio=&quot;1&quot; data-latex=&quot;\frac{\text{opp}}{a}=\tan\left(\theta°\right)\ \ \ \ \ \frac{\text{opp}}{\tan\left(\theta°\right)}=a\ \ \ \ \ a\times\tan\left(\theta°\right)=\text{opp}&quot;&gt;&lt;mfrac&gt;&lt;mtext&gt;opp&lt;/mtext&gt;&lt;mi&gt;a&lt;/mi&gt;&lt;/mfrac&gt;&lt;mo&gt;=&lt;/mo&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text&gt;opp&lt;/mtext&gt;&lt;mrow&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a&lt;/mi&gt;&lt;mtext&gt;&lt;/mtext&gt;&lt;mtext&gt;&lt;/mtext&gt;&lt;mtext&gt;&lt;/mtext&gt;&lt;mtext&gt;&lt;/mtext&gt;&lt;mtext&gt;&lt;/mtext&gt;&lt;mi&gt;a&lt;/mi&gt;&lt;mo&gt;×&lt;/mo&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text&gt;opp&lt;/mtext&gt;&lt;/math&gt;" id="1427" name="Google Shape;1427;p82" title="opp over a equals tangent theta degrees opp over tangent theta degrees equals a a times tangent theta degrees equals opp"/>
          <p:cNvPicPr preferRelativeResize="0"/>
          <p:nvPr/>
        </p:nvPicPr>
        <p:blipFill rotWithShape="1">
          <a:blip r:embed="rId3">
            <a:alphaModFix/>
          </a:blip>
          <a:srcRect b="0" l="33741" r="39497" t="0"/>
          <a:stretch/>
        </p:blipFill>
        <p:spPr>
          <a:xfrm>
            <a:off x="5325350" y="2876750"/>
            <a:ext cx="1453825" cy="56157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1" name="Shape 1431"/>
        <p:cNvGrpSpPr/>
        <p:nvPr/>
      </p:nvGrpSpPr>
      <p:grpSpPr>
        <a:xfrm>
          <a:off x="0" y="0"/>
          <a:ext cx="0" cy="0"/>
          <a:chOff x="0" y="0"/>
          <a:chExt cx="0" cy="0"/>
        </a:xfrm>
      </p:grpSpPr>
      <p:sp>
        <p:nvSpPr>
          <p:cNvPr id="1432" name="Google Shape;1432;p83"/>
          <p:cNvSpPr/>
          <p:nvPr/>
        </p:nvSpPr>
        <p:spPr>
          <a:xfrm flipH="1">
            <a:off x="3459574" y="1468475"/>
            <a:ext cx="1013100" cy="1013700"/>
          </a:xfrm>
          <a:prstGeom prst="arc">
            <a:avLst>
              <a:gd fmla="val 5344843" name="adj1"/>
              <a:gd fmla="val 8988316"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433" name="Google Shape;1433;p83"/>
          <p:cNvGrpSpPr/>
          <p:nvPr/>
        </p:nvGrpSpPr>
        <p:grpSpPr>
          <a:xfrm rot="5400000">
            <a:off x="4198928" y="1620997"/>
            <a:ext cx="1080944" cy="1770300"/>
            <a:chOff x="-2024050" y="1455875"/>
            <a:chExt cx="1080944" cy="1770300"/>
          </a:xfrm>
        </p:grpSpPr>
        <p:sp>
          <p:nvSpPr>
            <p:cNvPr id="1434" name="Google Shape;1434;p83"/>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435" name="Google Shape;1435;p83"/>
            <p:cNvCxnSpPr/>
            <p:nvPr/>
          </p:nvCxnSpPr>
          <p:spPr>
            <a:xfrm rot="10800000">
              <a:off x="-1539550" y="2741675"/>
              <a:ext cx="0" cy="969000"/>
            </a:xfrm>
            <a:prstGeom prst="straightConnector1">
              <a:avLst/>
            </a:prstGeom>
            <a:noFill/>
            <a:ln cap="flat" cmpd="sng" w="28575">
              <a:solidFill>
                <a:srgbClr val="4F7BE8"/>
              </a:solidFill>
              <a:prstDash val="solid"/>
              <a:round/>
              <a:headEnd len="med" w="med" type="triangle"/>
              <a:tailEnd len="med" w="med" type="triangle"/>
            </a:ln>
          </p:spPr>
        </p:cxnSp>
        <p:cxnSp>
          <p:nvCxnSpPr>
            <p:cNvPr id="1436" name="Google Shape;1436;p83"/>
            <p:cNvCxnSpPr/>
            <p:nvPr/>
          </p:nvCxnSpPr>
          <p:spPr>
            <a:xfrm rot="-5400000">
              <a:off x="-1777257" y="2290025"/>
              <a:ext cx="1668300" cy="0"/>
            </a:xfrm>
            <a:prstGeom prst="straightConnector1">
              <a:avLst/>
            </a:prstGeom>
            <a:noFill/>
            <a:ln cap="flat" cmpd="sng" w="28575">
              <a:solidFill>
                <a:srgbClr val="4F7BE8"/>
              </a:solidFill>
              <a:prstDash val="solid"/>
              <a:round/>
              <a:headEnd len="med" w="med" type="triangle"/>
              <a:tailEnd len="med" w="med" type="triangle"/>
            </a:ln>
          </p:spPr>
        </p:cxnSp>
      </p:grpSp>
      <p:sp>
        <p:nvSpPr>
          <p:cNvPr id="1437" name="Google Shape;1437;p83"/>
          <p:cNvSpPr/>
          <p:nvPr/>
        </p:nvSpPr>
        <p:spPr>
          <a:xfrm flipH="1">
            <a:off x="2058075" y="2215650"/>
            <a:ext cx="1406100" cy="1406700"/>
          </a:xfrm>
          <a:prstGeom prst="arc">
            <a:avLst>
              <a:gd fmla="val 19809554" name="adj1"/>
              <a:gd fmla="val 57629"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38" name="Google Shape;1438;p83"/>
          <p:cNvSpPr txBox="1"/>
          <p:nvPr/>
        </p:nvSpPr>
        <p:spPr>
          <a:xfrm>
            <a:off x="324000" y="610600"/>
            <a:ext cx="84960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2) Isku dhig saddexagalka iyo isla'egta tusaysa xiriirka ka dhexeeya dhinaca ku xiga (adjacent) iyo dhinaca ka soo horjeeda (opposite).</a:t>
            </a:r>
            <a:endParaRPr sz="1800">
              <a:latin typeface="Lexend"/>
              <a:ea typeface="Lexend"/>
              <a:cs typeface="Lexend"/>
              <a:sym typeface="Lexend"/>
            </a:endParaRPr>
          </a:p>
        </p:txBody>
      </p:sp>
      <p:sp>
        <p:nvSpPr>
          <p:cNvPr id="1439" name="Google Shape;1439;p83"/>
          <p:cNvSpPr/>
          <p:nvPr/>
        </p:nvSpPr>
        <p:spPr>
          <a:xfrm rot="5400000">
            <a:off x="1119300" y="2734500"/>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440" name="Google Shape;1440;p83"/>
          <p:cNvGrpSpPr/>
          <p:nvPr/>
        </p:nvGrpSpPr>
        <p:grpSpPr>
          <a:xfrm rot="5400000">
            <a:off x="1362291" y="1606691"/>
            <a:ext cx="1069500" cy="1791518"/>
            <a:chOff x="-2022025" y="1450675"/>
            <a:chExt cx="1069500" cy="1791518"/>
          </a:xfrm>
        </p:grpSpPr>
        <p:sp>
          <p:nvSpPr>
            <p:cNvPr id="1441" name="Google Shape;1441;p83"/>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442" name="Google Shape;1442;p83"/>
            <p:cNvCxnSpPr/>
            <p:nvPr/>
          </p:nvCxnSpPr>
          <p:spPr>
            <a:xfrm rot="5400000">
              <a:off x="-1792825" y="2290975"/>
              <a:ext cx="1680600" cy="0"/>
            </a:xfrm>
            <a:prstGeom prst="straightConnector1">
              <a:avLst/>
            </a:prstGeom>
            <a:noFill/>
            <a:ln cap="flat" cmpd="sng" w="28575">
              <a:solidFill>
                <a:srgbClr val="4F7BE8"/>
              </a:solidFill>
              <a:prstDash val="solid"/>
              <a:round/>
              <a:headEnd len="med" w="med" type="triangle"/>
              <a:tailEnd len="med" w="med" type="triangle"/>
            </a:ln>
          </p:spPr>
        </p:cxnSp>
        <p:cxnSp>
          <p:nvCxnSpPr>
            <p:cNvPr id="1443" name="Google Shape;1443;p83"/>
            <p:cNvCxnSpPr/>
            <p:nvPr/>
          </p:nvCxnSpPr>
          <p:spPr>
            <a:xfrm>
              <a:off x="-1541575" y="2761743"/>
              <a:ext cx="0" cy="960900"/>
            </a:xfrm>
            <a:prstGeom prst="straightConnector1">
              <a:avLst/>
            </a:prstGeom>
            <a:noFill/>
            <a:ln cap="flat" cmpd="sng" w="28575">
              <a:solidFill>
                <a:srgbClr val="4F7BE8"/>
              </a:solidFill>
              <a:prstDash val="solid"/>
              <a:round/>
              <a:headEnd len="med" w="med" type="triangle"/>
              <a:tailEnd len="med" w="med" type="triangle"/>
            </a:ln>
          </p:spPr>
        </p:cxnSp>
      </p:grpSp>
      <p:sp>
        <p:nvSpPr>
          <p:cNvPr id="1444" name="Google Shape;1444;p83"/>
          <p:cNvSpPr txBox="1"/>
          <p:nvPr/>
        </p:nvSpPr>
        <p:spPr>
          <a:xfrm>
            <a:off x="2033600" y="2677525"/>
            <a:ext cx="4905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32°</a:t>
            </a:r>
            <a:endParaRPr sz="1800">
              <a:latin typeface="Lexend"/>
              <a:ea typeface="Lexend"/>
              <a:cs typeface="Lexend"/>
              <a:sym typeface="Lexend"/>
            </a:endParaRPr>
          </a:p>
        </p:txBody>
      </p:sp>
      <p:sp>
        <p:nvSpPr>
          <p:cNvPr id="1445" name="Google Shape;1445;p83"/>
          <p:cNvSpPr txBox="1"/>
          <p:nvPr/>
        </p:nvSpPr>
        <p:spPr>
          <a:xfrm>
            <a:off x="344558" y="2330450"/>
            <a:ext cx="6774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i="1" lang="en-GB" sz="1800">
                <a:latin typeface="Lexend"/>
                <a:ea typeface="Times New Roman"/>
                <a:cs typeface="Times New Roman"/>
                <a:sym typeface="Times New Roman"/>
              </a:rPr>
              <a:t>x cm</a:t>
            </a:r>
            <a:r>
              <a:rPr lang="en-GB" sz="1800">
                <a:latin typeface="Lexend"/>
                <a:ea typeface="Lexend"/>
                <a:cs typeface="Lexend"/>
                <a:sym typeface="Lexend"/>
              </a:rPr>
              <a:t/>
            </a:r>
            <a:endParaRPr sz="1800">
              <a:latin typeface="Lexend"/>
              <a:ea typeface="Lexend"/>
              <a:cs typeface="Lexend"/>
              <a:sym typeface="Lexend"/>
            </a:endParaRPr>
          </a:p>
        </p:txBody>
      </p:sp>
      <p:sp>
        <p:nvSpPr>
          <p:cNvPr id="1446" name="Google Shape;1446;p83"/>
          <p:cNvSpPr txBox="1"/>
          <p:nvPr/>
        </p:nvSpPr>
        <p:spPr>
          <a:xfrm>
            <a:off x="1701390" y="3046358"/>
            <a:ext cx="6774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50 cm</a:t>
            </a:r>
            <a:endParaRPr sz="1800">
              <a:latin typeface="Lexend"/>
              <a:ea typeface="Lexend"/>
              <a:cs typeface="Lexend"/>
              <a:sym typeface="Lexend"/>
            </a:endParaRPr>
          </a:p>
        </p:txBody>
      </p:sp>
      <p:sp>
        <p:nvSpPr>
          <p:cNvPr id="1447" name="Google Shape;1447;p83"/>
          <p:cNvSpPr/>
          <p:nvPr/>
        </p:nvSpPr>
        <p:spPr>
          <a:xfrm rot="5400000">
            <a:off x="3956250" y="2734500"/>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48" name="Google Shape;1448;p83"/>
          <p:cNvSpPr txBox="1"/>
          <p:nvPr/>
        </p:nvSpPr>
        <p:spPr>
          <a:xfrm>
            <a:off x="4430795" y="3046625"/>
            <a:ext cx="6774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i="1" lang="en-GB" sz="1800">
                <a:latin typeface="Lexend"/>
                <a:ea typeface="Times New Roman"/>
                <a:cs typeface="Times New Roman"/>
                <a:sym typeface="Times New Roman"/>
              </a:rPr>
              <a:t>x cm</a:t>
            </a:r>
            <a:r>
              <a:rPr lang="en-GB" sz="1800">
                <a:latin typeface="Lexend"/>
                <a:ea typeface="Lexend"/>
                <a:cs typeface="Lexend"/>
                <a:sym typeface="Lexend"/>
              </a:rPr>
              <a:t/>
            </a:r>
            <a:endParaRPr sz="1800">
              <a:latin typeface="Lexend"/>
              <a:ea typeface="Lexend"/>
              <a:cs typeface="Lexend"/>
              <a:sym typeface="Lexend"/>
            </a:endParaRPr>
          </a:p>
        </p:txBody>
      </p:sp>
      <p:sp>
        <p:nvSpPr>
          <p:cNvPr id="1449" name="Google Shape;1449;p83"/>
          <p:cNvSpPr txBox="1"/>
          <p:nvPr/>
        </p:nvSpPr>
        <p:spPr>
          <a:xfrm>
            <a:off x="3154940" y="2294558"/>
            <a:ext cx="6774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32 cm</a:t>
            </a:r>
            <a:endParaRPr sz="1800">
              <a:latin typeface="Lexend"/>
              <a:ea typeface="Lexend"/>
              <a:cs typeface="Lexend"/>
              <a:sym typeface="Lexend"/>
            </a:endParaRPr>
          </a:p>
        </p:txBody>
      </p:sp>
      <p:sp>
        <p:nvSpPr>
          <p:cNvPr id="1450" name="Google Shape;1450;p83"/>
          <p:cNvSpPr txBox="1"/>
          <p:nvPr/>
        </p:nvSpPr>
        <p:spPr>
          <a:xfrm>
            <a:off x="3918056" y="2136244"/>
            <a:ext cx="4905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50°</a:t>
            </a:r>
            <a:endParaRPr sz="1800">
              <a:latin typeface="Lexend"/>
              <a:ea typeface="Lexend"/>
              <a:cs typeface="Lexend"/>
              <a:sym typeface="Lexend"/>
            </a:endParaRPr>
          </a:p>
        </p:txBody>
      </p:sp>
      <p:sp>
        <p:nvSpPr>
          <p:cNvPr id="1451" name="Google Shape;1451;p83"/>
          <p:cNvSpPr/>
          <p:nvPr/>
        </p:nvSpPr>
        <p:spPr>
          <a:xfrm flipH="1" rot="-5400000">
            <a:off x="7169724" y="553024"/>
            <a:ext cx="1877400" cy="1878300"/>
          </a:xfrm>
          <a:prstGeom prst="arc">
            <a:avLst>
              <a:gd fmla="val 19809554" name="adj1"/>
              <a:gd fmla="val 57629"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52" name="Google Shape;1452;p83"/>
          <p:cNvSpPr/>
          <p:nvPr/>
        </p:nvSpPr>
        <p:spPr>
          <a:xfrm>
            <a:off x="7923941" y="2939967"/>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53" name="Google Shape;1453;p83"/>
          <p:cNvSpPr txBox="1"/>
          <p:nvPr/>
        </p:nvSpPr>
        <p:spPr>
          <a:xfrm>
            <a:off x="7681221" y="2084783"/>
            <a:ext cx="4905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32°</a:t>
            </a:r>
            <a:endParaRPr sz="1800">
              <a:latin typeface="Lexend"/>
              <a:ea typeface="Lexend"/>
              <a:cs typeface="Lexend"/>
              <a:sym typeface="Lexend"/>
            </a:endParaRPr>
          </a:p>
        </p:txBody>
      </p:sp>
      <p:sp>
        <p:nvSpPr>
          <p:cNvPr id="1454" name="Google Shape;1454;p83"/>
          <p:cNvSpPr txBox="1"/>
          <p:nvPr/>
        </p:nvSpPr>
        <p:spPr>
          <a:xfrm>
            <a:off x="8229917" y="2205887"/>
            <a:ext cx="6774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i="1" lang="en-GB" sz="1800">
                <a:solidFill>
                  <a:schemeClr val="dk1"/>
                </a:solidFill>
                <a:latin typeface="Lexend"/>
                <a:ea typeface="Times New Roman"/>
                <a:cs typeface="Times New Roman"/>
                <a:sym typeface="Times New Roman"/>
              </a:rPr>
              <a:t>x cm</a:t>
            </a:r>
            <a:r>
              <a:rPr lang="en-GB" sz="1800">
                <a:solidFill>
                  <a:schemeClr val="dk1"/>
                </a:solidFill>
                <a:latin typeface="Lexend"/>
                <a:ea typeface="Lexend"/>
                <a:cs typeface="Lexend"/>
                <a:sym typeface="Lexend"/>
              </a:rPr>
              <a:t/>
            </a:r>
            <a:r>
              <a:rPr lang="en-GB" sz="1800">
                <a:latin typeface="Lexend"/>
                <a:ea typeface="Lexend"/>
                <a:cs typeface="Lexend"/>
                <a:sym typeface="Lexend"/>
              </a:rPr>
              <a:t/>
            </a:r>
            <a:endParaRPr sz="1800">
              <a:latin typeface="Lexend"/>
              <a:ea typeface="Lexend"/>
              <a:cs typeface="Lexend"/>
              <a:sym typeface="Lexend"/>
            </a:endParaRPr>
          </a:p>
        </p:txBody>
      </p:sp>
      <p:sp>
        <p:nvSpPr>
          <p:cNvPr id="1455" name="Google Shape;1455;p83"/>
          <p:cNvSpPr txBox="1"/>
          <p:nvPr/>
        </p:nvSpPr>
        <p:spPr>
          <a:xfrm>
            <a:off x="7319791" y="3258480"/>
            <a:ext cx="6774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50 cm</a:t>
            </a:r>
            <a:endParaRPr sz="1800">
              <a:latin typeface="Lexend"/>
              <a:ea typeface="Lexend"/>
              <a:cs typeface="Lexend"/>
              <a:sym typeface="Lexend"/>
            </a:endParaRPr>
          </a:p>
        </p:txBody>
      </p:sp>
      <p:grpSp>
        <p:nvGrpSpPr>
          <p:cNvPr id="1456" name="Google Shape;1456;p83"/>
          <p:cNvGrpSpPr/>
          <p:nvPr/>
        </p:nvGrpSpPr>
        <p:grpSpPr>
          <a:xfrm>
            <a:off x="7157141" y="1465766"/>
            <a:ext cx="1078918" cy="1786318"/>
            <a:chOff x="-2022025" y="1455875"/>
            <a:chExt cx="1078918" cy="1786318"/>
          </a:xfrm>
        </p:grpSpPr>
        <p:sp>
          <p:nvSpPr>
            <p:cNvPr id="1457" name="Google Shape;1457;p83"/>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458" name="Google Shape;1458;p83"/>
            <p:cNvCxnSpPr/>
            <p:nvPr/>
          </p:nvCxnSpPr>
          <p:spPr>
            <a:xfrm>
              <a:off x="-1541575" y="2761743"/>
              <a:ext cx="0" cy="960900"/>
            </a:xfrm>
            <a:prstGeom prst="straightConnector1">
              <a:avLst/>
            </a:prstGeom>
            <a:noFill/>
            <a:ln cap="flat" cmpd="sng" w="28575">
              <a:solidFill>
                <a:srgbClr val="4F7BE8"/>
              </a:solidFill>
              <a:prstDash val="solid"/>
              <a:round/>
              <a:headEnd len="med" w="med" type="triangle"/>
              <a:tailEnd len="med" w="med" type="triangle"/>
            </a:ln>
          </p:spPr>
        </p:cxnSp>
        <p:cxnSp>
          <p:nvCxnSpPr>
            <p:cNvPr id="1459" name="Google Shape;1459;p83"/>
            <p:cNvCxnSpPr/>
            <p:nvPr/>
          </p:nvCxnSpPr>
          <p:spPr>
            <a:xfrm rot="-5400000">
              <a:off x="-1777257" y="2290025"/>
              <a:ext cx="1668300" cy="0"/>
            </a:xfrm>
            <a:prstGeom prst="straightConnector1">
              <a:avLst/>
            </a:prstGeom>
            <a:noFill/>
            <a:ln cap="flat" cmpd="sng" w="28575">
              <a:solidFill>
                <a:srgbClr val="4F7BE8"/>
              </a:solidFill>
              <a:prstDash val="solid"/>
              <a:round/>
              <a:headEnd len="med" w="med" type="triangle"/>
              <a:tailEnd len="med" w="med" type="triangle"/>
            </a:ln>
          </p:spPr>
        </p:cxnSp>
      </p:grpSp>
      <p:sp>
        <p:nvSpPr>
          <p:cNvPr id="1460" name="Google Shape;1460;p83"/>
          <p:cNvSpPr txBox="1"/>
          <p:nvPr/>
        </p:nvSpPr>
        <p:spPr>
          <a:xfrm>
            <a:off x="496950" y="1836725"/>
            <a:ext cx="3117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a)</a:t>
            </a:r>
            <a:endParaRPr sz="1800">
              <a:latin typeface="Lexend"/>
              <a:ea typeface="Lexend"/>
              <a:cs typeface="Lexend"/>
              <a:sym typeface="Lexend"/>
            </a:endParaRPr>
          </a:p>
        </p:txBody>
      </p:sp>
      <p:sp>
        <p:nvSpPr>
          <p:cNvPr id="1461" name="Google Shape;1461;p83"/>
          <p:cNvSpPr txBox="1"/>
          <p:nvPr/>
        </p:nvSpPr>
        <p:spPr>
          <a:xfrm>
            <a:off x="3149150" y="1836725"/>
            <a:ext cx="3117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b)</a:t>
            </a:r>
            <a:endParaRPr sz="1800">
              <a:latin typeface="Lexend"/>
              <a:ea typeface="Lexend"/>
              <a:cs typeface="Lexend"/>
              <a:sym typeface="Lexend"/>
            </a:endParaRPr>
          </a:p>
        </p:txBody>
      </p:sp>
      <p:sp>
        <p:nvSpPr>
          <p:cNvPr id="1462" name="Google Shape;1462;p83"/>
          <p:cNvSpPr txBox="1"/>
          <p:nvPr/>
        </p:nvSpPr>
        <p:spPr>
          <a:xfrm>
            <a:off x="6715750" y="1780300"/>
            <a:ext cx="3117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c)</a:t>
            </a:r>
            <a:endParaRPr sz="1800">
              <a:latin typeface="Lexend"/>
              <a:ea typeface="Lexend"/>
              <a:cs typeface="Lexend"/>
              <a:sym typeface="Lexend"/>
            </a:endParaRPr>
          </a:p>
        </p:txBody>
      </p:sp>
      <p:sp>
        <p:nvSpPr>
          <p:cNvPr id="1463" name="Google Shape;1463;p83"/>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Qaabaynta qaacidada taanjanta (tangent formula)</a:t>
            </a:r>
            <a:endParaRPr/>
          </a:p>
        </p:txBody>
      </p:sp>
      <p:sp>
        <p:nvSpPr>
          <p:cNvPr id="1464" name="Google Shape;1464;p83"/>
          <p:cNvSpPr txBox="1"/>
          <p:nvPr/>
        </p:nvSpPr>
        <p:spPr>
          <a:xfrm>
            <a:off x="324000" y="1192913"/>
            <a:ext cx="7233000" cy="615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Isticmaal isla'egta si aad u hesho dhererka dhinaca maqan ee lagu calaamadeeyay x ee saddexagal kasta (2 d.p.)</a:t>
            </a:r>
            <a:r>
              <a:rPr i="1" lang="en-GB" sz="1800">
                <a:solidFill>
                  <a:schemeClr val="dk1"/>
                </a:solidFill>
                <a:latin typeface="Lexend"/>
                <a:ea typeface="Times New Roman"/>
                <a:cs typeface="Times New Roman"/>
                <a:sym typeface="Times New Roman"/>
              </a:rPr>
              <a:t/>
            </a:r>
            <a:r>
              <a:rPr lang="en-GB" sz="1800">
                <a:latin typeface="Lexend"/>
                <a:ea typeface="Lexend"/>
                <a:cs typeface="Lexend"/>
                <a:sym typeface="Lexend"/>
              </a:rPr>
              <a:t/>
            </a:r>
            <a:r>
              <a:rPr lang="en-GB" sz="1800">
                <a:solidFill>
                  <a:schemeClr val="dk1"/>
                </a:solidFill>
                <a:latin typeface="Lexend"/>
                <a:ea typeface="Lexend"/>
                <a:cs typeface="Lexend"/>
                <a:sym typeface="Lexend"/>
              </a:rPr>
              <a:t/>
            </a:r>
            <a:endParaRPr sz="1800">
              <a:latin typeface="Lexend"/>
              <a:ea typeface="Lexend"/>
              <a:cs typeface="Lexend"/>
              <a:sym typeface="Lexend"/>
            </a:endParaRPr>
          </a:p>
        </p:txBody>
      </p:sp>
      <p:sp>
        <p:nvSpPr>
          <p:cNvPr id="1465" name="Google Shape;1465;p83"/>
          <p:cNvSpPr txBox="1"/>
          <p:nvPr/>
        </p:nvSpPr>
        <p:spPr>
          <a:xfrm>
            <a:off x="6358502" y="3996234"/>
            <a:ext cx="20796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i="1" lang="en-GB" sz="1800">
                <a:latin typeface="Lexend"/>
                <a:ea typeface="Times New Roman"/>
                <a:cs typeface="Times New Roman"/>
                <a:sym typeface="Times New Roman"/>
              </a:rPr>
              <a:t>x</a:t>
            </a:r>
            <a:r>
              <a:rPr lang="en-GB" sz="1800">
                <a:latin typeface="Lexend"/>
                <a:ea typeface="Lexend"/>
                <a:cs typeface="Lexend"/>
                <a:sym typeface="Lexend"/>
              </a:rPr>
              <a:t> </a:t>
            </a:r>
            <a:r>
              <a:rPr lang="en-GB" sz="1100">
                <a:latin typeface="Kalam"/>
                <a:ea typeface="Kalam"/>
                <a:cs typeface="Kalam"/>
                <a:sym typeface="Kalam"/>
              </a:rPr>
              <a:t>= 80.02</a:t>
            </a:r>
            <a:endParaRPr sz="2000">
              <a:latin typeface="Kalam"/>
              <a:ea typeface="Kalam"/>
              <a:cs typeface="Kalam"/>
              <a:sym typeface="Kalam"/>
            </a:endParaRPr>
          </a:p>
        </p:txBody>
      </p:sp>
      <p:grpSp>
        <p:nvGrpSpPr>
          <p:cNvPr id="1466" name="Google Shape;1466;p83"/>
          <p:cNvGrpSpPr/>
          <p:nvPr/>
        </p:nvGrpSpPr>
        <p:grpSpPr>
          <a:xfrm>
            <a:off x="3538750" y="3432950"/>
            <a:ext cx="2461500" cy="419400"/>
            <a:chOff x="3369600" y="3706325"/>
            <a:chExt cx="2461500" cy="419400"/>
          </a:xfrm>
        </p:grpSpPr>
        <p:sp>
          <p:nvSpPr>
            <p:cNvPr id="1467" name="Google Shape;1467;p83"/>
            <p:cNvSpPr/>
            <p:nvPr/>
          </p:nvSpPr>
          <p:spPr>
            <a:xfrm>
              <a:off x="3369600" y="3706325"/>
              <a:ext cx="2461500" cy="419400"/>
            </a:xfrm>
            <a:prstGeom prst="roundRect">
              <a:avLst>
                <a:gd fmla="val 50000" name="adj"/>
              </a:avLst>
            </a:prstGeom>
            <a:noFill/>
            <a:ln cap="flat" cmpd="sng" w="28575">
              <a:solidFill>
                <a:schemeClr val="dk1"/>
              </a:solidFill>
              <a:prstDash val="solid"/>
              <a:round/>
              <a:headEnd len="sm" w="sm" type="none"/>
              <a:tailEnd len="sm" w="sm" type="none"/>
            </a:ln>
          </p:spPr>
          <p:txBody>
            <a:bodyPr anchorCtr="0" anchor="ctr" bIns="0" lIns="468000" spcFirstLastPara="1" rIns="0" wrap="square" tIns="0">
              <a:noAutofit/>
            </a:bodyPr>
            <a:lstStyle/>
            <a:p>
              <a:pPr indent="0" lvl="0" marL="0" rtl="0" algn="l">
                <a:spcBef>
                  <a:spcPts val="0"/>
                </a:spcBef>
                <a:spcAft>
                  <a:spcPts val="0"/>
                </a:spcAft>
                <a:buNone/>
              </a:pPr>
              <a:r>
                <a:rPr lang="en-GB" sz="1200">
                  <a:latin typeface="Times New Roman"/>
                  <a:ea typeface="Times New Roman"/>
                  <a:cs typeface="Times New Roman"/>
                  <a:sym typeface="Times New Roman"/>
                </a:rPr>
                <a:t>32 × tan(50°) = x</a:t>
              </a:r>
              <a:r>
                <a:rPr i="1" lang="en-GB" sz="1200">
                  <a:latin typeface="Times New Roman"/>
                  <a:ea typeface="Times New Roman"/>
                  <a:cs typeface="Times New Roman"/>
                  <a:sym typeface="Times New Roman"/>
                </a:rPr>
                <a:t/>
              </a:r>
              <a:endParaRPr i="1" sz="2000">
                <a:latin typeface="Times New Roman"/>
                <a:ea typeface="Times New Roman"/>
                <a:cs typeface="Times New Roman"/>
                <a:sym typeface="Times New Roman"/>
              </a:endParaRPr>
            </a:p>
          </p:txBody>
        </p:sp>
        <p:sp>
          <p:nvSpPr>
            <p:cNvPr id="1468" name="Google Shape;1468;p83"/>
            <p:cNvSpPr/>
            <p:nvPr/>
          </p:nvSpPr>
          <p:spPr>
            <a:xfrm>
              <a:off x="3369600" y="3706325"/>
              <a:ext cx="419400" cy="419400"/>
            </a:xfrm>
            <a:prstGeom prst="ellipse">
              <a:avLst/>
            </a:prstGeom>
            <a:solidFill>
              <a:schemeClr val="accent4"/>
            </a:solidFill>
            <a:ln cap="flat" cmpd="sng" w="28575">
              <a:solidFill>
                <a:schemeClr val="dk1"/>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lang="en-GB" sz="1200">
                  <a:solidFill>
                    <a:schemeClr val="lt1"/>
                  </a:solidFill>
                  <a:latin typeface="Lexend"/>
                  <a:ea typeface="Lexend"/>
                  <a:cs typeface="Lexend"/>
                  <a:sym typeface="Lexend"/>
                </a:rPr>
                <a:t>f</a:t>
              </a:r>
              <a:endParaRPr sz="2000">
                <a:solidFill>
                  <a:schemeClr val="lt1"/>
                </a:solidFill>
                <a:latin typeface="Lexend"/>
                <a:ea typeface="Lexend"/>
                <a:cs typeface="Lexend"/>
                <a:sym typeface="Lexend"/>
              </a:endParaRPr>
            </a:p>
          </p:txBody>
        </p:sp>
      </p:grpSp>
      <p:grpSp>
        <p:nvGrpSpPr>
          <p:cNvPr id="1469" name="Google Shape;1469;p83"/>
          <p:cNvGrpSpPr/>
          <p:nvPr/>
        </p:nvGrpSpPr>
        <p:grpSpPr>
          <a:xfrm>
            <a:off x="6358500" y="3546150"/>
            <a:ext cx="2461500" cy="419400"/>
            <a:chOff x="6358500" y="3706325"/>
            <a:chExt cx="2461500" cy="419400"/>
          </a:xfrm>
        </p:grpSpPr>
        <p:sp>
          <p:nvSpPr>
            <p:cNvPr id="1470" name="Google Shape;1470;p83"/>
            <p:cNvSpPr/>
            <p:nvPr/>
          </p:nvSpPr>
          <p:spPr>
            <a:xfrm>
              <a:off x="6358500" y="3706325"/>
              <a:ext cx="2461500" cy="419400"/>
            </a:xfrm>
            <a:prstGeom prst="roundRect">
              <a:avLst>
                <a:gd fmla="val 50000" name="adj"/>
              </a:avLst>
            </a:prstGeom>
            <a:noFill/>
            <a:ln cap="flat" cmpd="sng" w="28575">
              <a:solidFill>
                <a:schemeClr val="dk1"/>
              </a:solidFill>
              <a:prstDash val="solid"/>
              <a:round/>
              <a:headEnd len="sm" w="sm" type="none"/>
              <a:tailEnd len="sm" w="sm" type="none"/>
            </a:ln>
          </p:spPr>
          <p:txBody>
            <a:bodyPr anchorCtr="0" anchor="ctr" bIns="0" lIns="468000" spcFirstLastPara="1" rIns="0" wrap="square" tIns="0">
              <a:noAutofit/>
            </a:bodyPr>
            <a:lstStyle/>
            <a:p>
              <a:pPr indent="0" lvl="0" marL="0" rtl="0" algn="l">
                <a:spcBef>
                  <a:spcPts val="0"/>
                </a:spcBef>
                <a:spcAft>
                  <a:spcPts val="0"/>
                </a:spcAft>
                <a:buNone/>
              </a:pPr>
              <a:r>
                <a:rPr i="1" lang="en-GB" sz="1200">
                  <a:solidFill>
                    <a:schemeClr val="dk1"/>
                  </a:solidFill>
                  <a:latin typeface="Times New Roman"/>
                  <a:ea typeface="Times New Roman"/>
                  <a:cs typeface="Times New Roman"/>
                  <a:sym typeface="Times New Roman"/>
                </a:rPr>
                <a:t>x × tan(32°) = 50</a:t>
              </a:r>
              <a:r>
                <a:rPr lang="en-GB" sz="1200">
                  <a:latin typeface="Times New Roman"/>
                  <a:ea typeface="Times New Roman"/>
                  <a:cs typeface="Times New Roman"/>
                  <a:sym typeface="Times New Roman"/>
                </a:rPr>
                <a:t/>
              </a:r>
              <a:r>
                <a:rPr lang="en-GB" sz="1200">
                  <a:solidFill>
                    <a:schemeClr val="dk1"/>
                  </a:solidFill>
                  <a:latin typeface="Times New Roman"/>
                  <a:ea typeface="Times New Roman"/>
                  <a:cs typeface="Times New Roman"/>
                  <a:sym typeface="Times New Roman"/>
                </a:rPr>
                <a:t/>
              </a:r>
              <a:endParaRPr i="1" sz="2000">
                <a:latin typeface="Times New Roman"/>
                <a:ea typeface="Times New Roman"/>
                <a:cs typeface="Times New Roman"/>
                <a:sym typeface="Times New Roman"/>
              </a:endParaRPr>
            </a:p>
          </p:txBody>
        </p:sp>
        <p:sp>
          <p:nvSpPr>
            <p:cNvPr id="1471" name="Google Shape;1471;p83"/>
            <p:cNvSpPr/>
            <p:nvPr/>
          </p:nvSpPr>
          <p:spPr>
            <a:xfrm>
              <a:off x="6358500" y="3706325"/>
              <a:ext cx="419400" cy="419400"/>
            </a:xfrm>
            <a:prstGeom prst="ellipse">
              <a:avLst/>
            </a:prstGeom>
            <a:solidFill>
              <a:schemeClr val="accent4"/>
            </a:solidFill>
            <a:ln cap="flat" cmpd="sng" w="28575">
              <a:solidFill>
                <a:schemeClr val="dk1"/>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lang="en-GB" sz="1200">
                  <a:solidFill>
                    <a:schemeClr val="lt1"/>
                  </a:solidFill>
                  <a:latin typeface="Lexend"/>
                  <a:ea typeface="Lexend"/>
                  <a:cs typeface="Lexend"/>
                  <a:sym typeface="Lexend"/>
                </a:rPr>
                <a:t>d</a:t>
              </a:r>
              <a:endParaRPr sz="2000">
                <a:solidFill>
                  <a:schemeClr val="lt1"/>
                </a:solidFill>
                <a:latin typeface="Lexend"/>
                <a:ea typeface="Lexend"/>
                <a:cs typeface="Lexend"/>
                <a:sym typeface="Lexend"/>
              </a:endParaRPr>
            </a:p>
          </p:txBody>
        </p:sp>
      </p:grpSp>
      <p:grpSp>
        <p:nvGrpSpPr>
          <p:cNvPr id="1472" name="Google Shape;1472;p83"/>
          <p:cNvGrpSpPr/>
          <p:nvPr/>
        </p:nvGrpSpPr>
        <p:grpSpPr>
          <a:xfrm>
            <a:off x="324000" y="3421075"/>
            <a:ext cx="2461500" cy="419400"/>
            <a:chOff x="324000" y="3706325"/>
            <a:chExt cx="2461500" cy="419400"/>
          </a:xfrm>
        </p:grpSpPr>
        <p:sp>
          <p:nvSpPr>
            <p:cNvPr id="1473" name="Google Shape;1473;p83"/>
            <p:cNvSpPr/>
            <p:nvPr/>
          </p:nvSpPr>
          <p:spPr>
            <a:xfrm>
              <a:off x="324000" y="3706325"/>
              <a:ext cx="2461500" cy="419400"/>
            </a:xfrm>
            <a:prstGeom prst="roundRect">
              <a:avLst>
                <a:gd fmla="val 50000" name="adj"/>
              </a:avLst>
            </a:prstGeom>
            <a:noFill/>
            <a:ln cap="flat" cmpd="sng" w="28575">
              <a:solidFill>
                <a:schemeClr val="dk1"/>
              </a:solidFill>
              <a:prstDash val="solid"/>
              <a:round/>
              <a:headEnd len="sm" w="sm" type="none"/>
              <a:tailEnd len="sm" w="sm" type="none"/>
            </a:ln>
          </p:spPr>
          <p:txBody>
            <a:bodyPr anchorCtr="0" anchor="ctr" bIns="0" lIns="468000" spcFirstLastPara="1" rIns="0" wrap="square" tIns="0">
              <a:noAutofit/>
            </a:bodyPr>
            <a:lstStyle/>
            <a:p>
              <a:pPr indent="0" lvl="0" marL="0" rtl="0" algn="l">
                <a:spcBef>
                  <a:spcPts val="0"/>
                </a:spcBef>
                <a:spcAft>
                  <a:spcPts val="0"/>
                </a:spcAft>
                <a:buNone/>
              </a:pPr>
              <a:r>
                <a:rPr lang="en-GB" sz="1200">
                  <a:latin typeface="Times New Roman"/>
                  <a:ea typeface="Times New Roman"/>
                  <a:cs typeface="Times New Roman"/>
                  <a:sym typeface="Times New Roman"/>
                </a:rPr>
                <a:t>50 × tan(32°) = x</a:t>
              </a:r>
              <a:r>
                <a:rPr i="1" lang="en-GB" sz="1200">
                  <a:latin typeface="Times New Roman"/>
                  <a:ea typeface="Times New Roman"/>
                  <a:cs typeface="Times New Roman"/>
                  <a:sym typeface="Times New Roman"/>
                </a:rPr>
                <a:t/>
              </a:r>
              <a:endParaRPr i="1" sz="2000">
                <a:latin typeface="Times New Roman"/>
                <a:ea typeface="Times New Roman"/>
                <a:cs typeface="Times New Roman"/>
                <a:sym typeface="Times New Roman"/>
              </a:endParaRPr>
            </a:p>
          </p:txBody>
        </p:sp>
        <p:sp>
          <p:nvSpPr>
            <p:cNvPr id="1474" name="Google Shape;1474;p83"/>
            <p:cNvSpPr/>
            <p:nvPr/>
          </p:nvSpPr>
          <p:spPr>
            <a:xfrm>
              <a:off x="324000" y="3706325"/>
              <a:ext cx="419400" cy="419400"/>
            </a:xfrm>
            <a:prstGeom prst="ellipse">
              <a:avLst/>
            </a:prstGeom>
            <a:solidFill>
              <a:schemeClr val="accent4"/>
            </a:solidFill>
            <a:ln cap="flat" cmpd="sng" w="28575">
              <a:solidFill>
                <a:schemeClr val="dk1"/>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lang="en-GB" sz="1200">
                  <a:solidFill>
                    <a:schemeClr val="lt1"/>
                  </a:solidFill>
                  <a:latin typeface="Lexend"/>
                  <a:ea typeface="Lexend"/>
                  <a:cs typeface="Lexend"/>
                  <a:sym typeface="Lexend"/>
                </a:rPr>
                <a:t>e</a:t>
              </a:r>
              <a:endParaRPr sz="2000">
                <a:solidFill>
                  <a:schemeClr val="lt1"/>
                </a:solidFill>
                <a:latin typeface="Lexend"/>
                <a:ea typeface="Lexend"/>
                <a:cs typeface="Lexend"/>
                <a:sym typeface="Lexend"/>
              </a:endParaRPr>
            </a:p>
          </p:txBody>
        </p:sp>
      </p:grpSp>
      <p:sp>
        <p:nvSpPr>
          <p:cNvPr id="1475" name="Google Shape;1475;p83"/>
          <p:cNvSpPr txBox="1"/>
          <p:nvPr/>
        </p:nvSpPr>
        <p:spPr>
          <a:xfrm>
            <a:off x="324025" y="4306300"/>
            <a:ext cx="2873400" cy="2772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Dhinaca ka soo horjeeda 32° wuxuu leeyahay dherer dhan 31.24 cm</a:t>
            </a:r>
            <a:endParaRPr sz="2000">
              <a:latin typeface="Kalam"/>
              <a:ea typeface="Kalam"/>
              <a:cs typeface="Kalam"/>
              <a:sym typeface="Kalam"/>
            </a:endParaRPr>
          </a:p>
        </p:txBody>
      </p:sp>
      <p:sp>
        <p:nvSpPr>
          <p:cNvPr id="1476" name="Google Shape;1476;p83"/>
          <p:cNvSpPr txBox="1"/>
          <p:nvPr/>
        </p:nvSpPr>
        <p:spPr>
          <a:xfrm>
            <a:off x="324023" y="3879950"/>
            <a:ext cx="24615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i="1" lang="en-GB" sz="1800">
                <a:latin typeface="Lexend"/>
                <a:ea typeface="Times New Roman"/>
                <a:cs typeface="Times New Roman"/>
                <a:sym typeface="Times New Roman"/>
              </a:rPr>
              <a:t>x</a:t>
            </a:r>
            <a:r>
              <a:rPr lang="en-GB" sz="1800">
                <a:latin typeface="Lexend"/>
                <a:ea typeface="Lexend"/>
                <a:cs typeface="Lexend"/>
                <a:sym typeface="Lexend"/>
              </a:rPr>
              <a:t> </a:t>
            </a:r>
            <a:r>
              <a:rPr lang="en-GB" sz="1100">
                <a:latin typeface="Kalam"/>
                <a:ea typeface="Kalam"/>
                <a:cs typeface="Kalam"/>
                <a:sym typeface="Kalam"/>
              </a:rPr>
              <a:t>= 31.24</a:t>
            </a:r>
            <a:endParaRPr sz="2000">
              <a:latin typeface="Kalam"/>
              <a:ea typeface="Kalam"/>
              <a:cs typeface="Kalam"/>
              <a:sym typeface="Kalam"/>
            </a:endParaRPr>
          </a:p>
        </p:txBody>
      </p:sp>
      <p:sp>
        <p:nvSpPr>
          <p:cNvPr id="1477" name="Google Shape;1477;p83"/>
          <p:cNvSpPr txBox="1"/>
          <p:nvPr/>
        </p:nvSpPr>
        <p:spPr>
          <a:xfrm>
            <a:off x="3394687" y="4360320"/>
            <a:ext cx="2873400" cy="2772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Dhinaca ka soo horjeeda 50° wuxuu leeyahay dherer dhan 38.14 cm</a:t>
            </a:r>
            <a:r>
              <a:rPr lang="en-GB" sz="1100">
                <a:solidFill>
                  <a:schemeClr val="dk1"/>
                </a:solidFill>
                <a:latin typeface="Kalam"/>
                <a:ea typeface="Kalam"/>
                <a:cs typeface="Kalam"/>
                <a:sym typeface="Kalam"/>
              </a:rPr>
              <a:t/>
            </a:r>
            <a:r>
              <a:rPr lang="en-GB" sz="1100">
                <a:latin typeface="Kalam"/>
                <a:ea typeface="Kalam"/>
                <a:cs typeface="Kalam"/>
                <a:sym typeface="Kalam"/>
              </a:rPr>
              <a:t/>
            </a:r>
            <a:endParaRPr sz="2000">
              <a:latin typeface="Kalam"/>
              <a:ea typeface="Kalam"/>
              <a:cs typeface="Kalam"/>
              <a:sym typeface="Kalam"/>
            </a:endParaRPr>
          </a:p>
        </p:txBody>
      </p:sp>
      <p:sp>
        <p:nvSpPr>
          <p:cNvPr id="1478" name="Google Shape;1478;p83"/>
          <p:cNvSpPr txBox="1"/>
          <p:nvPr/>
        </p:nvSpPr>
        <p:spPr>
          <a:xfrm>
            <a:off x="3394685" y="3933970"/>
            <a:ext cx="24615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i="1" lang="en-GB" sz="1800">
                <a:latin typeface="Lexend"/>
                <a:ea typeface="Times New Roman"/>
                <a:cs typeface="Times New Roman"/>
                <a:sym typeface="Times New Roman"/>
              </a:rPr>
              <a:t>x</a:t>
            </a:r>
            <a:r>
              <a:rPr lang="en-GB" sz="1800">
                <a:latin typeface="Lexend"/>
                <a:ea typeface="Lexend"/>
                <a:cs typeface="Lexend"/>
                <a:sym typeface="Lexend"/>
              </a:rPr>
              <a:t> </a:t>
            </a:r>
            <a:r>
              <a:rPr lang="en-GB" sz="1100">
                <a:latin typeface="Kalam"/>
                <a:ea typeface="Kalam"/>
                <a:cs typeface="Kalam"/>
                <a:sym typeface="Kalam"/>
              </a:rPr>
              <a:t>= 38.14</a:t>
            </a:r>
            <a:endParaRPr sz="2000">
              <a:latin typeface="Kalam"/>
              <a:ea typeface="Kalam"/>
              <a:cs typeface="Kalam"/>
              <a:sym typeface="Kalam"/>
            </a:endParaRPr>
          </a:p>
        </p:txBody>
      </p:sp>
      <p:sp>
        <p:nvSpPr>
          <p:cNvPr id="1479" name="Google Shape;1479;p83"/>
          <p:cNvSpPr txBox="1"/>
          <p:nvPr/>
        </p:nvSpPr>
        <p:spPr>
          <a:xfrm>
            <a:off x="6358504" y="4422584"/>
            <a:ext cx="2427600" cy="2772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Dhinaca ku xiga (adjacent) wuxuu leeyahay dherer dhan 80.02 cm</a:t>
            </a:r>
            <a:r>
              <a:rPr lang="en-GB" sz="1100">
                <a:solidFill>
                  <a:schemeClr val="dk1"/>
                </a:solidFill>
                <a:latin typeface="Kalam"/>
                <a:ea typeface="Kalam"/>
                <a:cs typeface="Kalam"/>
                <a:sym typeface="Kalam"/>
              </a:rPr>
              <a:t/>
            </a:r>
            <a:r>
              <a:rPr lang="en-GB" sz="1100">
                <a:latin typeface="Kalam"/>
                <a:ea typeface="Kalam"/>
                <a:cs typeface="Kalam"/>
                <a:sym typeface="Kalam"/>
              </a:rPr>
              <a:t/>
            </a:r>
            <a:endParaRPr sz="2000">
              <a:latin typeface="Kalam"/>
              <a:ea typeface="Kalam"/>
              <a:cs typeface="Kalam"/>
              <a:sym typeface="Kalam"/>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3" name="Shape 1483"/>
        <p:cNvGrpSpPr/>
        <p:nvPr/>
      </p:nvGrpSpPr>
      <p:grpSpPr>
        <a:xfrm>
          <a:off x="0" y="0"/>
          <a:ext cx="0" cy="0"/>
          <a:chOff x="0" y="0"/>
          <a:chExt cx="0" cy="0"/>
        </a:xfrm>
      </p:grpSpPr>
      <p:sp>
        <p:nvSpPr>
          <p:cNvPr id="1484" name="Google Shape;1484;p84"/>
          <p:cNvSpPr txBox="1"/>
          <p:nvPr/>
        </p:nvSpPr>
        <p:spPr>
          <a:xfrm>
            <a:off x="324000" y="610600"/>
            <a:ext cx="84960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3) Adigoo isticmaalaya qaacidada taanjanta (tangent formula), soo hel dhererka dhinaca maqan ee lagu calaamadeeyay xaraf ee saddexagal kasta (2 d.p.)</a:t>
            </a:r>
            <a:r>
              <a:rPr lang="en-GB" sz="1800">
                <a:solidFill>
                  <a:schemeClr val="dk1"/>
                </a:solidFill>
                <a:latin typeface="Lexend"/>
                <a:ea typeface="Lexend"/>
                <a:cs typeface="Lexend"/>
                <a:sym typeface="Lexend"/>
              </a:rPr>
              <a:t/>
            </a:r>
            <a:endParaRPr sz="1800">
              <a:latin typeface="Lexend"/>
              <a:ea typeface="Lexend"/>
              <a:cs typeface="Lexend"/>
              <a:sym typeface="Lexend"/>
            </a:endParaRPr>
          </a:p>
        </p:txBody>
      </p:sp>
      <p:sp>
        <p:nvSpPr>
          <p:cNvPr id="1485" name="Google Shape;1485;p84"/>
          <p:cNvSpPr/>
          <p:nvPr/>
        </p:nvSpPr>
        <p:spPr>
          <a:xfrm flipH="1">
            <a:off x="-202674" y="1711825"/>
            <a:ext cx="1431300" cy="1431300"/>
          </a:xfrm>
          <a:prstGeom prst="arc">
            <a:avLst>
              <a:gd fmla="val 10771373" name="adj1"/>
              <a:gd fmla="val 13050632"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86" name="Google Shape;1486;p84"/>
          <p:cNvSpPr/>
          <p:nvPr/>
        </p:nvSpPr>
        <p:spPr>
          <a:xfrm rot="-5400000">
            <a:off x="665399" y="1238800"/>
            <a:ext cx="1016400" cy="1359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487" name="Google Shape;1487;p84"/>
          <p:cNvCxnSpPr/>
          <p:nvPr/>
        </p:nvCxnSpPr>
        <p:spPr>
          <a:xfrm>
            <a:off x="5988039" y="1137525"/>
            <a:ext cx="0" cy="3682800"/>
          </a:xfrm>
          <a:prstGeom prst="straightConnector1">
            <a:avLst/>
          </a:prstGeom>
          <a:noFill/>
          <a:ln cap="flat" cmpd="sng" w="38100">
            <a:solidFill>
              <a:schemeClr val="accent4"/>
            </a:solidFill>
            <a:prstDash val="solid"/>
            <a:round/>
            <a:headEnd len="med" w="med" type="none"/>
            <a:tailEnd len="med" w="med" type="none"/>
          </a:ln>
        </p:spPr>
      </p:cxnSp>
      <p:cxnSp>
        <p:nvCxnSpPr>
          <p:cNvPr id="1488" name="Google Shape;1488;p84"/>
          <p:cNvCxnSpPr/>
          <p:nvPr/>
        </p:nvCxnSpPr>
        <p:spPr>
          <a:xfrm>
            <a:off x="4572075" y="-1269043"/>
            <a:ext cx="0" cy="8496000"/>
          </a:xfrm>
          <a:prstGeom prst="straightConnector1">
            <a:avLst/>
          </a:prstGeom>
          <a:noFill/>
          <a:ln cap="flat" cmpd="sng" w="38100">
            <a:solidFill>
              <a:schemeClr val="accent4"/>
            </a:solidFill>
            <a:prstDash val="solid"/>
            <a:round/>
            <a:headEnd len="med" w="med" type="none"/>
            <a:tailEnd len="med" w="med" type="none"/>
          </a:ln>
        </p:spPr>
      </p:cxnSp>
      <p:cxnSp>
        <p:nvCxnSpPr>
          <p:cNvPr id="1489" name="Google Shape;1489;p84"/>
          <p:cNvCxnSpPr/>
          <p:nvPr/>
        </p:nvCxnSpPr>
        <p:spPr>
          <a:xfrm>
            <a:off x="3156072" y="1137525"/>
            <a:ext cx="0" cy="3682800"/>
          </a:xfrm>
          <a:prstGeom prst="straightConnector1">
            <a:avLst/>
          </a:prstGeom>
          <a:noFill/>
          <a:ln cap="flat" cmpd="sng" w="38100">
            <a:solidFill>
              <a:schemeClr val="accent4"/>
            </a:solidFill>
            <a:prstDash val="solid"/>
            <a:round/>
            <a:headEnd len="med" w="med" type="none"/>
            <a:tailEnd len="med" w="med" type="none"/>
          </a:ln>
        </p:spPr>
      </p:cxnSp>
      <p:sp>
        <p:nvSpPr>
          <p:cNvPr id="1490" name="Google Shape;1490;p84"/>
          <p:cNvSpPr/>
          <p:nvPr/>
        </p:nvSpPr>
        <p:spPr>
          <a:xfrm>
            <a:off x="1659443" y="2232926"/>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491" name="Google Shape;1491;p84"/>
          <p:cNvCxnSpPr/>
          <p:nvPr/>
        </p:nvCxnSpPr>
        <p:spPr>
          <a:xfrm rot="10800000">
            <a:off x="494675" y="2545798"/>
            <a:ext cx="1351800" cy="0"/>
          </a:xfrm>
          <a:prstGeom prst="straightConnector1">
            <a:avLst/>
          </a:prstGeom>
          <a:noFill/>
          <a:ln cap="flat" cmpd="sng" w="28575">
            <a:solidFill>
              <a:srgbClr val="4F7BE8"/>
            </a:solidFill>
            <a:prstDash val="solid"/>
            <a:round/>
            <a:headEnd len="med" w="med" type="triangle"/>
            <a:tailEnd len="med" w="med" type="triangle"/>
          </a:ln>
        </p:spPr>
      </p:cxnSp>
      <p:sp>
        <p:nvSpPr>
          <p:cNvPr id="1492" name="Google Shape;1492;p84"/>
          <p:cNvSpPr txBox="1"/>
          <p:nvPr/>
        </p:nvSpPr>
        <p:spPr>
          <a:xfrm>
            <a:off x="829317" y="2581761"/>
            <a:ext cx="6327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1 cm</a:t>
            </a:r>
            <a:endParaRPr sz="1800">
              <a:latin typeface="Lexend"/>
              <a:ea typeface="Lexend"/>
              <a:cs typeface="Lexend"/>
              <a:sym typeface="Lexend"/>
            </a:endParaRPr>
          </a:p>
        </p:txBody>
      </p:sp>
      <p:cxnSp>
        <p:nvCxnSpPr>
          <p:cNvPr id="1493" name="Google Shape;1493;p84"/>
          <p:cNvCxnSpPr/>
          <p:nvPr/>
        </p:nvCxnSpPr>
        <p:spPr>
          <a:xfrm rot="10800000">
            <a:off x="1950014" y="1410561"/>
            <a:ext cx="0" cy="1016400"/>
          </a:xfrm>
          <a:prstGeom prst="straightConnector1">
            <a:avLst/>
          </a:prstGeom>
          <a:noFill/>
          <a:ln cap="flat" cmpd="sng" w="28575">
            <a:solidFill>
              <a:srgbClr val="4F7BE8"/>
            </a:solidFill>
            <a:prstDash val="solid"/>
            <a:round/>
            <a:headEnd len="med" w="med" type="triangle"/>
            <a:tailEnd len="med" w="med" type="triangle"/>
          </a:ln>
        </p:spPr>
      </p:cxnSp>
      <p:sp>
        <p:nvSpPr>
          <p:cNvPr id="1494" name="Google Shape;1494;p84"/>
          <p:cNvSpPr/>
          <p:nvPr/>
        </p:nvSpPr>
        <p:spPr>
          <a:xfrm flipH="1">
            <a:off x="2690019" y="1711825"/>
            <a:ext cx="1431300" cy="1431300"/>
          </a:xfrm>
          <a:prstGeom prst="arc">
            <a:avLst>
              <a:gd fmla="val 10771373" name="adj1"/>
              <a:gd fmla="val 13050632"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95" name="Google Shape;1495;p84"/>
          <p:cNvSpPr/>
          <p:nvPr/>
        </p:nvSpPr>
        <p:spPr>
          <a:xfrm rot="-5400000">
            <a:off x="3558092" y="1238800"/>
            <a:ext cx="1016400" cy="1359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96" name="Google Shape;1496;p84"/>
          <p:cNvSpPr/>
          <p:nvPr/>
        </p:nvSpPr>
        <p:spPr>
          <a:xfrm>
            <a:off x="4552136" y="2232926"/>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497" name="Google Shape;1497;p84"/>
          <p:cNvCxnSpPr/>
          <p:nvPr/>
        </p:nvCxnSpPr>
        <p:spPr>
          <a:xfrm rot="10800000">
            <a:off x="3386225" y="2579350"/>
            <a:ext cx="1358700" cy="0"/>
          </a:xfrm>
          <a:prstGeom prst="straightConnector1">
            <a:avLst/>
          </a:prstGeom>
          <a:noFill/>
          <a:ln cap="flat" cmpd="sng" w="28575">
            <a:solidFill>
              <a:srgbClr val="4F7BE8"/>
            </a:solidFill>
            <a:prstDash val="solid"/>
            <a:round/>
            <a:headEnd len="med" w="med" type="triangle"/>
            <a:tailEnd len="med" w="med" type="triangle"/>
          </a:ln>
        </p:spPr>
      </p:cxnSp>
      <p:sp>
        <p:nvSpPr>
          <p:cNvPr id="1498" name="Google Shape;1498;p84"/>
          <p:cNvSpPr txBox="1"/>
          <p:nvPr/>
        </p:nvSpPr>
        <p:spPr>
          <a:xfrm flipH="1">
            <a:off x="3609239" y="2156955"/>
            <a:ext cx="530400" cy="26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39°</a:t>
            </a:r>
            <a:endParaRPr sz="1800">
              <a:latin typeface="Lexend"/>
              <a:ea typeface="Lexend"/>
              <a:cs typeface="Lexend"/>
              <a:sym typeface="Lexend"/>
            </a:endParaRPr>
          </a:p>
        </p:txBody>
      </p:sp>
      <p:cxnSp>
        <p:nvCxnSpPr>
          <p:cNvPr id="1499" name="Google Shape;1499;p84"/>
          <p:cNvCxnSpPr/>
          <p:nvPr/>
        </p:nvCxnSpPr>
        <p:spPr>
          <a:xfrm rot="10800000">
            <a:off x="4842708" y="1410561"/>
            <a:ext cx="0" cy="1016400"/>
          </a:xfrm>
          <a:prstGeom prst="straightConnector1">
            <a:avLst/>
          </a:prstGeom>
          <a:noFill/>
          <a:ln cap="flat" cmpd="sng" w="28575">
            <a:solidFill>
              <a:srgbClr val="4F7BE8"/>
            </a:solidFill>
            <a:prstDash val="solid"/>
            <a:round/>
            <a:headEnd len="med" w="med" type="triangle"/>
            <a:tailEnd len="med" w="med" type="triangle"/>
          </a:ln>
        </p:spPr>
      </p:cxnSp>
      <p:sp>
        <p:nvSpPr>
          <p:cNvPr id="1500" name="Google Shape;1500;p84"/>
          <p:cNvSpPr/>
          <p:nvPr/>
        </p:nvSpPr>
        <p:spPr>
          <a:xfrm flipH="1">
            <a:off x="-154406" y="3514675"/>
            <a:ext cx="1431300" cy="1431300"/>
          </a:xfrm>
          <a:prstGeom prst="arc">
            <a:avLst>
              <a:gd fmla="val 10771373" name="adj1"/>
              <a:gd fmla="val 13050632"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01" name="Google Shape;1501;p84"/>
          <p:cNvSpPr/>
          <p:nvPr/>
        </p:nvSpPr>
        <p:spPr>
          <a:xfrm rot="-5400000">
            <a:off x="713667" y="3041650"/>
            <a:ext cx="1016400" cy="1359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02" name="Google Shape;1502;p84"/>
          <p:cNvSpPr/>
          <p:nvPr/>
        </p:nvSpPr>
        <p:spPr>
          <a:xfrm>
            <a:off x="1707711" y="4035776"/>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03" name="Google Shape;1503;p84"/>
          <p:cNvSpPr txBox="1"/>
          <p:nvPr/>
        </p:nvSpPr>
        <p:spPr>
          <a:xfrm>
            <a:off x="2063350" y="3600400"/>
            <a:ext cx="8550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800">
                <a:solidFill>
                  <a:schemeClr val="dk1"/>
                </a:solidFill>
                <a:latin typeface="Lexend"/>
                <a:ea typeface="Lexend"/>
                <a:cs typeface="Lexend"/>
                <a:sym typeface="Lexend"/>
              </a:rPr>
              <a:t>14.9 cm</a:t>
            </a:r>
            <a:endParaRPr sz="1800">
              <a:latin typeface="Lexend"/>
              <a:ea typeface="Lexend"/>
              <a:cs typeface="Lexend"/>
              <a:sym typeface="Lexend"/>
            </a:endParaRPr>
          </a:p>
        </p:txBody>
      </p:sp>
      <p:cxnSp>
        <p:nvCxnSpPr>
          <p:cNvPr id="1504" name="Google Shape;1504;p84"/>
          <p:cNvCxnSpPr/>
          <p:nvPr/>
        </p:nvCxnSpPr>
        <p:spPr>
          <a:xfrm rot="10800000">
            <a:off x="1998283" y="3213411"/>
            <a:ext cx="0" cy="1016400"/>
          </a:xfrm>
          <a:prstGeom prst="straightConnector1">
            <a:avLst/>
          </a:prstGeom>
          <a:noFill/>
          <a:ln cap="flat" cmpd="sng" w="28575">
            <a:solidFill>
              <a:srgbClr val="4F7BE8"/>
            </a:solidFill>
            <a:prstDash val="solid"/>
            <a:round/>
            <a:headEnd len="med" w="med" type="triangle"/>
            <a:tailEnd len="med" w="med" type="triangle"/>
          </a:ln>
        </p:spPr>
      </p:cxnSp>
      <p:sp>
        <p:nvSpPr>
          <p:cNvPr id="1505" name="Google Shape;1505;p84"/>
          <p:cNvSpPr/>
          <p:nvPr/>
        </p:nvSpPr>
        <p:spPr>
          <a:xfrm>
            <a:off x="7535000" y="3080425"/>
            <a:ext cx="2291100" cy="2291100"/>
          </a:xfrm>
          <a:prstGeom prst="arc">
            <a:avLst>
              <a:gd fmla="val 10771373" name="adj1"/>
              <a:gd fmla="val 12068672"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06" name="Google Shape;1506;p84"/>
          <p:cNvSpPr/>
          <p:nvPr/>
        </p:nvSpPr>
        <p:spPr>
          <a:xfrm flipH="1">
            <a:off x="6721708" y="4035776"/>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507" name="Google Shape;1507;p84"/>
          <p:cNvCxnSpPr/>
          <p:nvPr/>
        </p:nvCxnSpPr>
        <p:spPr>
          <a:xfrm rot="10800000">
            <a:off x="6618513" y="3493900"/>
            <a:ext cx="0" cy="744000"/>
          </a:xfrm>
          <a:prstGeom prst="straightConnector1">
            <a:avLst/>
          </a:prstGeom>
          <a:noFill/>
          <a:ln cap="flat" cmpd="sng" w="28575">
            <a:solidFill>
              <a:srgbClr val="4F7BE8"/>
            </a:solidFill>
            <a:prstDash val="solid"/>
            <a:round/>
            <a:headEnd len="med" w="med" type="triangle"/>
            <a:tailEnd len="med" w="med" type="triangle"/>
          </a:ln>
        </p:spPr>
      </p:cxnSp>
      <p:sp>
        <p:nvSpPr>
          <p:cNvPr id="1508" name="Google Shape;1508;p84"/>
          <p:cNvSpPr txBox="1"/>
          <p:nvPr/>
        </p:nvSpPr>
        <p:spPr>
          <a:xfrm>
            <a:off x="6008524" y="3744700"/>
            <a:ext cx="6327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49 cm</a:t>
            </a:r>
            <a:endParaRPr sz="1800">
              <a:latin typeface="Lexend"/>
              <a:ea typeface="Lexend"/>
              <a:cs typeface="Lexend"/>
              <a:sym typeface="Lexend"/>
            </a:endParaRPr>
          </a:p>
        </p:txBody>
      </p:sp>
      <p:sp>
        <p:nvSpPr>
          <p:cNvPr id="1509" name="Google Shape;1509;p84"/>
          <p:cNvSpPr/>
          <p:nvPr/>
        </p:nvSpPr>
        <p:spPr>
          <a:xfrm flipH="1">
            <a:off x="5723394" y="1711825"/>
            <a:ext cx="1431300" cy="1431300"/>
          </a:xfrm>
          <a:prstGeom prst="arc">
            <a:avLst>
              <a:gd fmla="val 10771373" name="adj1"/>
              <a:gd fmla="val 13050632"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10" name="Google Shape;1510;p84"/>
          <p:cNvSpPr/>
          <p:nvPr/>
        </p:nvSpPr>
        <p:spPr>
          <a:xfrm rot="-5400000">
            <a:off x="6591467" y="1238800"/>
            <a:ext cx="1016400" cy="1359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11" name="Google Shape;1511;p84"/>
          <p:cNvSpPr/>
          <p:nvPr/>
        </p:nvSpPr>
        <p:spPr>
          <a:xfrm>
            <a:off x="7585511" y="2232926"/>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12" name="Google Shape;1512;p84"/>
          <p:cNvSpPr txBox="1"/>
          <p:nvPr/>
        </p:nvSpPr>
        <p:spPr>
          <a:xfrm flipH="1">
            <a:off x="6642614" y="2156955"/>
            <a:ext cx="530400" cy="26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49°</a:t>
            </a:r>
            <a:endParaRPr sz="1800">
              <a:latin typeface="Lexend"/>
              <a:ea typeface="Lexend"/>
              <a:cs typeface="Lexend"/>
              <a:sym typeface="Lexend"/>
            </a:endParaRPr>
          </a:p>
        </p:txBody>
      </p:sp>
      <p:cxnSp>
        <p:nvCxnSpPr>
          <p:cNvPr id="1513" name="Google Shape;1513;p84"/>
          <p:cNvCxnSpPr/>
          <p:nvPr/>
        </p:nvCxnSpPr>
        <p:spPr>
          <a:xfrm rot="10800000">
            <a:off x="7876083" y="1410561"/>
            <a:ext cx="0" cy="1016400"/>
          </a:xfrm>
          <a:prstGeom prst="straightConnector1">
            <a:avLst/>
          </a:prstGeom>
          <a:noFill/>
          <a:ln cap="flat" cmpd="sng" w="28575">
            <a:solidFill>
              <a:srgbClr val="4F7BE8"/>
            </a:solidFill>
            <a:prstDash val="solid"/>
            <a:round/>
            <a:headEnd len="med" w="med" type="triangle"/>
            <a:tailEnd len="med" w="med" type="triangle"/>
          </a:ln>
        </p:spPr>
      </p:cxnSp>
      <p:sp>
        <p:nvSpPr>
          <p:cNvPr id="1514" name="Google Shape;1514;p84"/>
          <p:cNvSpPr txBox="1"/>
          <p:nvPr/>
        </p:nvSpPr>
        <p:spPr>
          <a:xfrm flipH="1">
            <a:off x="764814" y="3959805"/>
            <a:ext cx="530400" cy="26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49°</a:t>
            </a:r>
            <a:endParaRPr sz="1800">
              <a:latin typeface="Lexend"/>
              <a:ea typeface="Lexend"/>
              <a:cs typeface="Lexend"/>
              <a:sym typeface="Lexend"/>
            </a:endParaRPr>
          </a:p>
        </p:txBody>
      </p:sp>
      <p:sp>
        <p:nvSpPr>
          <p:cNvPr id="1515" name="Google Shape;1515;p84"/>
          <p:cNvSpPr/>
          <p:nvPr/>
        </p:nvSpPr>
        <p:spPr>
          <a:xfrm flipH="1">
            <a:off x="2826444" y="3445912"/>
            <a:ext cx="1431300" cy="1431300"/>
          </a:xfrm>
          <a:prstGeom prst="arc">
            <a:avLst>
              <a:gd fmla="val 10771373" name="adj1"/>
              <a:gd fmla="val 13050632"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16" name="Google Shape;1516;p84"/>
          <p:cNvSpPr/>
          <p:nvPr/>
        </p:nvSpPr>
        <p:spPr>
          <a:xfrm>
            <a:off x="4688561" y="3967012"/>
            <a:ext cx="194100" cy="1941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517" name="Google Shape;1517;p84"/>
          <p:cNvCxnSpPr/>
          <p:nvPr/>
        </p:nvCxnSpPr>
        <p:spPr>
          <a:xfrm rot="10800000">
            <a:off x="3522767" y="4257503"/>
            <a:ext cx="1359900" cy="0"/>
          </a:xfrm>
          <a:prstGeom prst="straightConnector1">
            <a:avLst/>
          </a:prstGeom>
          <a:noFill/>
          <a:ln cap="flat" cmpd="sng" w="28575">
            <a:solidFill>
              <a:srgbClr val="4F7BE8"/>
            </a:solidFill>
            <a:prstDash val="solid"/>
            <a:round/>
            <a:headEnd len="med" w="med" type="triangle"/>
            <a:tailEnd len="med" w="med" type="triangle"/>
          </a:ln>
        </p:spPr>
      </p:cxnSp>
      <p:sp>
        <p:nvSpPr>
          <p:cNvPr id="1518" name="Google Shape;1518;p84"/>
          <p:cNvSpPr txBox="1"/>
          <p:nvPr/>
        </p:nvSpPr>
        <p:spPr>
          <a:xfrm>
            <a:off x="3749874" y="4303937"/>
            <a:ext cx="9057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chemeClr val="dk1"/>
              </a:buClr>
              <a:buSzPts val="1100"/>
              <a:buFont typeface="Arial"/>
              <a:buNone/>
            </a:pPr>
            <a:r>
              <a:rPr lang="en-GB" sz="1800">
                <a:solidFill>
                  <a:schemeClr val="dk1"/>
                </a:solidFill>
                <a:latin typeface="Lexend"/>
                <a:ea typeface="Lexend"/>
                <a:cs typeface="Lexend"/>
                <a:sym typeface="Lexend"/>
              </a:rPr>
              <a:t>14.9 cm</a:t>
            </a:r>
            <a:endParaRPr sz="1800">
              <a:latin typeface="Lexend"/>
              <a:ea typeface="Lexend"/>
              <a:cs typeface="Lexend"/>
              <a:sym typeface="Lexend"/>
            </a:endParaRPr>
          </a:p>
        </p:txBody>
      </p:sp>
      <p:sp>
        <p:nvSpPr>
          <p:cNvPr id="1519" name="Google Shape;1519;p84"/>
          <p:cNvSpPr txBox="1"/>
          <p:nvPr/>
        </p:nvSpPr>
        <p:spPr>
          <a:xfrm flipH="1">
            <a:off x="3745664" y="3891042"/>
            <a:ext cx="530400" cy="26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49°</a:t>
            </a:r>
            <a:endParaRPr sz="1800">
              <a:latin typeface="Lexend"/>
              <a:ea typeface="Lexend"/>
              <a:cs typeface="Lexend"/>
              <a:sym typeface="Lexend"/>
            </a:endParaRPr>
          </a:p>
        </p:txBody>
      </p:sp>
      <p:sp>
        <p:nvSpPr>
          <p:cNvPr id="1520" name="Google Shape;1520;p84"/>
          <p:cNvSpPr txBox="1"/>
          <p:nvPr/>
        </p:nvSpPr>
        <p:spPr>
          <a:xfrm flipH="1">
            <a:off x="716545" y="2156955"/>
            <a:ext cx="530400" cy="26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39°</a:t>
            </a:r>
            <a:endParaRPr sz="1800">
              <a:latin typeface="Lexend"/>
              <a:ea typeface="Lexend"/>
              <a:cs typeface="Lexend"/>
              <a:sym typeface="Lexend"/>
            </a:endParaRPr>
          </a:p>
        </p:txBody>
      </p:sp>
      <p:sp>
        <p:nvSpPr>
          <p:cNvPr id="1521" name="Google Shape;1521;p84"/>
          <p:cNvSpPr txBox="1"/>
          <p:nvPr/>
        </p:nvSpPr>
        <p:spPr>
          <a:xfrm>
            <a:off x="3657556" y="2577516"/>
            <a:ext cx="8550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14.9 cm</a:t>
            </a:r>
            <a:endParaRPr sz="1800">
              <a:latin typeface="Lexend"/>
              <a:ea typeface="Lexend"/>
              <a:cs typeface="Lexend"/>
              <a:sym typeface="Lexend"/>
            </a:endParaRPr>
          </a:p>
        </p:txBody>
      </p:sp>
      <p:sp>
        <p:nvSpPr>
          <p:cNvPr id="1522" name="Google Shape;1522;p84"/>
          <p:cNvSpPr/>
          <p:nvPr/>
        </p:nvSpPr>
        <p:spPr>
          <a:xfrm flipH="1">
            <a:off x="4296675" y="2577512"/>
            <a:ext cx="1155900" cy="1155900"/>
          </a:xfrm>
          <a:prstGeom prst="arc">
            <a:avLst>
              <a:gd fmla="val 2216544" name="adj1"/>
              <a:gd fmla="val 5415087"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23" name="Google Shape;1523;p84"/>
          <p:cNvSpPr txBox="1"/>
          <p:nvPr/>
        </p:nvSpPr>
        <p:spPr>
          <a:xfrm flipH="1">
            <a:off x="4418026" y="3384998"/>
            <a:ext cx="530400" cy="26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41°</a:t>
            </a:r>
            <a:endParaRPr sz="1800">
              <a:latin typeface="Lexend"/>
              <a:ea typeface="Lexend"/>
              <a:cs typeface="Lexend"/>
              <a:sym typeface="Lexend"/>
            </a:endParaRPr>
          </a:p>
        </p:txBody>
      </p:sp>
      <p:sp>
        <p:nvSpPr>
          <p:cNvPr id="1524" name="Google Shape;1524;p84"/>
          <p:cNvSpPr txBox="1"/>
          <p:nvPr/>
        </p:nvSpPr>
        <p:spPr>
          <a:xfrm>
            <a:off x="7489725" y="3979075"/>
            <a:ext cx="739800" cy="2646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14.9°</a:t>
            </a:r>
            <a:endParaRPr sz="1800">
              <a:latin typeface="Lexend"/>
              <a:ea typeface="Lexend"/>
              <a:cs typeface="Lexend"/>
              <a:sym typeface="Lexend"/>
            </a:endParaRPr>
          </a:p>
        </p:txBody>
      </p:sp>
      <p:sp>
        <p:nvSpPr>
          <p:cNvPr id="1525" name="Google Shape;1525;p84"/>
          <p:cNvSpPr/>
          <p:nvPr/>
        </p:nvSpPr>
        <p:spPr>
          <a:xfrm flipH="1" rot="5400000">
            <a:off x="7349307" y="2866300"/>
            <a:ext cx="735900" cy="19911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26" name="Google Shape;1526;p84"/>
          <p:cNvSpPr txBox="1"/>
          <p:nvPr/>
        </p:nvSpPr>
        <p:spPr>
          <a:xfrm>
            <a:off x="1972000" y="1786450"/>
            <a:ext cx="905700" cy="2646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i="1" lang="en-GB" sz="1800">
                <a:latin typeface="Lexend"/>
                <a:ea typeface="Times New Roman"/>
                <a:cs typeface="Times New Roman"/>
                <a:sym typeface="Times New Roman"/>
              </a:rPr>
              <a:t>a cm</a:t>
            </a:r>
            <a:r>
              <a:rPr lang="en-GB" sz="1800">
                <a:latin typeface="Lexend"/>
                <a:ea typeface="Lexend"/>
                <a:cs typeface="Lexend"/>
                <a:sym typeface="Lexend"/>
              </a:rPr>
              <a:t/>
            </a:r>
            <a:endParaRPr sz="1800">
              <a:latin typeface="Lexend"/>
              <a:ea typeface="Lexend"/>
              <a:cs typeface="Lexend"/>
              <a:sym typeface="Lexend"/>
            </a:endParaRPr>
          </a:p>
        </p:txBody>
      </p:sp>
      <p:sp>
        <p:nvSpPr>
          <p:cNvPr id="1527" name="Google Shape;1527;p84"/>
          <p:cNvSpPr txBox="1"/>
          <p:nvPr/>
        </p:nvSpPr>
        <p:spPr>
          <a:xfrm>
            <a:off x="4870205" y="1786450"/>
            <a:ext cx="905700" cy="2646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i="1" lang="en-GB" sz="1800">
                <a:latin typeface="Lexend"/>
                <a:ea typeface="Times New Roman"/>
                <a:cs typeface="Times New Roman"/>
                <a:sym typeface="Times New Roman"/>
              </a:rPr>
              <a:t>b cm</a:t>
            </a:r>
            <a:r>
              <a:rPr lang="en-GB" sz="1800">
                <a:latin typeface="Lexend"/>
                <a:ea typeface="Lexend"/>
                <a:cs typeface="Lexend"/>
                <a:sym typeface="Lexend"/>
              </a:rPr>
              <a:t/>
            </a:r>
            <a:endParaRPr sz="1800">
              <a:latin typeface="Lexend"/>
              <a:ea typeface="Lexend"/>
              <a:cs typeface="Lexend"/>
              <a:sym typeface="Lexend"/>
            </a:endParaRPr>
          </a:p>
        </p:txBody>
      </p:sp>
      <p:sp>
        <p:nvSpPr>
          <p:cNvPr id="1528" name="Google Shape;1528;p84"/>
          <p:cNvSpPr txBox="1"/>
          <p:nvPr/>
        </p:nvSpPr>
        <p:spPr>
          <a:xfrm>
            <a:off x="7908055" y="1786450"/>
            <a:ext cx="905700" cy="2646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i="1" lang="en-GB" sz="1800">
                <a:latin typeface="Lexend"/>
                <a:ea typeface="Times New Roman"/>
                <a:cs typeface="Times New Roman"/>
                <a:sym typeface="Times New Roman"/>
              </a:rPr>
              <a:t>c cm</a:t>
            </a:r>
            <a:r>
              <a:rPr lang="en-GB" sz="1800">
                <a:latin typeface="Lexend"/>
                <a:ea typeface="Lexend"/>
                <a:cs typeface="Lexend"/>
                <a:sym typeface="Lexend"/>
              </a:rPr>
              <a:t/>
            </a:r>
            <a:endParaRPr sz="1800">
              <a:latin typeface="Lexend"/>
              <a:ea typeface="Lexend"/>
              <a:cs typeface="Lexend"/>
              <a:sym typeface="Lexend"/>
            </a:endParaRPr>
          </a:p>
        </p:txBody>
      </p:sp>
      <p:sp>
        <p:nvSpPr>
          <p:cNvPr id="1529" name="Google Shape;1529;p84"/>
          <p:cNvSpPr txBox="1"/>
          <p:nvPr/>
        </p:nvSpPr>
        <p:spPr>
          <a:xfrm>
            <a:off x="966720" y="4374600"/>
            <a:ext cx="560100" cy="2646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i="1" lang="en-GB" sz="1800">
                <a:latin typeface="Lexend"/>
                <a:ea typeface="Times New Roman"/>
                <a:cs typeface="Times New Roman"/>
                <a:sym typeface="Times New Roman"/>
              </a:rPr>
              <a:t>d cm</a:t>
            </a:r>
            <a:r>
              <a:rPr lang="en-GB" sz="1800">
                <a:latin typeface="Lexend"/>
                <a:ea typeface="Lexend"/>
                <a:cs typeface="Lexend"/>
                <a:sym typeface="Lexend"/>
              </a:rPr>
              <a:t/>
            </a:r>
            <a:endParaRPr sz="1800">
              <a:latin typeface="Lexend"/>
              <a:ea typeface="Lexend"/>
              <a:cs typeface="Lexend"/>
              <a:sym typeface="Lexend"/>
            </a:endParaRPr>
          </a:p>
        </p:txBody>
      </p:sp>
      <p:sp>
        <p:nvSpPr>
          <p:cNvPr id="1530" name="Google Shape;1530;p84"/>
          <p:cNvSpPr txBox="1"/>
          <p:nvPr/>
        </p:nvSpPr>
        <p:spPr>
          <a:xfrm>
            <a:off x="5059449" y="3489792"/>
            <a:ext cx="560100" cy="2646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i="1" lang="en-GB" sz="1800">
                <a:latin typeface="Lexend"/>
                <a:ea typeface="Times New Roman"/>
                <a:cs typeface="Times New Roman"/>
                <a:sym typeface="Times New Roman"/>
              </a:rPr>
              <a:t>e cm</a:t>
            </a:r>
            <a:r>
              <a:rPr lang="en-GB" sz="1800">
                <a:latin typeface="Lexend"/>
                <a:ea typeface="Lexend"/>
                <a:cs typeface="Lexend"/>
                <a:sym typeface="Lexend"/>
              </a:rPr>
              <a:t/>
            </a:r>
            <a:endParaRPr sz="1800">
              <a:latin typeface="Lexend"/>
              <a:ea typeface="Lexend"/>
              <a:cs typeface="Lexend"/>
              <a:sym typeface="Lexend"/>
            </a:endParaRPr>
          </a:p>
        </p:txBody>
      </p:sp>
      <p:sp>
        <p:nvSpPr>
          <p:cNvPr id="1531" name="Google Shape;1531;p84"/>
          <p:cNvSpPr txBox="1"/>
          <p:nvPr/>
        </p:nvSpPr>
        <p:spPr>
          <a:xfrm>
            <a:off x="7496790" y="4382246"/>
            <a:ext cx="560100" cy="2646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i="1" lang="en-GB" sz="1800">
                <a:latin typeface="Lexend"/>
                <a:ea typeface="Times New Roman"/>
                <a:cs typeface="Times New Roman"/>
                <a:sym typeface="Times New Roman"/>
              </a:rPr>
              <a:t>f cm</a:t>
            </a:r>
            <a:r>
              <a:rPr lang="en-GB" sz="1800">
                <a:latin typeface="Lexend"/>
                <a:ea typeface="Lexend"/>
                <a:cs typeface="Lexend"/>
                <a:sym typeface="Lexend"/>
              </a:rPr>
              <a:t/>
            </a:r>
            <a:endParaRPr sz="1800">
              <a:latin typeface="Lexend"/>
              <a:ea typeface="Lexend"/>
              <a:cs typeface="Lexend"/>
              <a:sym typeface="Lexend"/>
            </a:endParaRPr>
          </a:p>
        </p:txBody>
      </p:sp>
      <p:sp>
        <p:nvSpPr>
          <p:cNvPr id="1532" name="Google Shape;1532;p84"/>
          <p:cNvSpPr/>
          <p:nvPr/>
        </p:nvSpPr>
        <p:spPr>
          <a:xfrm rot="-5400000">
            <a:off x="3694517" y="2972887"/>
            <a:ext cx="1016400" cy="1359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33" name="Google Shape;1533;p84"/>
          <p:cNvSpPr txBox="1"/>
          <p:nvPr/>
        </p:nvSpPr>
        <p:spPr>
          <a:xfrm>
            <a:off x="313925" y="1133150"/>
            <a:ext cx="3981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a)</a:t>
            </a:r>
            <a:endParaRPr sz="1800">
              <a:latin typeface="Lexend"/>
              <a:ea typeface="Lexend"/>
              <a:cs typeface="Lexend"/>
              <a:sym typeface="Lexend"/>
            </a:endParaRPr>
          </a:p>
        </p:txBody>
      </p:sp>
      <p:sp>
        <p:nvSpPr>
          <p:cNvPr id="1534" name="Google Shape;1534;p84"/>
          <p:cNvSpPr txBox="1"/>
          <p:nvPr/>
        </p:nvSpPr>
        <p:spPr>
          <a:xfrm>
            <a:off x="3206625" y="1133150"/>
            <a:ext cx="3981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b)</a:t>
            </a:r>
            <a:endParaRPr sz="1800">
              <a:latin typeface="Lexend"/>
              <a:ea typeface="Lexend"/>
              <a:cs typeface="Lexend"/>
              <a:sym typeface="Lexend"/>
            </a:endParaRPr>
          </a:p>
        </p:txBody>
      </p:sp>
      <p:sp>
        <p:nvSpPr>
          <p:cNvPr id="1535" name="Google Shape;1535;p84"/>
          <p:cNvSpPr txBox="1"/>
          <p:nvPr/>
        </p:nvSpPr>
        <p:spPr>
          <a:xfrm>
            <a:off x="6099325" y="1133150"/>
            <a:ext cx="3981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c)</a:t>
            </a:r>
            <a:endParaRPr sz="1800">
              <a:latin typeface="Lexend"/>
              <a:ea typeface="Lexend"/>
              <a:cs typeface="Lexend"/>
              <a:sym typeface="Lexend"/>
            </a:endParaRPr>
          </a:p>
        </p:txBody>
      </p:sp>
      <p:sp>
        <p:nvSpPr>
          <p:cNvPr id="1536" name="Google Shape;1536;p84"/>
          <p:cNvSpPr txBox="1"/>
          <p:nvPr/>
        </p:nvSpPr>
        <p:spPr>
          <a:xfrm>
            <a:off x="313925" y="3013050"/>
            <a:ext cx="3981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d)</a:t>
            </a:r>
            <a:endParaRPr sz="1800">
              <a:latin typeface="Lexend"/>
              <a:ea typeface="Lexend"/>
              <a:cs typeface="Lexend"/>
              <a:sym typeface="Lexend"/>
            </a:endParaRPr>
          </a:p>
        </p:txBody>
      </p:sp>
      <p:sp>
        <p:nvSpPr>
          <p:cNvPr id="1537" name="Google Shape;1537;p84"/>
          <p:cNvSpPr txBox="1"/>
          <p:nvPr/>
        </p:nvSpPr>
        <p:spPr>
          <a:xfrm>
            <a:off x="3206625" y="3013050"/>
            <a:ext cx="3981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e)</a:t>
            </a:r>
            <a:endParaRPr sz="1800">
              <a:latin typeface="Lexend"/>
              <a:ea typeface="Lexend"/>
              <a:cs typeface="Lexend"/>
              <a:sym typeface="Lexend"/>
            </a:endParaRPr>
          </a:p>
        </p:txBody>
      </p:sp>
      <p:sp>
        <p:nvSpPr>
          <p:cNvPr id="1538" name="Google Shape;1538;p84"/>
          <p:cNvSpPr txBox="1"/>
          <p:nvPr/>
        </p:nvSpPr>
        <p:spPr>
          <a:xfrm>
            <a:off x="6099325" y="3013050"/>
            <a:ext cx="3981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f)</a:t>
            </a:r>
            <a:endParaRPr sz="1800">
              <a:latin typeface="Lexend"/>
              <a:ea typeface="Lexend"/>
              <a:cs typeface="Lexend"/>
              <a:sym typeface="Lexend"/>
            </a:endParaRPr>
          </a:p>
        </p:txBody>
      </p:sp>
      <p:sp>
        <p:nvSpPr>
          <p:cNvPr id="1539" name="Google Shape;1539;p84"/>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Qaabaynta qaacidada tangent (Formalising the tangent formula)</a:t>
            </a:r>
            <a:endParaRPr/>
          </a:p>
        </p:txBody>
      </p:sp>
      <p:cxnSp>
        <p:nvCxnSpPr>
          <p:cNvPr id="1540" name="Google Shape;1540;p84"/>
          <p:cNvCxnSpPr/>
          <p:nvPr/>
        </p:nvCxnSpPr>
        <p:spPr>
          <a:xfrm rot="10800000">
            <a:off x="6434225" y="2579350"/>
            <a:ext cx="1358700" cy="0"/>
          </a:xfrm>
          <a:prstGeom prst="straightConnector1">
            <a:avLst/>
          </a:prstGeom>
          <a:noFill/>
          <a:ln cap="flat" cmpd="sng" w="28575">
            <a:solidFill>
              <a:srgbClr val="4F7BE8"/>
            </a:solidFill>
            <a:prstDash val="solid"/>
            <a:round/>
            <a:headEnd len="med" w="med" type="triangle"/>
            <a:tailEnd len="med" w="med" type="triangle"/>
          </a:ln>
        </p:spPr>
      </p:cxnSp>
      <p:sp>
        <p:nvSpPr>
          <p:cNvPr id="1541" name="Google Shape;1541;p84"/>
          <p:cNvSpPr txBox="1"/>
          <p:nvPr/>
        </p:nvSpPr>
        <p:spPr>
          <a:xfrm>
            <a:off x="6705556" y="2577516"/>
            <a:ext cx="8550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14.9 cm</a:t>
            </a:r>
            <a:endParaRPr sz="1800">
              <a:latin typeface="Lexend"/>
              <a:ea typeface="Lexend"/>
              <a:cs typeface="Lexend"/>
              <a:sym typeface="Lexend"/>
            </a:endParaRPr>
          </a:p>
        </p:txBody>
      </p:sp>
      <p:cxnSp>
        <p:nvCxnSpPr>
          <p:cNvPr id="1542" name="Google Shape;1542;p84"/>
          <p:cNvCxnSpPr/>
          <p:nvPr/>
        </p:nvCxnSpPr>
        <p:spPr>
          <a:xfrm rot="10800000">
            <a:off x="570875" y="4374598"/>
            <a:ext cx="1351800" cy="0"/>
          </a:xfrm>
          <a:prstGeom prst="straightConnector1">
            <a:avLst/>
          </a:prstGeom>
          <a:noFill/>
          <a:ln cap="flat" cmpd="sng" w="28575">
            <a:solidFill>
              <a:srgbClr val="4F7BE8"/>
            </a:solidFill>
            <a:prstDash val="solid"/>
            <a:round/>
            <a:headEnd len="med" w="med" type="triangle"/>
            <a:tailEnd len="med" w="med" type="triangle"/>
          </a:ln>
        </p:spPr>
      </p:cxnSp>
      <p:cxnSp>
        <p:nvCxnSpPr>
          <p:cNvPr id="1543" name="Google Shape;1543;p84"/>
          <p:cNvCxnSpPr/>
          <p:nvPr/>
        </p:nvCxnSpPr>
        <p:spPr>
          <a:xfrm rot="10800000">
            <a:off x="4997933" y="3144636"/>
            <a:ext cx="0" cy="1016400"/>
          </a:xfrm>
          <a:prstGeom prst="straightConnector1">
            <a:avLst/>
          </a:prstGeom>
          <a:noFill/>
          <a:ln cap="flat" cmpd="sng" w="28575">
            <a:solidFill>
              <a:srgbClr val="4F7BE8"/>
            </a:solidFill>
            <a:prstDash val="solid"/>
            <a:round/>
            <a:headEnd len="med" w="med" type="triangle"/>
            <a:tailEnd len="med" w="med" type="triangle"/>
          </a:ln>
        </p:spPr>
      </p:cxnSp>
      <p:cxnSp>
        <p:nvCxnSpPr>
          <p:cNvPr id="1544" name="Google Shape;1544;p84"/>
          <p:cNvCxnSpPr/>
          <p:nvPr/>
        </p:nvCxnSpPr>
        <p:spPr>
          <a:xfrm rot="10800000">
            <a:off x="6723179" y="4354175"/>
            <a:ext cx="1991100" cy="0"/>
          </a:xfrm>
          <a:prstGeom prst="straightConnector1">
            <a:avLst/>
          </a:prstGeom>
          <a:noFill/>
          <a:ln cap="flat" cmpd="sng" w="28575">
            <a:solidFill>
              <a:srgbClr val="4F7BE8"/>
            </a:solidFill>
            <a:prstDash val="solid"/>
            <a:round/>
            <a:headEnd len="med" w="med" type="triangle"/>
            <a:tailEnd len="med" w="med" type="triangle"/>
          </a:ln>
        </p:spPr>
      </p:cxnSp>
      <p:sp>
        <p:nvSpPr>
          <p:cNvPr id="1545" name="Google Shape;1545;p84"/>
          <p:cNvSpPr txBox="1"/>
          <p:nvPr/>
        </p:nvSpPr>
        <p:spPr>
          <a:xfrm>
            <a:off x="4832175" y="4524425"/>
            <a:ext cx="1155900" cy="307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Kalam"/>
                <a:ea typeface="Kalam"/>
                <a:cs typeface="Kalam"/>
                <a:sym typeface="Kalam"/>
              </a:rPr>
              <a:t>e = 17.14</a:t>
            </a:r>
            <a:endParaRPr sz="2000">
              <a:latin typeface="Kalam"/>
              <a:ea typeface="Kalam"/>
              <a:cs typeface="Kalam"/>
              <a:sym typeface="Kalam"/>
            </a:endParaRPr>
          </a:p>
        </p:txBody>
      </p:sp>
      <p:sp>
        <p:nvSpPr>
          <p:cNvPr id="1546" name="Google Shape;1546;p84"/>
          <p:cNvSpPr txBox="1"/>
          <p:nvPr/>
        </p:nvSpPr>
        <p:spPr>
          <a:xfrm>
            <a:off x="7560550" y="2625300"/>
            <a:ext cx="1259400" cy="307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Kalam"/>
                <a:ea typeface="Kalam"/>
                <a:cs typeface="Kalam"/>
                <a:sym typeface="Kalam"/>
              </a:rPr>
              <a:t>c = 17.14</a:t>
            </a:r>
            <a:endParaRPr sz="2000">
              <a:latin typeface="Kalam"/>
              <a:ea typeface="Kalam"/>
              <a:cs typeface="Kalam"/>
              <a:sym typeface="Kalam"/>
            </a:endParaRPr>
          </a:p>
        </p:txBody>
      </p:sp>
      <p:sp>
        <p:nvSpPr>
          <p:cNvPr id="1547" name="Google Shape;1547;p84"/>
          <p:cNvSpPr txBox="1"/>
          <p:nvPr/>
        </p:nvSpPr>
        <p:spPr>
          <a:xfrm>
            <a:off x="2000175" y="4524425"/>
            <a:ext cx="1155900" cy="307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Kalam"/>
                <a:ea typeface="Kalam"/>
                <a:cs typeface="Kalam"/>
                <a:sym typeface="Kalam"/>
              </a:rPr>
              <a:t>d = 12.95</a:t>
            </a:r>
            <a:endParaRPr sz="2000">
              <a:latin typeface="Kalam"/>
              <a:ea typeface="Kalam"/>
              <a:cs typeface="Kalam"/>
              <a:sym typeface="Kalam"/>
            </a:endParaRPr>
          </a:p>
        </p:txBody>
      </p:sp>
      <p:sp>
        <p:nvSpPr>
          <p:cNvPr id="1548" name="Google Shape;1548;p84"/>
          <p:cNvSpPr txBox="1"/>
          <p:nvPr/>
        </p:nvSpPr>
        <p:spPr>
          <a:xfrm>
            <a:off x="4755825" y="2625300"/>
            <a:ext cx="1155900" cy="307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Kalam"/>
                <a:ea typeface="Kalam"/>
                <a:cs typeface="Kalam"/>
                <a:sym typeface="Kalam"/>
              </a:rPr>
              <a:t>b = 12.07</a:t>
            </a:r>
            <a:endParaRPr sz="2000">
              <a:latin typeface="Kalam"/>
              <a:ea typeface="Kalam"/>
              <a:cs typeface="Kalam"/>
              <a:sym typeface="Kalam"/>
            </a:endParaRPr>
          </a:p>
        </p:txBody>
      </p:sp>
      <p:sp>
        <p:nvSpPr>
          <p:cNvPr id="1549" name="Google Shape;1549;p84"/>
          <p:cNvSpPr txBox="1"/>
          <p:nvPr/>
        </p:nvSpPr>
        <p:spPr>
          <a:xfrm>
            <a:off x="2000175" y="2625300"/>
            <a:ext cx="1155900" cy="307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Kalam"/>
                <a:ea typeface="Kalam"/>
                <a:cs typeface="Kalam"/>
                <a:sym typeface="Kalam"/>
              </a:rPr>
              <a:t>a = 0.81</a:t>
            </a:r>
            <a:endParaRPr sz="2000">
              <a:latin typeface="Kalam"/>
              <a:ea typeface="Kalam"/>
              <a:cs typeface="Kalam"/>
              <a:sym typeface="Kalam"/>
            </a:endParaRPr>
          </a:p>
        </p:txBody>
      </p:sp>
      <p:sp>
        <p:nvSpPr>
          <p:cNvPr id="1550" name="Google Shape;1550;p84"/>
          <p:cNvSpPr txBox="1"/>
          <p:nvPr/>
        </p:nvSpPr>
        <p:spPr>
          <a:xfrm>
            <a:off x="6064250" y="4524425"/>
            <a:ext cx="1155900" cy="307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Kalam"/>
                <a:ea typeface="Kalam"/>
                <a:cs typeface="Kalam"/>
                <a:sym typeface="Kalam"/>
              </a:rPr>
              <a:t>f = 184.16</a:t>
            </a:r>
            <a:endParaRPr sz="2000">
              <a:latin typeface="Kalam"/>
              <a:ea typeface="Kalam"/>
              <a:cs typeface="Kalam"/>
              <a:sym typeface="Kalam"/>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4" name="Shape 1554"/>
        <p:cNvGrpSpPr/>
        <p:nvPr/>
      </p:nvGrpSpPr>
      <p:grpSpPr>
        <a:xfrm>
          <a:off x="0" y="0"/>
          <a:ext cx="0" cy="0"/>
          <a:chOff x="0" y="0"/>
          <a:chExt cx="0" cy="0"/>
        </a:xfrm>
      </p:grpSpPr>
      <p:sp>
        <p:nvSpPr>
          <p:cNvPr id="1555" name="Google Shape;1555;p85"/>
          <p:cNvSpPr/>
          <p:nvPr/>
        </p:nvSpPr>
        <p:spPr>
          <a:xfrm rot="-5400000">
            <a:off x="2109817" y="-30445"/>
            <a:ext cx="2439000" cy="55017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56" name="Google Shape;1556;p85"/>
          <p:cNvSpPr/>
          <p:nvPr/>
        </p:nvSpPr>
        <p:spPr>
          <a:xfrm rot="-5400000">
            <a:off x="1894876" y="525899"/>
            <a:ext cx="2097600" cy="47304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57" name="Google Shape;1557;p85"/>
          <p:cNvSpPr/>
          <p:nvPr/>
        </p:nvSpPr>
        <p:spPr>
          <a:xfrm rot="-5400000">
            <a:off x="1609277" y="1266599"/>
            <a:ext cx="1642500" cy="37041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58" name="Google Shape;1558;p85"/>
          <p:cNvSpPr txBox="1"/>
          <p:nvPr/>
        </p:nvSpPr>
        <p:spPr>
          <a:xfrm>
            <a:off x="324000" y="610600"/>
            <a:ext cx="8496000" cy="615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4) Raadi dhererka masaafada a, b, c, iyo d (ku soo wareeji tirada ugu dhow).</a:t>
            </a:r>
            <a:r>
              <a:rPr i="1" lang="en-GB" sz="1800">
                <a:latin typeface="Lexend"/>
                <a:ea typeface="Times New Roman"/>
                <a:cs typeface="Times New Roman"/>
                <a:sym typeface="Times New Roman"/>
              </a:rPr>
              <a:t/>
            </a:r>
            <a:r>
              <a:rPr lang="en-GB" sz="1800">
                <a:latin typeface="Lexend"/>
                <a:ea typeface="Lexend"/>
                <a:cs typeface="Lexend"/>
                <a:sym typeface="Lexend"/>
              </a:rPr>
              <a:t/>
            </a:r>
            <a:r>
              <a:rPr i="1" lang="en-GB" sz="1800">
                <a:latin typeface="Lexend"/>
                <a:ea typeface="Times New Roman"/>
                <a:cs typeface="Times New Roman"/>
                <a:sym typeface="Times New Roman"/>
              </a:rPr>
              <a:t/>
            </a:r>
            <a:r>
              <a:rPr lang="en-GB" sz="1800">
                <a:latin typeface="Lexend"/>
                <a:ea typeface="Lexend"/>
                <a:cs typeface="Lexend"/>
                <a:sym typeface="Lexend"/>
              </a:rPr>
              <a:t/>
            </a:r>
            <a:r>
              <a:rPr i="1" lang="en-GB" sz="1800">
                <a:latin typeface="Lexend"/>
                <a:ea typeface="Times New Roman"/>
                <a:cs typeface="Times New Roman"/>
                <a:sym typeface="Times New Roman"/>
              </a:rPr>
              <a:t/>
            </a:r>
            <a:r>
              <a:rPr lang="en-GB" sz="1800">
                <a:latin typeface="Lexend"/>
                <a:ea typeface="Lexend"/>
                <a:cs typeface="Lexend"/>
                <a:sym typeface="Lexend"/>
              </a:rPr>
              <a:t/>
            </a:r>
            <a:r>
              <a:rPr i="1" lang="en-GB" sz="1800">
                <a:latin typeface="Lexend"/>
                <a:ea typeface="Times New Roman"/>
                <a:cs typeface="Times New Roman"/>
                <a:sym typeface="Times New Roman"/>
              </a:rPr>
              <a:t/>
            </a:r>
            <a:r>
              <a:rPr lang="en-GB" sz="1800">
                <a:latin typeface="Lexend"/>
                <a:ea typeface="Lexend"/>
                <a:cs typeface="Lexend"/>
                <a:sym typeface="Lexend"/>
              </a:rPr>
              <a:t/>
            </a:r>
            <a:endParaRPr sz="1800">
              <a:latin typeface="Lexend"/>
              <a:ea typeface="Lexend"/>
              <a:cs typeface="Lexend"/>
              <a:sym typeface="Lexend"/>
            </a:endParaRPr>
          </a:p>
        </p:txBody>
      </p:sp>
      <p:sp>
        <p:nvSpPr>
          <p:cNvPr id="1559" name="Google Shape;1559;p85"/>
          <p:cNvSpPr/>
          <p:nvPr/>
        </p:nvSpPr>
        <p:spPr>
          <a:xfrm flipH="1">
            <a:off x="-434632" y="2904770"/>
            <a:ext cx="2071800" cy="2071800"/>
          </a:xfrm>
          <a:prstGeom prst="arc">
            <a:avLst>
              <a:gd fmla="val 10771373" name="adj1"/>
              <a:gd fmla="val 12273905" name="adj2"/>
            </a:avLst>
          </a:prstGeom>
          <a:solidFill>
            <a:srgbClr val="EBEDFE"/>
          </a:solidFill>
          <a:ln cap="flat" cmpd="sng" w="28575">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60" name="Google Shape;1560;p85"/>
          <p:cNvSpPr/>
          <p:nvPr/>
        </p:nvSpPr>
        <p:spPr>
          <a:xfrm rot="-5400000">
            <a:off x="1364028" y="1903048"/>
            <a:ext cx="1251300" cy="28224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61" name="Google Shape;1561;p85"/>
          <p:cNvSpPr/>
          <p:nvPr/>
        </p:nvSpPr>
        <p:spPr>
          <a:xfrm>
            <a:off x="3170484" y="3709488"/>
            <a:ext cx="230400" cy="2304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62" name="Google Shape;1562;p85"/>
          <p:cNvSpPr txBox="1"/>
          <p:nvPr/>
        </p:nvSpPr>
        <p:spPr>
          <a:xfrm>
            <a:off x="1684800" y="4152001"/>
            <a:ext cx="827100" cy="24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50 cm</a:t>
            </a:r>
            <a:endParaRPr sz="1800">
              <a:latin typeface="Lexend"/>
              <a:ea typeface="Lexend"/>
              <a:cs typeface="Lexend"/>
              <a:sym typeface="Lexend"/>
            </a:endParaRPr>
          </a:p>
        </p:txBody>
      </p:sp>
      <p:cxnSp>
        <p:nvCxnSpPr>
          <p:cNvPr id="1563" name="Google Shape;1563;p85"/>
          <p:cNvCxnSpPr/>
          <p:nvPr/>
        </p:nvCxnSpPr>
        <p:spPr>
          <a:xfrm rot="10800000">
            <a:off x="3483825" y="2673250"/>
            <a:ext cx="0" cy="1249500"/>
          </a:xfrm>
          <a:prstGeom prst="straightConnector1">
            <a:avLst/>
          </a:prstGeom>
          <a:noFill/>
          <a:ln cap="flat" cmpd="sng" w="28575">
            <a:solidFill>
              <a:srgbClr val="4F7BE8"/>
            </a:solidFill>
            <a:prstDash val="solid"/>
            <a:round/>
            <a:headEnd len="med" w="med" type="triangle"/>
            <a:tailEnd len="med" w="med" type="triangle"/>
          </a:ln>
        </p:spPr>
      </p:cxnSp>
      <p:sp>
        <p:nvSpPr>
          <p:cNvPr id="1564" name="Google Shape;1564;p85"/>
          <p:cNvSpPr txBox="1"/>
          <p:nvPr/>
        </p:nvSpPr>
        <p:spPr>
          <a:xfrm flipH="1">
            <a:off x="1030040" y="3650237"/>
            <a:ext cx="629700" cy="314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27°</a:t>
            </a:r>
            <a:endParaRPr sz="1800">
              <a:latin typeface="Lexend"/>
              <a:ea typeface="Lexend"/>
              <a:cs typeface="Lexend"/>
              <a:sym typeface="Lexend"/>
            </a:endParaRPr>
          </a:p>
        </p:txBody>
      </p:sp>
      <p:sp>
        <p:nvSpPr>
          <p:cNvPr id="1565" name="Google Shape;1565;p85"/>
          <p:cNvSpPr txBox="1"/>
          <p:nvPr/>
        </p:nvSpPr>
        <p:spPr>
          <a:xfrm>
            <a:off x="3504383" y="3151995"/>
            <a:ext cx="632700" cy="2646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i="1" lang="en-GB" sz="1800">
                <a:latin typeface="Lexend"/>
                <a:ea typeface="Times New Roman"/>
                <a:cs typeface="Times New Roman"/>
                <a:sym typeface="Times New Roman"/>
              </a:rPr>
              <a:t>a cm</a:t>
            </a:r>
            <a:r>
              <a:rPr lang="en-GB" sz="1800">
                <a:latin typeface="Lexend"/>
                <a:ea typeface="Lexend"/>
                <a:cs typeface="Lexend"/>
                <a:sym typeface="Lexend"/>
              </a:rPr>
              <a:t/>
            </a:r>
            <a:endParaRPr sz="1800">
              <a:latin typeface="Lexend"/>
              <a:ea typeface="Lexend"/>
              <a:cs typeface="Lexend"/>
              <a:sym typeface="Lexend"/>
            </a:endParaRPr>
          </a:p>
        </p:txBody>
      </p:sp>
      <p:sp>
        <p:nvSpPr>
          <p:cNvPr id="1566" name="Google Shape;1566;p85"/>
          <p:cNvSpPr/>
          <p:nvPr/>
        </p:nvSpPr>
        <p:spPr>
          <a:xfrm>
            <a:off x="4052165" y="3709488"/>
            <a:ext cx="230400" cy="2304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67" name="Google Shape;1567;p85"/>
          <p:cNvSpPr/>
          <p:nvPr/>
        </p:nvSpPr>
        <p:spPr>
          <a:xfrm>
            <a:off x="5078474" y="3709488"/>
            <a:ext cx="230400" cy="2304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68" name="Google Shape;1568;p85"/>
          <p:cNvSpPr/>
          <p:nvPr/>
        </p:nvSpPr>
        <p:spPr>
          <a:xfrm>
            <a:off x="5849461" y="3709488"/>
            <a:ext cx="230400" cy="2304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569" name="Google Shape;1569;p85"/>
          <p:cNvCxnSpPr/>
          <p:nvPr/>
        </p:nvCxnSpPr>
        <p:spPr>
          <a:xfrm rot="10800000">
            <a:off x="545650" y="4129800"/>
            <a:ext cx="2837100" cy="0"/>
          </a:xfrm>
          <a:prstGeom prst="straightConnector1">
            <a:avLst/>
          </a:prstGeom>
          <a:noFill/>
          <a:ln cap="flat" cmpd="sng" w="28575">
            <a:solidFill>
              <a:srgbClr val="4F7BE8"/>
            </a:solidFill>
            <a:prstDash val="solid"/>
            <a:round/>
            <a:headEnd len="med" w="med" type="triangle"/>
            <a:tailEnd len="med" w="med" type="triangle"/>
          </a:ln>
        </p:spPr>
      </p:cxnSp>
      <p:sp>
        <p:nvSpPr>
          <p:cNvPr id="1570" name="Google Shape;1570;p85"/>
          <p:cNvSpPr txBox="1"/>
          <p:nvPr/>
        </p:nvSpPr>
        <p:spPr>
          <a:xfrm>
            <a:off x="3560975" y="4129801"/>
            <a:ext cx="632700" cy="2646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i="1" lang="en-GB" sz="1800">
                <a:latin typeface="Lexend"/>
                <a:ea typeface="Times New Roman"/>
                <a:cs typeface="Times New Roman"/>
                <a:sym typeface="Times New Roman"/>
              </a:rPr>
              <a:t>b cm</a:t>
            </a:r>
            <a:r>
              <a:rPr lang="en-GB" sz="1800">
                <a:latin typeface="Lexend"/>
                <a:ea typeface="Lexend"/>
                <a:cs typeface="Lexend"/>
                <a:sym typeface="Lexend"/>
              </a:rPr>
              <a:t/>
            </a:r>
            <a:endParaRPr sz="1800">
              <a:latin typeface="Lexend"/>
              <a:ea typeface="Lexend"/>
              <a:cs typeface="Lexend"/>
              <a:sym typeface="Lexend"/>
            </a:endParaRPr>
          </a:p>
        </p:txBody>
      </p:sp>
      <p:cxnSp>
        <p:nvCxnSpPr>
          <p:cNvPr id="1571" name="Google Shape;1571;p85"/>
          <p:cNvCxnSpPr/>
          <p:nvPr/>
        </p:nvCxnSpPr>
        <p:spPr>
          <a:xfrm rot="10800000">
            <a:off x="4369325" y="2278150"/>
            <a:ext cx="0" cy="1644600"/>
          </a:xfrm>
          <a:prstGeom prst="straightConnector1">
            <a:avLst/>
          </a:prstGeom>
          <a:noFill/>
          <a:ln cap="flat" cmpd="sng" w="28575">
            <a:solidFill>
              <a:srgbClr val="4F7BE8"/>
            </a:solidFill>
            <a:prstDash val="solid"/>
            <a:round/>
            <a:headEnd len="med" w="med" type="triangle"/>
            <a:tailEnd len="med" w="med" type="triangle"/>
          </a:ln>
        </p:spPr>
      </p:cxnSp>
      <p:sp>
        <p:nvSpPr>
          <p:cNvPr id="1572" name="Google Shape;1572;p85"/>
          <p:cNvSpPr txBox="1"/>
          <p:nvPr/>
        </p:nvSpPr>
        <p:spPr>
          <a:xfrm>
            <a:off x="4403635" y="2908324"/>
            <a:ext cx="632700" cy="3483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39.5 cm</a:t>
            </a:r>
            <a:endParaRPr sz="1800">
              <a:latin typeface="Lexend"/>
              <a:ea typeface="Lexend"/>
              <a:cs typeface="Lexend"/>
              <a:sym typeface="Lexend"/>
            </a:endParaRPr>
          </a:p>
        </p:txBody>
      </p:sp>
      <p:sp>
        <p:nvSpPr>
          <p:cNvPr id="1573" name="Google Shape;1573;p85"/>
          <p:cNvSpPr txBox="1"/>
          <p:nvPr/>
        </p:nvSpPr>
        <p:spPr>
          <a:xfrm>
            <a:off x="4474495" y="4129801"/>
            <a:ext cx="699000" cy="2646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10 cm</a:t>
            </a:r>
            <a:endParaRPr sz="1800">
              <a:latin typeface="Lexend"/>
              <a:ea typeface="Lexend"/>
              <a:cs typeface="Lexend"/>
              <a:sym typeface="Lexend"/>
            </a:endParaRPr>
          </a:p>
        </p:txBody>
      </p:sp>
      <p:cxnSp>
        <p:nvCxnSpPr>
          <p:cNvPr id="1574" name="Google Shape;1574;p85"/>
          <p:cNvCxnSpPr/>
          <p:nvPr/>
        </p:nvCxnSpPr>
        <p:spPr>
          <a:xfrm rot="10800000">
            <a:off x="5393650" y="1821850"/>
            <a:ext cx="0" cy="2100900"/>
          </a:xfrm>
          <a:prstGeom prst="straightConnector1">
            <a:avLst/>
          </a:prstGeom>
          <a:noFill/>
          <a:ln cap="flat" cmpd="sng" w="28575">
            <a:solidFill>
              <a:srgbClr val="4F7BE8"/>
            </a:solidFill>
            <a:prstDash val="solid"/>
            <a:round/>
            <a:headEnd len="med" w="med" type="triangle"/>
            <a:tailEnd len="med" w="med" type="triangle"/>
          </a:ln>
        </p:spPr>
      </p:cxnSp>
      <p:sp>
        <p:nvSpPr>
          <p:cNvPr id="1575" name="Google Shape;1575;p85"/>
          <p:cNvSpPr txBox="1"/>
          <p:nvPr/>
        </p:nvSpPr>
        <p:spPr>
          <a:xfrm>
            <a:off x="5414207" y="2626794"/>
            <a:ext cx="632700" cy="4449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i="1" lang="en-GB" sz="1800">
                <a:latin typeface="Lexend"/>
                <a:ea typeface="Times New Roman"/>
                <a:cs typeface="Times New Roman"/>
                <a:sym typeface="Times New Roman"/>
              </a:rPr>
              <a:t>c cm</a:t>
            </a:r>
            <a:r>
              <a:rPr lang="en-GB" sz="1800">
                <a:latin typeface="Lexend"/>
                <a:ea typeface="Lexend"/>
                <a:cs typeface="Lexend"/>
                <a:sym typeface="Lexend"/>
              </a:rPr>
              <a:t/>
            </a:r>
            <a:endParaRPr sz="1800">
              <a:latin typeface="Lexend"/>
              <a:ea typeface="Lexend"/>
              <a:cs typeface="Lexend"/>
              <a:sym typeface="Lexend"/>
            </a:endParaRPr>
          </a:p>
        </p:txBody>
      </p:sp>
      <p:cxnSp>
        <p:nvCxnSpPr>
          <p:cNvPr id="1576" name="Google Shape;1576;p85"/>
          <p:cNvCxnSpPr/>
          <p:nvPr/>
        </p:nvCxnSpPr>
        <p:spPr>
          <a:xfrm rot="10800000">
            <a:off x="6166625" y="1483750"/>
            <a:ext cx="0" cy="2439000"/>
          </a:xfrm>
          <a:prstGeom prst="straightConnector1">
            <a:avLst/>
          </a:prstGeom>
          <a:noFill/>
          <a:ln cap="flat" cmpd="sng" w="28575">
            <a:solidFill>
              <a:srgbClr val="4F7BE8"/>
            </a:solidFill>
            <a:prstDash val="solid"/>
            <a:round/>
            <a:headEnd len="med" w="med" type="triangle"/>
            <a:tailEnd len="med" w="med" type="triangle"/>
          </a:ln>
        </p:spPr>
      </p:cxnSp>
      <p:sp>
        <p:nvSpPr>
          <p:cNvPr id="1577" name="Google Shape;1577;p85"/>
          <p:cNvSpPr txBox="1"/>
          <p:nvPr/>
        </p:nvSpPr>
        <p:spPr>
          <a:xfrm>
            <a:off x="6187173" y="2418225"/>
            <a:ext cx="881700" cy="5166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lang="en-GB" sz="1800">
                <a:latin typeface="Lexend"/>
                <a:ea typeface="Lexend"/>
                <a:cs typeface="Lexend"/>
                <a:sym typeface="Lexend"/>
              </a:rPr>
              <a:t>64 cm</a:t>
            </a:r>
            <a:endParaRPr sz="1800">
              <a:latin typeface="Lexend"/>
              <a:ea typeface="Lexend"/>
              <a:cs typeface="Lexend"/>
              <a:sym typeface="Lexend"/>
            </a:endParaRPr>
          </a:p>
        </p:txBody>
      </p:sp>
      <p:sp>
        <p:nvSpPr>
          <p:cNvPr id="1578" name="Google Shape;1578;p85"/>
          <p:cNvSpPr txBox="1"/>
          <p:nvPr/>
        </p:nvSpPr>
        <p:spPr>
          <a:xfrm>
            <a:off x="5414202" y="4129801"/>
            <a:ext cx="632700" cy="2646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None/>
            </a:pPr>
            <a:r>
              <a:rPr i="1" lang="en-GB" sz="1800">
                <a:latin typeface="Lexend"/>
                <a:ea typeface="Times New Roman"/>
                <a:cs typeface="Times New Roman"/>
                <a:sym typeface="Times New Roman"/>
              </a:rPr>
              <a:t>d cm</a:t>
            </a:r>
            <a:r>
              <a:rPr lang="en-GB" sz="1800">
                <a:latin typeface="Lexend"/>
                <a:ea typeface="Lexend"/>
                <a:cs typeface="Lexend"/>
                <a:sym typeface="Lexend"/>
              </a:rPr>
              <a:t/>
            </a:r>
            <a:endParaRPr sz="1800">
              <a:latin typeface="Lexend"/>
              <a:ea typeface="Lexend"/>
              <a:cs typeface="Lexend"/>
              <a:sym typeface="Lexend"/>
            </a:endParaRPr>
          </a:p>
        </p:txBody>
      </p:sp>
      <p:sp>
        <p:nvSpPr>
          <p:cNvPr id="1579" name="Google Shape;1579;p85"/>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Qaabaynta qaacidada tangent (Formalising the tangent formula)</a:t>
            </a:r>
            <a:endParaRPr/>
          </a:p>
        </p:txBody>
      </p:sp>
      <p:cxnSp>
        <p:nvCxnSpPr>
          <p:cNvPr id="1580" name="Google Shape;1580;p85"/>
          <p:cNvCxnSpPr/>
          <p:nvPr/>
        </p:nvCxnSpPr>
        <p:spPr>
          <a:xfrm rot="10800000">
            <a:off x="3377100" y="4129800"/>
            <a:ext cx="896700" cy="0"/>
          </a:xfrm>
          <a:prstGeom prst="straightConnector1">
            <a:avLst/>
          </a:prstGeom>
          <a:noFill/>
          <a:ln cap="flat" cmpd="sng" w="28575">
            <a:solidFill>
              <a:srgbClr val="4F7BE8"/>
            </a:solidFill>
            <a:prstDash val="solid"/>
            <a:round/>
            <a:headEnd len="med" w="med" type="triangle"/>
            <a:tailEnd len="med" w="med" type="triangle"/>
          </a:ln>
        </p:spPr>
      </p:cxnSp>
      <p:cxnSp>
        <p:nvCxnSpPr>
          <p:cNvPr id="1581" name="Google Shape;1581;p85"/>
          <p:cNvCxnSpPr/>
          <p:nvPr/>
        </p:nvCxnSpPr>
        <p:spPr>
          <a:xfrm rot="10800000">
            <a:off x="4260000" y="4129800"/>
            <a:ext cx="1038000" cy="0"/>
          </a:xfrm>
          <a:prstGeom prst="straightConnector1">
            <a:avLst/>
          </a:prstGeom>
          <a:noFill/>
          <a:ln cap="flat" cmpd="sng" w="28575">
            <a:solidFill>
              <a:srgbClr val="4F7BE8"/>
            </a:solidFill>
            <a:prstDash val="solid"/>
            <a:round/>
            <a:headEnd len="med" w="med" type="triangle"/>
            <a:tailEnd len="med" w="med" type="triangle"/>
          </a:ln>
        </p:spPr>
      </p:cxnSp>
      <p:cxnSp>
        <p:nvCxnSpPr>
          <p:cNvPr id="1582" name="Google Shape;1582;p85"/>
          <p:cNvCxnSpPr/>
          <p:nvPr/>
        </p:nvCxnSpPr>
        <p:spPr>
          <a:xfrm rot="10800000">
            <a:off x="5255275" y="4129800"/>
            <a:ext cx="821100" cy="0"/>
          </a:xfrm>
          <a:prstGeom prst="straightConnector1">
            <a:avLst/>
          </a:prstGeom>
          <a:noFill/>
          <a:ln cap="flat" cmpd="sng" w="28575">
            <a:solidFill>
              <a:srgbClr val="4F7BE8"/>
            </a:solidFill>
            <a:prstDash val="solid"/>
            <a:round/>
            <a:headEnd len="med" w="med" type="triangle"/>
            <a:tailEnd len="med" w="med" type="triangle"/>
          </a:ln>
        </p:spPr>
      </p:cxnSp>
      <p:sp>
        <p:nvSpPr>
          <p:cNvPr id="1583" name="Google Shape;1583;p85"/>
          <p:cNvSpPr txBox="1"/>
          <p:nvPr/>
        </p:nvSpPr>
        <p:spPr>
          <a:xfrm>
            <a:off x="3444250" y="4389600"/>
            <a:ext cx="881700" cy="3078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100">
                <a:latin typeface="Kalam"/>
                <a:ea typeface="Kalam"/>
                <a:cs typeface="Kalam"/>
                <a:sym typeface="Kalam"/>
              </a:rPr>
              <a:t>28 cm</a:t>
            </a:r>
            <a:endParaRPr sz="2000">
              <a:latin typeface="Kalam"/>
              <a:ea typeface="Kalam"/>
              <a:cs typeface="Kalam"/>
              <a:sym typeface="Kalam"/>
            </a:endParaRPr>
          </a:p>
        </p:txBody>
      </p:sp>
      <p:sp>
        <p:nvSpPr>
          <p:cNvPr id="1584" name="Google Shape;1584;p85"/>
          <p:cNvSpPr txBox="1"/>
          <p:nvPr/>
        </p:nvSpPr>
        <p:spPr>
          <a:xfrm>
            <a:off x="3369275" y="2920500"/>
            <a:ext cx="881700" cy="3078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100">
                <a:latin typeface="Kalam"/>
                <a:ea typeface="Kalam"/>
                <a:cs typeface="Kalam"/>
                <a:sym typeface="Kalam"/>
              </a:rPr>
              <a:t>25 cm</a:t>
            </a:r>
            <a:r>
              <a:rPr lang="en-GB" sz="1100">
                <a:latin typeface="Kalam"/>
                <a:ea typeface="Kalam"/>
                <a:cs typeface="Kalam"/>
                <a:sym typeface="Kalam"/>
              </a:rPr>
              <a:t/>
            </a:r>
            <a:endParaRPr sz="2000">
              <a:latin typeface="Kalam"/>
              <a:ea typeface="Kalam"/>
              <a:cs typeface="Kalam"/>
              <a:sym typeface="Kalam"/>
            </a:endParaRPr>
          </a:p>
        </p:txBody>
      </p:sp>
      <p:sp>
        <p:nvSpPr>
          <p:cNvPr id="1585" name="Google Shape;1585;p85"/>
          <p:cNvSpPr txBox="1"/>
          <p:nvPr/>
        </p:nvSpPr>
        <p:spPr>
          <a:xfrm>
            <a:off x="5089650" y="4461250"/>
            <a:ext cx="1194000" cy="246300"/>
          </a:xfrm>
          <a:prstGeom prst="rect">
            <a:avLst/>
          </a:prstGeom>
          <a:noFill/>
          <a:ln>
            <a:noFill/>
          </a:ln>
        </p:spPr>
        <p:txBody>
          <a:bodyPr anchorCtr="0" anchor="t" bIns="0" lIns="0" spcFirstLastPara="1" rIns="0" wrap="square" tIns="0">
            <a:normAutofit/>
          </a:bodyPr>
          <a:lstStyle/>
          <a:p>
            <a:pPr indent="0" lvl="0" marL="0" rtl="0" algn="ctr">
              <a:lnSpc>
                <a:spcPct val="80000"/>
              </a:lnSpc>
              <a:spcBef>
                <a:spcPts val="0"/>
              </a:spcBef>
              <a:spcAft>
                <a:spcPts val="0"/>
              </a:spcAft>
              <a:buNone/>
            </a:pPr>
            <a:r>
              <a:rPr lang="en-GB" sz="1100">
                <a:latin typeface="Kalam"/>
                <a:ea typeface="Kalam"/>
                <a:cs typeface="Kalam"/>
                <a:sym typeface="Kalam"/>
              </a:rPr>
              <a:t>38 cm</a:t>
            </a:r>
            <a:r>
              <a:rPr lang="en-GB" sz="1100">
                <a:latin typeface="Kalam"/>
                <a:ea typeface="Kalam"/>
                <a:cs typeface="Kalam"/>
                <a:sym typeface="Kalam"/>
              </a:rPr>
              <a:t/>
            </a:r>
            <a:endParaRPr sz="2000">
              <a:latin typeface="Kalam"/>
              <a:ea typeface="Kalam"/>
              <a:cs typeface="Kalam"/>
              <a:sym typeface="Kalam"/>
            </a:endParaRPr>
          </a:p>
        </p:txBody>
      </p:sp>
      <p:sp>
        <p:nvSpPr>
          <p:cNvPr id="1586" name="Google Shape;1586;p85"/>
          <p:cNvSpPr txBox="1"/>
          <p:nvPr/>
        </p:nvSpPr>
        <p:spPr>
          <a:xfrm>
            <a:off x="5251525" y="2445400"/>
            <a:ext cx="881700" cy="3078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None/>
            </a:pPr>
            <a:r>
              <a:rPr lang="en-GB" sz="1100">
                <a:latin typeface="Kalam"/>
                <a:ea typeface="Kalam"/>
                <a:cs typeface="Kalam"/>
                <a:sym typeface="Kalam"/>
              </a:rPr>
              <a:t>45 cm</a:t>
            </a:r>
            <a:endParaRPr sz="2000">
              <a:latin typeface="Kalam"/>
              <a:ea typeface="Kalam"/>
              <a:cs typeface="Kalam"/>
              <a:sym typeface="Kalam"/>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0" name="Shape 1590"/>
        <p:cNvGrpSpPr/>
        <p:nvPr/>
      </p:nvGrpSpPr>
      <p:grpSpPr>
        <a:xfrm>
          <a:off x="0" y="0"/>
          <a:ext cx="0" cy="0"/>
          <a:chOff x="0" y="0"/>
          <a:chExt cx="0" cy="0"/>
        </a:xfrm>
      </p:grpSpPr>
      <p:sp>
        <p:nvSpPr>
          <p:cNvPr id="1591" name="Google Shape;1591;p86"/>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Qaabaynta qaacidada tangent (Formalising the tangent formula)</a:t>
            </a:r>
            <a:endParaRPr/>
          </a:p>
        </p:txBody>
      </p:sp>
      <p:sp>
        <p:nvSpPr>
          <p:cNvPr id="1592" name="Google Shape;1592;p86"/>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Xisaabinta xagasha (Calculating the angle)</a:t>
            </a:r>
            <a:endParaRPr/>
          </a:p>
        </p:txBody>
      </p:sp>
      <p:sp>
        <p:nvSpPr>
          <p:cNvPr id="1593" name="Google Shape;1593;p86"/>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Isticmaalka saamiga tangent (Using the tangent ratio)</a:t>
            </a:r>
            <a:endParaRPr/>
          </a:p>
        </p:txBody>
      </p:sp>
      <p:pic>
        <p:nvPicPr>
          <p:cNvPr id="1594" name="Google Shape;1594;p86"/>
          <p:cNvPicPr preferRelativeResize="0"/>
          <p:nvPr/>
        </p:nvPicPr>
        <p:blipFill>
          <a:blip r:embed="rId3">
            <a:alphaModFix/>
          </a:blip>
          <a:stretch>
            <a:fillRect/>
          </a:stretch>
        </p:blipFill>
        <p:spPr>
          <a:xfrm>
            <a:off x="417385" y="3002060"/>
            <a:ext cx="450575" cy="44675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8" name="Shape 1598"/>
        <p:cNvGrpSpPr/>
        <p:nvPr/>
      </p:nvGrpSpPr>
      <p:grpSpPr>
        <a:xfrm>
          <a:off x="0" y="0"/>
          <a:ext cx="0" cy="0"/>
          <a:chOff x="0" y="0"/>
          <a:chExt cx="0" cy="0"/>
        </a:xfrm>
      </p:grpSpPr>
      <p:sp>
        <p:nvSpPr>
          <p:cNvPr id="1599" name="Google Shape;1599;p87"/>
          <p:cNvSpPr txBox="1"/>
          <p:nvPr>
            <p:ph idx="1" type="body"/>
          </p:nvPr>
        </p:nvSpPr>
        <p:spPr>
          <a:xfrm>
            <a:off x="3159475" y="2588100"/>
            <a:ext cx="5554500" cy="27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Waa immisa xagasha 𝜃° marka saamiga u dhexeeya ka soo horjeeda iyo kuwa ku xiga uu yahay 0.7 : 1?</a:t>
            </a:r>
            <a:r>
              <a:rPr lang="en-GB" sz="1400">
                <a:latin typeface="Lexend"/>
              </a:rPr>
              <a:t/>
            </a:r>
            <a:r>
              <a:rPr lang="en-GB" sz="1400">
                <a:latin typeface="Lexend"/>
              </a:rPr>
              <a:t/>
            </a:r>
            <a:endParaRPr sz="1800"/>
          </a:p>
        </p:txBody>
      </p:sp>
      <p:sp>
        <p:nvSpPr>
          <p:cNvPr id="1600" name="Google Shape;1600;p8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Xisaabinta xagasha (Calculating the angle)</a:t>
            </a:r>
            <a:endParaRPr/>
          </a:p>
        </p:txBody>
      </p:sp>
      <p:graphicFrame>
        <p:nvGraphicFramePr>
          <p:cNvPr id="1601" name="Google Shape;1601;p87"/>
          <p:cNvGraphicFramePr/>
          <p:nvPr/>
        </p:nvGraphicFramePr>
        <p:xfrm>
          <a:off x="400200" y="606900"/>
          <a:ext cx="3000000" cy="3000000"/>
        </p:xfrm>
        <a:graphic>
          <a:graphicData uri="http://schemas.openxmlformats.org/drawingml/2006/table">
            <a:tbl>
              <a:tblPr>
                <a:noFill/>
                <a:tableStyleId>{2BF94F13-6AE9-463D-A666-45AB6FBBDEB5}</a:tableStyleId>
              </a:tblPr>
              <a:tblGrid>
                <a:gridCol w="615550"/>
                <a:gridCol w="615550"/>
                <a:gridCol w="615550"/>
                <a:gridCol w="615550"/>
              </a:tblGrid>
              <a:tr h="200525">
                <a:tc>
                  <a:txBody>
                    <a:bodyPr/>
                    <a:lstStyle/>
                    <a:p>
                      <a:pPr indent="0" lvl="0" marL="0" rtl="0" algn="ctr">
                        <a:lnSpc>
                          <a:spcPct val="115000"/>
                        </a:lnSpc>
                        <a:spcBef>
                          <a:spcPts val="0"/>
                        </a:spcBef>
                        <a:spcAft>
                          <a:spcPts val="0"/>
                        </a:spcAft>
                        <a:buNone/>
                      </a:pPr>
                      <a:r>
                        <a:rPr lang="en-GB" sz="1200">
                          <a:solidFill>
                            <a:schemeClr val="dk1"/>
                          </a:solidFill>
                          <a:latin typeface="Lexend"/>
                          <a:ea typeface="Lexend"/>
                          <a:cs typeface="Lexend"/>
                          <a:sym typeface="Lexend"/>
                        </a:rPr>
                        <a:t>xagal (angle)</a:t>
                      </a:r>
                      <a:endParaRPr sz="1200">
                        <a:solidFill>
                          <a:schemeClr val="dk1"/>
                        </a:solidFill>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DFE"/>
                    </a:solidFill>
                  </a:tcPr>
                </a:tc>
                <a:tc>
                  <a:txBody>
                    <a:bodyPr/>
                    <a:lstStyle/>
                    <a:p>
                      <a:pPr indent="0" lvl="0" marL="0" rtl="0" algn="ctr">
                        <a:lnSpc>
                          <a:spcPct val="115000"/>
                        </a:lnSpc>
                        <a:spcBef>
                          <a:spcPts val="0"/>
                        </a:spcBef>
                        <a:spcAft>
                          <a:spcPts val="0"/>
                        </a:spcAft>
                        <a:buNone/>
                      </a:pPr>
                      <a:r>
                        <a:rPr lang="en-GB" sz="1200">
                          <a:solidFill>
                            <a:schemeClr val="dk1"/>
                          </a:solidFill>
                          <a:latin typeface="Lexend"/>
                          <a:ea typeface="Lexend"/>
                          <a:cs typeface="Lexend"/>
                          <a:sym typeface="Lexend"/>
                        </a:rPr>
                        <a:t>sine (sine)</a:t>
                      </a:r>
                      <a:endParaRPr sz="1200">
                        <a:solidFill>
                          <a:schemeClr val="dk1"/>
                        </a:solidFill>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DFE"/>
                    </a:solidFill>
                  </a:tcPr>
                </a:tc>
                <a:tc>
                  <a:txBody>
                    <a:bodyPr/>
                    <a:lstStyle/>
                    <a:p>
                      <a:pPr indent="0" lvl="0" marL="0" rtl="0" algn="ctr">
                        <a:lnSpc>
                          <a:spcPct val="115000"/>
                        </a:lnSpc>
                        <a:spcBef>
                          <a:spcPts val="0"/>
                        </a:spcBef>
                        <a:spcAft>
                          <a:spcPts val="0"/>
                        </a:spcAft>
                        <a:buNone/>
                      </a:pPr>
                      <a:r>
                        <a:rPr lang="en-GB" sz="1200">
                          <a:solidFill>
                            <a:schemeClr val="dk1"/>
                          </a:solidFill>
                          <a:latin typeface="Lexend"/>
                          <a:ea typeface="Lexend"/>
                          <a:cs typeface="Lexend"/>
                          <a:sym typeface="Lexend"/>
                        </a:rPr>
                        <a:t>cosine (cosine)</a:t>
                      </a:r>
                      <a:endParaRPr sz="1200">
                        <a:solidFill>
                          <a:schemeClr val="dk1"/>
                        </a:solidFill>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DFE"/>
                    </a:solidFill>
                  </a:tcPr>
                </a:tc>
                <a:tc>
                  <a:txBody>
                    <a:bodyPr/>
                    <a:lstStyle/>
                    <a:p>
                      <a:pPr indent="0" lvl="0" marL="0" rtl="0" algn="ctr">
                        <a:lnSpc>
                          <a:spcPct val="115000"/>
                        </a:lnSpc>
                        <a:spcBef>
                          <a:spcPts val="0"/>
                        </a:spcBef>
                        <a:spcAft>
                          <a:spcPts val="0"/>
                        </a:spcAft>
                        <a:buNone/>
                      </a:pPr>
                      <a:r>
                        <a:rPr lang="en-GB" sz="1200">
                          <a:solidFill>
                            <a:schemeClr val="dk1"/>
                          </a:solidFill>
                          <a:latin typeface="Lexend"/>
                          <a:ea typeface="Lexend"/>
                          <a:cs typeface="Lexend"/>
                          <a:sym typeface="Lexend"/>
                        </a:rPr>
                        <a:t>tangent (tangent)</a:t>
                      </a:r>
                      <a:endParaRPr sz="1200">
                        <a:solidFill>
                          <a:schemeClr val="dk1"/>
                        </a:solidFill>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DFE"/>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0.087</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0.996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0.087</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0.174</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0.985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0.176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0.259</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0.966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0.268</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20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0.342</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0.94</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0.364</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25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0.423</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0.906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0.466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30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0.866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0.577</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35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0.574</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0.819</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0.7</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40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0.643</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0.766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0.839</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45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0.707</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0.707</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50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0.766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0.643</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1.192</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55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0.819</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0.574</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1.428</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60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0.866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1.732</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65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0.906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0.423</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2.145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70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0.94</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0.342</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2.747</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75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0.966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0.259</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3.732</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80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0.985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0.174</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5.671</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85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0.996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0.087</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11.43</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90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bl>
          </a:graphicData>
        </a:graphic>
      </p:graphicFrame>
      <p:grpSp>
        <p:nvGrpSpPr>
          <p:cNvPr id="1602" name="Google Shape;1602;p87"/>
          <p:cNvGrpSpPr/>
          <p:nvPr/>
        </p:nvGrpSpPr>
        <p:grpSpPr>
          <a:xfrm>
            <a:off x="3369542" y="892658"/>
            <a:ext cx="1458106" cy="1110455"/>
            <a:chOff x="-2098225" y="1379675"/>
            <a:chExt cx="1133566" cy="1976601"/>
          </a:xfrm>
        </p:grpSpPr>
        <p:sp>
          <p:nvSpPr>
            <p:cNvPr id="1603" name="Google Shape;1603;p87"/>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604" name="Google Shape;1604;p87"/>
            <p:cNvCxnSpPr/>
            <p:nvPr/>
          </p:nvCxnSpPr>
          <p:spPr>
            <a:xfrm rot="10800000">
              <a:off x="-2022025" y="3356276"/>
              <a:ext cx="960900" cy="0"/>
            </a:xfrm>
            <a:prstGeom prst="straightConnector1">
              <a:avLst/>
            </a:prstGeom>
            <a:noFill/>
            <a:ln cap="flat" cmpd="sng" w="28575">
              <a:solidFill>
                <a:schemeClr val="accent5"/>
              </a:solidFill>
              <a:prstDash val="solid"/>
              <a:round/>
              <a:headEnd len="med" w="med" type="triangle"/>
              <a:tailEnd len="med" w="med" type="triangle"/>
            </a:ln>
          </p:spPr>
        </p:cxnSp>
        <p:cxnSp>
          <p:nvCxnSpPr>
            <p:cNvPr id="1605" name="Google Shape;1605;p87"/>
            <p:cNvCxnSpPr/>
            <p:nvPr/>
          </p:nvCxnSpPr>
          <p:spPr>
            <a:xfrm rot="10800000">
              <a:off x="-964659" y="1455875"/>
              <a:ext cx="0" cy="1668300"/>
            </a:xfrm>
            <a:prstGeom prst="straightConnector1">
              <a:avLst/>
            </a:prstGeom>
            <a:noFill/>
            <a:ln cap="flat" cmpd="sng" w="28575">
              <a:solidFill>
                <a:schemeClr val="accent5"/>
              </a:solidFill>
              <a:prstDash val="solid"/>
              <a:round/>
              <a:headEnd len="med" w="med" type="triangle"/>
              <a:tailEnd len="med" w="med" type="triangle"/>
            </a:ln>
          </p:spPr>
        </p:cxnSp>
        <p:cxnSp>
          <p:nvCxnSpPr>
            <p:cNvPr id="1606" name="Google Shape;1606;p87"/>
            <p:cNvCxnSpPr/>
            <p:nvPr/>
          </p:nvCxnSpPr>
          <p:spPr>
            <a:xfrm flipH="1">
              <a:off x="-2098225" y="1379675"/>
              <a:ext cx="960900" cy="1668300"/>
            </a:xfrm>
            <a:prstGeom prst="straightConnector1">
              <a:avLst/>
            </a:prstGeom>
            <a:noFill/>
            <a:ln cap="flat" cmpd="sng" w="28575">
              <a:solidFill>
                <a:schemeClr val="lt1"/>
              </a:solidFill>
              <a:prstDash val="solid"/>
              <a:round/>
              <a:headEnd len="med" w="med" type="triangle"/>
              <a:tailEnd len="med" w="med" type="triangle"/>
            </a:ln>
          </p:spPr>
        </p:cxnSp>
      </p:grpSp>
      <p:sp>
        <p:nvSpPr>
          <p:cNvPr id="1607" name="Google Shape;1607;p87"/>
          <p:cNvSpPr/>
          <p:nvPr/>
        </p:nvSpPr>
        <p:spPr>
          <a:xfrm>
            <a:off x="4586719" y="1746933"/>
            <a:ext cx="120300" cy="1203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08" name="Google Shape;1608;p87"/>
          <p:cNvSpPr/>
          <p:nvPr/>
        </p:nvSpPr>
        <p:spPr>
          <a:xfrm>
            <a:off x="3100875" y="1528918"/>
            <a:ext cx="706200" cy="706200"/>
          </a:xfrm>
          <a:prstGeom prst="arc">
            <a:avLst>
              <a:gd fmla="val 19350541" name="adj1"/>
              <a:gd fmla="val 0"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09" name="Google Shape;1609;p87"/>
          <p:cNvSpPr txBox="1"/>
          <p:nvPr>
            <p:ph idx="1" type="body"/>
          </p:nvPr>
        </p:nvSpPr>
        <p:spPr>
          <a:xfrm>
            <a:off x="4929125" y="1128425"/>
            <a:ext cx="780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0.7 units</a:t>
            </a:r>
            <a:r>
              <a:rPr lang="en-GB" sz="1400">
                <a:latin typeface="Lexend"/>
              </a:rPr>
              <a:t/>
            </a:r>
            <a:endParaRPr sz="1800"/>
          </a:p>
        </p:txBody>
      </p:sp>
      <p:sp>
        <p:nvSpPr>
          <p:cNvPr id="1610" name="Google Shape;1610;p87"/>
          <p:cNvSpPr txBox="1"/>
          <p:nvPr>
            <p:ph idx="1" type="body"/>
          </p:nvPr>
        </p:nvSpPr>
        <p:spPr>
          <a:xfrm>
            <a:off x="3677112" y="2055053"/>
            <a:ext cx="8646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 unit</a:t>
            </a:r>
            <a:endParaRPr sz="1800"/>
          </a:p>
        </p:txBody>
      </p:sp>
      <p:sp>
        <p:nvSpPr>
          <p:cNvPr id="1611" name="Google Shape;1611;p87"/>
          <p:cNvSpPr txBox="1"/>
          <p:nvPr>
            <p:ph idx="1" type="body"/>
          </p:nvPr>
        </p:nvSpPr>
        <p:spPr>
          <a:xfrm>
            <a:off x="3859659" y="1581509"/>
            <a:ext cx="780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𝜃°</a:t>
            </a:r>
            <a:endParaRPr sz="1800"/>
          </a:p>
        </p:txBody>
      </p:sp>
      <p:sp>
        <p:nvSpPr>
          <p:cNvPr id="1612" name="Google Shape;1612;p87"/>
          <p:cNvSpPr txBox="1"/>
          <p:nvPr>
            <p:ph idx="1" type="body"/>
          </p:nvPr>
        </p:nvSpPr>
        <p:spPr>
          <a:xfrm>
            <a:off x="7010926" y="684941"/>
            <a:ext cx="535200" cy="32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Times New Roman"/>
                <a:cs typeface="Times New Roman"/>
                <a:sym typeface="Times New Roman"/>
              </a:rPr>
              <a:t>opp</a:t>
            </a:r>
            <a:endParaRPr sz="2000">
              <a:latin typeface="Times New Roman"/>
              <a:ea typeface="Times New Roman"/>
              <a:cs typeface="Times New Roman"/>
              <a:sym typeface="Times New Roman"/>
            </a:endParaRPr>
          </a:p>
        </p:txBody>
      </p:sp>
      <p:sp>
        <p:nvSpPr>
          <p:cNvPr id="1613" name="Google Shape;1613;p87"/>
          <p:cNvSpPr txBox="1"/>
          <p:nvPr>
            <p:ph idx="1" type="body"/>
          </p:nvPr>
        </p:nvSpPr>
        <p:spPr>
          <a:xfrm>
            <a:off x="7018798" y="1065650"/>
            <a:ext cx="535200" cy="32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Times New Roman"/>
                <a:cs typeface="Times New Roman"/>
                <a:sym typeface="Times New Roman"/>
              </a:rPr>
              <a:t>adj</a:t>
            </a:r>
            <a:endParaRPr sz="2000">
              <a:latin typeface="Times New Roman"/>
              <a:ea typeface="Times New Roman"/>
              <a:cs typeface="Times New Roman"/>
              <a:sym typeface="Times New Roman"/>
            </a:endParaRPr>
          </a:p>
        </p:txBody>
      </p:sp>
      <p:cxnSp>
        <p:nvCxnSpPr>
          <p:cNvPr id="1614" name="Google Shape;1614;p87"/>
          <p:cNvCxnSpPr/>
          <p:nvPr/>
        </p:nvCxnSpPr>
        <p:spPr>
          <a:xfrm>
            <a:off x="6952225" y="1023525"/>
            <a:ext cx="519600" cy="0"/>
          </a:xfrm>
          <a:prstGeom prst="straightConnector1">
            <a:avLst/>
          </a:prstGeom>
          <a:noFill/>
          <a:ln cap="flat" cmpd="sng" w="28575">
            <a:solidFill>
              <a:schemeClr val="dk1"/>
            </a:solidFill>
            <a:prstDash val="solid"/>
            <a:round/>
            <a:headEnd len="med" w="med" type="none"/>
            <a:tailEnd len="med" w="med" type="none"/>
          </a:ln>
        </p:spPr>
      </p:cxnSp>
      <p:sp>
        <p:nvSpPr>
          <p:cNvPr id="1615" name="Google Shape;1615;p87"/>
          <p:cNvSpPr txBox="1"/>
          <p:nvPr>
            <p:ph idx="1" type="body"/>
          </p:nvPr>
        </p:nvSpPr>
        <p:spPr>
          <a:xfrm>
            <a:off x="7050285" y="1523141"/>
            <a:ext cx="535200" cy="32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Times New Roman"/>
                <a:cs typeface="Times New Roman"/>
                <a:sym typeface="Times New Roman"/>
              </a:rPr>
              <a:t>0.7</a:t>
            </a:r>
            <a:endParaRPr sz="2000">
              <a:latin typeface="Times New Roman"/>
              <a:ea typeface="Times New Roman"/>
              <a:cs typeface="Times New Roman"/>
              <a:sym typeface="Times New Roman"/>
            </a:endParaRPr>
          </a:p>
        </p:txBody>
      </p:sp>
      <p:sp>
        <p:nvSpPr>
          <p:cNvPr id="1616" name="Google Shape;1616;p87"/>
          <p:cNvSpPr txBox="1"/>
          <p:nvPr>
            <p:ph idx="1" type="body"/>
          </p:nvPr>
        </p:nvSpPr>
        <p:spPr>
          <a:xfrm>
            <a:off x="7150101" y="1903850"/>
            <a:ext cx="5352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1</a:t>
            </a:r>
            <a:endParaRPr sz="2000">
              <a:latin typeface="Times New Roman"/>
              <a:ea typeface="Times New Roman"/>
              <a:cs typeface="Times New Roman"/>
              <a:sym typeface="Times New Roman"/>
            </a:endParaRPr>
          </a:p>
        </p:txBody>
      </p:sp>
      <p:cxnSp>
        <p:nvCxnSpPr>
          <p:cNvPr id="1617" name="Google Shape;1617;p87"/>
          <p:cNvCxnSpPr/>
          <p:nvPr/>
        </p:nvCxnSpPr>
        <p:spPr>
          <a:xfrm>
            <a:off x="6952225" y="1861725"/>
            <a:ext cx="519600" cy="0"/>
          </a:xfrm>
          <a:prstGeom prst="straightConnector1">
            <a:avLst/>
          </a:prstGeom>
          <a:noFill/>
          <a:ln cap="flat" cmpd="sng" w="28575">
            <a:solidFill>
              <a:schemeClr val="dk1"/>
            </a:solidFill>
            <a:prstDash val="solid"/>
            <a:round/>
            <a:headEnd len="med" w="med" type="none"/>
            <a:tailEnd len="med" w="med" type="none"/>
          </a:ln>
        </p:spPr>
      </p:cxnSp>
      <p:sp>
        <p:nvSpPr>
          <p:cNvPr id="1618" name="Google Shape;1618;p87"/>
          <p:cNvSpPr/>
          <p:nvPr/>
        </p:nvSpPr>
        <p:spPr>
          <a:xfrm>
            <a:off x="2246850" y="2283300"/>
            <a:ext cx="615600" cy="196800"/>
          </a:xfrm>
          <a:prstGeom prst="roundRect">
            <a:avLst>
              <a:gd fmla="val 16667" name="adj"/>
            </a:avLst>
          </a:prstGeom>
          <a:noFill/>
          <a:ln cap="flat" cmpd="sng" w="28575">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19" name="Google Shape;1619;p87"/>
          <p:cNvSpPr/>
          <p:nvPr/>
        </p:nvSpPr>
        <p:spPr>
          <a:xfrm>
            <a:off x="400200" y="2283300"/>
            <a:ext cx="615600" cy="196800"/>
          </a:xfrm>
          <a:prstGeom prst="roundRect">
            <a:avLst>
              <a:gd fmla="val 16667" name="adj"/>
            </a:avLst>
          </a:prstGeom>
          <a:noFill/>
          <a:ln cap="flat" cmpd="sng" w="28575">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20" name="Google Shape;1620;p87"/>
          <p:cNvSpPr txBox="1"/>
          <p:nvPr>
            <p:ph idx="1" type="body"/>
          </p:nvPr>
        </p:nvSpPr>
        <p:spPr>
          <a:xfrm>
            <a:off x="5308950" y="3425925"/>
            <a:ext cx="9309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𝜃</a:t>
            </a:r>
            <a:r>
              <a:rPr lang="en-GB" sz="1800">
                <a:latin typeface="Lexend"/>
              </a:rPr>
              <a:t>°</a:t>
            </a:r>
            <a:r>
              <a:rPr lang="en-GB" sz="1800">
                <a:latin typeface="Lexend"/>
              </a:rPr>
              <a:t> </a:t>
            </a:r>
            <a:r>
              <a:rPr lang="en-GB" sz="1800">
                <a:latin typeface="Lexend"/>
                <a:ea typeface="Times New Roman"/>
                <a:cs typeface="Times New Roman"/>
                <a:sym typeface="Times New Roman"/>
              </a:rPr>
              <a:t>= 35</a:t>
            </a:r>
            <a:r>
              <a:rPr lang="en-GB" sz="1800">
                <a:latin typeface="Lexend"/>
              </a:rPr>
              <a:t>°</a:t>
            </a:r>
            <a:endParaRPr sz="1800"/>
          </a:p>
        </p:txBody>
      </p:sp>
      <p:sp>
        <p:nvSpPr>
          <p:cNvPr id="1621" name="Google Shape;1621;p87"/>
          <p:cNvSpPr txBox="1"/>
          <p:nvPr>
            <p:ph idx="1" type="body"/>
          </p:nvPr>
        </p:nvSpPr>
        <p:spPr>
          <a:xfrm>
            <a:off x="5890875" y="863175"/>
            <a:ext cx="1061400" cy="32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Times New Roman"/>
                <a:cs typeface="Times New Roman"/>
                <a:sym typeface="Times New Roman"/>
              </a:rPr>
              <a:t>tan (𝜃°) =</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endParaRPr sz="1800">
              <a:latin typeface="Times New Roman"/>
              <a:ea typeface="Times New Roman"/>
              <a:cs typeface="Times New Roman"/>
              <a:sym typeface="Times New Roman"/>
            </a:endParaRPr>
          </a:p>
        </p:txBody>
      </p:sp>
      <p:sp>
        <p:nvSpPr>
          <p:cNvPr id="1622" name="Google Shape;1622;p87"/>
          <p:cNvSpPr txBox="1"/>
          <p:nvPr>
            <p:ph idx="1" type="body"/>
          </p:nvPr>
        </p:nvSpPr>
        <p:spPr>
          <a:xfrm>
            <a:off x="5890875" y="1701375"/>
            <a:ext cx="1061400" cy="32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Times New Roman"/>
                <a:cs typeface="Times New Roman"/>
                <a:sym typeface="Times New Roman"/>
              </a:rPr>
              <a:t>tan (𝜃°) =</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lang="en-GB" sz="1800">
                <a:latin typeface="Lexend"/>
              </a:rPr>
              <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1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1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9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1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1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2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6" name="Shape 1626"/>
        <p:cNvGrpSpPr/>
        <p:nvPr/>
      </p:nvGrpSpPr>
      <p:grpSpPr>
        <a:xfrm>
          <a:off x="0" y="0"/>
          <a:ext cx="0" cy="0"/>
          <a:chOff x="0" y="0"/>
          <a:chExt cx="0" cy="0"/>
        </a:xfrm>
      </p:grpSpPr>
      <p:sp>
        <p:nvSpPr>
          <p:cNvPr id="1627" name="Google Shape;1627;p88"/>
          <p:cNvSpPr txBox="1"/>
          <p:nvPr>
            <p:ph idx="1" type="body"/>
          </p:nvPr>
        </p:nvSpPr>
        <p:spPr>
          <a:xfrm>
            <a:off x="3159475" y="2849700"/>
            <a:ext cx="5049600" cy="27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Xagal (angle) kee baa qiime (value) 0.364 u siin doona tan (𝜃°)?</a:t>
            </a:r>
            <a:r>
              <a:rPr lang="en-GB">
                <a:latin typeface="Lexend"/>
                <a:ea typeface="Times New Roman"/>
                <a:cs typeface="Times New Roman"/>
                <a:sym typeface="Times New Roman"/>
              </a:rPr>
              <a:t/>
            </a:r>
            <a:r>
              <a:rPr lang="en-GB" sz="1800">
                <a:latin typeface="Lexend"/>
                <a:ea typeface="Times New Roman"/>
                <a:cs typeface="Times New Roman"/>
                <a:sym typeface="Times New Roman"/>
              </a:rPr>
              <a:t/>
            </a:r>
            <a:r>
              <a:rPr lang="en-GB">
                <a:latin typeface="Lexend"/>
                <a:ea typeface="Times New Roman"/>
                <a:cs typeface="Times New Roman"/>
                <a:sym typeface="Times New Roman"/>
              </a:rPr>
              <a:t/>
            </a:r>
            <a:r>
              <a:rPr lang="en-GB" sz="1800">
                <a:latin typeface="Lexend"/>
              </a:rPr>
              <a:t/>
            </a:r>
            <a:endParaRPr sz="1800"/>
          </a:p>
        </p:txBody>
      </p:sp>
      <p:sp>
        <p:nvSpPr>
          <p:cNvPr id="1628" name="Google Shape;1628;p8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Xisaabinta xagasha (angle)</a:t>
            </a:r>
            <a:endParaRPr/>
          </a:p>
        </p:txBody>
      </p:sp>
      <p:graphicFrame>
        <p:nvGraphicFramePr>
          <p:cNvPr id="1629" name="Google Shape;1629;p88"/>
          <p:cNvGraphicFramePr/>
          <p:nvPr/>
        </p:nvGraphicFramePr>
        <p:xfrm>
          <a:off x="400200" y="606900"/>
          <a:ext cx="3000000" cy="3000000"/>
        </p:xfrm>
        <a:graphic>
          <a:graphicData uri="http://schemas.openxmlformats.org/drawingml/2006/table">
            <a:tbl>
              <a:tblPr>
                <a:noFill/>
                <a:tableStyleId>{2BF94F13-6AE9-463D-A666-45AB6FBBDEB5}</a:tableStyleId>
              </a:tblPr>
              <a:tblGrid>
                <a:gridCol w="615550"/>
                <a:gridCol w="615550"/>
                <a:gridCol w="615550"/>
                <a:gridCol w="615550"/>
              </a:tblGrid>
              <a:tr h="200525">
                <a:tc>
                  <a:txBody>
                    <a:bodyPr/>
                    <a:lstStyle/>
                    <a:p>
                      <a:pPr indent="0" lvl="0" marL="0" rtl="0" algn="ctr">
                        <a:lnSpc>
                          <a:spcPct val="115000"/>
                        </a:lnSpc>
                        <a:spcBef>
                          <a:spcPts val="0"/>
                        </a:spcBef>
                        <a:spcAft>
                          <a:spcPts val="0"/>
                        </a:spcAft>
                        <a:buNone/>
                      </a:pPr>
                      <a:r>
                        <a:rPr lang="en-GB" sz="1200">
                          <a:solidFill>
                            <a:schemeClr val="dk1"/>
                          </a:solidFill>
                          <a:latin typeface="Lexend"/>
                          <a:ea typeface="Lexend"/>
                          <a:cs typeface="Lexend"/>
                          <a:sym typeface="Lexend"/>
                        </a:rPr>
                        <a:t>xagal (angle)</a:t>
                      </a:r>
                      <a:endParaRPr sz="1200">
                        <a:solidFill>
                          <a:schemeClr val="dk1"/>
                        </a:solidFill>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DFE"/>
                    </a:solidFill>
                  </a:tcPr>
                </a:tc>
                <a:tc>
                  <a:txBody>
                    <a:bodyPr/>
                    <a:lstStyle/>
                    <a:p>
                      <a:pPr indent="0" lvl="0" marL="0" rtl="0" algn="ctr">
                        <a:lnSpc>
                          <a:spcPct val="115000"/>
                        </a:lnSpc>
                        <a:spcBef>
                          <a:spcPts val="0"/>
                        </a:spcBef>
                        <a:spcAft>
                          <a:spcPts val="0"/>
                        </a:spcAft>
                        <a:buNone/>
                      </a:pPr>
                      <a:r>
                        <a:rPr lang="en-GB" sz="1200">
                          <a:solidFill>
                            <a:schemeClr val="dk1"/>
                          </a:solidFill>
                          <a:latin typeface="Lexend"/>
                          <a:ea typeface="Lexend"/>
                          <a:cs typeface="Lexend"/>
                          <a:sym typeface="Lexend"/>
                        </a:rPr>
                        <a:t>sine (sine)</a:t>
                      </a:r>
                      <a:endParaRPr sz="1200">
                        <a:solidFill>
                          <a:schemeClr val="dk1"/>
                        </a:solidFill>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DFE"/>
                    </a:solidFill>
                  </a:tcPr>
                </a:tc>
                <a:tc>
                  <a:txBody>
                    <a:bodyPr/>
                    <a:lstStyle/>
                    <a:p>
                      <a:pPr indent="0" lvl="0" marL="0" rtl="0" algn="ctr">
                        <a:lnSpc>
                          <a:spcPct val="115000"/>
                        </a:lnSpc>
                        <a:spcBef>
                          <a:spcPts val="0"/>
                        </a:spcBef>
                        <a:spcAft>
                          <a:spcPts val="0"/>
                        </a:spcAft>
                        <a:buNone/>
                      </a:pPr>
                      <a:r>
                        <a:rPr lang="en-GB" sz="1200">
                          <a:solidFill>
                            <a:schemeClr val="dk1"/>
                          </a:solidFill>
                          <a:latin typeface="Lexend"/>
                          <a:ea typeface="Lexend"/>
                          <a:cs typeface="Lexend"/>
                          <a:sym typeface="Lexend"/>
                        </a:rPr>
                        <a:t>cosine (cosine)</a:t>
                      </a:r>
                      <a:endParaRPr sz="1200">
                        <a:solidFill>
                          <a:schemeClr val="dk1"/>
                        </a:solidFill>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DFE"/>
                    </a:solidFill>
                  </a:tcPr>
                </a:tc>
                <a:tc>
                  <a:txBody>
                    <a:bodyPr/>
                    <a:lstStyle/>
                    <a:p>
                      <a:pPr indent="0" lvl="0" marL="0" rtl="0" algn="ctr">
                        <a:lnSpc>
                          <a:spcPct val="115000"/>
                        </a:lnSpc>
                        <a:spcBef>
                          <a:spcPts val="0"/>
                        </a:spcBef>
                        <a:spcAft>
                          <a:spcPts val="0"/>
                        </a:spcAft>
                        <a:buNone/>
                      </a:pPr>
                      <a:r>
                        <a:rPr lang="en-GB" sz="1200">
                          <a:solidFill>
                            <a:schemeClr val="dk1"/>
                          </a:solidFill>
                          <a:latin typeface="Lexend"/>
                          <a:ea typeface="Lexend"/>
                          <a:cs typeface="Lexend"/>
                          <a:sym typeface="Lexend"/>
                        </a:rPr>
                        <a:t>tangent (tangent)</a:t>
                      </a:r>
                      <a:endParaRPr sz="1200">
                        <a:solidFill>
                          <a:schemeClr val="dk1"/>
                        </a:solidFill>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DFE"/>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0.087</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0.996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0.087</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0.174</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0.985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0.176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0.259</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0.966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0.268</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20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0.342</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0.94</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0.364</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25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0.423</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0.906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0.466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30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0.866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0.577</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35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0.574</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0.819</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0.7</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40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0.643</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0.766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0.839</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45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0.707</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0.707</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50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0.766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0.643</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1.192</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55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0.819</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0.574</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1.428</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60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0.866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1.732</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65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0.906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0.423</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2.145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70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0.94</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0.342</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2.747</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75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0.966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0.259</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3.732</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80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0.985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0.174</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5.671</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85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0.996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0.087</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11.43</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90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bl>
          </a:graphicData>
        </a:graphic>
      </p:graphicFrame>
      <p:grpSp>
        <p:nvGrpSpPr>
          <p:cNvPr id="1630" name="Google Shape;1630;p88"/>
          <p:cNvGrpSpPr/>
          <p:nvPr/>
        </p:nvGrpSpPr>
        <p:grpSpPr>
          <a:xfrm>
            <a:off x="3369542" y="892658"/>
            <a:ext cx="1458106" cy="1110455"/>
            <a:chOff x="-2098225" y="1379675"/>
            <a:chExt cx="1133566" cy="1976601"/>
          </a:xfrm>
        </p:grpSpPr>
        <p:sp>
          <p:nvSpPr>
            <p:cNvPr id="1631" name="Google Shape;1631;p88"/>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632" name="Google Shape;1632;p88"/>
            <p:cNvCxnSpPr/>
            <p:nvPr/>
          </p:nvCxnSpPr>
          <p:spPr>
            <a:xfrm rot="10800000">
              <a:off x="-2022025" y="3356276"/>
              <a:ext cx="960900" cy="0"/>
            </a:xfrm>
            <a:prstGeom prst="straightConnector1">
              <a:avLst/>
            </a:prstGeom>
            <a:noFill/>
            <a:ln cap="flat" cmpd="sng" w="28575">
              <a:solidFill>
                <a:schemeClr val="accent5"/>
              </a:solidFill>
              <a:prstDash val="solid"/>
              <a:round/>
              <a:headEnd len="med" w="med" type="triangle"/>
              <a:tailEnd len="med" w="med" type="triangle"/>
            </a:ln>
          </p:spPr>
        </p:cxnSp>
        <p:cxnSp>
          <p:nvCxnSpPr>
            <p:cNvPr id="1633" name="Google Shape;1633;p88"/>
            <p:cNvCxnSpPr/>
            <p:nvPr/>
          </p:nvCxnSpPr>
          <p:spPr>
            <a:xfrm rot="10800000">
              <a:off x="-964659" y="1455875"/>
              <a:ext cx="0" cy="1668300"/>
            </a:xfrm>
            <a:prstGeom prst="straightConnector1">
              <a:avLst/>
            </a:prstGeom>
            <a:noFill/>
            <a:ln cap="flat" cmpd="sng" w="28575">
              <a:solidFill>
                <a:schemeClr val="accent5"/>
              </a:solidFill>
              <a:prstDash val="solid"/>
              <a:round/>
              <a:headEnd len="med" w="med" type="triangle"/>
              <a:tailEnd len="med" w="med" type="triangle"/>
            </a:ln>
          </p:spPr>
        </p:cxnSp>
        <p:cxnSp>
          <p:nvCxnSpPr>
            <p:cNvPr id="1634" name="Google Shape;1634;p88"/>
            <p:cNvCxnSpPr/>
            <p:nvPr/>
          </p:nvCxnSpPr>
          <p:spPr>
            <a:xfrm flipH="1">
              <a:off x="-2098225" y="1379675"/>
              <a:ext cx="960900" cy="1668300"/>
            </a:xfrm>
            <a:prstGeom prst="straightConnector1">
              <a:avLst/>
            </a:prstGeom>
            <a:noFill/>
            <a:ln cap="flat" cmpd="sng" w="28575">
              <a:solidFill>
                <a:schemeClr val="lt1"/>
              </a:solidFill>
              <a:prstDash val="solid"/>
              <a:round/>
              <a:headEnd len="med" w="med" type="triangle"/>
              <a:tailEnd len="med" w="med" type="triangle"/>
            </a:ln>
          </p:spPr>
        </p:cxnSp>
      </p:grpSp>
      <p:sp>
        <p:nvSpPr>
          <p:cNvPr id="1635" name="Google Shape;1635;p88"/>
          <p:cNvSpPr/>
          <p:nvPr/>
        </p:nvSpPr>
        <p:spPr>
          <a:xfrm>
            <a:off x="4586719" y="1746933"/>
            <a:ext cx="120300" cy="1203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36" name="Google Shape;1636;p88"/>
          <p:cNvSpPr/>
          <p:nvPr/>
        </p:nvSpPr>
        <p:spPr>
          <a:xfrm>
            <a:off x="3100875" y="1528918"/>
            <a:ext cx="706200" cy="706200"/>
          </a:xfrm>
          <a:prstGeom prst="arc">
            <a:avLst>
              <a:gd fmla="val 19350541" name="adj1"/>
              <a:gd fmla="val 0"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37" name="Google Shape;1637;p88"/>
          <p:cNvSpPr txBox="1"/>
          <p:nvPr>
            <p:ph idx="1" type="body"/>
          </p:nvPr>
        </p:nvSpPr>
        <p:spPr>
          <a:xfrm>
            <a:off x="4929125" y="1128425"/>
            <a:ext cx="780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2.184 units</a:t>
            </a:r>
            <a:r>
              <a:rPr lang="en-GB" sz="1800">
                <a:latin typeface="Lexend"/>
              </a:rPr>
              <a:t/>
            </a:r>
            <a:endParaRPr sz="1800"/>
          </a:p>
        </p:txBody>
      </p:sp>
      <p:sp>
        <p:nvSpPr>
          <p:cNvPr id="1638" name="Google Shape;1638;p88"/>
          <p:cNvSpPr txBox="1"/>
          <p:nvPr>
            <p:ph idx="1" type="body"/>
          </p:nvPr>
        </p:nvSpPr>
        <p:spPr>
          <a:xfrm>
            <a:off x="3677112" y="2055053"/>
            <a:ext cx="8646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6 units</a:t>
            </a:r>
            <a:r>
              <a:rPr lang="en-GB" sz="1800">
                <a:latin typeface="Lexend"/>
              </a:rPr>
              <a:t/>
            </a:r>
            <a:endParaRPr sz="1800"/>
          </a:p>
        </p:txBody>
      </p:sp>
      <p:sp>
        <p:nvSpPr>
          <p:cNvPr id="1639" name="Google Shape;1639;p88"/>
          <p:cNvSpPr txBox="1"/>
          <p:nvPr>
            <p:ph idx="1" type="body"/>
          </p:nvPr>
        </p:nvSpPr>
        <p:spPr>
          <a:xfrm>
            <a:off x="3859659" y="1581509"/>
            <a:ext cx="780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𝜃°</a:t>
            </a:r>
            <a:endParaRPr sz="1800"/>
          </a:p>
        </p:txBody>
      </p:sp>
      <p:sp>
        <p:nvSpPr>
          <p:cNvPr id="1640" name="Google Shape;1640;p88"/>
          <p:cNvSpPr txBox="1"/>
          <p:nvPr>
            <p:ph idx="1" type="body"/>
          </p:nvPr>
        </p:nvSpPr>
        <p:spPr>
          <a:xfrm>
            <a:off x="7010926" y="684941"/>
            <a:ext cx="535200" cy="32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Times New Roman"/>
                <a:cs typeface="Times New Roman"/>
                <a:sym typeface="Times New Roman"/>
              </a:rPr>
              <a:t>opp</a:t>
            </a:r>
            <a:endParaRPr sz="2000">
              <a:latin typeface="Times New Roman"/>
              <a:ea typeface="Times New Roman"/>
              <a:cs typeface="Times New Roman"/>
              <a:sym typeface="Times New Roman"/>
            </a:endParaRPr>
          </a:p>
        </p:txBody>
      </p:sp>
      <p:sp>
        <p:nvSpPr>
          <p:cNvPr id="1641" name="Google Shape;1641;p88"/>
          <p:cNvSpPr txBox="1"/>
          <p:nvPr>
            <p:ph idx="1" type="body"/>
          </p:nvPr>
        </p:nvSpPr>
        <p:spPr>
          <a:xfrm>
            <a:off x="7018798" y="1065650"/>
            <a:ext cx="535200" cy="32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Times New Roman"/>
                <a:cs typeface="Times New Roman"/>
                <a:sym typeface="Times New Roman"/>
              </a:rPr>
              <a:t>adj</a:t>
            </a:r>
            <a:endParaRPr sz="2000">
              <a:latin typeface="Times New Roman"/>
              <a:ea typeface="Times New Roman"/>
              <a:cs typeface="Times New Roman"/>
              <a:sym typeface="Times New Roman"/>
            </a:endParaRPr>
          </a:p>
        </p:txBody>
      </p:sp>
      <p:cxnSp>
        <p:nvCxnSpPr>
          <p:cNvPr id="1642" name="Google Shape;1642;p88"/>
          <p:cNvCxnSpPr/>
          <p:nvPr/>
        </p:nvCxnSpPr>
        <p:spPr>
          <a:xfrm>
            <a:off x="6952225" y="1023525"/>
            <a:ext cx="519600" cy="0"/>
          </a:xfrm>
          <a:prstGeom prst="straightConnector1">
            <a:avLst/>
          </a:prstGeom>
          <a:noFill/>
          <a:ln cap="flat" cmpd="sng" w="28575">
            <a:solidFill>
              <a:schemeClr val="dk1"/>
            </a:solidFill>
            <a:prstDash val="solid"/>
            <a:round/>
            <a:headEnd len="med" w="med" type="none"/>
            <a:tailEnd len="med" w="med" type="none"/>
          </a:ln>
        </p:spPr>
      </p:cxnSp>
      <p:sp>
        <p:nvSpPr>
          <p:cNvPr id="1643" name="Google Shape;1643;p88"/>
          <p:cNvSpPr txBox="1"/>
          <p:nvPr>
            <p:ph idx="1" type="body"/>
          </p:nvPr>
        </p:nvSpPr>
        <p:spPr>
          <a:xfrm>
            <a:off x="6942586" y="1523150"/>
            <a:ext cx="615600" cy="32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Times New Roman"/>
                <a:cs typeface="Times New Roman"/>
                <a:sym typeface="Times New Roman"/>
              </a:rPr>
              <a:t>2.184</a:t>
            </a:r>
            <a:endParaRPr sz="2000">
              <a:latin typeface="Times New Roman"/>
              <a:ea typeface="Times New Roman"/>
              <a:cs typeface="Times New Roman"/>
              <a:sym typeface="Times New Roman"/>
            </a:endParaRPr>
          </a:p>
        </p:txBody>
      </p:sp>
      <p:sp>
        <p:nvSpPr>
          <p:cNvPr id="1644" name="Google Shape;1644;p88"/>
          <p:cNvSpPr txBox="1"/>
          <p:nvPr>
            <p:ph idx="1" type="body"/>
          </p:nvPr>
        </p:nvSpPr>
        <p:spPr>
          <a:xfrm>
            <a:off x="7150101" y="1903850"/>
            <a:ext cx="5352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6</a:t>
            </a:r>
            <a:endParaRPr sz="2000">
              <a:latin typeface="Times New Roman"/>
              <a:ea typeface="Times New Roman"/>
              <a:cs typeface="Times New Roman"/>
              <a:sym typeface="Times New Roman"/>
            </a:endParaRPr>
          </a:p>
        </p:txBody>
      </p:sp>
      <p:cxnSp>
        <p:nvCxnSpPr>
          <p:cNvPr id="1645" name="Google Shape;1645;p88"/>
          <p:cNvCxnSpPr/>
          <p:nvPr/>
        </p:nvCxnSpPr>
        <p:spPr>
          <a:xfrm>
            <a:off x="6952225" y="1861725"/>
            <a:ext cx="519600" cy="0"/>
          </a:xfrm>
          <a:prstGeom prst="straightConnector1">
            <a:avLst/>
          </a:prstGeom>
          <a:noFill/>
          <a:ln cap="flat" cmpd="sng" w="28575">
            <a:solidFill>
              <a:schemeClr val="dk1"/>
            </a:solidFill>
            <a:prstDash val="solid"/>
            <a:round/>
            <a:headEnd len="med" w="med" type="none"/>
            <a:tailEnd len="med" w="med" type="none"/>
          </a:ln>
        </p:spPr>
      </p:cxnSp>
      <p:sp>
        <p:nvSpPr>
          <p:cNvPr id="1646" name="Google Shape;1646;p88"/>
          <p:cNvSpPr/>
          <p:nvPr/>
        </p:nvSpPr>
        <p:spPr>
          <a:xfrm>
            <a:off x="2246850" y="1657956"/>
            <a:ext cx="615600" cy="196800"/>
          </a:xfrm>
          <a:prstGeom prst="roundRect">
            <a:avLst>
              <a:gd fmla="val 16667" name="adj"/>
            </a:avLst>
          </a:prstGeom>
          <a:noFill/>
          <a:ln cap="flat" cmpd="sng" w="28575">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l">
              <a:spcBef>
                <a:spcPts val="0"/>
              </a:spcBef>
              <a:spcAft>
                <a:spcPts val="0"/>
              </a:spcAft>
              <a:buNone/>
            </a:pPr>
            <a:r>
              <a:rPr>
                <a:latin typeface="Lexend"/>
              </a:rPr>
              <a:t/>
            </a:r>
            <a:endParaRPr>
              <a:latin typeface="Lexend"/>
              <a:ea typeface="Lexend"/>
              <a:cs typeface="Lexend"/>
              <a:sym typeface="Lexend"/>
            </a:endParaRPr>
          </a:p>
        </p:txBody>
      </p:sp>
      <p:sp>
        <p:nvSpPr>
          <p:cNvPr id="1647" name="Google Shape;1647;p88"/>
          <p:cNvSpPr/>
          <p:nvPr/>
        </p:nvSpPr>
        <p:spPr>
          <a:xfrm>
            <a:off x="400200" y="1651322"/>
            <a:ext cx="615600" cy="196800"/>
          </a:xfrm>
          <a:prstGeom prst="roundRect">
            <a:avLst>
              <a:gd fmla="val 16667" name="adj"/>
            </a:avLst>
          </a:prstGeom>
          <a:noFill/>
          <a:ln cap="flat" cmpd="sng" w="28575">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48" name="Google Shape;1648;p88"/>
          <p:cNvSpPr txBox="1"/>
          <p:nvPr>
            <p:ph idx="1" type="body"/>
          </p:nvPr>
        </p:nvSpPr>
        <p:spPr>
          <a:xfrm>
            <a:off x="6105136" y="3619651"/>
            <a:ext cx="9903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𝜃</a:t>
            </a:r>
            <a:r>
              <a:rPr lang="en-GB" sz="1800">
                <a:latin typeface="Lexend"/>
                <a:ea typeface="Times New Roman"/>
                <a:cs typeface="Times New Roman"/>
                <a:sym typeface="Times New Roman"/>
              </a:rPr>
              <a:t>°</a:t>
            </a:r>
            <a:r>
              <a:rPr lang="en-GB" sz="1800">
                <a:latin typeface="Lexend"/>
                <a:ea typeface="Times New Roman"/>
                <a:cs typeface="Times New Roman"/>
                <a:sym typeface="Times New Roman"/>
              </a:rPr>
              <a:t> </a:t>
            </a:r>
            <a:r>
              <a:rPr lang="en-GB" sz="1800">
                <a:latin typeface="Lexend"/>
                <a:ea typeface="Times New Roman"/>
                <a:cs typeface="Times New Roman"/>
                <a:sym typeface="Times New Roman"/>
              </a:rPr>
              <a:t>= 20°</a:t>
            </a:r>
            <a:endParaRPr sz="2000">
              <a:latin typeface="Times New Roman"/>
              <a:ea typeface="Times New Roman"/>
              <a:cs typeface="Times New Roman"/>
              <a:sym typeface="Times New Roman"/>
            </a:endParaRPr>
          </a:p>
        </p:txBody>
      </p:sp>
      <p:sp>
        <p:nvSpPr>
          <p:cNvPr id="1649" name="Google Shape;1649;p88"/>
          <p:cNvSpPr txBox="1"/>
          <p:nvPr>
            <p:ph idx="1" type="body"/>
          </p:nvPr>
        </p:nvSpPr>
        <p:spPr>
          <a:xfrm>
            <a:off x="5774399" y="2376768"/>
            <a:ext cx="1782300" cy="32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Times New Roman"/>
                <a:cs typeface="Times New Roman"/>
                <a:sym typeface="Times New Roman"/>
              </a:rPr>
              <a:t>tan (𝜃°) = 0.364</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endParaRPr sz="1800">
              <a:latin typeface="Times New Roman"/>
              <a:ea typeface="Times New Roman"/>
              <a:cs typeface="Times New Roman"/>
              <a:sym typeface="Times New Roman"/>
            </a:endParaRPr>
          </a:p>
        </p:txBody>
      </p:sp>
      <p:sp>
        <p:nvSpPr>
          <p:cNvPr id="1650" name="Google Shape;1650;p88"/>
          <p:cNvSpPr txBox="1"/>
          <p:nvPr>
            <p:ph idx="1" type="body"/>
          </p:nvPr>
        </p:nvSpPr>
        <p:spPr>
          <a:xfrm>
            <a:off x="5758339" y="863175"/>
            <a:ext cx="1115700" cy="32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Times New Roman"/>
                <a:cs typeface="Times New Roman"/>
                <a:sym typeface="Times New Roman"/>
              </a:rPr>
              <a:t>tan (𝜃°) =</a:t>
            </a:r>
            <a:r>
              <a:rPr lang="en-GB" sz="1800">
                <a:latin typeface="Lexend"/>
              </a:rPr>
              <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lang="en-GB" sz="1800">
                <a:latin typeface="Lexend"/>
              </a:rPr>
              <a:t/>
            </a:r>
            <a:endParaRPr sz="1800"/>
          </a:p>
        </p:txBody>
      </p:sp>
      <p:sp>
        <p:nvSpPr>
          <p:cNvPr id="1651" name="Google Shape;1651;p88"/>
          <p:cNvSpPr txBox="1"/>
          <p:nvPr>
            <p:ph idx="1" type="body"/>
          </p:nvPr>
        </p:nvSpPr>
        <p:spPr>
          <a:xfrm>
            <a:off x="5758339" y="1701371"/>
            <a:ext cx="1115700" cy="32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Times New Roman"/>
                <a:cs typeface="Times New Roman"/>
                <a:sym typeface="Times New Roman"/>
              </a:rPr>
              <a:t>tan (𝜃°) =</a:t>
            </a:r>
            <a:r>
              <a:rPr lang="en-GB" sz="1800">
                <a:latin typeface="Lexend"/>
              </a:rPr>
              <a:t/>
            </a:r>
            <a:r>
              <a:rPr lang="en-GB" sz="1800">
                <a:latin typeface="Lexend"/>
                <a:ea typeface="Times New Roman"/>
                <a:cs typeface="Times New Roman"/>
                <a:sym typeface="Times New Roman"/>
              </a:rPr>
              <a:t/>
            </a:r>
            <a:r>
              <a:rPr lang="en-GB" sz="1800">
                <a:latin typeface="Lexend"/>
              </a:rPr>
              <a:t/>
            </a:r>
            <a:r>
              <a:rPr lang="en-GB" sz="1800">
                <a:latin typeface="Lexend"/>
                <a:ea typeface="Times New Roman"/>
                <a:cs typeface="Times New Roman"/>
                <a:sym typeface="Times New Roman"/>
              </a:rPr>
              <a:t/>
            </a:r>
            <a:r>
              <a:rPr lang="en-GB" sz="1800">
                <a:latin typeface="Lexend"/>
              </a:rPr>
              <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4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4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4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2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4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4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4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5" name="Shape 1655"/>
        <p:cNvGrpSpPr/>
        <p:nvPr/>
      </p:nvGrpSpPr>
      <p:grpSpPr>
        <a:xfrm>
          <a:off x="0" y="0"/>
          <a:ext cx="0" cy="0"/>
          <a:chOff x="0" y="0"/>
          <a:chExt cx="0" cy="0"/>
        </a:xfrm>
      </p:grpSpPr>
      <p:sp>
        <p:nvSpPr>
          <p:cNvPr id="1656" name="Google Shape;1656;p89"/>
          <p:cNvSpPr txBox="1"/>
          <p:nvPr>
            <p:ph idx="1" type="body"/>
          </p:nvPr>
        </p:nvSpPr>
        <p:spPr>
          <a:xfrm>
            <a:off x="3369550" y="2892900"/>
            <a:ext cx="5192100" cy="6135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800">
                <a:latin typeface="Lexend"/>
              </a:rPr>
              <a:t>Xaglaha (angle) kee baa siin doona qiime (value) 0.466 ee tan (𝜃°)?</a:t>
            </a:r>
            <a:r>
              <a:rPr lang="en-GB">
                <a:latin typeface="Lexend"/>
                <a:ea typeface="Times New Roman"/>
                <a:cs typeface="Times New Roman"/>
                <a:sym typeface="Times New Roman"/>
              </a:rPr>
              <a:t/>
            </a:r>
            <a:r>
              <a:rPr lang="en-GB" sz="1800">
                <a:latin typeface="Lexend"/>
                <a:ea typeface="Times New Roman"/>
                <a:cs typeface="Times New Roman"/>
                <a:sym typeface="Times New Roman"/>
              </a:rPr>
              <a:t/>
            </a:r>
            <a:r>
              <a:rPr lang="en-GB">
                <a:latin typeface="Lexend"/>
                <a:ea typeface="Times New Roman"/>
                <a:cs typeface="Times New Roman"/>
                <a:sym typeface="Times New Roman"/>
              </a:rPr>
              <a:t/>
            </a:r>
            <a:r>
              <a:rPr lang="en-GB" sz="1800">
                <a:latin typeface="Lexend"/>
              </a:rPr>
              <a:t/>
            </a:r>
            <a:endParaRPr sz="1800"/>
          </a:p>
        </p:txBody>
      </p:sp>
      <p:sp>
        <p:nvSpPr>
          <p:cNvPr id="1657" name="Google Shape;1657;p8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Xisaabinta xaglaha (angle)</a:t>
            </a:r>
            <a:endParaRPr/>
          </a:p>
        </p:txBody>
      </p:sp>
      <p:graphicFrame>
        <p:nvGraphicFramePr>
          <p:cNvPr id="1658" name="Google Shape;1658;p89"/>
          <p:cNvGraphicFramePr/>
          <p:nvPr/>
        </p:nvGraphicFramePr>
        <p:xfrm>
          <a:off x="400200" y="606900"/>
          <a:ext cx="3000000" cy="3000000"/>
        </p:xfrm>
        <a:graphic>
          <a:graphicData uri="http://schemas.openxmlformats.org/drawingml/2006/table">
            <a:tbl>
              <a:tblPr>
                <a:noFill/>
                <a:tableStyleId>{2BF94F13-6AE9-463D-A666-45AB6FBBDEB5}</a:tableStyleId>
              </a:tblPr>
              <a:tblGrid>
                <a:gridCol w="615550"/>
                <a:gridCol w="615550"/>
                <a:gridCol w="615550"/>
                <a:gridCol w="615550"/>
              </a:tblGrid>
              <a:tr h="200525">
                <a:tc>
                  <a:txBody>
                    <a:bodyPr/>
                    <a:lstStyle/>
                    <a:p>
                      <a:pPr indent="0" lvl="0" marL="0" rtl="0" algn="ctr">
                        <a:lnSpc>
                          <a:spcPct val="115000"/>
                        </a:lnSpc>
                        <a:spcBef>
                          <a:spcPts val="0"/>
                        </a:spcBef>
                        <a:spcAft>
                          <a:spcPts val="0"/>
                        </a:spcAft>
                        <a:buNone/>
                      </a:pPr>
                      <a:r>
                        <a:rPr lang="en-GB" sz="1200">
                          <a:solidFill>
                            <a:schemeClr val="dk1"/>
                          </a:solidFill>
                          <a:latin typeface="Lexend"/>
                          <a:ea typeface="Lexend"/>
                          <a:cs typeface="Lexend"/>
                          <a:sym typeface="Lexend"/>
                        </a:rPr>
                        <a:t>xagal (angle)</a:t>
                      </a:r>
                      <a:endParaRPr sz="1200">
                        <a:solidFill>
                          <a:schemeClr val="dk1"/>
                        </a:solidFill>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DFE"/>
                    </a:solidFill>
                  </a:tcPr>
                </a:tc>
                <a:tc>
                  <a:txBody>
                    <a:bodyPr/>
                    <a:lstStyle/>
                    <a:p>
                      <a:pPr indent="0" lvl="0" marL="0" rtl="0" algn="ctr">
                        <a:lnSpc>
                          <a:spcPct val="115000"/>
                        </a:lnSpc>
                        <a:spcBef>
                          <a:spcPts val="0"/>
                        </a:spcBef>
                        <a:spcAft>
                          <a:spcPts val="0"/>
                        </a:spcAft>
                        <a:buNone/>
                      </a:pPr>
                      <a:r>
                        <a:rPr lang="en-GB" sz="1200">
                          <a:solidFill>
                            <a:schemeClr val="dk1"/>
                          </a:solidFill>
                          <a:latin typeface="Lexend"/>
                          <a:ea typeface="Lexend"/>
                          <a:cs typeface="Lexend"/>
                          <a:sym typeface="Lexend"/>
                        </a:rPr>
                        <a:t>sine</a:t>
                      </a:r>
                      <a:endParaRPr sz="1200">
                        <a:solidFill>
                          <a:schemeClr val="dk1"/>
                        </a:solidFill>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DFE"/>
                    </a:solidFill>
                  </a:tcPr>
                </a:tc>
                <a:tc>
                  <a:txBody>
                    <a:bodyPr/>
                    <a:lstStyle/>
                    <a:p>
                      <a:pPr indent="0" lvl="0" marL="0" rtl="0" algn="ctr">
                        <a:lnSpc>
                          <a:spcPct val="115000"/>
                        </a:lnSpc>
                        <a:spcBef>
                          <a:spcPts val="0"/>
                        </a:spcBef>
                        <a:spcAft>
                          <a:spcPts val="0"/>
                        </a:spcAft>
                        <a:buNone/>
                      </a:pPr>
                      <a:r>
                        <a:rPr lang="en-GB" sz="1200">
                          <a:solidFill>
                            <a:schemeClr val="dk1"/>
                          </a:solidFill>
                          <a:latin typeface="Lexend"/>
                          <a:ea typeface="Lexend"/>
                          <a:cs typeface="Lexend"/>
                          <a:sym typeface="Lexend"/>
                        </a:rPr>
                        <a:t>cosine</a:t>
                      </a:r>
                      <a:endParaRPr sz="1200">
                        <a:solidFill>
                          <a:schemeClr val="dk1"/>
                        </a:solidFill>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DFE"/>
                    </a:solidFill>
                  </a:tcPr>
                </a:tc>
                <a:tc>
                  <a:txBody>
                    <a:bodyPr/>
                    <a:lstStyle/>
                    <a:p>
                      <a:pPr indent="0" lvl="0" marL="0" rtl="0" algn="ctr">
                        <a:lnSpc>
                          <a:spcPct val="115000"/>
                        </a:lnSpc>
                        <a:spcBef>
                          <a:spcPts val="0"/>
                        </a:spcBef>
                        <a:spcAft>
                          <a:spcPts val="0"/>
                        </a:spcAft>
                        <a:buNone/>
                      </a:pPr>
                      <a:r>
                        <a:rPr lang="en-GB" sz="1200">
                          <a:solidFill>
                            <a:schemeClr val="dk1"/>
                          </a:solidFill>
                          <a:latin typeface="Lexend"/>
                          <a:ea typeface="Lexend"/>
                          <a:cs typeface="Lexend"/>
                          <a:sym typeface="Lexend"/>
                        </a:rPr>
                        <a:t>tangent</a:t>
                      </a:r>
                      <a:endParaRPr sz="1200">
                        <a:solidFill>
                          <a:schemeClr val="dk1"/>
                        </a:solidFill>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DFE"/>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0.087</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0.996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0.087</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0.174</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0.985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0.176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0.259</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0.966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0.268</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20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0.342</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0.94</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0.364</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25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0.423</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0.906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0.466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30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0.866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0.577</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35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0.574</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0.819</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0.7</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40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0.643</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0.766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0.839</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45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0.707</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0.707</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50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0.766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0.643</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1.192</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55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0.819</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0.574</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1.428</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60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0.866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1.732</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65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0.906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0.423</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2.145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70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0.94</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0.342</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2.747</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75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0.966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0.259</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3.732</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80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0.985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0.174</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5.671</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85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0.996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0.087</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11.43</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90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bl>
          </a:graphicData>
        </a:graphic>
      </p:graphicFrame>
      <p:grpSp>
        <p:nvGrpSpPr>
          <p:cNvPr id="1659" name="Google Shape;1659;p89"/>
          <p:cNvGrpSpPr/>
          <p:nvPr/>
        </p:nvGrpSpPr>
        <p:grpSpPr>
          <a:xfrm>
            <a:off x="3369542" y="892658"/>
            <a:ext cx="1458106" cy="1110455"/>
            <a:chOff x="-2098225" y="1379675"/>
            <a:chExt cx="1133566" cy="1976601"/>
          </a:xfrm>
        </p:grpSpPr>
        <p:sp>
          <p:nvSpPr>
            <p:cNvPr id="1660" name="Google Shape;1660;p89"/>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661" name="Google Shape;1661;p89"/>
            <p:cNvCxnSpPr/>
            <p:nvPr/>
          </p:nvCxnSpPr>
          <p:spPr>
            <a:xfrm rot="10800000">
              <a:off x="-2022025" y="3356276"/>
              <a:ext cx="960900" cy="0"/>
            </a:xfrm>
            <a:prstGeom prst="straightConnector1">
              <a:avLst/>
            </a:prstGeom>
            <a:noFill/>
            <a:ln cap="flat" cmpd="sng" w="28575">
              <a:solidFill>
                <a:schemeClr val="accent5"/>
              </a:solidFill>
              <a:prstDash val="solid"/>
              <a:round/>
              <a:headEnd len="med" w="med" type="triangle"/>
              <a:tailEnd len="med" w="med" type="triangle"/>
            </a:ln>
          </p:spPr>
        </p:cxnSp>
        <p:cxnSp>
          <p:nvCxnSpPr>
            <p:cNvPr id="1662" name="Google Shape;1662;p89"/>
            <p:cNvCxnSpPr/>
            <p:nvPr/>
          </p:nvCxnSpPr>
          <p:spPr>
            <a:xfrm rot="10800000">
              <a:off x="-964659" y="1455875"/>
              <a:ext cx="0" cy="1668300"/>
            </a:xfrm>
            <a:prstGeom prst="straightConnector1">
              <a:avLst/>
            </a:prstGeom>
            <a:noFill/>
            <a:ln cap="flat" cmpd="sng" w="28575">
              <a:solidFill>
                <a:schemeClr val="accent5"/>
              </a:solidFill>
              <a:prstDash val="solid"/>
              <a:round/>
              <a:headEnd len="med" w="med" type="triangle"/>
              <a:tailEnd len="med" w="med" type="triangle"/>
            </a:ln>
          </p:spPr>
        </p:cxnSp>
        <p:cxnSp>
          <p:nvCxnSpPr>
            <p:cNvPr id="1663" name="Google Shape;1663;p89"/>
            <p:cNvCxnSpPr/>
            <p:nvPr/>
          </p:nvCxnSpPr>
          <p:spPr>
            <a:xfrm flipH="1">
              <a:off x="-2098225" y="1379675"/>
              <a:ext cx="960900" cy="1668300"/>
            </a:xfrm>
            <a:prstGeom prst="straightConnector1">
              <a:avLst/>
            </a:prstGeom>
            <a:noFill/>
            <a:ln cap="flat" cmpd="sng" w="28575">
              <a:solidFill>
                <a:srgbClr val="EBEDFE"/>
              </a:solidFill>
              <a:prstDash val="solid"/>
              <a:round/>
              <a:headEnd len="med" w="med" type="triangle"/>
              <a:tailEnd len="med" w="med" type="triangle"/>
            </a:ln>
          </p:spPr>
        </p:cxnSp>
      </p:grpSp>
      <p:sp>
        <p:nvSpPr>
          <p:cNvPr id="1664" name="Google Shape;1664;p89"/>
          <p:cNvSpPr/>
          <p:nvPr/>
        </p:nvSpPr>
        <p:spPr>
          <a:xfrm>
            <a:off x="4586719" y="1746933"/>
            <a:ext cx="120300" cy="1203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65" name="Google Shape;1665;p89"/>
          <p:cNvSpPr/>
          <p:nvPr/>
        </p:nvSpPr>
        <p:spPr>
          <a:xfrm>
            <a:off x="3100875" y="1528918"/>
            <a:ext cx="706200" cy="706200"/>
          </a:xfrm>
          <a:prstGeom prst="arc">
            <a:avLst>
              <a:gd fmla="val 19350541" name="adj1"/>
              <a:gd fmla="val 0"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66" name="Google Shape;1666;p89"/>
          <p:cNvSpPr txBox="1"/>
          <p:nvPr>
            <p:ph idx="1" type="body"/>
          </p:nvPr>
        </p:nvSpPr>
        <p:spPr>
          <a:xfrm>
            <a:off x="4929125" y="1128425"/>
            <a:ext cx="780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2.563 units</a:t>
            </a:r>
            <a:endParaRPr sz="1800"/>
          </a:p>
        </p:txBody>
      </p:sp>
      <p:sp>
        <p:nvSpPr>
          <p:cNvPr id="1667" name="Google Shape;1667;p89"/>
          <p:cNvSpPr txBox="1"/>
          <p:nvPr>
            <p:ph idx="1" type="body"/>
          </p:nvPr>
        </p:nvSpPr>
        <p:spPr>
          <a:xfrm>
            <a:off x="3677099" y="2055050"/>
            <a:ext cx="9756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5.5 units</a:t>
            </a:r>
            <a:r>
              <a:rPr lang="en-GB" sz="1800">
                <a:latin typeface="Lexend"/>
              </a:rPr>
              <a:t/>
            </a:r>
            <a:endParaRPr sz="1800"/>
          </a:p>
        </p:txBody>
      </p:sp>
      <p:sp>
        <p:nvSpPr>
          <p:cNvPr id="1668" name="Google Shape;1668;p89"/>
          <p:cNvSpPr txBox="1"/>
          <p:nvPr>
            <p:ph idx="1" type="body"/>
          </p:nvPr>
        </p:nvSpPr>
        <p:spPr>
          <a:xfrm>
            <a:off x="3859659" y="1581509"/>
            <a:ext cx="780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𝜃°</a:t>
            </a:r>
            <a:endParaRPr sz="1800"/>
          </a:p>
        </p:txBody>
      </p:sp>
      <p:sp>
        <p:nvSpPr>
          <p:cNvPr id="1669" name="Google Shape;1669;p89"/>
          <p:cNvSpPr txBox="1"/>
          <p:nvPr>
            <p:ph idx="1" type="body"/>
          </p:nvPr>
        </p:nvSpPr>
        <p:spPr>
          <a:xfrm>
            <a:off x="5774399" y="863175"/>
            <a:ext cx="1098900" cy="32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Times New Roman"/>
                <a:cs typeface="Times New Roman"/>
                <a:sym typeface="Times New Roman"/>
              </a:rPr>
              <a:t>tan (𝜃°) =</a:t>
            </a:r>
            <a:r>
              <a:rPr lang="en-GB" sz="1800">
                <a:latin typeface="Lexend"/>
                <a:ea typeface="Times New Roman"/>
                <a:cs typeface="Times New Roman"/>
                <a:sym typeface="Times New Roman"/>
              </a:rPr>
              <a:t/>
            </a:r>
            <a:r>
              <a:rPr lang="en-GB" sz="1800">
                <a:latin typeface="Lexend"/>
              </a:rPr>
              <a:t/>
            </a:r>
            <a:r>
              <a:rPr lang="en-GB" sz="1800">
                <a:latin typeface="Lexend"/>
                <a:ea typeface="Times New Roman"/>
                <a:cs typeface="Times New Roman"/>
                <a:sym typeface="Times New Roman"/>
              </a:rPr>
              <a:t/>
            </a:r>
            <a:r>
              <a:rPr lang="en-GB" sz="1800">
                <a:latin typeface="Lexend"/>
              </a:rPr>
              <a:t/>
            </a:r>
            <a:endParaRPr sz="1800"/>
          </a:p>
        </p:txBody>
      </p:sp>
      <p:sp>
        <p:nvSpPr>
          <p:cNvPr id="1670" name="Google Shape;1670;p89"/>
          <p:cNvSpPr txBox="1"/>
          <p:nvPr>
            <p:ph idx="1" type="body"/>
          </p:nvPr>
        </p:nvSpPr>
        <p:spPr>
          <a:xfrm>
            <a:off x="7010926" y="684941"/>
            <a:ext cx="535200" cy="32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Times New Roman"/>
                <a:cs typeface="Times New Roman"/>
                <a:sym typeface="Times New Roman"/>
              </a:rPr>
              <a:t>opp</a:t>
            </a:r>
            <a:endParaRPr sz="2000">
              <a:latin typeface="Times New Roman"/>
              <a:ea typeface="Times New Roman"/>
              <a:cs typeface="Times New Roman"/>
              <a:sym typeface="Times New Roman"/>
            </a:endParaRPr>
          </a:p>
        </p:txBody>
      </p:sp>
      <p:sp>
        <p:nvSpPr>
          <p:cNvPr id="1671" name="Google Shape;1671;p89"/>
          <p:cNvSpPr txBox="1"/>
          <p:nvPr>
            <p:ph idx="1" type="body"/>
          </p:nvPr>
        </p:nvSpPr>
        <p:spPr>
          <a:xfrm>
            <a:off x="7018798" y="1065650"/>
            <a:ext cx="535200" cy="32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Times New Roman"/>
                <a:cs typeface="Times New Roman"/>
                <a:sym typeface="Times New Roman"/>
              </a:rPr>
              <a:t>adj</a:t>
            </a:r>
            <a:endParaRPr sz="2000">
              <a:latin typeface="Times New Roman"/>
              <a:ea typeface="Times New Roman"/>
              <a:cs typeface="Times New Roman"/>
              <a:sym typeface="Times New Roman"/>
            </a:endParaRPr>
          </a:p>
        </p:txBody>
      </p:sp>
      <p:cxnSp>
        <p:nvCxnSpPr>
          <p:cNvPr id="1672" name="Google Shape;1672;p89"/>
          <p:cNvCxnSpPr/>
          <p:nvPr/>
        </p:nvCxnSpPr>
        <p:spPr>
          <a:xfrm>
            <a:off x="6952225" y="1023525"/>
            <a:ext cx="519600" cy="0"/>
          </a:xfrm>
          <a:prstGeom prst="straightConnector1">
            <a:avLst/>
          </a:prstGeom>
          <a:noFill/>
          <a:ln cap="flat" cmpd="sng" w="28575">
            <a:solidFill>
              <a:schemeClr val="dk1"/>
            </a:solidFill>
            <a:prstDash val="solid"/>
            <a:round/>
            <a:headEnd len="med" w="med" type="none"/>
            <a:tailEnd len="med" w="med" type="none"/>
          </a:ln>
        </p:spPr>
      </p:cxnSp>
      <p:sp>
        <p:nvSpPr>
          <p:cNvPr id="1673" name="Google Shape;1673;p89"/>
          <p:cNvSpPr txBox="1"/>
          <p:nvPr>
            <p:ph idx="1" type="body"/>
          </p:nvPr>
        </p:nvSpPr>
        <p:spPr>
          <a:xfrm>
            <a:off x="6942586" y="1523150"/>
            <a:ext cx="615600" cy="32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Times New Roman"/>
                <a:cs typeface="Times New Roman"/>
                <a:sym typeface="Times New Roman"/>
              </a:rPr>
              <a:t>2.563</a:t>
            </a:r>
            <a:endParaRPr sz="2000">
              <a:latin typeface="Times New Roman"/>
              <a:ea typeface="Times New Roman"/>
              <a:cs typeface="Times New Roman"/>
              <a:sym typeface="Times New Roman"/>
            </a:endParaRPr>
          </a:p>
        </p:txBody>
      </p:sp>
      <p:sp>
        <p:nvSpPr>
          <p:cNvPr id="1674" name="Google Shape;1674;p89"/>
          <p:cNvSpPr txBox="1"/>
          <p:nvPr>
            <p:ph idx="1" type="body"/>
          </p:nvPr>
        </p:nvSpPr>
        <p:spPr>
          <a:xfrm>
            <a:off x="7073901" y="1903850"/>
            <a:ext cx="5352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5.5</a:t>
            </a:r>
            <a:endParaRPr sz="2000">
              <a:latin typeface="Times New Roman"/>
              <a:ea typeface="Times New Roman"/>
              <a:cs typeface="Times New Roman"/>
              <a:sym typeface="Times New Roman"/>
            </a:endParaRPr>
          </a:p>
        </p:txBody>
      </p:sp>
      <p:cxnSp>
        <p:nvCxnSpPr>
          <p:cNvPr id="1675" name="Google Shape;1675;p89"/>
          <p:cNvCxnSpPr/>
          <p:nvPr/>
        </p:nvCxnSpPr>
        <p:spPr>
          <a:xfrm>
            <a:off x="6952225" y="1861725"/>
            <a:ext cx="519600" cy="0"/>
          </a:xfrm>
          <a:prstGeom prst="straightConnector1">
            <a:avLst/>
          </a:prstGeom>
          <a:noFill/>
          <a:ln cap="flat" cmpd="sng" w="28575">
            <a:solidFill>
              <a:schemeClr val="dk1"/>
            </a:solidFill>
            <a:prstDash val="solid"/>
            <a:round/>
            <a:headEnd len="med" w="med" type="none"/>
            <a:tailEnd len="med" w="med" type="none"/>
          </a:ln>
        </p:spPr>
      </p:cxnSp>
      <p:sp>
        <p:nvSpPr>
          <p:cNvPr id="1676" name="Google Shape;1676;p89"/>
          <p:cNvSpPr/>
          <p:nvPr/>
        </p:nvSpPr>
        <p:spPr>
          <a:xfrm>
            <a:off x="2246850" y="1855069"/>
            <a:ext cx="615600" cy="196800"/>
          </a:xfrm>
          <a:prstGeom prst="roundRect">
            <a:avLst>
              <a:gd fmla="val 16667" name="adj"/>
            </a:avLst>
          </a:prstGeom>
          <a:noFill/>
          <a:ln cap="flat" cmpd="sng" w="28575">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l">
              <a:spcBef>
                <a:spcPts val="0"/>
              </a:spcBef>
              <a:spcAft>
                <a:spcPts val="0"/>
              </a:spcAft>
              <a:buNone/>
            </a:pPr>
            <a:r>
              <a:rPr>
                <a:latin typeface="Lexend"/>
              </a:rPr>
              <a:t/>
            </a:r>
            <a:endParaRPr>
              <a:latin typeface="Lexend"/>
              <a:ea typeface="Lexend"/>
              <a:cs typeface="Lexend"/>
              <a:sym typeface="Lexend"/>
            </a:endParaRPr>
          </a:p>
        </p:txBody>
      </p:sp>
      <p:sp>
        <p:nvSpPr>
          <p:cNvPr id="1677" name="Google Shape;1677;p89"/>
          <p:cNvSpPr/>
          <p:nvPr/>
        </p:nvSpPr>
        <p:spPr>
          <a:xfrm>
            <a:off x="400200" y="1856306"/>
            <a:ext cx="615600" cy="196800"/>
          </a:xfrm>
          <a:prstGeom prst="roundRect">
            <a:avLst>
              <a:gd fmla="val 16667" name="adj"/>
            </a:avLst>
          </a:prstGeom>
          <a:noFill/>
          <a:ln cap="flat" cmpd="sng" w="28575">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78" name="Google Shape;1678;p89"/>
          <p:cNvSpPr txBox="1"/>
          <p:nvPr>
            <p:ph idx="1" type="body"/>
          </p:nvPr>
        </p:nvSpPr>
        <p:spPr>
          <a:xfrm>
            <a:off x="6413673" y="3377776"/>
            <a:ext cx="9756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𝜃</a:t>
            </a:r>
            <a:r>
              <a:rPr lang="en-GB" sz="1800">
                <a:latin typeface="Lexend"/>
              </a:rPr>
              <a:t>°</a:t>
            </a:r>
            <a:r>
              <a:rPr lang="en-GB" sz="1800">
                <a:latin typeface="Lexend"/>
              </a:rPr>
              <a:t> = </a:t>
            </a:r>
            <a:r>
              <a:rPr lang="en-GB" sz="1800">
                <a:solidFill>
                  <a:srgbClr val="EBEDFE"/>
                </a:solidFill>
                <a:latin typeface="Lexend"/>
              </a:rPr>
              <a:t>25°</a:t>
            </a:r>
            <a:endParaRPr sz="1800">
              <a:solidFill>
                <a:srgbClr val="EBEDFE"/>
              </a:solidFill>
            </a:endParaRPr>
          </a:p>
        </p:txBody>
      </p:sp>
      <p:sp>
        <p:nvSpPr>
          <p:cNvPr id="1679" name="Google Shape;1679;p89"/>
          <p:cNvSpPr txBox="1"/>
          <p:nvPr>
            <p:ph idx="1" type="body"/>
          </p:nvPr>
        </p:nvSpPr>
        <p:spPr>
          <a:xfrm>
            <a:off x="5811890" y="2387168"/>
            <a:ext cx="1755600" cy="32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Times New Roman"/>
                <a:cs typeface="Times New Roman"/>
                <a:sym typeface="Times New Roman"/>
              </a:rPr>
              <a:t>tan (𝜃°) = 0.466</a:t>
            </a:r>
            <a:r>
              <a:rPr lang="en-GB" sz="1800">
                <a:latin typeface="Lexend"/>
              </a:rPr>
              <a:t/>
            </a:r>
            <a:r>
              <a:rPr lang="en-GB" sz="1800">
                <a:latin typeface="Lexend"/>
                <a:ea typeface="Times New Roman"/>
                <a:cs typeface="Times New Roman"/>
                <a:sym typeface="Times New Roman"/>
              </a:rPr>
              <a:t/>
            </a:r>
            <a:r>
              <a:rPr lang="en-GB" sz="1800">
                <a:latin typeface="Lexend"/>
              </a:rPr>
              <a:t/>
            </a:r>
            <a:r>
              <a:rPr lang="en-GB" sz="1800">
                <a:latin typeface="Lexend"/>
                <a:ea typeface="Times New Roman"/>
                <a:cs typeface="Times New Roman"/>
                <a:sym typeface="Times New Roman"/>
              </a:rPr>
              <a:t/>
            </a:r>
            <a:r>
              <a:rPr lang="en-GB" sz="1800">
                <a:latin typeface="Lexend"/>
              </a:rPr>
              <a:t/>
            </a:r>
            <a:endParaRPr sz="1800"/>
          </a:p>
        </p:txBody>
      </p:sp>
      <p:sp>
        <p:nvSpPr>
          <p:cNvPr id="1680" name="Google Shape;1680;p89"/>
          <p:cNvSpPr txBox="1"/>
          <p:nvPr>
            <p:ph idx="1" type="body"/>
          </p:nvPr>
        </p:nvSpPr>
        <p:spPr>
          <a:xfrm>
            <a:off x="6930597" y="3392110"/>
            <a:ext cx="8646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25°</a:t>
            </a:r>
            <a:endParaRPr sz="2000">
              <a:latin typeface="Kalam"/>
              <a:ea typeface="Kalam"/>
              <a:cs typeface="Kalam"/>
              <a:sym typeface="Kalam"/>
            </a:endParaRPr>
          </a:p>
        </p:txBody>
      </p:sp>
      <p:sp>
        <p:nvSpPr>
          <p:cNvPr id="1681" name="Google Shape;1681;p89"/>
          <p:cNvSpPr txBox="1"/>
          <p:nvPr>
            <p:ph idx="1" type="body"/>
          </p:nvPr>
        </p:nvSpPr>
        <p:spPr>
          <a:xfrm>
            <a:off x="5784736" y="1688810"/>
            <a:ext cx="10989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tan (𝜃°) =</a:t>
            </a:r>
            <a:r>
              <a:rPr lang="en-GB" sz="1800">
                <a:latin typeface="Lexend"/>
              </a:rPr>
              <a:t/>
            </a:r>
            <a:r>
              <a:rPr lang="en-GB" sz="1800">
                <a:latin typeface="Lexend"/>
                <a:ea typeface="Times New Roman"/>
                <a:cs typeface="Times New Roman"/>
                <a:sym typeface="Times New Roman"/>
              </a:rPr>
              <a:t/>
            </a:r>
            <a:r>
              <a:rPr lang="en-GB" sz="1800">
                <a:latin typeface="Lexend"/>
              </a:rPr>
              <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8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7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7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5" name="Shape 1685"/>
        <p:cNvGrpSpPr/>
        <p:nvPr/>
      </p:nvGrpSpPr>
      <p:grpSpPr>
        <a:xfrm>
          <a:off x="0" y="0"/>
          <a:ext cx="0" cy="0"/>
          <a:chOff x="0" y="0"/>
          <a:chExt cx="0" cy="0"/>
        </a:xfrm>
      </p:grpSpPr>
      <p:sp>
        <p:nvSpPr>
          <p:cNvPr id="1686" name="Google Shape;1686;p9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Xisaabinta xaglaha (angle)</a:t>
            </a:r>
            <a:endParaRPr/>
          </a:p>
        </p:txBody>
      </p:sp>
      <p:graphicFrame>
        <p:nvGraphicFramePr>
          <p:cNvPr id="1687" name="Google Shape;1687;p90"/>
          <p:cNvGraphicFramePr/>
          <p:nvPr/>
        </p:nvGraphicFramePr>
        <p:xfrm>
          <a:off x="400200" y="606900"/>
          <a:ext cx="3000000" cy="3000000"/>
        </p:xfrm>
        <a:graphic>
          <a:graphicData uri="http://schemas.openxmlformats.org/drawingml/2006/table">
            <a:tbl>
              <a:tblPr>
                <a:noFill/>
                <a:tableStyleId>{2BF94F13-6AE9-463D-A666-45AB6FBBDEB5}</a:tableStyleId>
              </a:tblPr>
              <a:tblGrid>
                <a:gridCol w="615550"/>
                <a:gridCol w="615550"/>
                <a:gridCol w="615550"/>
                <a:gridCol w="615550"/>
              </a:tblGrid>
              <a:tr h="200525">
                <a:tc>
                  <a:txBody>
                    <a:bodyPr/>
                    <a:lstStyle/>
                    <a:p>
                      <a:pPr indent="0" lvl="0" marL="0" rtl="0" algn="ctr">
                        <a:lnSpc>
                          <a:spcPct val="115000"/>
                        </a:lnSpc>
                        <a:spcBef>
                          <a:spcPts val="0"/>
                        </a:spcBef>
                        <a:spcAft>
                          <a:spcPts val="0"/>
                        </a:spcAft>
                        <a:buNone/>
                      </a:pPr>
                      <a:r>
                        <a:rPr lang="en-GB" sz="1200">
                          <a:solidFill>
                            <a:schemeClr val="dk1"/>
                          </a:solidFill>
                          <a:latin typeface="Lexend"/>
                          <a:ea typeface="Lexend"/>
                          <a:cs typeface="Lexend"/>
                          <a:sym typeface="Lexend"/>
                        </a:rPr>
                        <a:t>xagal (angle)</a:t>
                      </a:r>
                      <a:endParaRPr sz="1200">
                        <a:solidFill>
                          <a:schemeClr val="dk1"/>
                        </a:solidFill>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DFE"/>
                    </a:solidFill>
                  </a:tcPr>
                </a:tc>
                <a:tc>
                  <a:txBody>
                    <a:bodyPr/>
                    <a:lstStyle/>
                    <a:p>
                      <a:pPr indent="0" lvl="0" marL="0" rtl="0" algn="ctr">
                        <a:lnSpc>
                          <a:spcPct val="115000"/>
                        </a:lnSpc>
                        <a:spcBef>
                          <a:spcPts val="0"/>
                        </a:spcBef>
                        <a:spcAft>
                          <a:spcPts val="0"/>
                        </a:spcAft>
                        <a:buNone/>
                      </a:pPr>
                      <a:r>
                        <a:rPr lang="en-GB" sz="1200">
                          <a:solidFill>
                            <a:schemeClr val="dk1"/>
                          </a:solidFill>
                          <a:latin typeface="Lexend"/>
                          <a:ea typeface="Lexend"/>
                          <a:cs typeface="Lexend"/>
                          <a:sym typeface="Lexend"/>
                        </a:rPr>
                        <a:t>sine</a:t>
                      </a:r>
                      <a:endParaRPr sz="1200">
                        <a:solidFill>
                          <a:schemeClr val="dk1"/>
                        </a:solidFill>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DFE"/>
                    </a:solidFill>
                  </a:tcPr>
                </a:tc>
                <a:tc>
                  <a:txBody>
                    <a:bodyPr/>
                    <a:lstStyle/>
                    <a:p>
                      <a:pPr indent="0" lvl="0" marL="0" rtl="0" algn="ctr">
                        <a:lnSpc>
                          <a:spcPct val="115000"/>
                        </a:lnSpc>
                        <a:spcBef>
                          <a:spcPts val="0"/>
                        </a:spcBef>
                        <a:spcAft>
                          <a:spcPts val="0"/>
                        </a:spcAft>
                        <a:buNone/>
                      </a:pPr>
                      <a:r>
                        <a:rPr lang="en-GB" sz="1200">
                          <a:solidFill>
                            <a:schemeClr val="dk1"/>
                          </a:solidFill>
                          <a:latin typeface="Lexend"/>
                          <a:ea typeface="Lexend"/>
                          <a:cs typeface="Lexend"/>
                          <a:sym typeface="Lexend"/>
                        </a:rPr>
                        <a:t>cosine</a:t>
                      </a:r>
                      <a:endParaRPr sz="1200">
                        <a:solidFill>
                          <a:schemeClr val="dk1"/>
                        </a:solidFill>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DFE"/>
                    </a:solidFill>
                  </a:tcPr>
                </a:tc>
                <a:tc>
                  <a:txBody>
                    <a:bodyPr/>
                    <a:lstStyle/>
                    <a:p>
                      <a:pPr indent="0" lvl="0" marL="0" rtl="0" algn="ctr">
                        <a:lnSpc>
                          <a:spcPct val="115000"/>
                        </a:lnSpc>
                        <a:spcBef>
                          <a:spcPts val="0"/>
                        </a:spcBef>
                        <a:spcAft>
                          <a:spcPts val="0"/>
                        </a:spcAft>
                        <a:buNone/>
                      </a:pPr>
                      <a:r>
                        <a:rPr lang="en-GB" sz="1200">
                          <a:solidFill>
                            <a:schemeClr val="dk1"/>
                          </a:solidFill>
                          <a:latin typeface="Lexend"/>
                          <a:ea typeface="Lexend"/>
                          <a:cs typeface="Lexend"/>
                          <a:sym typeface="Lexend"/>
                        </a:rPr>
                        <a:t>tangent</a:t>
                      </a:r>
                      <a:endParaRPr sz="1200">
                        <a:solidFill>
                          <a:schemeClr val="dk1"/>
                        </a:solidFill>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DFE"/>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0.087</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0.996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0.087</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0.174</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0.985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0.176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0.259</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0.966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0.268</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20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0.342</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0.94</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0.364</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25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0.423</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0.906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0.466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30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0.866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0.577</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35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0.574</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0.819</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0.7</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40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0.643</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0.766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0.839</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45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0.707</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0.707</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50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0.766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0.643</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1.192</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55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0.819</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0.574</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1.428</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60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0.866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1.732</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65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0.906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0.423</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2.145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70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0.94</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0.342</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2.747</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75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0.966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0.259</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3.732</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80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0.985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0.174</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5.671</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85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0.996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0.087</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11.43</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90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bl>
          </a:graphicData>
        </a:graphic>
      </p:graphicFrame>
      <p:grpSp>
        <p:nvGrpSpPr>
          <p:cNvPr id="1688" name="Google Shape;1688;p90"/>
          <p:cNvGrpSpPr/>
          <p:nvPr/>
        </p:nvGrpSpPr>
        <p:grpSpPr>
          <a:xfrm>
            <a:off x="3631138" y="761982"/>
            <a:ext cx="991568" cy="1887528"/>
            <a:chOff x="-2098225" y="1379675"/>
            <a:chExt cx="1161222" cy="1862570"/>
          </a:xfrm>
        </p:grpSpPr>
        <p:sp>
          <p:nvSpPr>
            <p:cNvPr id="1689" name="Google Shape;1689;p90"/>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690" name="Google Shape;1690;p90"/>
            <p:cNvCxnSpPr/>
            <p:nvPr/>
          </p:nvCxnSpPr>
          <p:spPr>
            <a:xfrm rot="10800000">
              <a:off x="-2022025" y="3242245"/>
              <a:ext cx="960900" cy="0"/>
            </a:xfrm>
            <a:prstGeom prst="straightConnector1">
              <a:avLst/>
            </a:prstGeom>
            <a:noFill/>
            <a:ln cap="flat" cmpd="sng" w="28575">
              <a:solidFill>
                <a:schemeClr val="accent5"/>
              </a:solidFill>
              <a:prstDash val="solid"/>
              <a:round/>
              <a:headEnd len="med" w="med" type="triangle"/>
              <a:tailEnd len="med" w="med" type="triangle"/>
            </a:ln>
          </p:spPr>
        </p:cxnSp>
        <p:cxnSp>
          <p:nvCxnSpPr>
            <p:cNvPr id="1691" name="Google Shape;1691;p90"/>
            <p:cNvCxnSpPr/>
            <p:nvPr/>
          </p:nvCxnSpPr>
          <p:spPr>
            <a:xfrm rot="10800000">
              <a:off x="-937003" y="1455875"/>
              <a:ext cx="0" cy="1668300"/>
            </a:xfrm>
            <a:prstGeom prst="straightConnector1">
              <a:avLst/>
            </a:prstGeom>
            <a:noFill/>
            <a:ln cap="flat" cmpd="sng" w="28575">
              <a:solidFill>
                <a:schemeClr val="accent5"/>
              </a:solidFill>
              <a:prstDash val="solid"/>
              <a:round/>
              <a:headEnd len="med" w="med" type="triangle"/>
              <a:tailEnd len="med" w="med" type="triangle"/>
            </a:ln>
          </p:spPr>
        </p:cxnSp>
        <p:cxnSp>
          <p:nvCxnSpPr>
            <p:cNvPr id="1692" name="Google Shape;1692;p90"/>
            <p:cNvCxnSpPr/>
            <p:nvPr/>
          </p:nvCxnSpPr>
          <p:spPr>
            <a:xfrm flipH="1">
              <a:off x="-2098225" y="1379675"/>
              <a:ext cx="960900" cy="1668300"/>
            </a:xfrm>
            <a:prstGeom prst="straightConnector1">
              <a:avLst/>
            </a:prstGeom>
            <a:noFill/>
            <a:ln cap="flat" cmpd="sng" w="28575">
              <a:solidFill>
                <a:schemeClr val="lt1"/>
              </a:solidFill>
              <a:prstDash val="solid"/>
              <a:round/>
              <a:headEnd len="med" w="med" type="triangle"/>
              <a:tailEnd len="med" w="med" type="triangle"/>
            </a:ln>
          </p:spPr>
        </p:cxnSp>
      </p:grpSp>
      <p:sp>
        <p:nvSpPr>
          <p:cNvPr id="1693" name="Google Shape;1693;p90"/>
          <p:cNvSpPr/>
          <p:nvPr/>
        </p:nvSpPr>
        <p:spPr>
          <a:xfrm>
            <a:off x="4397726" y="2406482"/>
            <a:ext cx="120300" cy="1203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94" name="Google Shape;1694;p90"/>
          <p:cNvSpPr/>
          <p:nvPr/>
        </p:nvSpPr>
        <p:spPr>
          <a:xfrm>
            <a:off x="3393260" y="2220252"/>
            <a:ext cx="615600" cy="615600"/>
          </a:xfrm>
          <a:prstGeom prst="arc">
            <a:avLst>
              <a:gd fmla="val 17804757" name="adj1"/>
              <a:gd fmla="val 0"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95" name="Google Shape;1695;p90"/>
          <p:cNvSpPr txBox="1"/>
          <p:nvPr>
            <p:ph idx="1" type="body"/>
          </p:nvPr>
        </p:nvSpPr>
        <p:spPr>
          <a:xfrm>
            <a:off x="4716475" y="1523150"/>
            <a:ext cx="780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22.392units</a:t>
            </a:r>
            <a:endParaRPr sz="1800"/>
          </a:p>
        </p:txBody>
      </p:sp>
      <p:sp>
        <p:nvSpPr>
          <p:cNvPr id="1696" name="Google Shape;1696;p90"/>
          <p:cNvSpPr txBox="1"/>
          <p:nvPr>
            <p:ph idx="1" type="body"/>
          </p:nvPr>
        </p:nvSpPr>
        <p:spPr>
          <a:xfrm>
            <a:off x="3793184" y="2727562"/>
            <a:ext cx="8646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6 units</a:t>
            </a:r>
            <a:endParaRPr sz="1800"/>
          </a:p>
        </p:txBody>
      </p:sp>
      <p:sp>
        <p:nvSpPr>
          <p:cNvPr id="1697" name="Google Shape;1697;p90"/>
          <p:cNvSpPr txBox="1"/>
          <p:nvPr>
            <p:ph idx="1" type="body"/>
          </p:nvPr>
        </p:nvSpPr>
        <p:spPr>
          <a:xfrm>
            <a:off x="3983381" y="2104250"/>
            <a:ext cx="2871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𝜃°</a:t>
            </a:r>
            <a:endParaRPr sz="1800"/>
          </a:p>
        </p:txBody>
      </p:sp>
      <p:sp>
        <p:nvSpPr>
          <p:cNvPr id="1698" name="Google Shape;1698;p90"/>
          <p:cNvSpPr txBox="1"/>
          <p:nvPr>
            <p:ph idx="1" type="body"/>
          </p:nvPr>
        </p:nvSpPr>
        <p:spPr>
          <a:xfrm>
            <a:off x="5829875" y="863175"/>
            <a:ext cx="1068600" cy="32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Times New Roman"/>
                <a:cs typeface="Times New Roman"/>
                <a:sym typeface="Times New Roman"/>
              </a:rPr>
              <a:t>tan (𝜃°) =</a:t>
            </a:r>
            <a:r>
              <a:rPr lang="en-GB" sz="1100">
                <a:latin typeface="Lexend"/>
              </a:rPr>
              <a:t/>
            </a:r>
            <a:r>
              <a:rPr lang="en-GB" sz="1100">
                <a:latin typeface="Lexend"/>
              </a:rPr>
              <a:t/>
            </a:r>
            <a:r>
              <a:rPr lang="en-GB" sz="1100">
                <a:latin typeface="Lexend"/>
                <a:ea typeface="Times New Roman"/>
                <a:cs typeface="Times New Roman"/>
                <a:sym typeface="Times New Roman"/>
              </a:rPr>
              <a:t/>
            </a:r>
            <a:r>
              <a:rPr lang="en-GB" sz="1100">
                <a:latin typeface="Lexend"/>
              </a:rPr>
              <a:t/>
            </a:r>
            <a:endParaRPr sz="1800"/>
          </a:p>
        </p:txBody>
      </p:sp>
      <p:sp>
        <p:nvSpPr>
          <p:cNvPr id="1699" name="Google Shape;1699;p90"/>
          <p:cNvSpPr txBox="1"/>
          <p:nvPr>
            <p:ph idx="1" type="body"/>
          </p:nvPr>
        </p:nvSpPr>
        <p:spPr>
          <a:xfrm>
            <a:off x="7010926" y="684941"/>
            <a:ext cx="535200" cy="32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Times New Roman"/>
                <a:cs typeface="Times New Roman"/>
                <a:sym typeface="Times New Roman"/>
              </a:rPr>
              <a:t>soohor (opp)</a:t>
            </a:r>
            <a:endParaRPr sz="2000">
              <a:latin typeface="Times New Roman"/>
              <a:ea typeface="Times New Roman"/>
              <a:cs typeface="Times New Roman"/>
              <a:sym typeface="Times New Roman"/>
            </a:endParaRPr>
          </a:p>
        </p:txBody>
      </p:sp>
      <p:sp>
        <p:nvSpPr>
          <p:cNvPr id="1700" name="Google Shape;1700;p90"/>
          <p:cNvSpPr txBox="1"/>
          <p:nvPr>
            <p:ph idx="1" type="body"/>
          </p:nvPr>
        </p:nvSpPr>
        <p:spPr>
          <a:xfrm>
            <a:off x="7018798" y="1065650"/>
            <a:ext cx="535200" cy="32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Times New Roman"/>
                <a:cs typeface="Times New Roman"/>
                <a:sym typeface="Times New Roman"/>
              </a:rPr>
              <a:t>ku xiga (adj)</a:t>
            </a:r>
            <a:endParaRPr sz="2000">
              <a:latin typeface="Times New Roman"/>
              <a:ea typeface="Times New Roman"/>
              <a:cs typeface="Times New Roman"/>
              <a:sym typeface="Times New Roman"/>
            </a:endParaRPr>
          </a:p>
        </p:txBody>
      </p:sp>
      <p:cxnSp>
        <p:nvCxnSpPr>
          <p:cNvPr id="1701" name="Google Shape;1701;p90"/>
          <p:cNvCxnSpPr/>
          <p:nvPr/>
        </p:nvCxnSpPr>
        <p:spPr>
          <a:xfrm>
            <a:off x="6952225" y="1023525"/>
            <a:ext cx="519600" cy="0"/>
          </a:xfrm>
          <a:prstGeom prst="straightConnector1">
            <a:avLst/>
          </a:prstGeom>
          <a:noFill/>
          <a:ln cap="flat" cmpd="sng" w="28575">
            <a:solidFill>
              <a:schemeClr val="dk1"/>
            </a:solidFill>
            <a:prstDash val="solid"/>
            <a:round/>
            <a:headEnd len="med" w="med" type="none"/>
            <a:tailEnd len="med" w="med" type="none"/>
          </a:ln>
        </p:spPr>
      </p:cxnSp>
      <p:sp>
        <p:nvSpPr>
          <p:cNvPr id="1702" name="Google Shape;1702;p90"/>
          <p:cNvSpPr txBox="1"/>
          <p:nvPr>
            <p:ph idx="1" type="body"/>
          </p:nvPr>
        </p:nvSpPr>
        <p:spPr>
          <a:xfrm>
            <a:off x="6942573" y="1523150"/>
            <a:ext cx="701100" cy="32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Times New Roman"/>
                <a:cs typeface="Times New Roman"/>
                <a:sym typeface="Times New Roman"/>
              </a:rPr>
              <a:t>22.392</a:t>
            </a:r>
            <a:endParaRPr sz="2000">
              <a:latin typeface="Times New Roman"/>
              <a:ea typeface="Times New Roman"/>
              <a:cs typeface="Times New Roman"/>
              <a:sym typeface="Times New Roman"/>
            </a:endParaRPr>
          </a:p>
        </p:txBody>
      </p:sp>
      <p:sp>
        <p:nvSpPr>
          <p:cNvPr id="1703" name="Google Shape;1703;p90"/>
          <p:cNvSpPr txBox="1"/>
          <p:nvPr>
            <p:ph idx="1" type="body"/>
          </p:nvPr>
        </p:nvSpPr>
        <p:spPr>
          <a:xfrm>
            <a:off x="7226301" y="1903850"/>
            <a:ext cx="1707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ea typeface="Times New Roman"/>
                <a:cs typeface="Times New Roman"/>
                <a:sym typeface="Times New Roman"/>
              </a:rPr>
              <a:t>6</a:t>
            </a:r>
            <a:endParaRPr sz="2000">
              <a:latin typeface="Times New Roman"/>
              <a:ea typeface="Times New Roman"/>
              <a:cs typeface="Times New Roman"/>
              <a:sym typeface="Times New Roman"/>
            </a:endParaRPr>
          </a:p>
        </p:txBody>
      </p:sp>
      <p:cxnSp>
        <p:nvCxnSpPr>
          <p:cNvPr id="1704" name="Google Shape;1704;p90"/>
          <p:cNvCxnSpPr/>
          <p:nvPr/>
        </p:nvCxnSpPr>
        <p:spPr>
          <a:xfrm>
            <a:off x="6952225" y="1861725"/>
            <a:ext cx="683400" cy="0"/>
          </a:xfrm>
          <a:prstGeom prst="straightConnector1">
            <a:avLst/>
          </a:prstGeom>
          <a:noFill/>
          <a:ln cap="flat" cmpd="sng" w="28575">
            <a:solidFill>
              <a:schemeClr val="dk1"/>
            </a:solidFill>
            <a:prstDash val="solid"/>
            <a:round/>
            <a:headEnd len="med" w="med" type="none"/>
            <a:tailEnd len="med" w="med" type="none"/>
          </a:ln>
        </p:spPr>
      </p:cxnSp>
      <p:sp>
        <p:nvSpPr>
          <p:cNvPr id="1705" name="Google Shape;1705;p90"/>
          <p:cNvSpPr/>
          <p:nvPr/>
        </p:nvSpPr>
        <p:spPr>
          <a:xfrm>
            <a:off x="2246800" y="3956712"/>
            <a:ext cx="615600" cy="196800"/>
          </a:xfrm>
          <a:prstGeom prst="roundRect">
            <a:avLst>
              <a:gd fmla="val 16667" name="adj"/>
            </a:avLst>
          </a:prstGeom>
          <a:noFill/>
          <a:ln cap="flat" cmpd="sng" w="28575">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l">
              <a:spcBef>
                <a:spcPts val="0"/>
              </a:spcBef>
              <a:spcAft>
                <a:spcPts val="0"/>
              </a:spcAft>
              <a:buNone/>
            </a:pPr>
            <a:r>
              <a:rPr>
                <a:latin typeface="Lexend"/>
              </a:rPr>
              <a:t/>
            </a:r>
            <a:endParaRPr>
              <a:latin typeface="Lexend"/>
              <a:ea typeface="Lexend"/>
              <a:cs typeface="Lexend"/>
              <a:sym typeface="Lexend"/>
            </a:endParaRPr>
          </a:p>
        </p:txBody>
      </p:sp>
      <p:sp>
        <p:nvSpPr>
          <p:cNvPr id="1706" name="Google Shape;1706;p90"/>
          <p:cNvSpPr/>
          <p:nvPr/>
        </p:nvSpPr>
        <p:spPr>
          <a:xfrm>
            <a:off x="400200" y="3964569"/>
            <a:ext cx="615600" cy="196800"/>
          </a:xfrm>
          <a:prstGeom prst="roundRect">
            <a:avLst>
              <a:gd fmla="val 16667" name="adj"/>
            </a:avLst>
          </a:prstGeom>
          <a:noFill/>
          <a:ln cap="flat" cmpd="sng" w="28575">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07" name="Google Shape;1707;p90"/>
          <p:cNvSpPr txBox="1"/>
          <p:nvPr>
            <p:ph idx="1" type="body"/>
          </p:nvPr>
        </p:nvSpPr>
        <p:spPr>
          <a:xfrm>
            <a:off x="6459415" y="3606375"/>
            <a:ext cx="9318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𝜃</a:t>
            </a:r>
            <a:r>
              <a:rPr lang="en-GB" sz="1100">
                <a:latin typeface="Lexend"/>
              </a:rPr>
              <a:t>°</a:t>
            </a:r>
            <a:r>
              <a:rPr lang="en-GB" sz="1100">
                <a:latin typeface="Lexend"/>
              </a:rPr>
              <a:t> </a:t>
            </a:r>
            <a:r>
              <a:rPr lang="en-GB" sz="1100">
                <a:latin typeface="Lexend"/>
                <a:ea typeface="Times New Roman"/>
                <a:cs typeface="Times New Roman"/>
                <a:sym typeface="Times New Roman"/>
              </a:rPr>
              <a:t>= 75°</a:t>
            </a:r>
            <a:endParaRPr sz="2000">
              <a:latin typeface="Times New Roman"/>
              <a:ea typeface="Times New Roman"/>
              <a:cs typeface="Times New Roman"/>
              <a:sym typeface="Times New Roman"/>
            </a:endParaRPr>
          </a:p>
        </p:txBody>
      </p:sp>
      <p:sp>
        <p:nvSpPr>
          <p:cNvPr id="1708" name="Google Shape;1708;p90"/>
          <p:cNvSpPr txBox="1"/>
          <p:nvPr>
            <p:ph idx="1" type="body"/>
          </p:nvPr>
        </p:nvSpPr>
        <p:spPr>
          <a:xfrm>
            <a:off x="5738101" y="2387175"/>
            <a:ext cx="2025000" cy="32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Times New Roman"/>
                <a:cs typeface="Times New Roman"/>
                <a:sym typeface="Times New Roman"/>
              </a:rPr>
              <a:t>tan (𝜃°) = 3.732</a:t>
            </a:r>
            <a:r>
              <a:rPr lang="en-GB" sz="1100">
                <a:latin typeface="Lexend"/>
              </a:rPr>
              <a:t/>
            </a:r>
            <a:r>
              <a:rPr lang="en-GB" sz="1100">
                <a:latin typeface="Lexend"/>
              </a:rPr>
              <a:t/>
            </a:r>
            <a:r>
              <a:rPr lang="en-GB" sz="1100">
                <a:latin typeface="Lexend"/>
                <a:ea typeface="Times New Roman"/>
                <a:cs typeface="Times New Roman"/>
                <a:sym typeface="Times New Roman"/>
              </a:rPr>
              <a:t/>
            </a:r>
            <a:r>
              <a:rPr lang="en-GB" sz="1100">
                <a:latin typeface="Lexend"/>
              </a:rPr>
              <a:t/>
            </a:r>
            <a:r>
              <a:rPr lang="en-GB" sz="1100">
                <a:latin typeface="Lexend"/>
              </a:rPr>
              <a:t/>
            </a:r>
            <a:r>
              <a:rPr lang="en-GB" sz="1100">
                <a:latin typeface="Lexend"/>
                <a:ea typeface="Times New Roman"/>
                <a:cs typeface="Times New Roman"/>
                <a:sym typeface="Times New Roman"/>
              </a:rPr>
              <a:t/>
            </a:r>
            <a:endParaRPr sz="2000">
              <a:latin typeface="Times New Roman"/>
              <a:ea typeface="Times New Roman"/>
              <a:cs typeface="Times New Roman"/>
              <a:sym typeface="Times New Roman"/>
            </a:endParaRPr>
          </a:p>
        </p:txBody>
      </p:sp>
      <p:sp>
        <p:nvSpPr>
          <p:cNvPr id="1709" name="Google Shape;1709;p90"/>
          <p:cNvSpPr txBox="1"/>
          <p:nvPr>
            <p:ph idx="1" type="body"/>
          </p:nvPr>
        </p:nvSpPr>
        <p:spPr>
          <a:xfrm>
            <a:off x="5829875" y="1625172"/>
            <a:ext cx="1068600" cy="32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Times New Roman"/>
                <a:cs typeface="Times New Roman"/>
                <a:sym typeface="Times New Roman"/>
              </a:rPr>
              <a:t>tan (𝜃°) =</a:t>
            </a:r>
            <a:r>
              <a:rPr lang="en-GB" sz="1100">
                <a:latin typeface="Lexend"/>
              </a:rPr>
              <a:t/>
            </a:r>
            <a:r>
              <a:rPr lang="en-GB" sz="1100">
                <a:latin typeface="Lexend"/>
              </a:rPr>
              <a:t/>
            </a:r>
            <a:r>
              <a:rPr lang="en-GB" sz="1100">
                <a:latin typeface="Lexend"/>
                <a:ea typeface="Times New Roman"/>
                <a:cs typeface="Times New Roman"/>
                <a:sym typeface="Times New Roman"/>
              </a:rPr>
              <a:t/>
            </a:r>
            <a:r>
              <a:rPr lang="en-GB" sz="1100">
                <a:latin typeface="Lexend"/>
              </a:rPr>
              <a:t/>
            </a:r>
            <a:r>
              <a:rPr lang="en-GB" sz="1100">
                <a:latin typeface="Lexend"/>
              </a:rPr>
              <a:t/>
            </a:r>
            <a:endParaRPr sz="1800"/>
          </a:p>
        </p:txBody>
      </p:sp>
      <p:sp>
        <p:nvSpPr>
          <p:cNvPr id="1710" name="Google Shape;1710;p90"/>
          <p:cNvSpPr txBox="1"/>
          <p:nvPr>
            <p:ph idx="1" type="body"/>
          </p:nvPr>
        </p:nvSpPr>
        <p:spPr>
          <a:xfrm>
            <a:off x="3037925" y="3121500"/>
            <a:ext cx="5782200" cy="27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Xaggee ayaa bixin doonta qiime (value) 3.732 oo ah tan(𝜃°)?</a:t>
            </a:r>
            <a:r>
              <a:rPr lang="en-GB" sz="1400">
                <a:latin typeface="Lexend"/>
                <a:ea typeface="Times New Roman"/>
                <a:cs typeface="Times New Roman"/>
                <a:sym typeface="Times New Roman"/>
              </a:rPr>
              <a:t/>
            </a:r>
            <a:r>
              <a:rPr lang="en-GB" sz="1400">
                <a:latin typeface="Lexend"/>
                <a:ea typeface="Times New Roman"/>
                <a:cs typeface="Times New Roman"/>
                <a:sym typeface="Times New Roman"/>
              </a:rPr>
              <a:t/>
            </a:r>
            <a:r>
              <a:rPr lang="en-GB" sz="1400">
                <a:latin typeface="Lexend"/>
                <a:ea typeface="Times New Roman"/>
                <a:cs typeface="Times New Roman"/>
                <a:sym typeface="Times New Roman"/>
              </a:rPr>
              <a:t/>
            </a:r>
            <a:r>
              <a:rPr lang="en-GB" sz="1400">
                <a:latin typeface="Lexend"/>
              </a:rPr>
              <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0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0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0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1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0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0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0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4" name="Shape 1714"/>
        <p:cNvGrpSpPr/>
        <p:nvPr/>
      </p:nvGrpSpPr>
      <p:grpSpPr>
        <a:xfrm>
          <a:off x="0" y="0"/>
          <a:ext cx="0" cy="0"/>
          <a:chOff x="0" y="0"/>
          <a:chExt cx="0" cy="0"/>
        </a:xfrm>
      </p:grpSpPr>
      <p:sp>
        <p:nvSpPr>
          <p:cNvPr id="1715" name="Google Shape;1715;p91"/>
          <p:cNvSpPr txBox="1"/>
          <p:nvPr>
            <p:ph idx="1" type="body"/>
          </p:nvPr>
        </p:nvSpPr>
        <p:spPr>
          <a:xfrm>
            <a:off x="3037925" y="3121500"/>
            <a:ext cx="5782200" cy="2718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Xaggee ayaa bixin doonta qiime (value) 3.732 oo ah tan(𝜃°)?</a:t>
            </a:r>
            <a:r>
              <a:rPr lang="en-GB" sz="1100">
                <a:latin typeface="Lexend"/>
                <a:ea typeface="Times New Roman"/>
                <a:cs typeface="Times New Roman"/>
                <a:sym typeface="Times New Roman"/>
              </a:rPr>
              <a:t/>
            </a:r>
            <a:r>
              <a:rPr lang="en-GB" sz="1100">
                <a:latin typeface="Lexend"/>
                <a:ea typeface="Times New Roman"/>
                <a:cs typeface="Times New Roman"/>
                <a:sym typeface="Times New Roman"/>
              </a:rPr>
              <a:t/>
            </a:r>
            <a:r>
              <a:rPr lang="en-GB" sz="1100">
                <a:latin typeface="Lexend"/>
                <a:ea typeface="Times New Roman"/>
                <a:cs typeface="Times New Roman"/>
                <a:sym typeface="Times New Roman"/>
              </a:rPr>
              <a:t/>
            </a:r>
            <a:r>
              <a:rPr lang="en-GB" sz="1100">
                <a:latin typeface="Lexend"/>
              </a:rPr>
              <a:t/>
            </a:r>
            <a:endParaRPr sz="1800"/>
          </a:p>
        </p:txBody>
      </p:sp>
      <p:sp>
        <p:nvSpPr>
          <p:cNvPr id="1716" name="Google Shape;1716;p9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Xisaabinta xagasha (angle)</a:t>
            </a:r>
            <a:endParaRPr/>
          </a:p>
        </p:txBody>
      </p:sp>
      <p:graphicFrame>
        <p:nvGraphicFramePr>
          <p:cNvPr id="1717" name="Google Shape;1717;p91"/>
          <p:cNvGraphicFramePr/>
          <p:nvPr/>
        </p:nvGraphicFramePr>
        <p:xfrm>
          <a:off x="400200" y="606900"/>
          <a:ext cx="3000000" cy="3000000"/>
        </p:xfrm>
        <a:graphic>
          <a:graphicData uri="http://schemas.openxmlformats.org/drawingml/2006/table">
            <a:tbl>
              <a:tblPr>
                <a:noFill/>
                <a:tableStyleId>{2BF94F13-6AE9-463D-A666-45AB6FBBDEB5}</a:tableStyleId>
              </a:tblPr>
              <a:tblGrid>
                <a:gridCol w="615550"/>
                <a:gridCol w="615550"/>
                <a:gridCol w="615550"/>
                <a:gridCol w="615550"/>
              </a:tblGrid>
              <a:tr h="200525">
                <a:tc>
                  <a:txBody>
                    <a:bodyPr/>
                    <a:lstStyle/>
                    <a:p>
                      <a:pPr indent="0" lvl="0" marL="0" rtl="0" algn="ctr">
                        <a:lnSpc>
                          <a:spcPct val="115000"/>
                        </a:lnSpc>
                        <a:spcBef>
                          <a:spcPts val="0"/>
                        </a:spcBef>
                        <a:spcAft>
                          <a:spcPts val="0"/>
                        </a:spcAft>
                        <a:buNone/>
                      </a:pPr>
                      <a:r>
                        <a:rPr lang="en-GB" sz="1200">
                          <a:solidFill>
                            <a:schemeClr val="dk1"/>
                          </a:solidFill>
                          <a:latin typeface="Lexend"/>
                          <a:ea typeface="Lexend"/>
                          <a:cs typeface="Lexend"/>
                          <a:sym typeface="Lexend"/>
                        </a:rPr>
                        <a:t>xagal (angle)</a:t>
                      </a:r>
                      <a:endParaRPr sz="1200">
                        <a:solidFill>
                          <a:schemeClr val="dk1"/>
                        </a:solidFill>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DFE"/>
                    </a:solidFill>
                  </a:tcPr>
                </a:tc>
                <a:tc>
                  <a:txBody>
                    <a:bodyPr/>
                    <a:lstStyle/>
                    <a:p>
                      <a:pPr indent="0" lvl="0" marL="0" rtl="0" algn="ctr">
                        <a:lnSpc>
                          <a:spcPct val="115000"/>
                        </a:lnSpc>
                        <a:spcBef>
                          <a:spcPts val="0"/>
                        </a:spcBef>
                        <a:spcAft>
                          <a:spcPts val="0"/>
                        </a:spcAft>
                        <a:buNone/>
                      </a:pPr>
                      <a:r>
                        <a:rPr lang="en-GB" sz="1200">
                          <a:solidFill>
                            <a:schemeClr val="dk1"/>
                          </a:solidFill>
                          <a:latin typeface="Lexend"/>
                          <a:ea typeface="Lexend"/>
                          <a:cs typeface="Lexend"/>
                          <a:sym typeface="Lexend"/>
                        </a:rPr>
                        <a:t>sine (sine)</a:t>
                      </a:r>
                      <a:endParaRPr sz="1200">
                        <a:solidFill>
                          <a:schemeClr val="dk1"/>
                        </a:solidFill>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DFE"/>
                    </a:solidFill>
                  </a:tcPr>
                </a:tc>
                <a:tc>
                  <a:txBody>
                    <a:bodyPr/>
                    <a:lstStyle/>
                    <a:p>
                      <a:pPr indent="0" lvl="0" marL="0" rtl="0" algn="ctr">
                        <a:lnSpc>
                          <a:spcPct val="115000"/>
                        </a:lnSpc>
                        <a:spcBef>
                          <a:spcPts val="0"/>
                        </a:spcBef>
                        <a:spcAft>
                          <a:spcPts val="0"/>
                        </a:spcAft>
                        <a:buNone/>
                      </a:pPr>
                      <a:r>
                        <a:rPr lang="en-GB" sz="1200">
                          <a:solidFill>
                            <a:schemeClr val="dk1"/>
                          </a:solidFill>
                          <a:latin typeface="Lexend"/>
                          <a:ea typeface="Lexend"/>
                          <a:cs typeface="Lexend"/>
                          <a:sym typeface="Lexend"/>
                        </a:rPr>
                        <a:t>cosine (cosine)</a:t>
                      </a:r>
                      <a:endParaRPr sz="1200">
                        <a:solidFill>
                          <a:schemeClr val="dk1"/>
                        </a:solidFill>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DFE"/>
                    </a:solidFill>
                  </a:tcPr>
                </a:tc>
                <a:tc>
                  <a:txBody>
                    <a:bodyPr/>
                    <a:lstStyle/>
                    <a:p>
                      <a:pPr indent="0" lvl="0" marL="0" rtl="0" algn="ctr">
                        <a:lnSpc>
                          <a:spcPct val="115000"/>
                        </a:lnSpc>
                        <a:spcBef>
                          <a:spcPts val="0"/>
                        </a:spcBef>
                        <a:spcAft>
                          <a:spcPts val="0"/>
                        </a:spcAft>
                        <a:buNone/>
                      </a:pPr>
                      <a:r>
                        <a:rPr lang="en-GB" sz="1200">
                          <a:solidFill>
                            <a:schemeClr val="dk1"/>
                          </a:solidFill>
                          <a:latin typeface="Lexend"/>
                          <a:ea typeface="Lexend"/>
                          <a:cs typeface="Lexend"/>
                          <a:sym typeface="Lexend"/>
                        </a:rPr>
                        <a:t>tangent (tangent)</a:t>
                      </a:r>
                      <a:endParaRPr sz="1200">
                        <a:solidFill>
                          <a:schemeClr val="dk1"/>
                        </a:solidFill>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DFE"/>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0.087</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0.996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0.087</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0.174</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0.985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0.176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0.259</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0.966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0.268</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20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0.342</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0.94</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0.364</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25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0.423</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0.906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0.466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30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0.866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0.577</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35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0.574</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0.819</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0.7</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40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0.643</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0.766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0.839</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45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0.707</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0.707</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50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0.766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0.643</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1.192</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55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0.819</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0.574</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1.428</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60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0.866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1.732</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65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0.906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0.423</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2.145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70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0.94</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0.342</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2.747</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75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0.966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0.259</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3.732</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80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0.985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0.174</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5.671</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85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0.996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0.087</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11.43</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90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bl>
          </a:graphicData>
        </a:graphic>
      </p:graphicFrame>
      <p:grpSp>
        <p:nvGrpSpPr>
          <p:cNvPr id="1718" name="Google Shape;1718;p91"/>
          <p:cNvGrpSpPr/>
          <p:nvPr/>
        </p:nvGrpSpPr>
        <p:grpSpPr>
          <a:xfrm>
            <a:off x="3631138" y="761982"/>
            <a:ext cx="991568" cy="1887528"/>
            <a:chOff x="-2098225" y="1379675"/>
            <a:chExt cx="1161222" cy="1862570"/>
          </a:xfrm>
        </p:grpSpPr>
        <p:sp>
          <p:nvSpPr>
            <p:cNvPr id="1719" name="Google Shape;1719;p91"/>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720" name="Google Shape;1720;p91"/>
            <p:cNvCxnSpPr/>
            <p:nvPr/>
          </p:nvCxnSpPr>
          <p:spPr>
            <a:xfrm rot="10800000">
              <a:off x="-2022025" y="3242245"/>
              <a:ext cx="960900" cy="0"/>
            </a:xfrm>
            <a:prstGeom prst="straightConnector1">
              <a:avLst/>
            </a:prstGeom>
            <a:noFill/>
            <a:ln cap="flat" cmpd="sng" w="28575">
              <a:solidFill>
                <a:schemeClr val="accent5"/>
              </a:solidFill>
              <a:prstDash val="solid"/>
              <a:round/>
              <a:headEnd len="med" w="med" type="triangle"/>
              <a:tailEnd len="med" w="med" type="triangle"/>
            </a:ln>
          </p:spPr>
        </p:cxnSp>
        <p:cxnSp>
          <p:nvCxnSpPr>
            <p:cNvPr id="1721" name="Google Shape;1721;p91"/>
            <p:cNvCxnSpPr/>
            <p:nvPr/>
          </p:nvCxnSpPr>
          <p:spPr>
            <a:xfrm rot="10800000">
              <a:off x="-937003" y="1455875"/>
              <a:ext cx="0" cy="1668300"/>
            </a:xfrm>
            <a:prstGeom prst="straightConnector1">
              <a:avLst/>
            </a:prstGeom>
            <a:noFill/>
            <a:ln cap="flat" cmpd="sng" w="28575">
              <a:solidFill>
                <a:schemeClr val="accent5"/>
              </a:solidFill>
              <a:prstDash val="solid"/>
              <a:round/>
              <a:headEnd len="med" w="med" type="triangle"/>
              <a:tailEnd len="med" w="med" type="triangle"/>
            </a:ln>
          </p:spPr>
        </p:cxnSp>
        <p:cxnSp>
          <p:nvCxnSpPr>
            <p:cNvPr id="1722" name="Google Shape;1722;p91"/>
            <p:cNvCxnSpPr/>
            <p:nvPr/>
          </p:nvCxnSpPr>
          <p:spPr>
            <a:xfrm flipH="1">
              <a:off x="-2098225" y="1379675"/>
              <a:ext cx="960900" cy="1668300"/>
            </a:xfrm>
            <a:prstGeom prst="straightConnector1">
              <a:avLst/>
            </a:prstGeom>
            <a:noFill/>
            <a:ln cap="flat" cmpd="sng" w="28575">
              <a:solidFill>
                <a:schemeClr val="lt1"/>
              </a:solidFill>
              <a:prstDash val="solid"/>
              <a:round/>
              <a:headEnd len="med" w="med" type="triangle"/>
              <a:tailEnd len="med" w="med" type="triangle"/>
            </a:ln>
          </p:spPr>
        </p:cxnSp>
      </p:grpSp>
      <p:sp>
        <p:nvSpPr>
          <p:cNvPr id="1723" name="Google Shape;1723;p91"/>
          <p:cNvSpPr/>
          <p:nvPr/>
        </p:nvSpPr>
        <p:spPr>
          <a:xfrm>
            <a:off x="4396734" y="2406989"/>
            <a:ext cx="120300" cy="1203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24" name="Google Shape;1724;p91"/>
          <p:cNvSpPr/>
          <p:nvPr/>
        </p:nvSpPr>
        <p:spPr>
          <a:xfrm>
            <a:off x="3393260" y="2220252"/>
            <a:ext cx="615600" cy="615600"/>
          </a:xfrm>
          <a:prstGeom prst="arc">
            <a:avLst>
              <a:gd fmla="val 17804757" name="adj1"/>
              <a:gd fmla="val 0"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25" name="Google Shape;1725;p91"/>
          <p:cNvSpPr txBox="1"/>
          <p:nvPr>
            <p:ph idx="1" type="body"/>
          </p:nvPr>
        </p:nvSpPr>
        <p:spPr>
          <a:xfrm>
            <a:off x="4716475" y="1523150"/>
            <a:ext cx="780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22.392 cagood (units)</a:t>
            </a:r>
            <a:endParaRPr sz="1800"/>
          </a:p>
        </p:txBody>
      </p:sp>
      <p:sp>
        <p:nvSpPr>
          <p:cNvPr id="1726" name="Google Shape;1726;p91"/>
          <p:cNvSpPr txBox="1"/>
          <p:nvPr>
            <p:ph idx="1" type="body"/>
          </p:nvPr>
        </p:nvSpPr>
        <p:spPr>
          <a:xfrm>
            <a:off x="3793184" y="2727562"/>
            <a:ext cx="8646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6 cagood (units)</a:t>
            </a:r>
            <a:endParaRPr sz="1800"/>
          </a:p>
        </p:txBody>
      </p:sp>
      <p:sp>
        <p:nvSpPr>
          <p:cNvPr id="1727" name="Google Shape;1727;p91"/>
          <p:cNvSpPr txBox="1"/>
          <p:nvPr>
            <p:ph idx="1" type="body"/>
          </p:nvPr>
        </p:nvSpPr>
        <p:spPr>
          <a:xfrm>
            <a:off x="3983381" y="2104250"/>
            <a:ext cx="2871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𝜃°</a:t>
            </a:r>
            <a:endParaRPr sz="1800"/>
          </a:p>
        </p:txBody>
      </p:sp>
      <p:sp>
        <p:nvSpPr>
          <p:cNvPr id="1728" name="Google Shape;1728;p91"/>
          <p:cNvSpPr/>
          <p:nvPr/>
        </p:nvSpPr>
        <p:spPr>
          <a:xfrm>
            <a:off x="2246800" y="3956712"/>
            <a:ext cx="615600" cy="196800"/>
          </a:xfrm>
          <a:prstGeom prst="roundRect">
            <a:avLst>
              <a:gd fmla="val 16667" name="adj"/>
            </a:avLst>
          </a:prstGeom>
          <a:noFill/>
          <a:ln cap="flat" cmpd="sng" w="28575">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l">
              <a:spcBef>
                <a:spcPts val="0"/>
              </a:spcBef>
              <a:spcAft>
                <a:spcPts val="0"/>
              </a:spcAft>
              <a:buNone/>
            </a:pPr>
            <a:r>
              <a:rPr>
                <a:latin typeface="Lexend"/>
              </a:rPr>
              <a:t/>
            </a:r>
            <a:endParaRPr>
              <a:latin typeface="Lexend"/>
              <a:ea typeface="Lexend"/>
              <a:cs typeface="Lexend"/>
              <a:sym typeface="Lexend"/>
            </a:endParaRPr>
          </a:p>
        </p:txBody>
      </p:sp>
      <p:sp>
        <p:nvSpPr>
          <p:cNvPr id="1729" name="Google Shape;1729;p91"/>
          <p:cNvSpPr/>
          <p:nvPr/>
        </p:nvSpPr>
        <p:spPr>
          <a:xfrm>
            <a:off x="400200" y="3964569"/>
            <a:ext cx="615600" cy="196800"/>
          </a:xfrm>
          <a:prstGeom prst="roundRect">
            <a:avLst>
              <a:gd fmla="val 16667" name="adj"/>
            </a:avLst>
          </a:prstGeom>
          <a:noFill/>
          <a:ln cap="flat" cmpd="sng" w="28575">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30" name="Google Shape;1730;p91"/>
          <p:cNvSpPr txBox="1"/>
          <p:nvPr>
            <p:ph idx="1" type="body"/>
          </p:nvPr>
        </p:nvSpPr>
        <p:spPr>
          <a:xfrm>
            <a:off x="6417876" y="3606375"/>
            <a:ext cx="9915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𝜃° = 75°</a:t>
            </a:r>
            <a:endParaRPr sz="1800"/>
          </a:p>
        </p:txBody>
      </p:sp>
      <p:sp>
        <p:nvSpPr>
          <p:cNvPr id="1731" name="Google Shape;1731;p91"/>
          <p:cNvSpPr txBox="1"/>
          <p:nvPr/>
        </p:nvSpPr>
        <p:spPr>
          <a:xfrm>
            <a:off x="7934700" y="2731138"/>
            <a:ext cx="885300" cy="3135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Caasha</a:t>
            </a:r>
            <a:endParaRPr sz="1800">
              <a:latin typeface="Lexend"/>
              <a:ea typeface="Lexend"/>
              <a:cs typeface="Lexend"/>
              <a:sym typeface="Lexend"/>
            </a:endParaRPr>
          </a:p>
        </p:txBody>
      </p:sp>
      <p:pic>
        <p:nvPicPr>
          <p:cNvPr id="1732" name="Google Shape;1732;p91"/>
          <p:cNvPicPr preferRelativeResize="0"/>
          <p:nvPr/>
        </p:nvPicPr>
        <p:blipFill>
          <a:blip r:embed="rId6">
            <a:alphaModFix/>
          </a:blip>
          <a:stretch>
            <a:fillRect/>
          </a:stretch>
        </p:blipFill>
        <p:spPr>
          <a:xfrm flipH="1">
            <a:off x="8090636" y="1543806"/>
            <a:ext cx="623346" cy="1177024"/>
          </a:xfrm>
          <a:prstGeom prst="rect">
            <a:avLst/>
          </a:prstGeom>
          <a:noFill/>
          <a:ln>
            <a:noFill/>
          </a:ln>
        </p:spPr>
      </p:pic>
      <p:pic>
        <p:nvPicPr>
          <p:cNvPr id="1733" name="Google Shape;1733;p91"/>
          <p:cNvPicPr preferRelativeResize="0"/>
          <p:nvPr/>
        </p:nvPicPr>
        <p:blipFill rotWithShape="1">
          <a:blip r:embed="rId4">
            <a:alphaModFix/>
          </a:blip>
          <a:srcRect b="0" l="0" r="70143" t="56280"/>
          <a:stretch/>
        </p:blipFill>
        <p:spPr>
          <a:xfrm>
            <a:off x="5903925" y="716725"/>
            <a:ext cx="2092175" cy="1334999"/>
          </a:xfrm>
          <a:prstGeom prst="rect">
            <a:avLst/>
          </a:prstGeom>
          <a:noFill/>
          <a:ln>
            <a:noFill/>
          </a:ln>
        </p:spPr>
      </p:pic>
      <p:sp>
        <p:nvSpPr>
          <p:cNvPr id="1734" name="Google Shape;1734;p91"/>
          <p:cNvSpPr txBox="1"/>
          <p:nvPr>
            <p:ph idx="1" type="body"/>
          </p:nvPr>
        </p:nvSpPr>
        <p:spPr>
          <a:xfrm>
            <a:off x="6004584" y="896281"/>
            <a:ext cx="1959000" cy="27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Sideen u helaynaa xaglo (angles) aan ku jirin shaxdaas?</a:t>
            </a:r>
            <a:endParaRPr sz="1800"/>
          </a:p>
        </p:txBody>
      </p:sp>
      <p:sp>
        <p:nvSpPr>
          <p:cNvPr id="1735" name="Google Shape;1735;p91"/>
          <p:cNvSpPr txBox="1"/>
          <p:nvPr>
            <p:ph idx="1" type="body"/>
          </p:nvPr>
        </p:nvSpPr>
        <p:spPr>
          <a:xfrm>
            <a:off x="3159475" y="4035900"/>
            <a:ext cx="5554500" cy="27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Waxaan isticmaali karnaa goobta (unit circle) si aan u helno xaglo (angles) dheeri ah.</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3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9" name="Shape 1739"/>
        <p:cNvGrpSpPr/>
        <p:nvPr/>
      </p:nvGrpSpPr>
      <p:grpSpPr>
        <a:xfrm>
          <a:off x="0" y="0"/>
          <a:ext cx="0" cy="0"/>
          <a:chOff x="0" y="0"/>
          <a:chExt cx="0" cy="0"/>
        </a:xfrm>
      </p:grpSpPr>
      <p:sp>
        <p:nvSpPr>
          <p:cNvPr id="1740" name="Google Shape;1740;p9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Xisaabinta xagasha (angle)</a:t>
            </a:r>
            <a:endParaRPr/>
          </a:p>
        </p:txBody>
      </p:sp>
      <p:graphicFrame>
        <p:nvGraphicFramePr>
          <p:cNvPr id="1741" name="Google Shape;1741;p92"/>
          <p:cNvGraphicFramePr/>
          <p:nvPr/>
        </p:nvGraphicFramePr>
        <p:xfrm>
          <a:off x="400200" y="606900"/>
          <a:ext cx="3000000" cy="3000000"/>
        </p:xfrm>
        <a:graphic>
          <a:graphicData uri="http://schemas.openxmlformats.org/drawingml/2006/table">
            <a:tbl>
              <a:tblPr>
                <a:noFill/>
                <a:tableStyleId>{2BF94F13-6AE9-463D-A666-45AB6FBBDEB5}</a:tableStyleId>
              </a:tblPr>
              <a:tblGrid>
                <a:gridCol w="615550"/>
                <a:gridCol w="615550"/>
                <a:gridCol w="615550"/>
                <a:gridCol w="615550"/>
              </a:tblGrid>
              <a:tr h="200525">
                <a:tc>
                  <a:txBody>
                    <a:bodyPr/>
                    <a:lstStyle/>
                    <a:p>
                      <a:pPr indent="0" lvl="0" marL="0" rtl="0" algn="ctr">
                        <a:lnSpc>
                          <a:spcPct val="115000"/>
                        </a:lnSpc>
                        <a:spcBef>
                          <a:spcPts val="0"/>
                        </a:spcBef>
                        <a:spcAft>
                          <a:spcPts val="0"/>
                        </a:spcAft>
                        <a:buNone/>
                      </a:pPr>
                      <a:r>
                        <a:rPr lang="en-GB" sz="1200">
                          <a:solidFill>
                            <a:schemeClr val="dk1"/>
                          </a:solidFill>
                          <a:latin typeface="Lexend"/>
                          <a:ea typeface="Lexend"/>
                          <a:cs typeface="Lexend"/>
                          <a:sym typeface="Lexend"/>
                        </a:rPr>
                        <a:t>xagal (angle)</a:t>
                      </a:r>
                      <a:endParaRPr sz="1200">
                        <a:solidFill>
                          <a:schemeClr val="dk1"/>
                        </a:solidFill>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DFE"/>
                    </a:solidFill>
                  </a:tcPr>
                </a:tc>
                <a:tc>
                  <a:txBody>
                    <a:bodyPr/>
                    <a:lstStyle/>
                    <a:p>
                      <a:pPr indent="0" lvl="0" marL="0" rtl="0" algn="ctr">
                        <a:lnSpc>
                          <a:spcPct val="115000"/>
                        </a:lnSpc>
                        <a:spcBef>
                          <a:spcPts val="0"/>
                        </a:spcBef>
                        <a:spcAft>
                          <a:spcPts val="0"/>
                        </a:spcAft>
                        <a:buNone/>
                      </a:pPr>
                      <a:r>
                        <a:rPr lang="en-GB" sz="1200">
                          <a:solidFill>
                            <a:schemeClr val="dk1"/>
                          </a:solidFill>
                          <a:latin typeface="Lexend"/>
                          <a:ea typeface="Lexend"/>
                          <a:cs typeface="Lexend"/>
                          <a:sym typeface="Lexend"/>
                        </a:rPr>
                        <a:t>sine (sine)</a:t>
                      </a:r>
                      <a:endParaRPr sz="1200">
                        <a:solidFill>
                          <a:schemeClr val="dk1"/>
                        </a:solidFill>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DFE"/>
                    </a:solidFill>
                  </a:tcPr>
                </a:tc>
                <a:tc>
                  <a:txBody>
                    <a:bodyPr/>
                    <a:lstStyle/>
                    <a:p>
                      <a:pPr indent="0" lvl="0" marL="0" rtl="0" algn="ctr">
                        <a:lnSpc>
                          <a:spcPct val="115000"/>
                        </a:lnSpc>
                        <a:spcBef>
                          <a:spcPts val="0"/>
                        </a:spcBef>
                        <a:spcAft>
                          <a:spcPts val="0"/>
                        </a:spcAft>
                        <a:buNone/>
                      </a:pPr>
                      <a:r>
                        <a:rPr lang="en-GB" sz="1200">
                          <a:solidFill>
                            <a:schemeClr val="dk1"/>
                          </a:solidFill>
                          <a:latin typeface="Lexend"/>
                          <a:ea typeface="Lexend"/>
                          <a:cs typeface="Lexend"/>
                          <a:sym typeface="Lexend"/>
                        </a:rPr>
                        <a:t>cosine (cosine)</a:t>
                      </a:r>
                      <a:endParaRPr sz="1200">
                        <a:solidFill>
                          <a:schemeClr val="dk1"/>
                        </a:solidFill>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DFE"/>
                    </a:solidFill>
                  </a:tcPr>
                </a:tc>
                <a:tc>
                  <a:txBody>
                    <a:bodyPr/>
                    <a:lstStyle/>
                    <a:p>
                      <a:pPr indent="0" lvl="0" marL="0" rtl="0" algn="ctr">
                        <a:lnSpc>
                          <a:spcPct val="115000"/>
                        </a:lnSpc>
                        <a:spcBef>
                          <a:spcPts val="0"/>
                        </a:spcBef>
                        <a:spcAft>
                          <a:spcPts val="0"/>
                        </a:spcAft>
                        <a:buNone/>
                      </a:pPr>
                      <a:r>
                        <a:rPr lang="en-GB" sz="1200">
                          <a:solidFill>
                            <a:schemeClr val="dk1"/>
                          </a:solidFill>
                          <a:latin typeface="Lexend"/>
                          <a:ea typeface="Lexend"/>
                          <a:cs typeface="Lexend"/>
                          <a:sym typeface="Lexend"/>
                        </a:rPr>
                        <a:t>tangent (tangent)</a:t>
                      </a:r>
                      <a:endParaRPr sz="1200">
                        <a:solidFill>
                          <a:schemeClr val="dk1"/>
                        </a:solidFill>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DFE"/>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0.087</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0.996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0.087</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0.174</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0.985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0.176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0.259</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0.966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0.268</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20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0.342</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0.94</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0.364</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25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0.423</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0.906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0.466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30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0.866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0.577</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35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0.574</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0.819</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0.7</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40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0.643</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0.766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0.839</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45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0.707</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0.707</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50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0.766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0.643</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1.192</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55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0.819</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0.574</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1.428</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60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0.866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1.732</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65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0.906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0.423</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2.145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70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0.94</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0.342</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2.747</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75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0.966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0.259</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3.732</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80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0.985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0.174</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5.671</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85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0.996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0.087</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11.43</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0525">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90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bl>
          </a:graphicData>
        </a:graphic>
      </p:graphicFrame>
      <p:pic>
        <p:nvPicPr>
          <p:cNvPr id="1742" name="Google Shape;1742;p92"/>
          <p:cNvPicPr preferRelativeResize="0"/>
          <p:nvPr/>
        </p:nvPicPr>
        <p:blipFill>
          <a:blip r:embed="rId3">
            <a:alphaModFix/>
          </a:blip>
          <a:stretch>
            <a:fillRect/>
          </a:stretch>
        </p:blipFill>
        <p:spPr>
          <a:xfrm>
            <a:off x="3283025" y="939100"/>
            <a:ext cx="3991200" cy="3818101"/>
          </a:xfrm>
          <a:prstGeom prst="rect">
            <a:avLst/>
          </a:prstGeom>
          <a:noFill/>
          <a:ln>
            <a:noFill/>
          </a:ln>
        </p:spPr>
      </p:pic>
      <p:cxnSp>
        <p:nvCxnSpPr>
          <p:cNvPr id="1743" name="Google Shape;1743;p92"/>
          <p:cNvCxnSpPr/>
          <p:nvPr/>
        </p:nvCxnSpPr>
        <p:spPr>
          <a:xfrm>
            <a:off x="7021725" y="1054825"/>
            <a:ext cx="0" cy="3444900"/>
          </a:xfrm>
          <a:prstGeom prst="straightConnector1">
            <a:avLst/>
          </a:prstGeom>
          <a:noFill/>
          <a:ln cap="flat" cmpd="sng" w="19050">
            <a:solidFill>
              <a:schemeClr val="dk1"/>
            </a:solidFill>
            <a:prstDash val="solid"/>
            <a:round/>
            <a:headEnd len="med" w="med" type="none"/>
            <a:tailEnd len="med" w="med" type="none"/>
          </a:ln>
        </p:spPr>
      </p:cxnSp>
      <p:sp>
        <p:nvSpPr>
          <p:cNvPr id="1744" name="Google Shape;1744;p92"/>
          <p:cNvSpPr/>
          <p:nvPr/>
        </p:nvSpPr>
        <p:spPr>
          <a:xfrm>
            <a:off x="400200" y="2067441"/>
            <a:ext cx="615600" cy="196800"/>
          </a:xfrm>
          <a:prstGeom prst="roundRect">
            <a:avLst>
              <a:gd fmla="val 16667" name="adj"/>
            </a:avLst>
          </a:prstGeom>
          <a:noFill/>
          <a:ln cap="flat" cmpd="sng" w="28575">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745" name="Google Shape;1745;p92"/>
          <p:cNvCxnSpPr/>
          <p:nvPr/>
        </p:nvCxnSpPr>
        <p:spPr>
          <a:xfrm flipH="1">
            <a:off x="3671325" y="2559075"/>
            <a:ext cx="3354300" cy="1940400"/>
          </a:xfrm>
          <a:prstGeom prst="straightConnector1">
            <a:avLst/>
          </a:prstGeom>
          <a:noFill/>
          <a:ln cap="flat" cmpd="sng" w="19050">
            <a:solidFill>
              <a:schemeClr val="accent5"/>
            </a:solidFill>
            <a:prstDash val="solid"/>
            <a:round/>
            <a:headEnd len="med" w="med" type="none"/>
            <a:tailEnd len="med" w="med" type="none"/>
          </a:ln>
        </p:spPr>
      </p:cxnSp>
      <p:sp>
        <p:nvSpPr>
          <p:cNvPr id="1746" name="Google Shape;1746;p92"/>
          <p:cNvSpPr/>
          <p:nvPr/>
        </p:nvSpPr>
        <p:spPr>
          <a:xfrm>
            <a:off x="2342206" y="3868548"/>
            <a:ext cx="1851000" cy="1573800"/>
          </a:xfrm>
          <a:prstGeom prst="arc">
            <a:avLst>
              <a:gd fmla="val 20031197" name="adj1"/>
              <a:gd fmla="val 21057366" name="adj2"/>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47" name="Google Shape;1747;p92"/>
          <p:cNvSpPr txBox="1"/>
          <p:nvPr>
            <p:ph idx="1" type="body"/>
          </p:nvPr>
        </p:nvSpPr>
        <p:spPr>
          <a:xfrm>
            <a:off x="4193200" y="4171650"/>
            <a:ext cx="417900" cy="296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30</a:t>
            </a:r>
            <a:r>
              <a:rPr lang="en-GB" sz="1800">
                <a:latin typeface="Lexend"/>
              </a:rPr>
              <a:t>°</a:t>
            </a:r>
            <a:endParaRPr sz="1800"/>
          </a:p>
        </p:txBody>
      </p:sp>
      <p:cxnSp>
        <p:nvCxnSpPr>
          <p:cNvPr id="1748" name="Google Shape;1748;p92"/>
          <p:cNvCxnSpPr/>
          <p:nvPr/>
        </p:nvCxnSpPr>
        <p:spPr>
          <a:xfrm rot="10800000">
            <a:off x="3524751" y="2567814"/>
            <a:ext cx="3492300" cy="0"/>
          </a:xfrm>
          <a:prstGeom prst="straightConnector1">
            <a:avLst/>
          </a:prstGeom>
          <a:noFill/>
          <a:ln cap="flat" cmpd="sng" w="19050">
            <a:solidFill>
              <a:schemeClr val="accent3"/>
            </a:solidFill>
            <a:prstDash val="dash"/>
            <a:round/>
            <a:headEnd len="med" w="med" type="none"/>
            <a:tailEnd len="med" w="med" type="none"/>
          </a:ln>
        </p:spPr>
      </p:cxnSp>
      <p:cxnSp>
        <p:nvCxnSpPr>
          <p:cNvPr id="1749" name="Google Shape;1749;p92"/>
          <p:cNvCxnSpPr/>
          <p:nvPr/>
        </p:nvCxnSpPr>
        <p:spPr>
          <a:xfrm rot="10800000">
            <a:off x="7021725" y="2564850"/>
            <a:ext cx="0" cy="1883700"/>
          </a:xfrm>
          <a:prstGeom prst="straightConnector1">
            <a:avLst/>
          </a:prstGeom>
          <a:noFill/>
          <a:ln cap="flat" cmpd="sng" w="19050">
            <a:solidFill>
              <a:schemeClr val="accent3"/>
            </a:solidFill>
            <a:prstDash val="dash"/>
            <a:round/>
            <a:headEnd len="med" w="med" type="none"/>
            <a:tailEnd len="med" w="med" type="none"/>
          </a:ln>
        </p:spPr>
      </p:cxnSp>
      <p:sp>
        <p:nvSpPr>
          <p:cNvPr id="1750" name="Google Shape;1750;p92"/>
          <p:cNvSpPr/>
          <p:nvPr/>
        </p:nvSpPr>
        <p:spPr>
          <a:xfrm>
            <a:off x="2246850" y="2067441"/>
            <a:ext cx="615600" cy="196800"/>
          </a:xfrm>
          <a:prstGeom prst="roundRect">
            <a:avLst>
              <a:gd fmla="val 16667" name="adj"/>
            </a:avLst>
          </a:prstGeom>
          <a:noFill/>
          <a:ln cap="flat" cmpd="sng" w="28575">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751" name="Google Shape;1751;p92"/>
          <p:cNvCxnSpPr>
            <a:stCxn id="1750" idx="3"/>
          </p:cNvCxnSpPr>
          <p:nvPr/>
        </p:nvCxnSpPr>
        <p:spPr>
          <a:xfrm>
            <a:off x="2862450" y="2165841"/>
            <a:ext cx="586200" cy="395700"/>
          </a:xfrm>
          <a:prstGeom prst="straightConnector1">
            <a:avLst/>
          </a:prstGeom>
          <a:noFill/>
          <a:ln cap="flat" cmpd="sng" w="28575">
            <a:solidFill>
              <a:schemeClr val="dk1"/>
            </a:solidFill>
            <a:prstDash val="solid"/>
            <a:round/>
            <a:headEnd len="med" w="med" type="non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4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5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5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4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4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4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5" name="Shape 1755"/>
        <p:cNvGrpSpPr/>
        <p:nvPr/>
      </p:nvGrpSpPr>
      <p:grpSpPr>
        <a:xfrm>
          <a:off x="0" y="0"/>
          <a:ext cx="0" cy="0"/>
          <a:chOff x="0" y="0"/>
          <a:chExt cx="0" cy="0"/>
        </a:xfrm>
      </p:grpSpPr>
      <p:sp>
        <p:nvSpPr>
          <p:cNvPr id="1756" name="Google Shape;1756;p9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Xisaabinta xagasha (angle)</a:t>
            </a:r>
            <a:endParaRPr/>
          </a:p>
        </p:txBody>
      </p:sp>
      <p:pic>
        <p:nvPicPr>
          <p:cNvPr id="1757" name="Google Shape;1757;p93"/>
          <p:cNvPicPr preferRelativeResize="0"/>
          <p:nvPr/>
        </p:nvPicPr>
        <p:blipFill>
          <a:blip r:embed="rId3">
            <a:alphaModFix/>
          </a:blip>
          <a:stretch>
            <a:fillRect/>
          </a:stretch>
        </p:blipFill>
        <p:spPr>
          <a:xfrm>
            <a:off x="3283025" y="939100"/>
            <a:ext cx="3991200" cy="3818101"/>
          </a:xfrm>
          <a:prstGeom prst="rect">
            <a:avLst/>
          </a:prstGeom>
          <a:noFill/>
          <a:ln>
            <a:noFill/>
          </a:ln>
        </p:spPr>
      </p:pic>
      <p:cxnSp>
        <p:nvCxnSpPr>
          <p:cNvPr id="1758" name="Google Shape;1758;p93"/>
          <p:cNvCxnSpPr/>
          <p:nvPr/>
        </p:nvCxnSpPr>
        <p:spPr>
          <a:xfrm>
            <a:off x="7021725" y="1054825"/>
            <a:ext cx="0" cy="3444900"/>
          </a:xfrm>
          <a:prstGeom prst="straightConnector1">
            <a:avLst/>
          </a:prstGeom>
          <a:noFill/>
          <a:ln cap="flat" cmpd="sng" w="19050">
            <a:solidFill>
              <a:schemeClr val="dk1"/>
            </a:solidFill>
            <a:prstDash val="solid"/>
            <a:round/>
            <a:headEnd len="med" w="med" type="none"/>
            <a:tailEnd len="med" w="med" type="none"/>
          </a:ln>
        </p:spPr>
      </p:cxnSp>
      <p:cxnSp>
        <p:nvCxnSpPr>
          <p:cNvPr id="1759" name="Google Shape;1759;p93"/>
          <p:cNvCxnSpPr/>
          <p:nvPr/>
        </p:nvCxnSpPr>
        <p:spPr>
          <a:xfrm flipH="1">
            <a:off x="3663875" y="3103650"/>
            <a:ext cx="3367500" cy="1395600"/>
          </a:xfrm>
          <a:prstGeom prst="straightConnector1">
            <a:avLst/>
          </a:prstGeom>
          <a:noFill/>
          <a:ln cap="flat" cmpd="sng" w="19050">
            <a:solidFill>
              <a:schemeClr val="accent5"/>
            </a:solidFill>
            <a:prstDash val="solid"/>
            <a:round/>
            <a:headEnd len="med" w="med" type="none"/>
            <a:tailEnd len="med" w="med" type="none"/>
          </a:ln>
        </p:spPr>
      </p:cxnSp>
      <p:sp>
        <p:nvSpPr>
          <p:cNvPr id="1760" name="Google Shape;1760;p93"/>
          <p:cNvSpPr txBox="1"/>
          <p:nvPr>
            <p:ph idx="1" type="body"/>
          </p:nvPr>
        </p:nvSpPr>
        <p:spPr>
          <a:xfrm>
            <a:off x="7149725" y="2612475"/>
            <a:ext cx="1641900" cy="296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qiyaastii 22.5°</a:t>
            </a:r>
            <a:r>
              <a:rPr lang="en-GB" sz="1100">
                <a:latin typeface="Lexend"/>
              </a:rPr>
              <a:t/>
            </a:r>
            <a:r>
              <a:rPr lang="en-GB" sz="1100">
                <a:latin typeface="Lexend"/>
              </a:rPr>
              <a:t/>
            </a:r>
            <a:endParaRPr sz="1800"/>
          </a:p>
        </p:txBody>
      </p:sp>
      <p:cxnSp>
        <p:nvCxnSpPr>
          <p:cNvPr id="1761" name="Google Shape;1761;p93"/>
          <p:cNvCxnSpPr/>
          <p:nvPr/>
        </p:nvCxnSpPr>
        <p:spPr>
          <a:xfrm rot="10800000">
            <a:off x="3524751" y="3104228"/>
            <a:ext cx="3492300" cy="0"/>
          </a:xfrm>
          <a:prstGeom prst="straightConnector1">
            <a:avLst/>
          </a:prstGeom>
          <a:noFill/>
          <a:ln cap="flat" cmpd="sng" w="19050">
            <a:solidFill>
              <a:schemeClr val="accent3"/>
            </a:solidFill>
            <a:prstDash val="dash"/>
            <a:round/>
            <a:headEnd len="med" w="med" type="none"/>
            <a:tailEnd len="med" w="med" type="none"/>
          </a:ln>
        </p:spPr>
      </p:cxnSp>
      <p:cxnSp>
        <p:nvCxnSpPr>
          <p:cNvPr id="1762" name="Google Shape;1762;p93"/>
          <p:cNvCxnSpPr/>
          <p:nvPr/>
        </p:nvCxnSpPr>
        <p:spPr>
          <a:xfrm rot="10800000">
            <a:off x="7021725" y="3101550"/>
            <a:ext cx="0" cy="1347000"/>
          </a:xfrm>
          <a:prstGeom prst="straightConnector1">
            <a:avLst/>
          </a:prstGeom>
          <a:noFill/>
          <a:ln cap="flat" cmpd="sng" w="19050">
            <a:solidFill>
              <a:schemeClr val="accent3"/>
            </a:solidFill>
            <a:prstDash val="dash"/>
            <a:round/>
            <a:headEnd len="med" w="med" type="none"/>
            <a:tailEnd len="med" w="med" type="none"/>
          </a:ln>
        </p:spPr>
      </p:cxnSp>
      <p:sp>
        <p:nvSpPr>
          <p:cNvPr id="1763" name="Google Shape;1763;p93"/>
          <p:cNvSpPr txBox="1"/>
          <p:nvPr>
            <p:ph idx="1" type="body"/>
          </p:nvPr>
        </p:nvSpPr>
        <p:spPr>
          <a:xfrm>
            <a:off x="1453827" y="2768175"/>
            <a:ext cx="1078800" cy="32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Times New Roman"/>
                <a:cs typeface="Times New Roman"/>
                <a:sym typeface="Times New Roman"/>
              </a:rPr>
              <a:t>tan (𝜃°) =</a:t>
            </a:r>
            <a:r>
              <a:rPr lang="en-GB" sz="1800">
                <a:latin typeface="Lexend"/>
              </a:rPr>
              <a:t/>
            </a:r>
            <a:r>
              <a:rPr lang="en-GB" sz="1800">
                <a:latin typeface="Lexend"/>
                <a:ea typeface="Times New Roman"/>
                <a:cs typeface="Times New Roman"/>
                <a:sym typeface="Times New Roman"/>
              </a:rPr>
              <a:t/>
            </a:r>
            <a:r>
              <a:rPr lang="en-GB" sz="1800">
                <a:latin typeface="Lexend"/>
              </a:rPr>
              <a:t/>
            </a:r>
            <a:r>
              <a:rPr lang="en-GB" sz="1800">
                <a:latin typeface="Lexend"/>
                <a:ea typeface="Times New Roman"/>
                <a:cs typeface="Times New Roman"/>
                <a:sym typeface="Times New Roman"/>
              </a:rPr>
              <a:t/>
            </a:r>
            <a:r>
              <a:rPr lang="en-GB" sz="1800">
                <a:latin typeface="Lexend"/>
              </a:rPr>
              <a:t/>
            </a:r>
            <a:endParaRPr sz="1800"/>
          </a:p>
        </p:txBody>
      </p:sp>
      <p:sp>
        <p:nvSpPr>
          <p:cNvPr id="1764" name="Google Shape;1764;p93"/>
          <p:cNvSpPr txBox="1"/>
          <p:nvPr>
            <p:ph idx="1" type="body"/>
          </p:nvPr>
        </p:nvSpPr>
        <p:spPr>
          <a:xfrm>
            <a:off x="2591326" y="2589941"/>
            <a:ext cx="535200" cy="32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Times New Roman"/>
                <a:cs typeface="Times New Roman"/>
                <a:sym typeface="Times New Roman"/>
              </a:rPr>
              <a:t>opp</a:t>
            </a:r>
            <a:endParaRPr sz="2000">
              <a:latin typeface="Times New Roman"/>
              <a:ea typeface="Times New Roman"/>
              <a:cs typeface="Times New Roman"/>
              <a:sym typeface="Times New Roman"/>
            </a:endParaRPr>
          </a:p>
        </p:txBody>
      </p:sp>
      <p:sp>
        <p:nvSpPr>
          <p:cNvPr id="1765" name="Google Shape;1765;p93"/>
          <p:cNvSpPr txBox="1"/>
          <p:nvPr>
            <p:ph idx="1" type="body"/>
          </p:nvPr>
        </p:nvSpPr>
        <p:spPr>
          <a:xfrm>
            <a:off x="2599198" y="2970650"/>
            <a:ext cx="535200" cy="32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Times New Roman"/>
                <a:cs typeface="Times New Roman"/>
                <a:sym typeface="Times New Roman"/>
              </a:rPr>
              <a:t>adj</a:t>
            </a:r>
            <a:endParaRPr sz="2000">
              <a:latin typeface="Times New Roman"/>
              <a:ea typeface="Times New Roman"/>
              <a:cs typeface="Times New Roman"/>
              <a:sym typeface="Times New Roman"/>
            </a:endParaRPr>
          </a:p>
        </p:txBody>
      </p:sp>
      <p:cxnSp>
        <p:nvCxnSpPr>
          <p:cNvPr id="1766" name="Google Shape;1766;p93"/>
          <p:cNvCxnSpPr/>
          <p:nvPr/>
        </p:nvCxnSpPr>
        <p:spPr>
          <a:xfrm>
            <a:off x="2532625" y="2928525"/>
            <a:ext cx="519600" cy="0"/>
          </a:xfrm>
          <a:prstGeom prst="straightConnector1">
            <a:avLst/>
          </a:prstGeom>
          <a:noFill/>
          <a:ln cap="flat" cmpd="sng" w="28575">
            <a:solidFill>
              <a:schemeClr val="dk1"/>
            </a:solidFill>
            <a:prstDash val="solid"/>
            <a:round/>
            <a:headEnd len="med" w="med" type="none"/>
            <a:tailEnd len="med" w="med" type="none"/>
          </a:ln>
        </p:spPr>
      </p:cxnSp>
      <p:sp>
        <p:nvSpPr>
          <p:cNvPr id="1767" name="Google Shape;1767;p93"/>
          <p:cNvSpPr txBox="1"/>
          <p:nvPr>
            <p:ph idx="1" type="body"/>
          </p:nvPr>
        </p:nvSpPr>
        <p:spPr>
          <a:xfrm>
            <a:off x="2544439" y="3428150"/>
            <a:ext cx="379500" cy="32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Times New Roman"/>
                <a:cs typeface="Times New Roman"/>
                <a:sym typeface="Times New Roman"/>
              </a:rPr>
              <a:t>0.5</a:t>
            </a:r>
            <a:endParaRPr sz="2000">
              <a:latin typeface="Times New Roman"/>
              <a:ea typeface="Times New Roman"/>
              <a:cs typeface="Times New Roman"/>
              <a:sym typeface="Times New Roman"/>
            </a:endParaRPr>
          </a:p>
        </p:txBody>
      </p:sp>
      <p:sp>
        <p:nvSpPr>
          <p:cNvPr id="1768" name="Google Shape;1768;p93"/>
          <p:cNvSpPr txBox="1"/>
          <p:nvPr>
            <p:ph idx="1" type="body"/>
          </p:nvPr>
        </p:nvSpPr>
        <p:spPr>
          <a:xfrm>
            <a:off x="2558775" y="3808850"/>
            <a:ext cx="378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1.2</a:t>
            </a:r>
            <a:endParaRPr sz="2000">
              <a:latin typeface="Times New Roman"/>
              <a:ea typeface="Times New Roman"/>
              <a:cs typeface="Times New Roman"/>
              <a:sym typeface="Times New Roman"/>
            </a:endParaRPr>
          </a:p>
        </p:txBody>
      </p:sp>
      <p:cxnSp>
        <p:nvCxnSpPr>
          <p:cNvPr id="1769" name="Google Shape;1769;p93"/>
          <p:cNvCxnSpPr/>
          <p:nvPr/>
        </p:nvCxnSpPr>
        <p:spPr>
          <a:xfrm>
            <a:off x="2532625" y="3766725"/>
            <a:ext cx="379500" cy="0"/>
          </a:xfrm>
          <a:prstGeom prst="straightConnector1">
            <a:avLst/>
          </a:prstGeom>
          <a:noFill/>
          <a:ln cap="flat" cmpd="sng" w="28575">
            <a:solidFill>
              <a:schemeClr val="dk1"/>
            </a:solidFill>
            <a:prstDash val="solid"/>
            <a:round/>
            <a:headEnd len="med" w="med" type="none"/>
            <a:tailEnd len="med" w="med" type="none"/>
          </a:ln>
        </p:spPr>
      </p:cxnSp>
      <p:sp>
        <p:nvSpPr>
          <p:cNvPr id="1770" name="Google Shape;1770;p93"/>
          <p:cNvSpPr txBox="1"/>
          <p:nvPr>
            <p:ph idx="1" type="body"/>
          </p:nvPr>
        </p:nvSpPr>
        <p:spPr>
          <a:xfrm>
            <a:off x="1439425" y="4292175"/>
            <a:ext cx="1776900" cy="32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Times New Roman"/>
                <a:cs typeface="Times New Roman"/>
                <a:sym typeface="Times New Roman"/>
              </a:rPr>
              <a:t>tan (𝜃°) = 0.417</a:t>
            </a:r>
            <a:r>
              <a:rPr lang="en-GB" sz="1800">
                <a:latin typeface="Lexend"/>
              </a:rPr>
              <a:t/>
            </a:r>
            <a:r>
              <a:rPr lang="en-GB" sz="1800">
                <a:latin typeface="Lexend"/>
                <a:ea typeface="Times New Roman"/>
                <a:cs typeface="Times New Roman"/>
                <a:sym typeface="Times New Roman"/>
              </a:rPr>
              <a:t/>
            </a:r>
            <a:r>
              <a:rPr lang="en-GB" sz="1800">
                <a:latin typeface="Lexend"/>
              </a:rPr>
              <a:t/>
            </a:r>
            <a:r>
              <a:rPr lang="en-GB" sz="1800">
                <a:latin typeface="Lexend"/>
                <a:ea typeface="Times New Roman"/>
                <a:cs typeface="Times New Roman"/>
                <a:sym typeface="Times New Roman"/>
              </a:rPr>
              <a:t/>
            </a:r>
            <a:r>
              <a:rPr lang="en-GB" sz="1800">
                <a:latin typeface="Lexend"/>
              </a:rPr>
              <a:t/>
            </a:r>
            <a:r>
              <a:rPr lang="en-GB" sz="1800">
                <a:latin typeface="Lexend"/>
                <a:ea typeface="Times New Roman"/>
                <a:cs typeface="Times New Roman"/>
                <a:sym typeface="Times New Roman"/>
              </a:rPr>
              <a:t/>
            </a:r>
            <a:endParaRPr sz="2000">
              <a:latin typeface="Times New Roman"/>
              <a:ea typeface="Times New Roman"/>
              <a:cs typeface="Times New Roman"/>
              <a:sym typeface="Times New Roman"/>
            </a:endParaRPr>
          </a:p>
        </p:txBody>
      </p:sp>
      <p:grpSp>
        <p:nvGrpSpPr>
          <p:cNvPr id="1771" name="Google Shape;1771;p93"/>
          <p:cNvGrpSpPr/>
          <p:nvPr/>
        </p:nvGrpSpPr>
        <p:grpSpPr>
          <a:xfrm>
            <a:off x="397742" y="892658"/>
            <a:ext cx="1458106" cy="1110455"/>
            <a:chOff x="-2098225" y="1379675"/>
            <a:chExt cx="1133566" cy="1976601"/>
          </a:xfrm>
        </p:grpSpPr>
        <p:sp>
          <p:nvSpPr>
            <p:cNvPr id="1772" name="Google Shape;1772;p93"/>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773" name="Google Shape;1773;p93"/>
            <p:cNvCxnSpPr/>
            <p:nvPr/>
          </p:nvCxnSpPr>
          <p:spPr>
            <a:xfrm rot="10800000">
              <a:off x="-2022025" y="3356276"/>
              <a:ext cx="960900" cy="0"/>
            </a:xfrm>
            <a:prstGeom prst="straightConnector1">
              <a:avLst/>
            </a:prstGeom>
            <a:noFill/>
            <a:ln cap="flat" cmpd="sng" w="28575">
              <a:solidFill>
                <a:schemeClr val="accent5"/>
              </a:solidFill>
              <a:prstDash val="solid"/>
              <a:round/>
              <a:headEnd len="med" w="med" type="triangle"/>
              <a:tailEnd len="med" w="med" type="triangle"/>
            </a:ln>
          </p:spPr>
        </p:cxnSp>
        <p:cxnSp>
          <p:nvCxnSpPr>
            <p:cNvPr id="1774" name="Google Shape;1774;p93"/>
            <p:cNvCxnSpPr/>
            <p:nvPr/>
          </p:nvCxnSpPr>
          <p:spPr>
            <a:xfrm rot="10800000">
              <a:off x="-964659" y="1455875"/>
              <a:ext cx="0" cy="1668300"/>
            </a:xfrm>
            <a:prstGeom prst="straightConnector1">
              <a:avLst/>
            </a:prstGeom>
            <a:noFill/>
            <a:ln cap="flat" cmpd="sng" w="28575">
              <a:solidFill>
                <a:schemeClr val="accent5"/>
              </a:solidFill>
              <a:prstDash val="solid"/>
              <a:round/>
              <a:headEnd len="med" w="med" type="triangle"/>
              <a:tailEnd len="med" w="med" type="triangle"/>
            </a:ln>
          </p:spPr>
        </p:cxnSp>
        <p:cxnSp>
          <p:nvCxnSpPr>
            <p:cNvPr id="1775" name="Google Shape;1775;p93"/>
            <p:cNvCxnSpPr/>
            <p:nvPr/>
          </p:nvCxnSpPr>
          <p:spPr>
            <a:xfrm flipH="1">
              <a:off x="-2098225" y="1379675"/>
              <a:ext cx="960900" cy="1668300"/>
            </a:xfrm>
            <a:prstGeom prst="straightConnector1">
              <a:avLst/>
            </a:prstGeom>
            <a:noFill/>
            <a:ln cap="flat" cmpd="sng" w="28575">
              <a:solidFill>
                <a:schemeClr val="lt1"/>
              </a:solidFill>
              <a:prstDash val="solid"/>
              <a:round/>
              <a:headEnd len="med" w="med" type="triangle"/>
              <a:tailEnd len="med" w="med" type="triangle"/>
            </a:ln>
          </p:spPr>
        </p:cxnSp>
      </p:grpSp>
      <p:sp>
        <p:nvSpPr>
          <p:cNvPr id="1776" name="Google Shape;1776;p93"/>
          <p:cNvSpPr/>
          <p:nvPr/>
        </p:nvSpPr>
        <p:spPr>
          <a:xfrm>
            <a:off x="1614919" y="1746933"/>
            <a:ext cx="120300" cy="1203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77" name="Google Shape;1777;p93"/>
          <p:cNvSpPr/>
          <p:nvPr/>
        </p:nvSpPr>
        <p:spPr>
          <a:xfrm>
            <a:off x="129075" y="1528918"/>
            <a:ext cx="706200" cy="706200"/>
          </a:xfrm>
          <a:prstGeom prst="arc">
            <a:avLst>
              <a:gd fmla="val 19350541" name="adj1"/>
              <a:gd fmla="val 0"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78" name="Google Shape;1778;p93"/>
          <p:cNvSpPr txBox="1"/>
          <p:nvPr>
            <p:ph idx="1" type="body"/>
          </p:nvPr>
        </p:nvSpPr>
        <p:spPr>
          <a:xfrm>
            <a:off x="1957325" y="1128425"/>
            <a:ext cx="780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0.5 halbeeg (unit)</a:t>
            </a:r>
            <a:endParaRPr sz="1800"/>
          </a:p>
        </p:txBody>
      </p:sp>
      <p:sp>
        <p:nvSpPr>
          <p:cNvPr id="1779" name="Google Shape;1779;p93"/>
          <p:cNvSpPr txBox="1"/>
          <p:nvPr>
            <p:ph idx="1" type="body"/>
          </p:nvPr>
        </p:nvSpPr>
        <p:spPr>
          <a:xfrm>
            <a:off x="705312" y="2055053"/>
            <a:ext cx="8646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1.2 halbeeg (unit)</a:t>
            </a:r>
            <a:endParaRPr sz="1800"/>
          </a:p>
        </p:txBody>
      </p:sp>
      <p:sp>
        <p:nvSpPr>
          <p:cNvPr id="1780" name="Google Shape;1780;p93"/>
          <p:cNvSpPr txBox="1"/>
          <p:nvPr>
            <p:ph idx="1" type="body"/>
          </p:nvPr>
        </p:nvSpPr>
        <p:spPr>
          <a:xfrm>
            <a:off x="887859" y="1581509"/>
            <a:ext cx="780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𝜃°</a:t>
            </a:r>
            <a:endParaRPr sz="1800"/>
          </a:p>
        </p:txBody>
      </p:sp>
      <p:cxnSp>
        <p:nvCxnSpPr>
          <p:cNvPr id="1781" name="Google Shape;1781;p93"/>
          <p:cNvCxnSpPr/>
          <p:nvPr/>
        </p:nvCxnSpPr>
        <p:spPr>
          <a:xfrm flipH="1" rot="10800000">
            <a:off x="3135750" y="3125150"/>
            <a:ext cx="278400" cy="1107600"/>
          </a:xfrm>
          <a:prstGeom prst="straightConnector1">
            <a:avLst/>
          </a:prstGeom>
          <a:noFill/>
          <a:ln cap="flat" cmpd="sng" w="28575">
            <a:solidFill>
              <a:schemeClr val="dk1"/>
            </a:solidFill>
            <a:prstDash val="solid"/>
            <a:round/>
            <a:headEnd len="med" w="med" type="none"/>
            <a:tailEnd len="med" w="med" type="triangle"/>
          </a:ln>
        </p:spPr>
      </p:cxnSp>
      <p:sp>
        <p:nvSpPr>
          <p:cNvPr id="1782" name="Google Shape;1782;p93"/>
          <p:cNvSpPr/>
          <p:nvPr/>
        </p:nvSpPr>
        <p:spPr>
          <a:xfrm>
            <a:off x="3558075" y="4148151"/>
            <a:ext cx="706200" cy="706200"/>
          </a:xfrm>
          <a:prstGeom prst="arc">
            <a:avLst>
              <a:gd fmla="val 19350541" name="adj1"/>
              <a:gd fmla="val 0"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83" name="Google Shape;1783;p93"/>
          <p:cNvSpPr txBox="1"/>
          <p:nvPr>
            <p:ph idx="1" type="body"/>
          </p:nvPr>
        </p:nvSpPr>
        <p:spPr>
          <a:xfrm>
            <a:off x="4316859" y="4200742"/>
            <a:ext cx="780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𝜃°</a:t>
            </a:r>
            <a:endParaRPr sz="1800"/>
          </a:p>
        </p:txBody>
      </p:sp>
      <p:cxnSp>
        <p:nvCxnSpPr>
          <p:cNvPr id="1784" name="Google Shape;1784;p93"/>
          <p:cNvCxnSpPr/>
          <p:nvPr/>
        </p:nvCxnSpPr>
        <p:spPr>
          <a:xfrm flipH="1">
            <a:off x="6779600" y="2921475"/>
            <a:ext cx="314400" cy="263100"/>
          </a:xfrm>
          <a:prstGeom prst="straightConnector1">
            <a:avLst/>
          </a:prstGeom>
          <a:noFill/>
          <a:ln cap="flat" cmpd="sng" w="28575">
            <a:solidFill>
              <a:schemeClr val="dk1"/>
            </a:solidFill>
            <a:prstDash val="solid"/>
            <a:round/>
            <a:headEnd len="med" w="med" type="none"/>
            <a:tailEnd len="med" w="med" type="triangle"/>
          </a:ln>
        </p:spPr>
      </p:cxnSp>
      <p:sp>
        <p:nvSpPr>
          <p:cNvPr id="1785" name="Google Shape;1785;p93"/>
          <p:cNvSpPr txBox="1"/>
          <p:nvPr>
            <p:ph idx="1" type="body"/>
          </p:nvPr>
        </p:nvSpPr>
        <p:spPr>
          <a:xfrm>
            <a:off x="1453827" y="3606375"/>
            <a:ext cx="10788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tan (𝜃°) =</a:t>
            </a:r>
            <a:r>
              <a:rPr lang="en-GB" sz="1800">
                <a:latin typeface="Lexend"/>
              </a:rPr>
              <a:t/>
            </a:r>
            <a:r>
              <a:rPr lang="en-GB" sz="1800">
                <a:latin typeface="Lexend"/>
                <a:ea typeface="Times New Roman"/>
                <a:cs typeface="Times New Roman"/>
                <a:sym typeface="Times New Roman"/>
              </a:rPr>
              <a:t/>
            </a:r>
            <a:r>
              <a:rPr lang="en-GB" sz="1800">
                <a:latin typeface="Lexend"/>
              </a:rPr>
              <a:t/>
            </a:r>
            <a:r>
              <a:rPr lang="en-GB" sz="1800">
                <a:latin typeface="Lexend"/>
                <a:ea typeface="Times New Roman"/>
                <a:cs typeface="Times New Roman"/>
                <a:sym typeface="Times New Roman"/>
              </a:rPr>
              <a:t/>
            </a:r>
            <a:r>
              <a:rPr lang="en-GB" sz="1800">
                <a:latin typeface="Lexend"/>
              </a:rPr>
              <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8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6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6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5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8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8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6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8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9" name="Shape 1789"/>
        <p:cNvGrpSpPr/>
        <p:nvPr/>
      </p:nvGrpSpPr>
      <p:grpSpPr>
        <a:xfrm>
          <a:off x="0" y="0"/>
          <a:ext cx="0" cy="0"/>
          <a:chOff x="0" y="0"/>
          <a:chExt cx="0" cy="0"/>
        </a:xfrm>
      </p:grpSpPr>
      <p:sp>
        <p:nvSpPr>
          <p:cNvPr id="1790" name="Google Shape;1790;p9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Xisaabinta xagasha (angle)</a:t>
            </a:r>
            <a:endParaRPr/>
          </a:p>
        </p:txBody>
      </p:sp>
      <p:pic>
        <p:nvPicPr>
          <p:cNvPr id="1791" name="Google Shape;1791;p94"/>
          <p:cNvPicPr preferRelativeResize="0"/>
          <p:nvPr/>
        </p:nvPicPr>
        <p:blipFill>
          <a:blip r:embed="rId3">
            <a:alphaModFix/>
          </a:blip>
          <a:stretch>
            <a:fillRect/>
          </a:stretch>
        </p:blipFill>
        <p:spPr>
          <a:xfrm>
            <a:off x="3283025" y="939100"/>
            <a:ext cx="3991200" cy="3818101"/>
          </a:xfrm>
          <a:prstGeom prst="rect">
            <a:avLst/>
          </a:prstGeom>
          <a:noFill/>
          <a:ln>
            <a:noFill/>
          </a:ln>
        </p:spPr>
      </p:pic>
      <p:cxnSp>
        <p:nvCxnSpPr>
          <p:cNvPr id="1792" name="Google Shape;1792;p94"/>
          <p:cNvCxnSpPr/>
          <p:nvPr/>
        </p:nvCxnSpPr>
        <p:spPr>
          <a:xfrm>
            <a:off x="7021725" y="1054825"/>
            <a:ext cx="0" cy="3444900"/>
          </a:xfrm>
          <a:prstGeom prst="straightConnector1">
            <a:avLst/>
          </a:prstGeom>
          <a:noFill/>
          <a:ln cap="flat" cmpd="sng" w="19050">
            <a:solidFill>
              <a:schemeClr val="dk1"/>
            </a:solidFill>
            <a:prstDash val="solid"/>
            <a:round/>
            <a:headEnd len="med" w="med" type="none"/>
            <a:tailEnd len="med" w="med" type="none"/>
          </a:ln>
        </p:spPr>
      </p:cxnSp>
      <p:cxnSp>
        <p:nvCxnSpPr>
          <p:cNvPr id="1793" name="Google Shape;1793;p94"/>
          <p:cNvCxnSpPr/>
          <p:nvPr/>
        </p:nvCxnSpPr>
        <p:spPr>
          <a:xfrm flipH="1">
            <a:off x="3664000" y="2108250"/>
            <a:ext cx="3358200" cy="2391000"/>
          </a:xfrm>
          <a:prstGeom prst="straightConnector1">
            <a:avLst/>
          </a:prstGeom>
          <a:noFill/>
          <a:ln cap="flat" cmpd="sng" w="19050">
            <a:solidFill>
              <a:schemeClr val="accent5"/>
            </a:solidFill>
            <a:prstDash val="solid"/>
            <a:round/>
            <a:headEnd len="med" w="med" type="none"/>
            <a:tailEnd len="med" w="med" type="none"/>
          </a:ln>
        </p:spPr>
      </p:cxnSp>
      <p:sp>
        <p:nvSpPr>
          <p:cNvPr id="1794" name="Google Shape;1794;p94"/>
          <p:cNvSpPr txBox="1"/>
          <p:nvPr>
            <p:ph idx="1" type="body"/>
          </p:nvPr>
        </p:nvSpPr>
        <p:spPr>
          <a:xfrm>
            <a:off x="7149725" y="2612475"/>
            <a:ext cx="1641900" cy="296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qiyaastii 35.5°</a:t>
            </a:r>
            <a:endParaRPr sz="1800"/>
          </a:p>
        </p:txBody>
      </p:sp>
      <p:cxnSp>
        <p:nvCxnSpPr>
          <p:cNvPr id="1795" name="Google Shape;1795;p94"/>
          <p:cNvCxnSpPr/>
          <p:nvPr/>
        </p:nvCxnSpPr>
        <p:spPr>
          <a:xfrm rot="10800000">
            <a:off x="3524751" y="2106904"/>
            <a:ext cx="3492300" cy="0"/>
          </a:xfrm>
          <a:prstGeom prst="straightConnector1">
            <a:avLst/>
          </a:prstGeom>
          <a:noFill/>
          <a:ln cap="flat" cmpd="sng" w="19050">
            <a:solidFill>
              <a:schemeClr val="accent3"/>
            </a:solidFill>
            <a:prstDash val="dash"/>
            <a:round/>
            <a:headEnd len="med" w="med" type="none"/>
            <a:tailEnd len="med" w="med" type="none"/>
          </a:ln>
        </p:spPr>
      </p:cxnSp>
      <p:cxnSp>
        <p:nvCxnSpPr>
          <p:cNvPr id="1796" name="Google Shape;1796;p94"/>
          <p:cNvCxnSpPr/>
          <p:nvPr/>
        </p:nvCxnSpPr>
        <p:spPr>
          <a:xfrm rot="10800000">
            <a:off x="7021725" y="2104350"/>
            <a:ext cx="0" cy="2344200"/>
          </a:xfrm>
          <a:prstGeom prst="straightConnector1">
            <a:avLst/>
          </a:prstGeom>
          <a:noFill/>
          <a:ln cap="flat" cmpd="sng" w="19050">
            <a:solidFill>
              <a:schemeClr val="accent3"/>
            </a:solidFill>
            <a:prstDash val="dash"/>
            <a:round/>
            <a:headEnd len="med" w="med" type="none"/>
            <a:tailEnd len="med" w="med" type="none"/>
          </a:ln>
        </p:spPr>
      </p:cxnSp>
      <p:sp>
        <p:nvSpPr>
          <p:cNvPr id="1797" name="Google Shape;1797;p94"/>
          <p:cNvSpPr txBox="1"/>
          <p:nvPr>
            <p:ph idx="1" type="body"/>
          </p:nvPr>
        </p:nvSpPr>
        <p:spPr>
          <a:xfrm>
            <a:off x="1277125" y="2768175"/>
            <a:ext cx="1081800" cy="32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Times New Roman"/>
                <a:cs typeface="Times New Roman"/>
                <a:sym typeface="Times New Roman"/>
              </a:rPr>
              <a:t>tan (𝜃°) =</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endParaRPr sz="2000">
              <a:latin typeface="Times New Roman"/>
              <a:ea typeface="Times New Roman"/>
              <a:cs typeface="Times New Roman"/>
              <a:sym typeface="Times New Roman"/>
            </a:endParaRPr>
          </a:p>
        </p:txBody>
      </p:sp>
      <p:sp>
        <p:nvSpPr>
          <p:cNvPr id="1798" name="Google Shape;1798;p94"/>
          <p:cNvSpPr txBox="1"/>
          <p:nvPr>
            <p:ph idx="1" type="body"/>
          </p:nvPr>
        </p:nvSpPr>
        <p:spPr>
          <a:xfrm>
            <a:off x="2591326" y="2589941"/>
            <a:ext cx="535200" cy="32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Times New Roman"/>
                <a:cs typeface="Times New Roman"/>
                <a:sym typeface="Times New Roman"/>
              </a:rPr>
              <a:t>opp</a:t>
            </a:r>
            <a:endParaRPr sz="2000">
              <a:latin typeface="Times New Roman"/>
              <a:ea typeface="Times New Roman"/>
              <a:cs typeface="Times New Roman"/>
              <a:sym typeface="Times New Roman"/>
            </a:endParaRPr>
          </a:p>
        </p:txBody>
      </p:sp>
      <p:sp>
        <p:nvSpPr>
          <p:cNvPr id="1799" name="Google Shape;1799;p94"/>
          <p:cNvSpPr txBox="1"/>
          <p:nvPr>
            <p:ph idx="1" type="body"/>
          </p:nvPr>
        </p:nvSpPr>
        <p:spPr>
          <a:xfrm>
            <a:off x="2599198" y="2970650"/>
            <a:ext cx="535200" cy="32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Times New Roman"/>
                <a:cs typeface="Times New Roman"/>
                <a:sym typeface="Times New Roman"/>
              </a:rPr>
              <a:t>adj</a:t>
            </a:r>
            <a:endParaRPr sz="2000">
              <a:latin typeface="Times New Roman"/>
              <a:ea typeface="Times New Roman"/>
              <a:cs typeface="Times New Roman"/>
              <a:sym typeface="Times New Roman"/>
            </a:endParaRPr>
          </a:p>
        </p:txBody>
      </p:sp>
      <p:cxnSp>
        <p:nvCxnSpPr>
          <p:cNvPr id="1800" name="Google Shape;1800;p94"/>
          <p:cNvCxnSpPr/>
          <p:nvPr/>
        </p:nvCxnSpPr>
        <p:spPr>
          <a:xfrm>
            <a:off x="2532625" y="2928525"/>
            <a:ext cx="519600" cy="0"/>
          </a:xfrm>
          <a:prstGeom prst="straightConnector1">
            <a:avLst/>
          </a:prstGeom>
          <a:noFill/>
          <a:ln cap="flat" cmpd="sng" w="28575">
            <a:solidFill>
              <a:schemeClr val="dk1"/>
            </a:solidFill>
            <a:prstDash val="solid"/>
            <a:round/>
            <a:headEnd len="med" w="med" type="none"/>
            <a:tailEnd len="med" w="med" type="none"/>
          </a:ln>
        </p:spPr>
      </p:cxnSp>
      <p:sp>
        <p:nvSpPr>
          <p:cNvPr id="1801" name="Google Shape;1801;p94"/>
          <p:cNvSpPr txBox="1"/>
          <p:nvPr>
            <p:ph idx="1" type="body"/>
          </p:nvPr>
        </p:nvSpPr>
        <p:spPr>
          <a:xfrm>
            <a:off x="1277125" y="3606382"/>
            <a:ext cx="1081800" cy="32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Times New Roman"/>
                <a:cs typeface="Times New Roman"/>
                <a:sym typeface="Times New Roman"/>
              </a:rPr>
              <a:t>tan (𝜃°) =</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endParaRPr sz="2000">
              <a:latin typeface="Times New Roman"/>
              <a:ea typeface="Times New Roman"/>
              <a:cs typeface="Times New Roman"/>
              <a:sym typeface="Times New Roman"/>
            </a:endParaRPr>
          </a:p>
        </p:txBody>
      </p:sp>
      <p:sp>
        <p:nvSpPr>
          <p:cNvPr id="1802" name="Google Shape;1802;p94"/>
          <p:cNvSpPr txBox="1"/>
          <p:nvPr>
            <p:ph idx="1" type="body"/>
          </p:nvPr>
        </p:nvSpPr>
        <p:spPr>
          <a:xfrm>
            <a:off x="2647082" y="3428150"/>
            <a:ext cx="379500" cy="32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Times New Roman"/>
                <a:cs typeface="Times New Roman"/>
                <a:sym typeface="Times New Roman"/>
              </a:rPr>
              <a:t>1</a:t>
            </a:r>
            <a:endParaRPr sz="2000">
              <a:latin typeface="Times New Roman"/>
              <a:ea typeface="Times New Roman"/>
              <a:cs typeface="Times New Roman"/>
              <a:sym typeface="Times New Roman"/>
            </a:endParaRPr>
          </a:p>
        </p:txBody>
      </p:sp>
      <p:sp>
        <p:nvSpPr>
          <p:cNvPr id="1803" name="Google Shape;1803;p94"/>
          <p:cNvSpPr txBox="1"/>
          <p:nvPr>
            <p:ph idx="1" type="body"/>
          </p:nvPr>
        </p:nvSpPr>
        <p:spPr>
          <a:xfrm>
            <a:off x="2558775" y="3808850"/>
            <a:ext cx="378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1.4</a:t>
            </a:r>
            <a:endParaRPr sz="2000">
              <a:latin typeface="Times New Roman"/>
              <a:ea typeface="Times New Roman"/>
              <a:cs typeface="Times New Roman"/>
              <a:sym typeface="Times New Roman"/>
            </a:endParaRPr>
          </a:p>
        </p:txBody>
      </p:sp>
      <p:cxnSp>
        <p:nvCxnSpPr>
          <p:cNvPr id="1804" name="Google Shape;1804;p94"/>
          <p:cNvCxnSpPr/>
          <p:nvPr/>
        </p:nvCxnSpPr>
        <p:spPr>
          <a:xfrm>
            <a:off x="2532625" y="3766725"/>
            <a:ext cx="379500" cy="0"/>
          </a:xfrm>
          <a:prstGeom prst="straightConnector1">
            <a:avLst/>
          </a:prstGeom>
          <a:noFill/>
          <a:ln cap="flat" cmpd="sng" w="28575">
            <a:solidFill>
              <a:schemeClr val="dk1"/>
            </a:solidFill>
            <a:prstDash val="solid"/>
            <a:round/>
            <a:headEnd len="med" w="med" type="none"/>
            <a:tailEnd len="med" w="med" type="none"/>
          </a:ln>
        </p:spPr>
      </p:cxnSp>
      <p:sp>
        <p:nvSpPr>
          <p:cNvPr id="1805" name="Google Shape;1805;p94"/>
          <p:cNvSpPr txBox="1"/>
          <p:nvPr>
            <p:ph idx="1" type="body"/>
          </p:nvPr>
        </p:nvSpPr>
        <p:spPr>
          <a:xfrm>
            <a:off x="1277139" y="4292175"/>
            <a:ext cx="1946700" cy="32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Times New Roman"/>
                <a:cs typeface="Times New Roman"/>
                <a:sym typeface="Times New Roman"/>
              </a:rPr>
              <a:t>tan (𝜃°) = 0.714</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endParaRPr sz="2000">
              <a:latin typeface="Times New Roman"/>
              <a:ea typeface="Times New Roman"/>
              <a:cs typeface="Times New Roman"/>
              <a:sym typeface="Times New Roman"/>
            </a:endParaRPr>
          </a:p>
        </p:txBody>
      </p:sp>
      <p:grpSp>
        <p:nvGrpSpPr>
          <p:cNvPr id="1806" name="Google Shape;1806;p94"/>
          <p:cNvGrpSpPr/>
          <p:nvPr/>
        </p:nvGrpSpPr>
        <p:grpSpPr>
          <a:xfrm>
            <a:off x="397742" y="892658"/>
            <a:ext cx="1458106" cy="1110455"/>
            <a:chOff x="-2098225" y="1379675"/>
            <a:chExt cx="1133566" cy="1976601"/>
          </a:xfrm>
        </p:grpSpPr>
        <p:sp>
          <p:nvSpPr>
            <p:cNvPr id="1807" name="Google Shape;1807;p94"/>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808" name="Google Shape;1808;p94"/>
            <p:cNvCxnSpPr/>
            <p:nvPr/>
          </p:nvCxnSpPr>
          <p:spPr>
            <a:xfrm rot="10800000">
              <a:off x="-2022025" y="3356276"/>
              <a:ext cx="960900" cy="0"/>
            </a:xfrm>
            <a:prstGeom prst="straightConnector1">
              <a:avLst/>
            </a:prstGeom>
            <a:noFill/>
            <a:ln cap="flat" cmpd="sng" w="28575">
              <a:solidFill>
                <a:schemeClr val="accent5"/>
              </a:solidFill>
              <a:prstDash val="solid"/>
              <a:round/>
              <a:headEnd len="med" w="med" type="triangle"/>
              <a:tailEnd len="med" w="med" type="triangle"/>
            </a:ln>
          </p:spPr>
        </p:cxnSp>
        <p:cxnSp>
          <p:nvCxnSpPr>
            <p:cNvPr id="1809" name="Google Shape;1809;p94"/>
            <p:cNvCxnSpPr/>
            <p:nvPr/>
          </p:nvCxnSpPr>
          <p:spPr>
            <a:xfrm rot="10800000">
              <a:off x="-964659" y="1455875"/>
              <a:ext cx="0" cy="1668300"/>
            </a:xfrm>
            <a:prstGeom prst="straightConnector1">
              <a:avLst/>
            </a:prstGeom>
            <a:noFill/>
            <a:ln cap="flat" cmpd="sng" w="28575">
              <a:solidFill>
                <a:schemeClr val="accent5"/>
              </a:solidFill>
              <a:prstDash val="solid"/>
              <a:round/>
              <a:headEnd len="med" w="med" type="triangle"/>
              <a:tailEnd len="med" w="med" type="triangle"/>
            </a:ln>
          </p:spPr>
        </p:cxnSp>
        <p:cxnSp>
          <p:nvCxnSpPr>
            <p:cNvPr id="1810" name="Google Shape;1810;p94"/>
            <p:cNvCxnSpPr/>
            <p:nvPr/>
          </p:nvCxnSpPr>
          <p:spPr>
            <a:xfrm flipH="1">
              <a:off x="-2098225" y="1379675"/>
              <a:ext cx="960900" cy="1668300"/>
            </a:xfrm>
            <a:prstGeom prst="straightConnector1">
              <a:avLst/>
            </a:prstGeom>
            <a:noFill/>
            <a:ln cap="flat" cmpd="sng" w="28575">
              <a:solidFill>
                <a:schemeClr val="lt1"/>
              </a:solidFill>
              <a:prstDash val="solid"/>
              <a:round/>
              <a:headEnd len="med" w="med" type="triangle"/>
              <a:tailEnd len="med" w="med" type="triangle"/>
            </a:ln>
          </p:spPr>
        </p:cxnSp>
      </p:grpSp>
      <p:sp>
        <p:nvSpPr>
          <p:cNvPr id="1811" name="Google Shape;1811;p94"/>
          <p:cNvSpPr/>
          <p:nvPr/>
        </p:nvSpPr>
        <p:spPr>
          <a:xfrm>
            <a:off x="1614919" y="1746933"/>
            <a:ext cx="120300" cy="1203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12" name="Google Shape;1812;p94"/>
          <p:cNvSpPr/>
          <p:nvPr/>
        </p:nvSpPr>
        <p:spPr>
          <a:xfrm>
            <a:off x="129075" y="1528918"/>
            <a:ext cx="706200" cy="706200"/>
          </a:xfrm>
          <a:prstGeom prst="arc">
            <a:avLst>
              <a:gd fmla="val 19350541" name="adj1"/>
              <a:gd fmla="val 0"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13" name="Google Shape;1813;p94"/>
          <p:cNvSpPr txBox="1"/>
          <p:nvPr>
            <p:ph idx="1" type="body"/>
          </p:nvPr>
        </p:nvSpPr>
        <p:spPr>
          <a:xfrm>
            <a:off x="1957325" y="1213724"/>
            <a:ext cx="780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 halbeeg (unit)</a:t>
            </a:r>
            <a:r>
              <a:rPr lang="en-GB" sz="1100">
                <a:latin typeface="Lexend"/>
              </a:rPr>
              <a:t/>
            </a:r>
            <a:endParaRPr sz="1800"/>
          </a:p>
        </p:txBody>
      </p:sp>
      <p:sp>
        <p:nvSpPr>
          <p:cNvPr id="1814" name="Google Shape;1814;p94"/>
          <p:cNvSpPr txBox="1"/>
          <p:nvPr>
            <p:ph idx="1" type="body"/>
          </p:nvPr>
        </p:nvSpPr>
        <p:spPr>
          <a:xfrm>
            <a:off x="705298" y="2055050"/>
            <a:ext cx="9795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1.4 halbeeg (unit)</a:t>
            </a:r>
            <a:r>
              <a:rPr lang="en-GB" sz="1100">
                <a:latin typeface="Lexend"/>
              </a:rPr>
              <a:t/>
            </a:r>
            <a:endParaRPr sz="1800"/>
          </a:p>
        </p:txBody>
      </p:sp>
      <p:sp>
        <p:nvSpPr>
          <p:cNvPr id="1815" name="Google Shape;1815;p94"/>
          <p:cNvSpPr txBox="1"/>
          <p:nvPr>
            <p:ph idx="1" type="body"/>
          </p:nvPr>
        </p:nvSpPr>
        <p:spPr>
          <a:xfrm>
            <a:off x="887859" y="1581509"/>
            <a:ext cx="780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𝜃°</a:t>
            </a:r>
            <a:endParaRPr sz="1800"/>
          </a:p>
        </p:txBody>
      </p:sp>
      <p:cxnSp>
        <p:nvCxnSpPr>
          <p:cNvPr id="1816" name="Google Shape;1816;p94"/>
          <p:cNvCxnSpPr/>
          <p:nvPr/>
        </p:nvCxnSpPr>
        <p:spPr>
          <a:xfrm flipH="1" rot="10800000">
            <a:off x="3135750" y="2132450"/>
            <a:ext cx="326100" cy="2100300"/>
          </a:xfrm>
          <a:prstGeom prst="straightConnector1">
            <a:avLst/>
          </a:prstGeom>
          <a:noFill/>
          <a:ln cap="flat" cmpd="sng" w="28575">
            <a:solidFill>
              <a:schemeClr val="dk1"/>
            </a:solidFill>
            <a:prstDash val="solid"/>
            <a:round/>
            <a:headEnd len="med" w="med" type="none"/>
            <a:tailEnd len="med" w="med" type="triangle"/>
          </a:ln>
        </p:spPr>
      </p:cxnSp>
      <p:sp>
        <p:nvSpPr>
          <p:cNvPr id="1817" name="Google Shape;1817;p94"/>
          <p:cNvSpPr/>
          <p:nvPr/>
        </p:nvSpPr>
        <p:spPr>
          <a:xfrm>
            <a:off x="3558075" y="4148151"/>
            <a:ext cx="706200" cy="706200"/>
          </a:xfrm>
          <a:prstGeom prst="arc">
            <a:avLst>
              <a:gd fmla="val 18080818" name="adj1"/>
              <a:gd fmla="val 0"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18" name="Google Shape;1818;p94"/>
          <p:cNvSpPr txBox="1"/>
          <p:nvPr>
            <p:ph idx="1" type="body"/>
          </p:nvPr>
        </p:nvSpPr>
        <p:spPr>
          <a:xfrm>
            <a:off x="4284984" y="4129542"/>
            <a:ext cx="780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𝜃°</a:t>
            </a:r>
            <a:endParaRPr sz="1800"/>
          </a:p>
        </p:txBody>
      </p:sp>
      <p:cxnSp>
        <p:nvCxnSpPr>
          <p:cNvPr id="1819" name="Google Shape;1819;p94"/>
          <p:cNvCxnSpPr/>
          <p:nvPr/>
        </p:nvCxnSpPr>
        <p:spPr>
          <a:xfrm rot="10800000">
            <a:off x="6428250" y="2554600"/>
            <a:ext cx="821100" cy="83700"/>
          </a:xfrm>
          <a:prstGeom prst="straightConnector1">
            <a:avLst/>
          </a:prstGeom>
          <a:noFill/>
          <a:ln cap="flat" cmpd="sng" w="28575">
            <a:solidFill>
              <a:schemeClr val="dk1"/>
            </a:solidFill>
            <a:prstDash val="solid"/>
            <a:round/>
            <a:headEnd len="med" w="med" type="non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9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1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9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9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1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1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1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9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3" name="Shape 1823"/>
        <p:cNvGrpSpPr/>
        <p:nvPr/>
      </p:nvGrpSpPr>
      <p:grpSpPr>
        <a:xfrm>
          <a:off x="0" y="0"/>
          <a:ext cx="0" cy="0"/>
          <a:chOff x="0" y="0"/>
          <a:chExt cx="0" cy="0"/>
        </a:xfrm>
      </p:grpSpPr>
      <p:sp>
        <p:nvSpPr>
          <p:cNvPr id="1824" name="Google Shape;1824;p9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Xisaabinta xagasha (angle)</a:t>
            </a:r>
            <a:endParaRPr/>
          </a:p>
        </p:txBody>
      </p:sp>
      <p:pic>
        <p:nvPicPr>
          <p:cNvPr id="1825" name="Google Shape;1825;p95"/>
          <p:cNvPicPr preferRelativeResize="0"/>
          <p:nvPr/>
        </p:nvPicPr>
        <p:blipFill>
          <a:blip r:embed="rId3">
            <a:alphaModFix/>
          </a:blip>
          <a:stretch>
            <a:fillRect/>
          </a:stretch>
        </p:blipFill>
        <p:spPr>
          <a:xfrm>
            <a:off x="3283025" y="939100"/>
            <a:ext cx="3991200" cy="3818101"/>
          </a:xfrm>
          <a:prstGeom prst="rect">
            <a:avLst/>
          </a:prstGeom>
          <a:noFill/>
          <a:ln>
            <a:noFill/>
          </a:ln>
        </p:spPr>
      </p:pic>
      <p:cxnSp>
        <p:nvCxnSpPr>
          <p:cNvPr id="1826" name="Google Shape;1826;p95"/>
          <p:cNvCxnSpPr/>
          <p:nvPr/>
        </p:nvCxnSpPr>
        <p:spPr>
          <a:xfrm>
            <a:off x="7021725" y="1054825"/>
            <a:ext cx="0" cy="3444900"/>
          </a:xfrm>
          <a:prstGeom prst="straightConnector1">
            <a:avLst/>
          </a:prstGeom>
          <a:noFill/>
          <a:ln cap="flat" cmpd="sng" w="19050">
            <a:solidFill>
              <a:schemeClr val="dk1"/>
            </a:solidFill>
            <a:prstDash val="solid"/>
            <a:round/>
            <a:headEnd len="med" w="med" type="none"/>
            <a:tailEnd len="med" w="med" type="none"/>
          </a:ln>
        </p:spPr>
      </p:cxnSp>
      <p:sp>
        <p:nvSpPr>
          <p:cNvPr id="1827" name="Google Shape;1827;p95"/>
          <p:cNvSpPr txBox="1"/>
          <p:nvPr>
            <p:ph idx="1" type="body"/>
          </p:nvPr>
        </p:nvSpPr>
        <p:spPr>
          <a:xfrm>
            <a:off x="7149725" y="2612475"/>
            <a:ext cx="1641900" cy="296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qiyaastii</a:t>
            </a:r>
            <a:endParaRPr sz="1800"/>
          </a:p>
        </p:txBody>
      </p:sp>
      <p:cxnSp>
        <p:nvCxnSpPr>
          <p:cNvPr id="1828" name="Google Shape;1828;p95"/>
          <p:cNvCxnSpPr/>
          <p:nvPr/>
        </p:nvCxnSpPr>
        <p:spPr>
          <a:xfrm rot="10800000">
            <a:off x="3524751" y="1710785"/>
            <a:ext cx="3492300" cy="0"/>
          </a:xfrm>
          <a:prstGeom prst="straightConnector1">
            <a:avLst/>
          </a:prstGeom>
          <a:noFill/>
          <a:ln cap="flat" cmpd="sng" w="19050">
            <a:solidFill>
              <a:schemeClr val="accent3"/>
            </a:solidFill>
            <a:prstDash val="dash"/>
            <a:round/>
            <a:headEnd len="med" w="med" type="none"/>
            <a:tailEnd len="med" w="med" type="none"/>
          </a:ln>
        </p:spPr>
      </p:cxnSp>
      <p:cxnSp>
        <p:nvCxnSpPr>
          <p:cNvPr id="1829" name="Google Shape;1829;p95"/>
          <p:cNvCxnSpPr/>
          <p:nvPr/>
        </p:nvCxnSpPr>
        <p:spPr>
          <a:xfrm rot="10800000">
            <a:off x="7021725" y="1708050"/>
            <a:ext cx="0" cy="2740500"/>
          </a:xfrm>
          <a:prstGeom prst="straightConnector1">
            <a:avLst/>
          </a:prstGeom>
          <a:noFill/>
          <a:ln cap="flat" cmpd="sng" w="19050">
            <a:solidFill>
              <a:schemeClr val="accent3"/>
            </a:solidFill>
            <a:prstDash val="dash"/>
            <a:round/>
            <a:headEnd len="med" w="med" type="none"/>
            <a:tailEnd len="med" w="med" type="none"/>
          </a:ln>
        </p:spPr>
      </p:cxnSp>
      <p:sp>
        <p:nvSpPr>
          <p:cNvPr id="1830" name="Google Shape;1830;p95"/>
          <p:cNvSpPr txBox="1"/>
          <p:nvPr>
            <p:ph idx="1" type="body"/>
          </p:nvPr>
        </p:nvSpPr>
        <p:spPr>
          <a:xfrm>
            <a:off x="1489051" y="2768175"/>
            <a:ext cx="1043700" cy="32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Times New Roman"/>
                <a:cs typeface="Times New Roman"/>
                <a:sym typeface="Times New Roman"/>
              </a:rPr>
              <a:t>tan (𝜃°) =</a:t>
            </a:r>
            <a:r>
              <a:rPr lang="en-GB" sz="1800">
                <a:latin typeface="Lexend"/>
              </a:rPr>
              <a:t/>
            </a:r>
            <a:r>
              <a:rPr lang="en-GB" sz="1800">
                <a:latin typeface="Lexend"/>
                <a:ea typeface="Times New Roman"/>
                <a:cs typeface="Times New Roman"/>
                <a:sym typeface="Times New Roman"/>
              </a:rPr>
              <a:t/>
            </a:r>
            <a:r>
              <a:rPr lang="en-GB" sz="1800">
                <a:latin typeface="Lexend"/>
              </a:rPr>
              <a:t/>
            </a:r>
            <a:r>
              <a:rPr lang="en-GB" sz="1800">
                <a:latin typeface="Lexend"/>
                <a:ea typeface="Times New Roman"/>
                <a:cs typeface="Times New Roman"/>
                <a:sym typeface="Times New Roman"/>
              </a:rPr>
              <a:t/>
            </a:r>
            <a:r>
              <a:rPr lang="en-GB" sz="1800">
                <a:latin typeface="Lexend"/>
              </a:rPr>
              <a:t/>
            </a:r>
            <a:endParaRPr sz="1800"/>
          </a:p>
        </p:txBody>
      </p:sp>
      <p:sp>
        <p:nvSpPr>
          <p:cNvPr id="1831" name="Google Shape;1831;p95"/>
          <p:cNvSpPr txBox="1"/>
          <p:nvPr>
            <p:ph idx="1" type="body"/>
          </p:nvPr>
        </p:nvSpPr>
        <p:spPr>
          <a:xfrm>
            <a:off x="2591326" y="2589941"/>
            <a:ext cx="535200" cy="32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Times New Roman"/>
                <a:cs typeface="Times New Roman"/>
                <a:sym typeface="Times New Roman"/>
              </a:rPr>
              <a:t>opp</a:t>
            </a:r>
            <a:endParaRPr sz="1800">
              <a:latin typeface="Times New Roman"/>
              <a:ea typeface="Times New Roman"/>
              <a:cs typeface="Times New Roman"/>
              <a:sym typeface="Times New Roman"/>
            </a:endParaRPr>
          </a:p>
        </p:txBody>
      </p:sp>
      <p:sp>
        <p:nvSpPr>
          <p:cNvPr id="1832" name="Google Shape;1832;p95"/>
          <p:cNvSpPr txBox="1"/>
          <p:nvPr>
            <p:ph idx="1" type="body"/>
          </p:nvPr>
        </p:nvSpPr>
        <p:spPr>
          <a:xfrm>
            <a:off x="2599198" y="2970650"/>
            <a:ext cx="535200" cy="32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Times New Roman"/>
                <a:cs typeface="Times New Roman"/>
                <a:sym typeface="Times New Roman"/>
              </a:rPr>
              <a:t>adj</a:t>
            </a:r>
            <a:endParaRPr sz="1800">
              <a:latin typeface="Times New Roman"/>
              <a:ea typeface="Times New Roman"/>
              <a:cs typeface="Times New Roman"/>
              <a:sym typeface="Times New Roman"/>
            </a:endParaRPr>
          </a:p>
        </p:txBody>
      </p:sp>
      <p:cxnSp>
        <p:nvCxnSpPr>
          <p:cNvPr id="1833" name="Google Shape;1833;p95"/>
          <p:cNvCxnSpPr/>
          <p:nvPr/>
        </p:nvCxnSpPr>
        <p:spPr>
          <a:xfrm>
            <a:off x="2532625" y="2928525"/>
            <a:ext cx="519600" cy="0"/>
          </a:xfrm>
          <a:prstGeom prst="straightConnector1">
            <a:avLst/>
          </a:prstGeom>
          <a:noFill/>
          <a:ln cap="flat" cmpd="sng" w="28575">
            <a:solidFill>
              <a:schemeClr val="dk1"/>
            </a:solidFill>
            <a:prstDash val="solid"/>
            <a:round/>
            <a:headEnd len="med" w="med" type="none"/>
            <a:tailEnd len="med" w="med" type="none"/>
          </a:ln>
        </p:spPr>
      </p:cxnSp>
      <p:sp>
        <p:nvSpPr>
          <p:cNvPr id="1834" name="Google Shape;1834;p95"/>
          <p:cNvSpPr txBox="1"/>
          <p:nvPr>
            <p:ph idx="1" type="body"/>
          </p:nvPr>
        </p:nvSpPr>
        <p:spPr>
          <a:xfrm>
            <a:off x="1456927" y="3606375"/>
            <a:ext cx="1075800" cy="32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Times New Roman"/>
                <a:cs typeface="Times New Roman"/>
                <a:sym typeface="Times New Roman"/>
              </a:rPr>
              <a:t>tan (𝜃°) =</a:t>
            </a:r>
            <a:r>
              <a:rPr lang="en-GB" sz="1800">
                <a:latin typeface="Lexend"/>
              </a:rPr>
              <a:t/>
            </a:r>
            <a:r>
              <a:rPr lang="en-GB" sz="1800">
                <a:latin typeface="Lexend"/>
                <a:ea typeface="Times New Roman"/>
                <a:cs typeface="Times New Roman"/>
                <a:sym typeface="Times New Roman"/>
              </a:rPr>
              <a:t/>
            </a:r>
            <a:r>
              <a:rPr lang="en-GB" sz="1800">
                <a:latin typeface="Lexend"/>
              </a:rPr>
              <a:t/>
            </a:r>
            <a:r>
              <a:rPr lang="en-GB" sz="1800">
                <a:latin typeface="Lexend"/>
                <a:ea typeface="Times New Roman"/>
                <a:cs typeface="Times New Roman"/>
                <a:sym typeface="Times New Roman"/>
              </a:rPr>
              <a:t/>
            </a:r>
            <a:r>
              <a:rPr lang="en-GB" sz="1800">
                <a:latin typeface="Lexend"/>
              </a:rPr>
              <a:t/>
            </a:r>
            <a:endParaRPr sz="1800"/>
          </a:p>
        </p:txBody>
      </p:sp>
      <p:sp>
        <p:nvSpPr>
          <p:cNvPr id="1835" name="Google Shape;1835;p95"/>
          <p:cNvSpPr txBox="1"/>
          <p:nvPr>
            <p:ph idx="1" type="body"/>
          </p:nvPr>
        </p:nvSpPr>
        <p:spPr>
          <a:xfrm>
            <a:off x="2570882" y="3428150"/>
            <a:ext cx="379500" cy="32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Times New Roman"/>
                <a:cs typeface="Times New Roman"/>
                <a:sym typeface="Times New Roman"/>
              </a:rPr>
              <a:t>1.5</a:t>
            </a:r>
            <a:endParaRPr sz="1800">
              <a:latin typeface="Times New Roman"/>
              <a:ea typeface="Times New Roman"/>
              <a:cs typeface="Times New Roman"/>
              <a:sym typeface="Times New Roman"/>
            </a:endParaRPr>
          </a:p>
        </p:txBody>
      </p:sp>
      <p:sp>
        <p:nvSpPr>
          <p:cNvPr id="1836" name="Google Shape;1836;p95"/>
          <p:cNvSpPr txBox="1"/>
          <p:nvPr>
            <p:ph idx="1" type="body"/>
          </p:nvPr>
        </p:nvSpPr>
        <p:spPr>
          <a:xfrm>
            <a:off x="2558775" y="3808850"/>
            <a:ext cx="378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ea typeface="Times New Roman"/>
                <a:cs typeface="Times New Roman"/>
                <a:sym typeface="Times New Roman"/>
              </a:rPr>
              <a:t>1.8</a:t>
            </a:r>
            <a:endParaRPr sz="1800">
              <a:latin typeface="Times New Roman"/>
              <a:ea typeface="Times New Roman"/>
              <a:cs typeface="Times New Roman"/>
              <a:sym typeface="Times New Roman"/>
            </a:endParaRPr>
          </a:p>
        </p:txBody>
      </p:sp>
      <p:cxnSp>
        <p:nvCxnSpPr>
          <p:cNvPr id="1837" name="Google Shape;1837;p95"/>
          <p:cNvCxnSpPr/>
          <p:nvPr/>
        </p:nvCxnSpPr>
        <p:spPr>
          <a:xfrm>
            <a:off x="2532625" y="3766725"/>
            <a:ext cx="379500" cy="0"/>
          </a:xfrm>
          <a:prstGeom prst="straightConnector1">
            <a:avLst/>
          </a:prstGeom>
          <a:noFill/>
          <a:ln cap="flat" cmpd="sng" w="28575">
            <a:solidFill>
              <a:schemeClr val="dk1"/>
            </a:solidFill>
            <a:prstDash val="solid"/>
            <a:round/>
            <a:headEnd len="med" w="med" type="none"/>
            <a:tailEnd len="med" w="med" type="none"/>
          </a:ln>
        </p:spPr>
      </p:cxnSp>
      <p:sp>
        <p:nvSpPr>
          <p:cNvPr id="1838" name="Google Shape;1838;p95"/>
          <p:cNvSpPr txBox="1"/>
          <p:nvPr>
            <p:ph idx="1" type="body"/>
          </p:nvPr>
        </p:nvSpPr>
        <p:spPr>
          <a:xfrm>
            <a:off x="1456924" y="4292175"/>
            <a:ext cx="1767300" cy="32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Times New Roman"/>
                <a:cs typeface="Times New Roman"/>
                <a:sym typeface="Times New Roman"/>
              </a:rPr>
              <a:t>tan (𝜃°) = 0.833</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endParaRPr sz="1800">
              <a:latin typeface="Times New Roman"/>
              <a:ea typeface="Times New Roman"/>
              <a:cs typeface="Times New Roman"/>
              <a:sym typeface="Times New Roman"/>
            </a:endParaRPr>
          </a:p>
        </p:txBody>
      </p:sp>
      <p:grpSp>
        <p:nvGrpSpPr>
          <p:cNvPr id="1839" name="Google Shape;1839;p95"/>
          <p:cNvGrpSpPr/>
          <p:nvPr/>
        </p:nvGrpSpPr>
        <p:grpSpPr>
          <a:xfrm>
            <a:off x="397742" y="892658"/>
            <a:ext cx="1458106" cy="1110455"/>
            <a:chOff x="-2098225" y="1379675"/>
            <a:chExt cx="1133566" cy="1976601"/>
          </a:xfrm>
        </p:grpSpPr>
        <p:sp>
          <p:nvSpPr>
            <p:cNvPr id="1840" name="Google Shape;1840;p95"/>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841" name="Google Shape;1841;p95"/>
            <p:cNvCxnSpPr/>
            <p:nvPr/>
          </p:nvCxnSpPr>
          <p:spPr>
            <a:xfrm rot="10800000">
              <a:off x="-2022025" y="3356276"/>
              <a:ext cx="960900" cy="0"/>
            </a:xfrm>
            <a:prstGeom prst="straightConnector1">
              <a:avLst/>
            </a:prstGeom>
            <a:noFill/>
            <a:ln cap="flat" cmpd="sng" w="28575">
              <a:solidFill>
                <a:schemeClr val="accent5"/>
              </a:solidFill>
              <a:prstDash val="solid"/>
              <a:round/>
              <a:headEnd len="med" w="med" type="triangle"/>
              <a:tailEnd len="med" w="med" type="triangle"/>
            </a:ln>
          </p:spPr>
        </p:cxnSp>
        <p:cxnSp>
          <p:nvCxnSpPr>
            <p:cNvPr id="1842" name="Google Shape;1842;p95"/>
            <p:cNvCxnSpPr/>
            <p:nvPr/>
          </p:nvCxnSpPr>
          <p:spPr>
            <a:xfrm rot="10800000">
              <a:off x="-964659" y="1455875"/>
              <a:ext cx="0" cy="1668300"/>
            </a:xfrm>
            <a:prstGeom prst="straightConnector1">
              <a:avLst/>
            </a:prstGeom>
            <a:noFill/>
            <a:ln cap="flat" cmpd="sng" w="28575">
              <a:solidFill>
                <a:schemeClr val="accent5"/>
              </a:solidFill>
              <a:prstDash val="solid"/>
              <a:round/>
              <a:headEnd len="med" w="med" type="triangle"/>
              <a:tailEnd len="med" w="med" type="triangle"/>
            </a:ln>
          </p:spPr>
        </p:cxnSp>
        <p:cxnSp>
          <p:nvCxnSpPr>
            <p:cNvPr id="1843" name="Google Shape;1843;p95"/>
            <p:cNvCxnSpPr/>
            <p:nvPr/>
          </p:nvCxnSpPr>
          <p:spPr>
            <a:xfrm flipH="1">
              <a:off x="-2098225" y="1379675"/>
              <a:ext cx="960900" cy="1668300"/>
            </a:xfrm>
            <a:prstGeom prst="straightConnector1">
              <a:avLst/>
            </a:prstGeom>
            <a:noFill/>
            <a:ln cap="flat" cmpd="sng" w="28575">
              <a:solidFill>
                <a:srgbClr val="EBEDFE"/>
              </a:solidFill>
              <a:prstDash val="solid"/>
              <a:round/>
              <a:headEnd len="med" w="med" type="triangle"/>
              <a:tailEnd len="med" w="med" type="triangle"/>
            </a:ln>
          </p:spPr>
        </p:cxnSp>
      </p:grpSp>
      <p:sp>
        <p:nvSpPr>
          <p:cNvPr id="1844" name="Google Shape;1844;p95"/>
          <p:cNvSpPr/>
          <p:nvPr/>
        </p:nvSpPr>
        <p:spPr>
          <a:xfrm>
            <a:off x="1614919" y="1746933"/>
            <a:ext cx="120300" cy="1203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45" name="Google Shape;1845;p95"/>
          <p:cNvSpPr/>
          <p:nvPr/>
        </p:nvSpPr>
        <p:spPr>
          <a:xfrm>
            <a:off x="129075" y="1528918"/>
            <a:ext cx="706200" cy="706200"/>
          </a:xfrm>
          <a:prstGeom prst="arc">
            <a:avLst>
              <a:gd fmla="val 19350541" name="adj1"/>
              <a:gd fmla="val 0"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46" name="Google Shape;1846;p95"/>
          <p:cNvSpPr txBox="1"/>
          <p:nvPr>
            <p:ph idx="1" type="body"/>
          </p:nvPr>
        </p:nvSpPr>
        <p:spPr>
          <a:xfrm>
            <a:off x="1957325" y="1213725"/>
            <a:ext cx="8646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1.5 unit</a:t>
            </a:r>
            <a:endParaRPr sz="1800"/>
          </a:p>
        </p:txBody>
      </p:sp>
      <p:sp>
        <p:nvSpPr>
          <p:cNvPr id="1847" name="Google Shape;1847;p95"/>
          <p:cNvSpPr txBox="1"/>
          <p:nvPr>
            <p:ph idx="1" type="body"/>
          </p:nvPr>
        </p:nvSpPr>
        <p:spPr>
          <a:xfrm>
            <a:off x="705312" y="2055053"/>
            <a:ext cx="8646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1.8 unit</a:t>
            </a:r>
            <a:endParaRPr sz="1800"/>
          </a:p>
        </p:txBody>
      </p:sp>
      <p:sp>
        <p:nvSpPr>
          <p:cNvPr id="1848" name="Google Shape;1848;p95"/>
          <p:cNvSpPr txBox="1"/>
          <p:nvPr>
            <p:ph idx="1" type="body"/>
          </p:nvPr>
        </p:nvSpPr>
        <p:spPr>
          <a:xfrm>
            <a:off x="887859" y="1581509"/>
            <a:ext cx="780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𝜃°</a:t>
            </a:r>
            <a:endParaRPr sz="1800"/>
          </a:p>
        </p:txBody>
      </p:sp>
      <p:cxnSp>
        <p:nvCxnSpPr>
          <p:cNvPr id="1849" name="Google Shape;1849;p95"/>
          <p:cNvCxnSpPr/>
          <p:nvPr/>
        </p:nvCxnSpPr>
        <p:spPr>
          <a:xfrm flipH="1" rot="10800000">
            <a:off x="3135750" y="1719950"/>
            <a:ext cx="292200" cy="2512800"/>
          </a:xfrm>
          <a:prstGeom prst="straightConnector1">
            <a:avLst/>
          </a:prstGeom>
          <a:noFill/>
          <a:ln cap="flat" cmpd="sng" w="28575">
            <a:solidFill>
              <a:schemeClr val="dk1"/>
            </a:solidFill>
            <a:prstDash val="solid"/>
            <a:round/>
            <a:headEnd len="med" w="med" type="none"/>
            <a:tailEnd len="med" w="med" type="triangle"/>
          </a:ln>
        </p:spPr>
      </p:cxnSp>
      <p:sp>
        <p:nvSpPr>
          <p:cNvPr id="1850" name="Google Shape;1850;p95"/>
          <p:cNvSpPr/>
          <p:nvPr/>
        </p:nvSpPr>
        <p:spPr>
          <a:xfrm>
            <a:off x="3558075" y="4148151"/>
            <a:ext cx="706200" cy="706200"/>
          </a:xfrm>
          <a:prstGeom prst="arc">
            <a:avLst>
              <a:gd fmla="val 17646754" name="adj1"/>
              <a:gd fmla="val 0"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51" name="Google Shape;1851;p95"/>
          <p:cNvSpPr txBox="1"/>
          <p:nvPr>
            <p:ph idx="1" type="body"/>
          </p:nvPr>
        </p:nvSpPr>
        <p:spPr>
          <a:xfrm>
            <a:off x="4284984" y="4129542"/>
            <a:ext cx="780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𝜃°</a:t>
            </a:r>
            <a:endParaRPr sz="1800"/>
          </a:p>
        </p:txBody>
      </p:sp>
      <p:cxnSp>
        <p:nvCxnSpPr>
          <p:cNvPr id="1852" name="Google Shape;1852;p95"/>
          <p:cNvCxnSpPr/>
          <p:nvPr/>
        </p:nvCxnSpPr>
        <p:spPr>
          <a:xfrm rot="10800000">
            <a:off x="6312150" y="2374300"/>
            <a:ext cx="937200" cy="264000"/>
          </a:xfrm>
          <a:prstGeom prst="straightConnector1">
            <a:avLst/>
          </a:prstGeom>
          <a:noFill/>
          <a:ln cap="flat" cmpd="sng" w="28575">
            <a:solidFill>
              <a:schemeClr val="dk1"/>
            </a:solidFill>
            <a:prstDash val="solid"/>
            <a:round/>
            <a:headEnd len="med" w="med" type="none"/>
            <a:tailEnd len="med" w="med" type="triangle"/>
          </a:ln>
        </p:spPr>
      </p:cxnSp>
      <p:cxnSp>
        <p:nvCxnSpPr>
          <p:cNvPr id="1853" name="Google Shape;1853;p95"/>
          <p:cNvCxnSpPr/>
          <p:nvPr/>
        </p:nvCxnSpPr>
        <p:spPr>
          <a:xfrm flipH="1">
            <a:off x="3664025" y="1710925"/>
            <a:ext cx="3358800" cy="2788200"/>
          </a:xfrm>
          <a:prstGeom prst="straightConnector1">
            <a:avLst/>
          </a:prstGeom>
          <a:noFill/>
          <a:ln cap="flat" cmpd="sng" w="19050">
            <a:solidFill>
              <a:schemeClr val="accent5"/>
            </a:solidFill>
            <a:prstDash val="solid"/>
            <a:round/>
            <a:headEnd len="med" w="med" type="none"/>
            <a:tailEnd len="med" w="med" type="none"/>
          </a:ln>
        </p:spPr>
      </p:cxnSp>
      <p:cxnSp>
        <p:nvCxnSpPr>
          <p:cNvPr id="1854" name="Google Shape;1854;p95"/>
          <p:cNvCxnSpPr/>
          <p:nvPr/>
        </p:nvCxnSpPr>
        <p:spPr>
          <a:xfrm>
            <a:off x="7710875" y="3180450"/>
            <a:ext cx="519600" cy="0"/>
          </a:xfrm>
          <a:prstGeom prst="straightConnector1">
            <a:avLst/>
          </a:prstGeom>
          <a:noFill/>
          <a:ln cap="flat" cmpd="sng" w="28575">
            <a:solidFill>
              <a:schemeClr val="dk1"/>
            </a:solidFill>
            <a:prstDash val="solid"/>
            <a:round/>
            <a:headEnd len="med" w="med" type="none"/>
            <a:tailEnd len="med" w="med" type="none"/>
          </a:ln>
        </p:spPr>
      </p:cxnSp>
      <p:sp>
        <p:nvSpPr>
          <p:cNvPr id="1855" name="Google Shape;1855;p95"/>
          <p:cNvSpPr txBox="1"/>
          <p:nvPr>
            <p:ph idx="1" type="body"/>
          </p:nvPr>
        </p:nvSpPr>
        <p:spPr>
          <a:xfrm>
            <a:off x="8209207" y="2917950"/>
            <a:ext cx="1845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a:t>
            </a:r>
            <a:endParaRPr sz="1800"/>
          </a:p>
        </p:txBody>
      </p:sp>
      <p:sp>
        <p:nvSpPr>
          <p:cNvPr id="1856" name="Google Shape;1856;p95"/>
          <p:cNvSpPr txBox="1"/>
          <p:nvPr>
            <p:ph idx="1" type="body"/>
          </p:nvPr>
        </p:nvSpPr>
        <p:spPr>
          <a:xfrm>
            <a:off x="7704850" y="2909175"/>
            <a:ext cx="6219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39.8</a:t>
            </a:r>
            <a:endParaRPr sz="20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56"/>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854"/>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0" name="Shape 1860"/>
        <p:cNvGrpSpPr/>
        <p:nvPr/>
      </p:nvGrpSpPr>
      <p:grpSpPr>
        <a:xfrm>
          <a:off x="0" y="0"/>
          <a:ext cx="0" cy="0"/>
          <a:chOff x="0" y="0"/>
          <a:chExt cx="0" cy="0"/>
        </a:xfrm>
      </p:grpSpPr>
      <p:pic>
        <p:nvPicPr>
          <p:cNvPr id="1861" name="Google Shape;1861;p96"/>
          <p:cNvPicPr preferRelativeResize="0"/>
          <p:nvPr/>
        </p:nvPicPr>
        <p:blipFill rotWithShape="1">
          <a:blip r:embed="rId3">
            <a:alphaModFix/>
          </a:blip>
          <a:srcRect b="43690" l="0" r="57905" t="0"/>
          <a:stretch/>
        </p:blipFill>
        <p:spPr>
          <a:xfrm flipH="1" rot="10800000">
            <a:off x="4612100" y="2154950"/>
            <a:ext cx="2973425" cy="1592375"/>
          </a:xfrm>
          <a:prstGeom prst="rect">
            <a:avLst/>
          </a:prstGeom>
          <a:noFill/>
          <a:ln>
            <a:noFill/>
          </a:ln>
        </p:spPr>
      </p:pic>
      <p:sp>
        <p:nvSpPr>
          <p:cNvPr id="1862" name="Google Shape;1862;p9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Xisaabinta xagasha (Calculating the angle)</a:t>
            </a:r>
            <a:endParaRPr/>
          </a:p>
        </p:txBody>
      </p:sp>
      <p:pic>
        <p:nvPicPr>
          <p:cNvPr id="1863" name="Google Shape;1863;p96"/>
          <p:cNvPicPr preferRelativeResize="0"/>
          <p:nvPr/>
        </p:nvPicPr>
        <p:blipFill>
          <a:blip r:embed="rId4">
            <a:alphaModFix/>
          </a:blip>
          <a:stretch>
            <a:fillRect/>
          </a:stretch>
        </p:blipFill>
        <p:spPr>
          <a:xfrm>
            <a:off x="463625" y="939100"/>
            <a:ext cx="3991200" cy="3818101"/>
          </a:xfrm>
          <a:prstGeom prst="rect">
            <a:avLst/>
          </a:prstGeom>
          <a:noFill/>
          <a:ln>
            <a:noFill/>
          </a:ln>
        </p:spPr>
      </p:pic>
      <p:cxnSp>
        <p:nvCxnSpPr>
          <p:cNvPr id="1864" name="Google Shape;1864;p96"/>
          <p:cNvCxnSpPr/>
          <p:nvPr/>
        </p:nvCxnSpPr>
        <p:spPr>
          <a:xfrm>
            <a:off x="4202325" y="1054825"/>
            <a:ext cx="0" cy="3444900"/>
          </a:xfrm>
          <a:prstGeom prst="straightConnector1">
            <a:avLst/>
          </a:prstGeom>
          <a:noFill/>
          <a:ln cap="flat" cmpd="sng" w="19050">
            <a:solidFill>
              <a:schemeClr val="dk1"/>
            </a:solidFill>
            <a:prstDash val="solid"/>
            <a:round/>
            <a:headEnd len="med" w="med" type="none"/>
            <a:tailEnd len="med" w="med" type="none"/>
          </a:ln>
        </p:spPr>
      </p:cxnSp>
      <p:sp>
        <p:nvSpPr>
          <p:cNvPr id="1865" name="Google Shape;1865;p96"/>
          <p:cNvSpPr txBox="1"/>
          <p:nvPr/>
        </p:nvSpPr>
        <p:spPr>
          <a:xfrm>
            <a:off x="7401300" y="2731138"/>
            <a:ext cx="885300" cy="3135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400">
                <a:latin typeface="Lexend"/>
                <a:ea typeface="Lexend"/>
                <a:cs typeface="Lexend"/>
                <a:sym typeface="Lexend"/>
              </a:rPr>
              <a:t>Caasha</a:t>
            </a:r>
            <a:endParaRPr sz="1800">
              <a:latin typeface="Lexend"/>
              <a:ea typeface="Lexend"/>
              <a:cs typeface="Lexend"/>
              <a:sym typeface="Lexend"/>
            </a:endParaRPr>
          </a:p>
        </p:txBody>
      </p:sp>
      <p:pic>
        <p:nvPicPr>
          <p:cNvPr id="1866" name="Google Shape;1866;p96"/>
          <p:cNvPicPr preferRelativeResize="0"/>
          <p:nvPr/>
        </p:nvPicPr>
        <p:blipFill>
          <a:blip r:embed="rId7">
            <a:alphaModFix/>
          </a:blip>
          <a:stretch>
            <a:fillRect/>
          </a:stretch>
        </p:blipFill>
        <p:spPr>
          <a:xfrm flipH="1">
            <a:off x="7557236" y="1543806"/>
            <a:ext cx="623346" cy="1177024"/>
          </a:xfrm>
          <a:prstGeom prst="rect">
            <a:avLst/>
          </a:prstGeom>
          <a:noFill/>
          <a:ln>
            <a:noFill/>
          </a:ln>
        </p:spPr>
      </p:pic>
      <p:pic>
        <p:nvPicPr>
          <p:cNvPr id="1867" name="Google Shape;1867;p96"/>
          <p:cNvPicPr preferRelativeResize="0"/>
          <p:nvPr/>
        </p:nvPicPr>
        <p:blipFill rotWithShape="1">
          <a:blip r:embed="rId3">
            <a:alphaModFix/>
          </a:blip>
          <a:srcRect b="0" l="0" r="70143" t="56280"/>
          <a:stretch/>
        </p:blipFill>
        <p:spPr>
          <a:xfrm>
            <a:off x="5397125" y="716725"/>
            <a:ext cx="2076349" cy="1334999"/>
          </a:xfrm>
          <a:prstGeom prst="rect">
            <a:avLst/>
          </a:prstGeom>
          <a:noFill/>
          <a:ln>
            <a:noFill/>
          </a:ln>
        </p:spPr>
      </p:pic>
      <p:sp>
        <p:nvSpPr>
          <p:cNvPr id="1868" name="Google Shape;1868;p96"/>
          <p:cNvSpPr txBox="1"/>
          <p:nvPr>
            <p:ph idx="1" type="body"/>
          </p:nvPr>
        </p:nvSpPr>
        <p:spPr>
          <a:xfrm>
            <a:off x="5482058" y="896281"/>
            <a:ext cx="1959000" cy="27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Haa, laakiin habkani ma aha mid sax ah.</a:t>
            </a:r>
            <a:endParaRPr sz="1800"/>
          </a:p>
        </p:txBody>
      </p:sp>
      <p:sp>
        <p:nvSpPr>
          <p:cNvPr id="1869" name="Google Shape;1869;p96"/>
          <p:cNvSpPr txBox="1"/>
          <p:nvPr>
            <p:ph idx="1" type="body"/>
          </p:nvPr>
        </p:nvSpPr>
        <p:spPr>
          <a:xfrm>
            <a:off x="4735418" y="2476375"/>
            <a:ext cx="2633100" cy="27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Waa inay jirtaa hab kale, oo aan ku tiirsanayn shax (table) ama garaaf (graph) oo ka sax badan.</a:t>
            </a:r>
            <a:r>
              <a:rPr lang="en-GB" sz="1400">
                <a:latin typeface="Lexend"/>
              </a:rPr>
              <a:t/>
            </a:r>
            <a:r>
              <a:rPr lang="en-GB" sz="1400">
                <a:latin typeface="Lexend"/>
              </a:rPr>
              <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6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6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3" name="Shape 1873"/>
        <p:cNvGrpSpPr/>
        <p:nvPr/>
      </p:nvGrpSpPr>
      <p:grpSpPr>
        <a:xfrm>
          <a:off x="0" y="0"/>
          <a:ext cx="0" cy="0"/>
          <a:chOff x="0" y="0"/>
          <a:chExt cx="0" cy="0"/>
        </a:xfrm>
      </p:grpSpPr>
      <p:sp>
        <p:nvSpPr>
          <p:cNvPr id="1874" name="Google Shape;1874;p97"/>
          <p:cNvSpPr txBox="1"/>
          <p:nvPr>
            <p:ph type="title"/>
          </p:nvPr>
        </p:nvSpPr>
        <p:spPr>
          <a:xfrm>
            <a:off x="324000" y="0"/>
            <a:ext cx="29349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Xisaabinta xagasha (Calculating the angle)</a:t>
            </a:r>
            <a:endParaRPr/>
          </a:p>
        </p:txBody>
      </p:sp>
      <p:sp>
        <p:nvSpPr>
          <p:cNvPr id="1875" name="Google Shape;1875;p97"/>
          <p:cNvSpPr txBox="1"/>
          <p:nvPr>
            <p:ph idx="1" type="body"/>
          </p:nvPr>
        </p:nvSpPr>
        <p:spPr>
          <a:xfrm>
            <a:off x="324000" y="779570"/>
            <a:ext cx="8496000" cy="2718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Shaqada taanjanta (tangent function), tan (𝜃°), waxay soo celisaa saamiga (ratio) ee qiime (value) la siiyay 𝜃°.</a:t>
            </a:r>
            <a:r>
              <a:rPr lang="en-GB" sz="1100">
                <a:solidFill>
                  <a:schemeClr val="accent5"/>
                </a:solidFill>
                <a:latin typeface="Lexend"/>
              </a:rPr>
              <a:t/>
            </a:r>
            <a:r>
              <a:rPr lang="en-GB" sz="1100">
                <a:latin typeface="Lexend"/>
                <a:ea typeface="Times New Roman"/>
                <a:cs typeface="Times New Roman"/>
                <a:sym typeface="Times New Roman"/>
              </a:rPr>
              <a:t/>
            </a:r>
            <a:r>
              <a:rPr lang="en-GB" sz="1100">
                <a:latin typeface="Lexend"/>
              </a:rPr>
              <a:t/>
            </a:r>
            <a:r>
              <a:rPr lang="en-GB" sz="1100">
                <a:latin typeface="Lexend"/>
                <a:ea typeface="Times New Roman"/>
                <a:cs typeface="Times New Roman"/>
                <a:sym typeface="Times New Roman"/>
              </a:rPr>
              <a:t/>
            </a:r>
            <a:r>
              <a:rPr lang="en-GB" sz="1100">
                <a:solidFill>
                  <a:schemeClr val="accent5"/>
                </a:solidFill>
                <a:latin typeface="Lexend"/>
              </a:rPr>
              <a:t/>
            </a:r>
            <a:r>
              <a:rPr lang="en-GB" sz="1100">
                <a:latin typeface="Lexend"/>
              </a:rPr>
              <a:t/>
            </a:r>
            <a:r>
              <a:rPr lang="en-GB" sz="1100">
                <a:latin typeface="Lexend"/>
                <a:ea typeface="Times New Roman"/>
                <a:cs typeface="Times New Roman"/>
                <a:sym typeface="Times New Roman"/>
              </a:rPr>
              <a:t/>
            </a:r>
            <a:r>
              <a:rPr lang="en-GB" sz="1100">
                <a:latin typeface="Lexend"/>
              </a:rPr>
              <a:t/>
            </a:r>
            <a:r>
              <a:rPr lang="en-GB" sz="1100">
                <a:latin typeface="Lexend"/>
                <a:ea typeface="Times New Roman"/>
                <a:cs typeface="Times New Roman"/>
                <a:sym typeface="Times New Roman"/>
              </a:rPr>
              <a:t/>
            </a:r>
            <a:r>
              <a:rPr lang="en-GB" sz="1100">
                <a:latin typeface="Lexend"/>
              </a:rPr>
              <a:t/>
            </a:r>
            <a:endParaRPr sz="1800"/>
          </a:p>
        </p:txBody>
      </p:sp>
      <p:sp>
        <p:nvSpPr>
          <p:cNvPr id="1876" name="Google Shape;1876;p97"/>
          <p:cNvSpPr txBox="1"/>
          <p:nvPr>
            <p:ph idx="1" type="body"/>
          </p:nvPr>
        </p:nvSpPr>
        <p:spPr>
          <a:xfrm>
            <a:off x="5636987" y="702009"/>
            <a:ext cx="1288200" cy="2718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ka soo horjeeda (opposite)</a:t>
            </a:r>
            <a:endParaRPr sz="1800"/>
          </a:p>
        </p:txBody>
      </p:sp>
      <p:sp>
        <p:nvSpPr>
          <p:cNvPr id="1877" name="Google Shape;1877;p97"/>
          <p:cNvSpPr txBox="1"/>
          <p:nvPr>
            <p:ph idx="1" type="body"/>
          </p:nvPr>
        </p:nvSpPr>
        <p:spPr>
          <a:xfrm>
            <a:off x="5636987" y="942807"/>
            <a:ext cx="1288200" cy="2718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ku xiga (adjacent)</a:t>
            </a:r>
            <a:endParaRPr sz="1800"/>
          </a:p>
        </p:txBody>
      </p:sp>
      <p:cxnSp>
        <p:nvCxnSpPr>
          <p:cNvPr id="1878" name="Google Shape;1878;p97"/>
          <p:cNvCxnSpPr/>
          <p:nvPr/>
        </p:nvCxnSpPr>
        <p:spPr>
          <a:xfrm>
            <a:off x="5623339" y="960166"/>
            <a:ext cx="1029000" cy="0"/>
          </a:xfrm>
          <a:prstGeom prst="straightConnector1">
            <a:avLst/>
          </a:prstGeom>
          <a:noFill/>
          <a:ln cap="flat" cmpd="sng" w="19050">
            <a:solidFill>
              <a:schemeClr val="dk1"/>
            </a:solidFill>
            <a:prstDash val="solid"/>
            <a:round/>
            <a:headEnd len="med" w="med" type="none"/>
            <a:tailEnd len="med" w="med" type="none"/>
          </a:ln>
        </p:spPr>
      </p:cxnSp>
      <p:sp>
        <p:nvSpPr>
          <p:cNvPr id="1879" name="Google Shape;1879;p97"/>
          <p:cNvSpPr txBox="1"/>
          <p:nvPr>
            <p:ph idx="1" type="body"/>
          </p:nvPr>
        </p:nvSpPr>
        <p:spPr>
          <a:xfrm>
            <a:off x="324000" y="1820316"/>
            <a:ext cx="8496000" cy="271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Haddii aad ka heli karto saamiga (ratio) xagasha, waxaa suurtogal ah inaad isticmaasho rogaal-celinta (inverse) si aad uga hesho xagasha saamiga (ratio) la siiyay. Xisaabiyahaagu (calculator) wuxuu kaa caawinayaa inaad tan si degdeg ah oo sax ah u samayso.</a:t>
            </a:r>
            <a:endParaRPr sz="1800"/>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3" name="Shape 1883"/>
        <p:cNvGrpSpPr/>
        <p:nvPr/>
      </p:nvGrpSpPr>
      <p:grpSpPr>
        <a:xfrm>
          <a:off x="0" y="0"/>
          <a:ext cx="0" cy="0"/>
          <a:chOff x="0" y="0"/>
          <a:chExt cx="0" cy="0"/>
        </a:xfrm>
      </p:grpSpPr>
      <p:sp>
        <p:nvSpPr>
          <p:cNvPr id="1884" name="Google Shape;1884;p9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Xisaabinta xagasha (Calculating the angle)</a:t>
            </a:r>
            <a:endParaRPr/>
          </a:p>
        </p:txBody>
      </p:sp>
      <p:sp>
        <p:nvSpPr>
          <p:cNvPr id="1885" name="Google Shape;1885;p98"/>
          <p:cNvSpPr txBox="1"/>
          <p:nvPr>
            <p:ph idx="1" type="body"/>
          </p:nvPr>
        </p:nvSpPr>
        <p:spPr>
          <a:xfrm>
            <a:off x="324000" y="820500"/>
            <a:ext cx="8496000" cy="27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Haddii shaqada taanjanta (tangent function) ay tahay sida hawlgalka (operation) lagu helo saamiga (ratio) xagasha, markaas rogaal-celinta shaqada taanjanta (inverse of the tangent function) waxay ka heshaa xagasha saamiga (ratio).</a:t>
            </a:r>
            <a:endParaRPr sz="1800"/>
          </a:p>
        </p:txBody>
      </p:sp>
      <p:sp>
        <p:nvSpPr>
          <p:cNvPr id="1886" name="Google Shape;1886;p98"/>
          <p:cNvSpPr txBox="1"/>
          <p:nvPr>
            <p:ph idx="1" type="body"/>
          </p:nvPr>
        </p:nvSpPr>
        <p:spPr>
          <a:xfrm>
            <a:off x="3279687" y="1688975"/>
            <a:ext cx="1656300" cy="32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Times New Roman"/>
                <a:cs typeface="Times New Roman"/>
                <a:sym typeface="Times New Roman"/>
              </a:rPr>
              <a:t>tan (𝜃°) = 0.714</a:t>
            </a:r>
            <a:r>
              <a:rPr lang="en-GB" sz="1100">
                <a:latin typeface="Lexend"/>
              </a:rPr>
              <a:t/>
            </a:r>
            <a:r>
              <a:rPr lang="en-GB" sz="1100">
                <a:latin typeface="Lexend"/>
                <a:ea typeface="Times New Roman"/>
                <a:cs typeface="Times New Roman"/>
                <a:sym typeface="Times New Roman"/>
              </a:rPr>
              <a:t/>
            </a:r>
            <a:r>
              <a:rPr lang="en-GB" sz="1100">
                <a:latin typeface="Lexend"/>
              </a:rPr>
              <a:t/>
            </a:r>
            <a:endParaRPr sz="1800"/>
          </a:p>
        </p:txBody>
      </p:sp>
      <p:sp>
        <p:nvSpPr>
          <p:cNvPr id="1887" name="Google Shape;1887;p98"/>
          <p:cNvSpPr txBox="1"/>
          <p:nvPr>
            <p:ph idx="1" type="body"/>
          </p:nvPr>
        </p:nvSpPr>
        <p:spPr>
          <a:xfrm>
            <a:off x="3816366" y="2484550"/>
            <a:ext cx="4255200" cy="32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Times New Roman"/>
                <a:cs typeface="Times New Roman"/>
                <a:sym typeface="Times New Roman"/>
              </a:rPr>
              <a:t>𝜃° = shaqada rogaal-celinta taanjanta (inverse tangent function) (0.714)</a:t>
            </a:r>
            <a:r>
              <a:rPr lang="en-GB" sz="1100">
                <a:latin typeface="Lexend"/>
              </a:rPr>
              <a:t/>
            </a:r>
            <a:r>
              <a:rPr lang="en-GB" sz="1100">
                <a:latin typeface="Lexend"/>
                <a:ea typeface="Times New Roman"/>
                <a:cs typeface="Times New Roman"/>
                <a:sym typeface="Times New Roman"/>
              </a:rPr>
              <a:t/>
            </a:r>
            <a:r>
              <a:rPr lang="en-GB" sz="1100">
                <a:latin typeface="Lexend"/>
              </a:rPr>
              <a:t/>
            </a:r>
            <a:endParaRPr sz="1800"/>
          </a:p>
        </p:txBody>
      </p:sp>
      <p:sp>
        <p:nvSpPr>
          <p:cNvPr id="1888" name="Google Shape;1888;p98"/>
          <p:cNvSpPr/>
          <p:nvPr/>
        </p:nvSpPr>
        <p:spPr>
          <a:xfrm>
            <a:off x="2986175" y="1932550"/>
            <a:ext cx="125175" cy="406253"/>
          </a:xfrm>
          <a:custGeom>
            <a:rect b="b" l="l" r="r" t="t"/>
            <a:pathLst>
              <a:path extrusionOk="0" h="13957" w="5007">
                <a:moveTo>
                  <a:pt x="3499" y="0"/>
                </a:moveTo>
                <a:cubicBezTo>
                  <a:pt x="1709" y="1789"/>
                  <a:pt x="-312" y="4294"/>
                  <a:pt x="104" y="6790"/>
                </a:cubicBezTo>
                <a:cubicBezTo>
                  <a:pt x="580" y="9645"/>
                  <a:pt x="3715" y="11367"/>
                  <a:pt x="5008" y="13957"/>
                </a:cubicBezTo>
              </a:path>
            </a:pathLst>
          </a:custGeom>
          <a:noFill/>
          <a:ln cap="flat" cmpd="sng" w="28575">
            <a:solidFill>
              <a:schemeClr val="dk1"/>
            </a:solidFill>
            <a:prstDash val="solid"/>
            <a:round/>
            <a:headEnd len="med" w="med" type="none"/>
            <a:tailEnd len="med" w="med" type="triangle"/>
          </a:ln>
        </p:spPr>
        <p:txBody>
          <a:bodyPr wrap="square">
            <a:normAutofit/>
          </a:bodyPr>
          <a:p/>
        </p:txBody>
      </p:sp>
      <p:sp>
        <p:nvSpPr>
          <p:cNvPr id="1889" name="Google Shape;1889;p98"/>
          <p:cNvSpPr/>
          <p:nvPr/>
        </p:nvSpPr>
        <p:spPr>
          <a:xfrm flipH="1">
            <a:off x="5035250" y="1932550"/>
            <a:ext cx="125175" cy="406253"/>
          </a:xfrm>
          <a:custGeom>
            <a:rect b="b" l="l" r="r" t="t"/>
            <a:pathLst>
              <a:path extrusionOk="0" h="13957" w="5007">
                <a:moveTo>
                  <a:pt x="3499" y="0"/>
                </a:moveTo>
                <a:cubicBezTo>
                  <a:pt x="1709" y="1789"/>
                  <a:pt x="-312" y="4294"/>
                  <a:pt x="104" y="6790"/>
                </a:cubicBezTo>
                <a:cubicBezTo>
                  <a:pt x="580" y="9645"/>
                  <a:pt x="3715" y="11367"/>
                  <a:pt x="5008" y="13957"/>
                </a:cubicBezTo>
              </a:path>
            </a:pathLst>
          </a:custGeom>
          <a:noFill/>
          <a:ln cap="flat" cmpd="sng" w="28575">
            <a:solidFill>
              <a:schemeClr val="dk1"/>
            </a:solidFill>
            <a:prstDash val="solid"/>
            <a:round/>
            <a:headEnd len="med" w="med" type="none"/>
            <a:tailEnd len="med" w="med" type="triangle"/>
          </a:ln>
        </p:spPr>
        <p:txBody>
          <a:bodyPr wrap="square">
            <a:normAutofit/>
          </a:bodyPr>
          <a:p/>
        </p:txBody>
      </p:sp>
      <p:sp>
        <p:nvSpPr>
          <p:cNvPr id="1890" name="Google Shape;1890;p98"/>
          <p:cNvSpPr txBox="1"/>
          <p:nvPr>
            <p:ph idx="1" type="body"/>
          </p:nvPr>
        </p:nvSpPr>
        <p:spPr>
          <a:xfrm>
            <a:off x="1089800" y="1767075"/>
            <a:ext cx="19254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solidFill>
                  <a:schemeClr val="accent5"/>
                </a:solidFill>
                <a:latin typeface="Lexend"/>
              </a:rPr>
              <a:t>shaqada rogaal-celinta taanjanta (inverse tangent function)</a:t>
            </a:r>
            <a:r>
              <a:rPr lang="en-GB" sz="1100">
                <a:solidFill>
                  <a:schemeClr val="accent5"/>
                </a:solidFill>
                <a:latin typeface="Lexend"/>
              </a:rPr>
              <a:t/>
            </a:r>
            <a:endParaRPr sz="1800">
              <a:solidFill>
                <a:schemeClr val="accent5"/>
              </a:solidFill>
            </a:endParaRPr>
          </a:p>
        </p:txBody>
      </p:sp>
      <p:sp>
        <p:nvSpPr>
          <p:cNvPr id="1891" name="Google Shape;1891;p98"/>
          <p:cNvSpPr txBox="1"/>
          <p:nvPr>
            <p:ph idx="1" type="body"/>
          </p:nvPr>
        </p:nvSpPr>
        <p:spPr>
          <a:xfrm>
            <a:off x="5345327" y="1767075"/>
            <a:ext cx="18609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solidFill>
                  <a:schemeClr val="accent5"/>
                </a:solidFill>
                <a:latin typeface="Lexend"/>
              </a:rPr>
              <a:t>shaqada rogaal-celinta taanjanta (inverse tangent function)</a:t>
            </a:r>
            <a:r>
              <a:rPr lang="en-GB" sz="1100">
                <a:solidFill>
                  <a:schemeClr val="accent5"/>
                </a:solidFill>
                <a:latin typeface="Lexend"/>
              </a:rPr>
              <a:t/>
            </a:r>
            <a:endParaRPr sz="1800">
              <a:solidFill>
                <a:schemeClr val="accent5"/>
              </a:solidFill>
            </a:endParaRPr>
          </a:p>
        </p:txBody>
      </p:sp>
      <p:sp>
        <p:nvSpPr>
          <p:cNvPr id="1892" name="Google Shape;1892;p98"/>
          <p:cNvSpPr txBox="1"/>
          <p:nvPr>
            <p:ph idx="1" type="body"/>
          </p:nvPr>
        </p:nvSpPr>
        <p:spPr>
          <a:xfrm>
            <a:off x="411480" y="4163040"/>
            <a:ext cx="1801800" cy="32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Times New Roman"/>
                <a:cs typeface="Times New Roman"/>
                <a:sym typeface="Times New Roman"/>
              </a:rPr>
              <a:t>𝜃° = tan-1 (0.714)</a:t>
            </a:r>
            <a:r>
              <a:rPr lang="en-GB" sz="1100">
                <a:latin typeface="Lexend"/>
              </a:rPr>
              <a:t/>
            </a:r>
            <a:r>
              <a:rPr lang="en-GB" sz="1100">
                <a:latin typeface="Lexend"/>
                <a:ea typeface="Times New Roman"/>
                <a:cs typeface="Times New Roman"/>
                <a:sym typeface="Times New Roman"/>
              </a:rPr>
              <a:t/>
            </a:r>
            <a:r>
              <a:rPr lang="en-GB" sz="1100">
                <a:latin typeface="Lexend"/>
              </a:rPr>
              <a:t/>
            </a:r>
            <a:r>
              <a:rPr lang="en-GB" sz="1100">
                <a:latin typeface="Lexend"/>
                <a:ea typeface="Times New Roman"/>
                <a:cs typeface="Times New Roman"/>
                <a:sym typeface="Times New Roman"/>
              </a:rPr>
              <a:t/>
            </a:r>
            <a:r>
              <a:rPr baseline="30000" lang="en-GB" sz="1100">
                <a:latin typeface="Lexend"/>
              </a:rPr>
              <a:t/>
            </a:r>
            <a:r>
              <a:rPr lang="en-GB" sz="1100">
                <a:latin typeface="Lexend"/>
              </a:rPr>
              <a:t/>
            </a:r>
            <a:endParaRPr sz="1800"/>
          </a:p>
        </p:txBody>
      </p:sp>
      <p:sp>
        <p:nvSpPr>
          <p:cNvPr id="1893" name="Google Shape;1893;p98"/>
          <p:cNvSpPr txBox="1"/>
          <p:nvPr>
            <p:ph idx="1" type="body"/>
          </p:nvPr>
        </p:nvSpPr>
        <p:spPr>
          <a:xfrm>
            <a:off x="4527144" y="4163040"/>
            <a:ext cx="2112900" cy="32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ea typeface="Times New Roman"/>
                <a:cs typeface="Times New Roman"/>
                <a:sym typeface="Times New Roman"/>
              </a:rPr>
              <a:t>𝜃</a:t>
            </a:r>
            <a:r>
              <a:rPr lang="en-GB" sz="1100">
                <a:latin typeface="Lexend"/>
              </a:rPr>
              <a:t>°</a:t>
            </a:r>
            <a:r>
              <a:rPr lang="en-GB" sz="1100">
                <a:latin typeface="Lexend"/>
                <a:ea typeface="Times New Roman"/>
                <a:cs typeface="Times New Roman"/>
                <a:sym typeface="Times New Roman"/>
              </a:rPr>
              <a:t> </a:t>
            </a:r>
            <a:r>
              <a:rPr lang="en-GB" sz="1100">
                <a:latin typeface="Lexend"/>
              </a:rPr>
              <a:t>= 35.52683659°</a:t>
            </a:r>
            <a:endParaRPr sz="1800"/>
          </a:p>
        </p:txBody>
      </p:sp>
      <p:sp>
        <p:nvSpPr>
          <p:cNvPr id="1894" name="Google Shape;1894;p98"/>
          <p:cNvSpPr txBox="1"/>
          <p:nvPr>
            <p:ph idx="1" type="body"/>
          </p:nvPr>
        </p:nvSpPr>
        <p:spPr>
          <a:xfrm>
            <a:off x="411480" y="4437360"/>
            <a:ext cx="21129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ea typeface="Times New Roman"/>
                <a:cs typeface="Times New Roman"/>
                <a:sym typeface="Times New Roman"/>
              </a:rPr>
              <a:t>𝜃° = 35.5° (1 dp)</a:t>
            </a:r>
            <a:r>
              <a:rPr lang="en-GB" sz="1100">
                <a:latin typeface="Lexend"/>
              </a:rPr>
              <a:t/>
            </a:r>
            <a:r>
              <a:rPr lang="en-GB" sz="1100">
                <a:latin typeface="Lexend"/>
                <a:ea typeface="Times New Roman"/>
                <a:cs typeface="Times New Roman"/>
                <a:sym typeface="Times New Roman"/>
              </a:rPr>
              <a:t/>
            </a:r>
            <a:r>
              <a:rPr lang="en-GB" sz="1100">
                <a:latin typeface="Lexend"/>
              </a:rPr>
              <a:t/>
            </a:r>
            <a:endParaRPr sz="1800"/>
          </a:p>
        </p:txBody>
      </p:sp>
      <p:cxnSp>
        <p:nvCxnSpPr>
          <p:cNvPr id="1895" name="Google Shape;1895;p98"/>
          <p:cNvCxnSpPr/>
          <p:nvPr/>
        </p:nvCxnSpPr>
        <p:spPr>
          <a:xfrm>
            <a:off x="1628875" y="2433125"/>
            <a:ext cx="377100" cy="716700"/>
          </a:xfrm>
          <a:prstGeom prst="straightConnector1">
            <a:avLst/>
          </a:prstGeom>
          <a:noFill/>
          <a:ln cap="flat" cmpd="sng" w="38100">
            <a:solidFill>
              <a:schemeClr val="dk1"/>
            </a:solidFill>
            <a:prstDash val="solid"/>
            <a:round/>
            <a:headEnd len="med" w="med" type="triangle"/>
            <a:tailEnd len="med" w="med" type="none"/>
          </a:ln>
        </p:spPr>
      </p:cxnSp>
      <p:sp>
        <p:nvSpPr>
          <p:cNvPr id="1896" name="Google Shape;1896;p98"/>
          <p:cNvSpPr txBox="1"/>
          <p:nvPr>
            <p:ph idx="1" type="body"/>
          </p:nvPr>
        </p:nvSpPr>
        <p:spPr>
          <a:xfrm>
            <a:off x="1009800" y="3182700"/>
            <a:ext cx="2410800" cy="27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Ku qoran xisaabiyahaaga sayniska (scientific calculator)</a:t>
            </a:r>
            <a:endParaRPr sz="1800"/>
          </a:p>
        </p:txBody>
      </p:sp>
      <p:pic>
        <p:nvPicPr>
          <p:cNvPr id="1897" name="Google Shape;1897;p98"/>
          <p:cNvPicPr preferRelativeResize="0"/>
          <p:nvPr/>
        </p:nvPicPr>
        <p:blipFill>
          <a:blip r:embed="rId3">
            <a:alphaModFix/>
          </a:blip>
          <a:stretch>
            <a:fillRect/>
          </a:stretch>
        </p:blipFill>
        <p:spPr>
          <a:xfrm>
            <a:off x="1455850" y="3898563"/>
            <a:ext cx="1847850" cy="695325"/>
          </a:xfrm>
          <a:prstGeom prst="rect">
            <a:avLst/>
          </a:prstGeom>
          <a:noFill/>
          <a:ln>
            <a:noFill/>
          </a:ln>
        </p:spPr>
      </p:pic>
      <p:sp>
        <p:nvSpPr>
          <p:cNvPr id="1898" name="Google Shape;1898;p98"/>
          <p:cNvSpPr txBox="1"/>
          <p:nvPr>
            <p:ph idx="1" type="body"/>
          </p:nvPr>
        </p:nvSpPr>
        <p:spPr>
          <a:xfrm>
            <a:off x="6179099" y="3293700"/>
            <a:ext cx="25602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Shaqada tangent-ka rogaal celiska ah waxaa loo yaqaan arctangent (arctangent).</a:t>
            </a:r>
            <a:r>
              <a:rPr lang="en-GB" sz="1100">
                <a:solidFill>
                  <a:schemeClr val="accent5"/>
                </a:solidFill>
                <a:latin typeface="Lexend"/>
              </a:rPr>
              <a:t/>
            </a:r>
            <a:r>
              <a:rPr lang="en-GB" sz="1100">
                <a:solidFill>
                  <a:schemeClr val="accent5"/>
                </a:solidFill>
                <a:latin typeface="Lexend"/>
              </a:rPr>
              <a:t/>
            </a:r>
            <a:r>
              <a:rPr lang="en-GB" sz="1100">
                <a:latin typeface="Lexend"/>
              </a:rPr>
              <a:t/>
            </a:r>
            <a:r>
              <a:rPr lang="en-GB" sz="1100">
                <a:solidFill>
                  <a:schemeClr val="accent5"/>
                </a:solidFill>
                <a:latin typeface="Lexend"/>
              </a:rPr>
              <a:t/>
            </a:r>
            <a:endParaRPr sz="1800">
              <a:solidFill>
                <a:schemeClr val="accent5"/>
              </a:solidFill>
            </a:endParaRPr>
          </a:p>
        </p:txBody>
      </p:sp>
      <p:sp>
        <p:nvSpPr>
          <p:cNvPr id="1899" name="Google Shape;1899;p98"/>
          <p:cNvSpPr txBox="1"/>
          <p:nvPr>
            <p:ph idx="1" type="body"/>
          </p:nvPr>
        </p:nvSpPr>
        <p:spPr>
          <a:xfrm>
            <a:off x="2469312" y="4163040"/>
            <a:ext cx="1801800" cy="32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 arctan(0.714)</a:t>
            </a:r>
            <a:r>
              <a:rPr lang="en-GB" sz="1100">
                <a:latin typeface="Lexend"/>
                <a:ea typeface="Times New Roman"/>
                <a:cs typeface="Times New Roman"/>
                <a:sym typeface="Times New Roman"/>
              </a:rPr>
              <a:t/>
            </a:r>
            <a:r>
              <a:rPr lang="en-GB" sz="1100">
                <a:latin typeface="Lexend"/>
                <a:ea typeface="Times New Roman"/>
                <a:cs typeface="Times New Roman"/>
                <a:sym typeface="Times New Roman"/>
              </a:rPr>
              <a:t/>
            </a:r>
            <a:r>
              <a:rPr lang="en-GB" sz="1100">
                <a:latin typeface="Lexend"/>
              </a:rPr>
              <a:t/>
            </a:r>
            <a:endParaRPr sz="1800"/>
          </a:p>
        </p:txBody>
      </p:sp>
      <p:sp>
        <p:nvSpPr>
          <p:cNvPr id="1900" name="TextBox 1899"/>
          <p:cNvSpPr txBox="1"/>
          <p:nvPr/>
        </p:nvSpPr>
        <p:spPr>
          <a:xfrm>
            <a:off x="411480" y="3888720"/>
            <a:ext cx="2194560" cy="256032"/>
          </a:xfrm>
          <a:prstGeom prst="rect">
            <a:avLst/>
          </a:prstGeom>
          <a:noFill/>
        </p:spPr>
        <p:txBody>
          <a:bodyPr wrap="none">
            <a:spAutoFit/>
          </a:bodyPr>
          <a:lstStyle/>
          <a:p>
            <a:r>
              <a:rPr sz="1100" b="1">
                <a:latin typeface="Lexend"/>
              </a:rPr>
              <a:t>Jawaabaha:</a:t>
            </a: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8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8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9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9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8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9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9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9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9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9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9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9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9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3" name="Shape 1903"/>
        <p:cNvGrpSpPr/>
        <p:nvPr/>
      </p:nvGrpSpPr>
      <p:grpSpPr>
        <a:xfrm>
          <a:off x="0" y="0"/>
          <a:ext cx="0" cy="0"/>
          <a:chOff x="0" y="0"/>
          <a:chExt cx="0" cy="0"/>
        </a:xfrm>
      </p:grpSpPr>
      <p:sp>
        <p:nvSpPr>
          <p:cNvPr id="1904" name="Google Shape;1904;p99"/>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Xisaabinta xagasha (angle)</a:t>
            </a:r>
            <a:endParaRPr/>
          </a:p>
        </p:txBody>
      </p:sp>
      <p:sp>
        <p:nvSpPr>
          <p:cNvPr id="1905" name="Google Shape;1905;p99"/>
          <p:cNvSpPr txBox="1"/>
          <p:nvPr>
            <p:ph type="title"/>
          </p:nvPr>
        </p:nvSpPr>
        <p:spPr>
          <a:xfrm>
            <a:off x="324000" y="809988"/>
            <a:ext cx="8179200" cy="489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a:latin typeface="Lexend"/>
              </a:rPr>
              <a:t>Kee ka mid ah kuwan soo socdaa waxay u dhigmaan 𝜃° = tan-1 (0.382) ?</a:t>
            </a:r>
            <a:r>
              <a:rPr lang="en-GB" sz="1800">
                <a:latin typeface="Lexend"/>
                <a:ea typeface="Times New Roman"/>
                <a:cs typeface="Times New Roman"/>
                <a:sym typeface="Times New Roman"/>
              </a:rPr>
              <a:t/>
            </a:r>
            <a:r>
              <a:rPr lang="en-GB">
                <a:latin typeface="Lexend"/>
              </a:rPr>
              <a:t/>
            </a:r>
            <a:r>
              <a:rPr lang="en-GB" sz="1800">
                <a:latin typeface="Lexend"/>
                <a:ea typeface="Times New Roman"/>
                <a:cs typeface="Times New Roman"/>
                <a:sym typeface="Times New Roman"/>
              </a:rPr>
              <a:t/>
            </a:r>
            <a:r>
              <a:rPr lang="en-GB" sz="1800">
                <a:latin typeface="Lexend"/>
              </a:rPr>
              <a:t/>
            </a:r>
            <a:r>
              <a:rPr lang="en-GB" sz="1800">
                <a:latin typeface="Lexend"/>
                <a:ea typeface="Times New Roman"/>
                <a:cs typeface="Times New Roman"/>
                <a:sym typeface="Times New Roman"/>
              </a:rPr>
              <a:t/>
            </a:r>
            <a:r>
              <a:rPr baseline="30000" lang="en-GB" sz="1800">
                <a:latin typeface="Lexend"/>
              </a:rPr>
              <a:t/>
            </a:r>
            <a:r>
              <a:rPr lang="en-GB" sz="1800">
                <a:latin typeface="Lexend"/>
              </a:rPr>
              <a:t/>
            </a:r>
            <a:r>
              <a:rPr lang="en-GB">
                <a:latin typeface="Lexend"/>
              </a:rPr>
              <a:t/>
            </a:r>
            <a:r>
              <a:rPr lang="en-GB">
                <a:latin typeface="Lexend"/>
              </a:rPr>
              <a:t/>
            </a:r>
            <a:endParaRPr/>
          </a:p>
        </p:txBody>
      </p:sp>
      <p:sp>
        <p:nvSpPr>
          <p:cNvPr id="1906" name="Google Shape;1906;p99"/>
          <p:cNvSpPr txBox="1"/>
          <p:nvPr>
            <p:ph idx="1" type="subTitle"/>
          </p:nvPr>
        </p:nvSpPr>
        <p:spPr>
          <a:xfrm>
            <a:off x="1034425" y="1685375"/>
            <a:ext cx="7506600" cy="3246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Clr>
                <a:schemeClr val="dk1"/>
              </a:buClr>
              <a:buSzPts val="1100"/>
              <a:buFont typeface="Arial"/>
              <a:buNone/>
            </a:pPr>
            <a:r>
              <a:rPr lang="en-GB" sz="1800">
                <a:latin typeface="Lexend"/>
                <a:ea typeface="Times New Roman"/>
                <a:cs typeface="Times New Roman"/>
                <a:sym typeface="Times New Roman"/>
              </a:rPr>
              <a:t>𝜃</a:t>
            </a:r>
            <a:r>
              <a:rPr lang="en-GB">
                <a:latin typeface="Lexend"/>
              </a:rPr>
              <a:t>°</a:t>
            </a:r>
            <a:r>
              <a:rPr lang="en-GB" sz="1800">
                <a:latin typeface="Lexend"/>
                <a:ea typeface="Times New Roman"/>
                <a:cs typeface="Times New Roman"/>
                <a:sym typeface="Times New Roman"/>
              </a:rPr>
              <a:t> </a:t>
            </a:r>
            <a:r>
              <a:rPr lang="en-GB">
                <a:latin typeface="Lexend"/>
              </a:rPr>
              <a:t>= 20.9°</a:t>
            </a:r>
            <a:endParaRPr sz="2600"/>
          </a:p>
        </p:txBody>
      </p:sp>
      <p:sp>
        <p:nvSpPr>
          <p:cNvPr id="1907" name="Google Shape;1907;p99"/>
          <p:cNvSpPr txBox="1"/>
          <p:nvPr>
            <p:ph idx="3" type="subTitle"/>
          </p:nvPr>
        </p:nvSpPr>
        <p:spPr>
          <a:xfrm>
            <a:off x="1034425" y="2489447"/>
            <a:ext cx="7506600" cy="3891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800">
                <a:latin typeface="Lexend"/>
                <a:ea typeface="Times New Roman"/>
                <a:cs typeface="Times New Roman"/>
                <a:sym typeface="Times New Roman"/>
              </a:rPr>
              <a:t>𝜃° = arctan(0.382)</a:t>
            </a:r>
            <a:r>
              <a:rPr lang="en-GB">
                <a:latin typeface="Lexend"/>
              </a:rPr>
              <a:t/>
            </a:r>
            <a:r>
              <a:rPr lang="en-GB" sz="1800">
                <a:latin typeface="Lexend"/>
                <a:ea typeface="Times New Roman"/>
                <a:cs typeface="Times New Roman"/>
                <a:sym typeface="Times New Roman"/>
              </a:rPr>
              <a:t/>
            </a:r>
            <a:r>
              <a:rPr lang="en-GB">
                <a:latin typeface="Lexend"/>
              </a:rPr>
              <a:t/>
            </a:r>
            <a:r>
              <a:rPr lang="en-GB" sz="1800">
                <a:latin typeface="Lexend"/>
                <a:ea typeface="Times New Roman"/>
                <a:cs typeface="Times New Roman"/>
                <a:sym typeface="Times New Roman"/>
              </a:rPr>
              <a:t/>
            </a:r>
            <a:r>
              <a:rPr lang="en-GB">
                <a:latin typeface="Lexend"/>
              </a:rPr>
              <a:t/>
            </a:r>
            <a:endParaRPr/>
          </a:p>
        </p:txBody>
      </p:sp>
      <p:sp>
        <p:nvSpPr>
          <p:cNvPr id="1908" name="Google Shape;1908;p99"/>
          <p:cNvSpPr txBox="1"/>
          <p:nvPr>
            <p:ph idx="4" type="subTitle"/>
          </p:nvPr>
        </p:nvSpPr>
        <p:spPr>
          <a:xfrm>
            <a:off x="1034425" y="3309765"/>
            <a:ext cx="7464600" cy="3246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800">
                <a:latin typeface="Lexend"/>
                <a:ea typeface="Times New Roman"/>
                <a:cs typeface="Times New Roman"/>
                <a:sym typeface="Times New Roman"/>
              </a:rPr>
              <a:t>tan(𝜃°) = 0.382</a:t>
            </a:r>
            <a:r>
              <a:rPr lang="en-GB" sz="1800">
                <a:latin typeface="Lexend"/>
                <a:ea typeface="Times New Roman"/>
                <a:cs typeface="Times New Roman"/>
                <a:sym typeface="Times New Roman"/>
              </a:rPr>
              <a:t/>
            </a:r>
            <a:r>
              <a:rPr lang="en-GB">
                <a:latin typeface="Lexend"/>
              </a:rPr>
              <a:t/>
            </a:r>
            <a:r>
              <a:rPr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lang="en-GB">
                <a:latin typeface="Lexend"/>
              </a:rPr>
              <a:t/>
            </a:r>
            <a:endParaRPr/>
          </a:p>
        </p:txBody>
      </p:sp>
      <p:sp>
        <p:nvSpPr>
          <p:cNvPr id="1909" name="Google Shape;1909;p99"/>
          <p:cNvSpPr txBox="1"/>
          <p:nvPr>
            <p:ph idx="5" type="subTitle"/>
          </p:nvPr>
        </p:nvSpPr>
        <p:spPr>
          <a:xfrm>
            <a:off x="1034425" y="4113837"/>
            <a:ext cx="7506600" cy="36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a:latin typeface="Lexend"/>
              </a:rPr>
              <a:t>𝜃° = tan(0.382)</a:t>
            </a:r>
            <a:r>
              <a:rPr lang="en-GB" sz="1800">
                <a:latin typeface="Lexend"/>
                <a:ea typeface="Times New Roman"/>
                <a:cs typeface="Times New Roman"/>
                <a:sym typeface="Times New Roman"/>
              </a:rPr>
              <a:t/>
            </a:r>
            <a:r>
              <a:rPr lang="en-GB">
                <a:latin typeface="Lexend"/>
              </a:rPr>
              <a:t/>
            </a:r>
            <a:endParaRPr/>
          </a:p>
        </p:txBody>
      </p:sp>
      <p:pic>
        <p:nvPicPr>
          <p:cNvPr id="1910" name="Google Shape;1910;p99"/>
          <p:cNvPicPr preferRelativeResize="0"/>
          <p:nvPr/>
        </p:nvPicPr>
        <p:blipFill>
          <a:blip r:embed="rId3">
            <a:alphaModFix/>
          </a:blip>
          <a:stretch>
            <a:fillRect/>
          </a:stretch>
        </p:blipFill>
        <p:spPr>
          <a:xfrm>
            <a:off x="2361533" y="1620000"/>
            <a:ext cx="396000" cy="419100"/>
          </a:xfrm>
          <a:prstGeom prst="rect">
            <a:avLst/>
          </a:prstGeom>
          <a:noFill/>
          <a:ln>
            <a:noFill/>
          </a:ln>
        </p:spPr>
      </p:pic>
      <p:pic>
        <p:nvPicPr>
          <p:cNvPr id="1911" name="Google Shape;1911;p99"/>
          <p:cNvPicPr preferRelativeResize="0"/>
          <p:nvPr/>
        </p:nvPicPr>
        <p:blipFill>
          <a:blip r:embed="rId3">
            <a:alphaModFix/>
          </a:blip>
          <a:stretch>
            <a:fillRect/>
          </a:stretch>
        </p:blipFill>
        <p:spPr>
          <a:xfrm>
            <a:off x="3369608" y="2450325"/>
            <a:ext cx="396000" cy="419100"/>
          </a:xfrm>
          <a:prstGeom prst="rect">
            <a:avLst/>
          </a:prstGeom>
          <a:noFill/>
          <a:ln>
            <a:noFill/>
          </a:ln>
        </p:spPr>
      </p:pic>
      <p:pic>
        <p:nvPicPr>
          <p:cNvPr id="1912" name="Google Shape;1912;p99"/>
          <p:cNvPicPr preferRelativeResize="0"/>
          <p:nvPr/>
        </p:nvPicPr>
        <p:blipFill>
          <a:blip r:embed="rId3">
            <a:alphaModFix/>
          </a:blip>
          <a:stretch>
            <a:fillRect/>
          </a:stretch>
        </p:blipFill>
        <p:spPr>
          <a:xfrm>
            <a:off x="3019508" y="3305488"/>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1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1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1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6" name="Shape 1916"/>
        <p:cNvGrpSpPr/>
        <p:nvPr/>
      </p:nvGrpSpPr>
      <p:grpSpPr>
        <a:xfrm>
          <a:off x="0" y="0"/>
          <a:ext cx="0" cy="0"/>
          <a:chOff x="0" y="0"/>
          <a:chExt cx="0" cy="0"/>
        </a:xfrm>
      </p:grpSpPr>
      <p:sp>
        <p:nvSpPr>
          <p:cNvPr id="1917" name="Google Shape;1917;p100"/>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Xisaabinta xagasha (angle)</a:t>
            </a:r>
            <a:endParaRPr/>
          </a:p>
        </p:txBody>
      </p:sp>
      <p:sp>
        <p:nvSpPr>
          <p:cNvPr id="1918" name="Google Shape;1918;p100"/>
          <p:cNvSpPr txBox="1"/>
          <p:nvPr>
            <p:ph idx="1" type="body"/>
          </p:nvPr>
        </p:nvSpPr>
        <p:spPr>
          <a:xfrm>
            <a:off x="324000" y="759300"/>
            <a:ext cx="5450400" cy="806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 Isticmaal jaantuska qiimaha (value) si aad u ogaato xagasha (angle) maqan ee saddexagal kasta.</a:t>
            </a:r>
            <a:endParaRPr sz="1800"/>
          </a:p>
        </p:txBody>
      </p:sp>
      <p:graphicFrame>
        <p:nvGraphicFramePr>
          <p:cNvPr id="1919" name="Google Shape;1919;p100"/>
          <p:cNvGraphicFramePr/>
          <p:nvPr/>
        </p:nvGraphicFramePr>
        <p:xfrm>
          <a:off x="5962800" y="625761"/>
          <a:ext cx="3000000" cy="3000000"/>
        </p:xfrm>
        <a:graphic>
          <a:graphicData uri="http://schemas.openxmlformats.org/drawingml/2006/table">
            <a:tbl>
              <a:tblPr>
                <a:noFill/>
                <a:tableStyleId>{2BF94F13-6AE9-463D-A666-45AB6FBBDEB5}</a:tableStyleId>
              </a:tblPr>
              <a:tblGrid>
                <a:gridCol w="615550"/>
                <a:gridCol w="615550"/>
                <a:gridCol w="615550"/>
                <a:gridCol w="615550"/>
              </a:tblGrid>
              <a:tr h="201300">
                <a:tc>
                  <a:txBody>
                    <a:bodyPr/>
                    <a:lstStyle/>
                    <a:p>
                      <a:pPr indent="0" lvl="0" marL="0" rtl="0" algn="ctr">
                        <a:lnSpc>
                          <a:spcPct val="115000"/>
                        </a:lnSpc>
                        <a:spcBef>
                          <a:spcPts val="0"/>
                        </a:spcBef>
                        <a:spcAft>
                          <a:spcPts val="0"/>
                        </a:spcAft>
                        <a:buNone/>
                      </a:pPr>
                      <a:r>
                        <a:rPr lang="en-GB" sz="1200">
                          <a:solidFill>
                            <a:schemeClr val="dk1"/>
                          </a:solidFill>
                          <a:latin typeface="Lexend"/>
                          <a:ea typeface="Lexend"/>
                          <a:cs typeface="Lexend"/>
                          <a:sym typeface="Lexend"/>
                        </a:rPr>
                        <a:t>xagal (angle)</a:t>
                      </a:r>
                      <a:endParaRPr sz="1200">
                        <a:solidFill>
                          <a:schemeClr val="dk1"/>
                        </a:solidFill>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DFE"/>
                    </a:solidFill>
                  </a:tcPr>
                </a:tc>
                <a:tc>
                  <a:txBody>
                    <a:bodyPr/>
                    <a:lstStyle/>
                    <a:p>
                      <a:pPr indent="0" lvl="0" marL="0" rtl="0" algn="ctr">
                        <a:lnSpc>
                          <a:spcPct val="115000"/>
                        </a:lnSpc>
                        <a:spcBef>
                          <a:spcPts val="0"/>
                        </a:spcBef>
                        <a:spcAft>
                          <a:spcPts val="0"/>
                        </a:spcAft>
                        <a:buNone/>
                      </a:pPr>
                      <a:r>
                        <a:rPr lang="en-GB" sz="1200">
                          <a:solidFill>
                            <a:schemeClr val="dk1"/>
                          </a:solidFill>
                          <a:latin typeface="Lexend"/>
                          <a:ea typeface="Lexend"/>
                          <a:cs typeface="Lexend"/>
                          <a:sym typeface="Lexend"/>
                        </a:rPr>
                        <a:t>sine (sine)</a:t>
                      </a:r>
                      <a:endParaRPr sz="1200">
                        <a:solidFill>
                          <a:schemeClr val="dk1"/>
                        </a:solidFill>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DFE"/>
                    </a:solidFill>
                  </a:tcPr>
                </a:tc>
                <a:tc>
                  <a:txBody>
                    <a:bodyPr/>
                    <a:lstStyle/>
                    <a:p>
                      <a:pPr indent="0" lvl="0" marL="0" rtl="0" algn="ctr">
                        <a:lnSpc>
                          <a:spcPct val="115000"/>
                        </a:lnSpc>
                        <a:spcBef>
                          <a:spcPts val="0"/>
                        </a:spcBef>
                        <a:spcAft>
                          <a:spcPts val="0"/>
                        </a:spcAft>
                        <a:buNone/>
                      </a:pPr>
                      <a:r>
                        <a:rPr lang="en-GB" sz="1200">
                          <a:solidFill>
                            <a:schemeClr val="dk1"/>
                          </a:solidFill>
                          <a:latin typeface="Lexend"/>
                          <a:ea typeface="Lexend"/>
                          <a:cs typeface="Lexend"/>
                          <a:sym typeface="Lexend"/>
                        </a:rPr>
                        <a:t>cosine (cosine)</a:t>
                      </a:r>
                      <a:endParaRPr sz="1200">
                        <a:solidFill>
                          <a:schemeClr val="dk1"/>
                        </a:solidFill>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DFE"/>
                    </a:solidFill>
                  </a:tcPr>
                </a:tc>
                <a:tc>
                  <a:txBody>
                    <a:bodyPr/>
                    <a:lstStyle/>
                    <a:p>
                      <a:pPr indent="0" lvl="0" marL="0" rtl="0" algn="ctr">
                        <a:lnSpc>
                          <a:spcPct val="115000"/>
                        </a:lnSpc>
                        <a:spcBef>
                          <a:spcPts val="0"/>
                        </a:spcBef>
                        <a:spcAft>
                          <a:spcPts val="0"/>
                        </a:spcAft>
                        <a:buNone/>
                      </a:pPr>
                      <a:r>
                        <a:rPr lang="en-GB" sz="1200">
                          <a:solidFill>
                            <a:schemeClr val="dk1"/>
                          </a:solidFill>
                          <a:latin typeface="Lexend"/>
                          <a:ea typeface="Lexend"/>
                          <a:cs typeface="Lexend"/>
                          <a:sym typeface="Lexend"/>
                        </a:rPr>
                        <a:t>tangent (tangent)</a:t>
                      </a:r>
                      <a:endParaRPr sz="1200">
                        <a:solidFill>
                          <a:schemeClr val="dk1"/>
                        </a:solidFill>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DFE"/>
                    </a:solidFill>
                  </a:tcPr>
                </a:tc>
              </a:tr>
              <a:tr h="201300">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1300">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0.087</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0.996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0.087</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1300">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0.174</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0.985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0.176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1300">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0.259</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0.966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0.268</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1300">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20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0.342</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0.94</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0.364</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1300">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25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0.423</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0.906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0.466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1300">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30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0.866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0.577</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1300">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35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0.574</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0.819</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0.7</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1300">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40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0.643</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0.766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0.839</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1300">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45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0.707</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0.707</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1300">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50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0.766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0.643</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1.192</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1300">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55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0.819</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0.574</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1.428</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1300">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60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0.866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1.732</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1300">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65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0.906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0.423</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2.145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1300">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70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0.94</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0.342</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2.747</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1300">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75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0.966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0.259</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3.732</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1300">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80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0.985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0.174</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5.671</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1300">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85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0.996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0.087</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11.43</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1300">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90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bl>
          </a:graphicData>
        </a:graphic>
      </p:graphicFrame>
      <p:grpSp>
        <p:nvGrpSpPr>
          <p:cNvPr id="1920" name="Google Shape;1920;p100"/>
          <p:cNvGrpSpPr/>
          <p:nvPr/>
        </p:nvGrpSpPr>
        <p:grpSpPr>
          <a:xfrm>
            <a:off x="571958" y="1545067"/>
            <a:ext cx="1360090" cy="1067646"/>
            <a:chOff x="-2022025" y="1455875"/>
            <a:chExt cx="1057366" cy="1900401"/>
          </a:xfrm>
        </p:grpSpPr>
        <p:sp>
          <p:nvSpPr>
            <p:cNvPr id="1921" name="Google Shape;1921;p100"/>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922" name="Google Shape;1922;p100"/>
            <p:cNvCxnSpPr/>
            <p:nvPr/>
          </p:nvCxnSpPr>
          <p:spPr>
            <a:xfrm rot="10800000">
              <a:off x="-2022025" y="3356276"/>
              <a:ext cx="960900" cy="0"/>
            </a:xfrm>
            <a:prstGeom prst="straightConnector1">
              <a:avLst/>
            </a:prstGeom>
            <a:noFill/>
            <a:ln cap="flat" cmpd="sng" w="28575">
              <a:solidFill>
                <a:schemeClr val="accent5"/>
              </a:solidFill>
              <a:prstDash val="solid"/>
              <a:round/>
              <a:headEnd len="med" w="med" type="triangle"/>
              <a:tailEnd len="med" w="med" type="triangle"/>
            </a:ln>
          </p:spPr>
        </p:cxnSp>
        <p:cxnSp>
          <p:nvCxnSpPr>
            <p:cNvPr id="1923" name="Google Shape;1923;p100"/>
            <p:cNvCxnSpPr/>
            <p:nvPr/>
          </p:nvCxnSpPr>
          <p:spPr>
            <a:xfrm rot="10800000">
              <a:off x="-964659" y="1455875"/>
              <a:ext cx="0" cy="1668300"/>
            </a:xfrm>
            <a:prstGeom prst="straightConnector1">
              <a:avLst/>
            </a:prstGeom>
            <a:noFill/>
            <a:ln cap="flat" cmpd="sng" w="28575">
              <a:solidFill>
                <a:schemeClr val="accent5"/>
              </a:solidFill>
              <a:prstDash val="solid"/>
              <a:round/>
              <a:headEnd len="med" w="med" type="triangle"/>
              <a:tailEnd len="med" w="med" type="triangle"/>
            </a:ln>
          </p:spPr>
        </p:cxnSp>
      </p:grpSp>
      <p:sp>
        <p:nvSpPr>
          <p:cNvPr id="1924" name="Google Shape;1924;p100"/>
          <p:cNvSpPr/>
          <p:nvPr/>
        </p:nvSpPr>
        <p:spPr>
          <a:xfrm>
            <a:off x="1691119" y="2356533"/>
            <a:ext cx="120300" cy="1203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25" name="Google Shape;1925;p100"/>
          <p:cNvSpPr/>
          <p:nvPr/>
        </p:nvSpPr>
        <p:spPr>
          <a:xfrm>
            <a:off x="205275" y="2138518"/>
            <a:ext cx="706200" cy="706200"/>
          </a:xfrm>
          <a:prstGeom prst="arc">
            <a:avLst>
              <a:gd fmla="val 19350541" name="adj1"/>
              <a:gd fmla="val 0"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26" name="Google Shape;1926;p100"/>
          <p:cNvSpPr txBox="1"/>
          <p:nvPr>
            <p:ph idx="4294967295" type="body"/>
          </p:nvPr>
        </p:nvSpPr>
        <p:spPr>
          <a:xfrm>
            <a:off x="1979869" y="1879153"/>
            <a:ext cx="9312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8.39 cm</a:t>
            </a:r>
            <a:r>
              <a:rPr lang="en-GB" sz="1400">
                <a:latin typeface="Lexend"/>
              </a:rPr>
              <a:t/>
            </a:r>
            <a:endParaRPr sz="1800"/>
          </a:p>
        </p:txBody>
      </p:sp>
      <p:sp>
        <p:nvSpPr>
          <p:cNvPr id="1927" name="Google Shape;1927;p100"/>
          <p:cNvSpPr txBox="1"/>
          <p:nvPr>
            <p:ph idx="4294967295" type="body"/>
          </p:nvPr>
        </p:nvSpPr>
        <p:spPr>
          <a:xfrm>
            <a:off x="781512" y="2664653"/>
            <a:ext cx="8646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10 cm</a:t>
            </a:r>
            <a:endParaRPr sz="1800"/>
          </a:p>
        </p:txBody>
      </p:sp>
      <p:sp>
        <p:nvSpPr>
          <p:cNvPr id="1928" name="Google Shape;1928;p100"/>
          <p:cNvSpPr txBox="1"/>
          <p:nvPr>
            <p:ph idx="4294967295" type="body"/>
          </p:nvPr>
        </p:nvSpPr>
        <p:spPr>
          <a:xfrm>
            <a:off x="964059" y="2191109"/>
            <a:ext cx="780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𝜃°</a:t>
            </a:r>
            <a:endParaRPr sz="1800"/>
          </a:p>
        </p:txBody>
      </p:sp>
      <p:grpSp>
        <p:nvGrpSpPr>
          <p:cNvPr id="1929" name="Google Shape;1929;p100"/>
          <p:cNvGrpSpPr/>
          <p:nvPr/>
        </p:nvGrpSpPr>
        <p:grpSpPr>
          <a:xfrm>
            <a:off x="3503652" y="1442458"/>
            <a:ext cx="1247798" cy="1712778"/>
            <a:chOff x="-2022025" y="1455875"/>
            <a:chExt cx="1057366" cy="1768668"/>
          </a:xfrm>
        </p:grpSpPr>
        <p:sp>
          <p:nvSpPr>
            <p:cNvPr id="1930" name="Google Shape;1930;p100"/>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931" name="Google Shape;1931;p100"/>
            <p:cNvCxnSpPr/>
            <p:nvPr/>
          </p:nvCxnSpPr>
          <p:spPr>
            <a:xfrm rot="10800000">
              <a:off x="-2022025" y="3224543"/>
              <a:ext cx="960900" cy="0"/>
            </a:xfrm>
            <a:prstGeom prst="straightConnector1">
              <a:avLst/>
            </a:prstGeom>
            <a:noFill/>
            <a:ln cap="flat" cmpd="sng" w="28575">
              <a:solidFill>
                <a:schemeClr val="accent5"/>
              </a:solidFill>
              <a:prstDash val="solid"/>
              <a:round/>
              <a:headEnd len="med" w="med" type="triangle"/>
              <a:tailEnd len="med" w="med" type="triangle"/>
            </a:ln>
          </p:spPr>
        </p:cxnSp>
        <p:cxnSp>
          <p:nvCxnSpPr>
            <p:cNvPr id="1932" name="Google Shape;1932;p100"/>
            <p:cNvCxnSpPr/>
            <p:nvPr/>
          </p:nvCxnSpPr>
          <p:spPr>
            <a:xfrm rot="10800000">
              <a:off x="-964659" y="1455875"/>
              <a:ext cx="0" cy="1668300"/>
            </a:xfrm>
            <a:prstGeom prst="straightConnector1">
              <a:avLst/>
            </a:prstGeom>
            <a:noFill/>
            <a:ln cap="flat" cmpd="sng" w="28575">
              <a:solidFill>
                <a:schemeClr val="accent5"/>
              </a:solidFill>
              <a:prstDash val="solid"/>
              <a:round/>
              <a:headEnd len="med" w="med" type="triangle"/>
              <a:tailEnd len="med" w="med" type="triangle"/>
            </a:ln>
          </p:spPr>
        </p:cxnSp>
      </p:grpSp>
      <p:sp>
        <p:nvSpPr>
          <p:cNvPr id="1933" name="Google Shape;1933;p100"/>
          <p:cNvSpPr/>
          <p:nvPr/>
        </p:nvSpPr>
        <p:spPr>
          <a:xfrm>
            <a:off x="4426421" y="2849320"/>
            <a:ext cx="208800" cy="2073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34" name="Google Shape;1934;p100"/>
          <p:cNvSpPr txBox="1"/>
          <p:nvPr>
            <p:ph idx="4294967295" type="body"/>
          </p:nvPr>
        </p:nvSpPr>
        <p:spPr>
          <a:xfrm>
            <a:off x="4824000" y="1999650"/>
            <a:ext cx="10038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21.65 cm</a:t>
            </a:r>
            <a:endParaRPr sz="1800"/>
          </a:p>
        </p:txBody>
      </p:sp>
      <p:sp>
        <p:nvSpPr>
          <p:cNvPr id="1935" name="Google Shape;1935;p100"/>
          <p:cNvSpPr txBox="1"/>
          <p:nvPr>
            <p:ph idx="4294967295" type="body"/>
          </p:nvPr>
        </p:nvSpPr>
        <p:spPr>
          <a:xfrm>
            <a:off x="3753312" y="3198053"/>
            <a:ext cx="8646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12.5 cm</a:t>
            </a:r>
            <a:endParaRPr sz="1800"/>
          </a:p>
        </p:txBody>
      </p:sp>
      <p:sp>
        <p:nvSpPr>
          <p:cNvPr id="1936" name="Google Shape;1936;p100"/>
          <p:cNvSpPr txBox="1"/>
          <p:nvPr>
            <p:ph idx="4294967295" type="body"/>
          </p:nvPr>
        </p:nvSpPr>
        <p:spPr>
          <a:xfrm>
            <a:off x="3829900" y="2708625"/>
            <a:ext cx="276600" cy="29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𝜃°</a:t>
            </a:r>
            <a:endParaRPr sz="1800"/>
          </a:p>
        </p:txBody>
      </p:sp>
      <p:sp>
        <p:nvSpPr>
          <p:cNvPr id="1937" name="Google Shape;1937;p100"/>
          <p:cNvSpPr/>
          <p:nvPr/>
        </p:nvSpPr>
        <p:spPr>
          <a:xfrm>
            <a:off x="3191338" y="2750500"/>
            <a:ext cx="599400" cy="599400"/>
          </a:xfrm>
          <a:prstGeom prst="arc">
            <a:avLst>
              <a:gd fmla="val 18479915" name="adj1"/>
              <a:gd fmla="val 0"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938" name="Google Shape;1938;p100"/>
          <p:cNvGrpSpPr/>
          <p:nvPr/>
        </p:nvGrpSpPr>
        <p:grpSpPr>
          <a:xfrm flipH="1" rot="-5400000">
            <a:off x="396902" y="3310841"/>
            <a:ext cx="1246423" cy="1303437"/>
            <a:chOff x="-2022025" y="1455875"/>
            <a:chExt cx="1057366" cy="1821715"/>
          </a:xfrm>
        </p:grpSpPr>
        <p:sp>
          <p:nvSpPr>
            <p:cNvPr id="1939" name="Google Shape;1939;p100"/>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940" name="Google Shape;1940;p100"/>
            <p:cNvCxnSpPr/>
            <p:nvPr/>
          </p:nvCxnSpPr>
          <p:spPr>
            <a:xfrm rot="10800000">
              <a:off x="-2022025" y="3277590"/>
              <a:ext cx="960900" cy="0"/>
            </a:xfrm>
            <a:prstGeom prst="straightConnector1">
              <a:avLst/>
            </a:prstGeom>
            <a:noFill/>
            <a:ln cap="flat" cmpd="sng" w="28575">
              <a:solidFill>
                <a:schemeClr val="accent5"/>
              </a:solidFill>
              <a:prstDash val="solid"/>
              <a:round/>
              <a:headEnd len="med" w="med" type="triangle"/>
              <a:tailEnd len="med" w="med" type="triangle"/>
            </a:ln>
          </p:spPr>
        </p:cxnSp>
        <p:cxnSp>
          <p:nvCxnSpPr>
            <p:cNvPr id="1941" name="Google Shape;1941;p100"/>
            <p:cNvCxnSpPr/>
            <p:nvPr/>
          </p:nvCxnSpPr>
          <p:spPr>
            <a:xfrm rot="10800000">
              <a:off x="-964659" y="1455875"/>
              <a:ext cx="0" cy="1668300"/>
            </a:xfrm>
            <a:prstGeom prst="straightConnector1">
              <a:avLst/>
            </a:prstGeom>
            <a:noFill/>
            <a:ln cap="flat" cmpd="sng" w="28575">
              <a:solidFill>
                <a:schemeClr val="accent5"/>
              </a:solidFill>
              <a:prstDash val="solid"/>
              <a:round/>
              <a:headEnd len="med" w="med" type="triangle"/>
              <a:tailEnd len="med" w="med" type="triangle"/>
            </a:ln>
          </p:spPr>
        </p:cxnSp>
      </p:grpSp>
      <p:sp>
        <p:nvSpPr>
          <p:cNvPr id="1942" name="Google Shape;1942;p100"/>
          <p:cNvSpPr/>
          <p:nvPr/>
        </p:nvSpPr>
        <p:spPr>
          <a:xfrm flipH="1" rot="-5400000">
            <a:off x="1352125" y="4262860"/>
            <a:ext cx="208800" cy="2073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43" name="Google Shape;1943;p100"/>
          <p:cNvSpPr txBox="1"/>
          <p:nvPr>
            <p:ph idx="4294967295" type="body"/>
          </p:nvPr>
        </p:nvSpPr>
        <p:spPr>
          <a:xfrm flipH="1">
            <a:off x="1282861" y="3604058"/>
            <a:ext cx="276600" cy="29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𝜃°</a:t>
            </a:r>
            <a:endParaRPr sz="1800"/>
          </a:p>
        </p:txBody>
      </p:sp>
      <p:sp>
        <p:nvSpPr>
          <p:cNvPr id="1944" name="Google Shape;1944;p100"/>
          <p:cNvSpPr/>
          <p:nvPr/>
        </p:nvSpPr>
        <p:spPr>
          <a:xfrm flipH="1" rot="-5400000">
            <a:off x="1264588" y="3026125"/>
            <a:ext cx="599400" cy="601200"/>
          </a:xfrm>
          <a:prstGeom prst="arc">
            <a:avLst>
              <a:gd fmla="val 18823798" name="adj1"/>
              <a:gd fmla="val 0"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945" name="Google Shape;1945;p100"/>
          <p:cNvGrpSpPr/>
          <p:nvPr/>
        </p:nvGrpSpPr>
        <p:grpSpPr>
          <a:xfrm flipH="1" rot="6706381">
            <a:off x="3927836" y="3338374"/>
            <a:ext cx="1069821" cy="2470418"/>
            <a:chOff x="-2022025" y="1455875"/>
            <a:chExt cx="1057366" cy="1750474"/>
          </a:xfrm>
        </p:grpSpPr>
        <p:sp>
          <p:nvSpPr>
            <p:cNvPr id="1946" name="Google Shape;1946;p100"/>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947" name="Google Shape;1947;p100"/>
            <p:cNvCxnSpPr/>
            <p:nvPr/>
          </p:nvCxnSpPr>
          <p:spPr>
            <a:xfrm rot="10800000">
              <a:off x="-2022025" y="3206349"/>
              <a:ext cx="960900" cy="0"/>
            </a:xfrm>
            <a:prstGeom prst="straightConnector1">
              <a:avLst/>
            </a:prstGeom>
            <a:noFill/>
            <a:ln cap="flat" cmpd="sng" w="28575">
              <a:solidFill>
                <a:schemeClr val="accent5"/>
              </a:solidFill>
              <a:prstDash val="solid"/>
              <a:round/>
              <a:headEnd len="med" w="med" type="triangle"/>
              <a:tailEnd len="med" w="med" type="triangle"/>
            </a:ln>
          </p:spPr>
        </p:cxnSp>
        <p:cxnSp>
          <p:nvCxnSpPr>
            <p:cNvPr id="1948" name="Google Shape;1948;p100"/>
            <p:cNvCxnSpPr/>
            <p:nvPr/>
          </p:nvCxnSpPr>
          <p:spPr>
            <a:xfrm rot="10800000">
              <a:off x="-964659" y="1455875"/>
              <a:ext cx="0" cy="1668300"/>
            </a:xfrm>
            <a:prstGeom prst="straightConnector1">
              <a:avLst/>
            </a:prstGeom>
            <a:noFill/>
            <a:ln cap="flat" cmpd="sng" w="28575">
              <a:solidFill>
                <a:schemeClr val="accent5"/>
              </a:solidFill>
              <a:prstDash val="solid"/>
              <a:round/>
              <a:headEnd len="med" w="med" type="triangle"/>
              <a:tailEnd len="med" w="med" type="triangle"/>
            </a:ln>
          </p:spPr>
        </p:cxnSp>
      </p:grpSp>
      <p:sp>
        <p:nvSpPr>
          <p:cNvPr id="1949" name="Google Shape;1949;p100"/>
          <p:cNvSpPr/>
          <p:nvPr/>
        </p:nvSpPr>
        <p:spPr>
          <a:xfrm flipH="1" rot="6710224">
            <a:off x="3545135" y="3780742"/>
            <a:ext cx="179047" cy="179994"/>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50" name="Google Shape;1950;p100"/>
          <p:cNvSpPr txBox="1"/>
          <p:nvPr>
            <p:ph idx="4294967295" type="body"/>
          </p:nvPr>
        </p:nvSpPr>
        <p:spPr>
          <a:xfrm flipH="1">
            <a:off x="4953006" y="4357288"/>
            <a:ext cx="402900" cy="249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𝜃°</a:t>
            </a:r>
            <a:endParaRPr sz="1800"/>
          </a:p>
        </p:txBody>
      </p:sp>
      <p:sp>
        <p:nvSpPr>
          <p:cNvPr id="1951" name="Google Shape;1951;p100"/>
          <p:cNvSpPr/>
          <p:nvPr/>
        </p:nvSpPr>
        <p:spPr>
          <a:xfrm flipH="1">
            <a:off x="5206360" y="4103806"/>
            <a:ext cx="1060800" cy="1064400"/>
          </a:xfrm>
          <a:prstGeom prst="arc">
            <a:avLst>
              <a:gd fmla="val 20101096" name="adj1"/>
              <a:gd fmla="val 0"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52" name="Google Shape;1952;p100"/>
          <p:cNvSpPr txBox="1"/>
          <p:nvPr>
            <p:ph idx="4294967295" type="body"/>
          </p:nvPr>
        </p:nvSpPr>
        <p:spPr>
          <a:xfrm>
            <a:off x="1735950" y="3719450"/>
            <a:ext cx="6537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5 mm</a:t>
            </a:r>
            <a:endParaRPr sz="1800"/>
          </a:p>
        </p:txBody>
      </p:sp>
      <p:sp>
        <p:nvSpPr>
          <p:cNvPr id="1953" name="Google Shape;1953;p100"/>
          <p:cNvSpPr txBox="1"/>
          <p:nvPr>
            <p:ph idx="4294967295" type="body"/>
          </p:nvPr>
        </p:nvSpPr>
        <p:spPr>
          <a:xfrm>
            <a:off x="638025" y="4585725"/>
            <a:ext cx="7062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5 mm</a:t>
            </a:r>
            <a:endParaRPr sz="1800"/>
          </a:p>
        </p:txBody>
      </p:sp>
      <p:sp>
        <p:nvSpPr>
          <p:cNvPr id="1954" name="Google Shape;1954;p100"/>
          <p:cNvSpPr txBox="1"/>
          <p:nvPr>
            <p:ph idx="4294967295" type="body"/>
          </p:nvPr>
        </p:nvSpPr>
        <p:spPr>
          <a:xfrm>
            <a:off x="2508111" y="4001706"/>
            <a:ext cx="8646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7.28 </a:t>
            </a:r>
            <a:r>
              <a:rPr lang="en-GB" sz="1400">
                <a:latin typeface="Lexend"/>
              </a:rPr>
              <a:t>m</a:t>
            </a:r>
            <a:endParaRPr sz="1800"/>
          </a:p>
        </p:txBody>
      </p:sp>
      <p:sp>
        <p:nvSpPr>
          <p:cNvPr id="1955" name="Google Shape;1955;p100"/>
          <p:cNvSpPr txBox="1"/>
          <p:nvPr>
            <p:ph idx="4294967295" type="body"/>
          </p:nvPr>
        </p:nvSpPr>
        <p:spPr>
          <a:xfrm>
            <a:off x="4699432" y="3802071"/>
            <a:ext cx="9078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20</a:t>
            </a:r>
            <a:r>
              <a:rPr lang="en-GB" sz="1400">
                <a:latin typeface="Lexend"/>
              </a:rPr>
              <a:t> m</a:t>
            </a:r>
            <a:endParaRPr sz="1800"/>
          </a:p>
        </p:txBody>
      </p:sp>
      <p:sp>
        <p:nvSpPr>
          <p:cNvPr id="1956" name="Google Shape;1956;p100"/>
          <p:cNvSpPr txBox="1"/>
          <p:nvPr>
            <p:ph idx="4294967295" type="body"/>
          </p:nvPr>
        </p:nvSpPr>
        <p:spPr>
          <a:xfrm>
            <a:off x="357683" y="1509467"/>
            <a:ext cx="3039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a)</a:t>
            </a:r>
            <a:endParaRPr sz="1800"/>
          </a:p>
        </p:txBody>
      </p:sp>
      <p:sp>
        <p:nvSpPr>
          <p:cNvPr id="1957" name="Google Shape;1957;p100"/>
          <p:cNvSpPr txBox="1"/>
          <p:nvPr>
            <p:ph idx="4294967295" type="body"/>
          </p:nvPr>
        </p:nvSpPr>
        <p:spPr>
          <a:xfrm>
            <a:off x="2872283" y="1509467"/>
            <a:ext cx="3039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b</a:t>
            </a:r>
            <a:r>
              <a:rPr lang="en-GB" sz="1400">
                <a:latin typeface="Lexend"/>
              </a:rPr>
              <a:t>)</a:t>
            </a:r>
            <a:endParaRPr sz="1800"/>
          </a:p>
        </p:txBody>
      </p:sp>
      <p:sp>
        <p:nvSpPr>
          <p:cNvPr id="1958" name="Google Shape;1958;p100"/>
          <p:cNvSpPr txBox="1"/>
          <p:nvPr>
            <p:ph idx="4294967295" type="body"/>
          </p:nvPr>
        </p:nvSpPr>
        <p:spPr>
          <a:xfrm>
            <a:off x="357683" y="3305717"/>
            <a:ext cx="3039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c</a:t>
            </a:r>
            <a:r>
              <a:rPr lang="en-GB" sz="1400">
                <a:latin typeface="Lexend"/>
              </a:rPr>
              <a:t>)</a:t>
            </a:r>
            <a:endParaRPr sz="1800"/>
          </a:p>
        </p:txBody>
      </p:sp>
      <p:sp>
        <p:nvSpPr>
          <p:cNvPr id="1959" name="Google Shape;1959;p100"/>
          <p:cNvSpPr txBox="1"/>
          <p:nvPr>
            <p:ph idx="4294967295" type="body"/>
          </p:nvPr>
        </p:nvSpPr>
        <p:spPr>
          <a:xfrm>
            <a:off x="2829908" y="3305717"/>
            <a:ext cx="3039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d</a:t>
            </a:r>
            <a:r>
              <a:rPr lang="en-GB" sz="1400">
                <a:latin typeface="Lexend"/>
              </a:rPr>
              <a:t>)</a:t>
            </a:r>
            <a:endParaRPr sz="1800"/>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3" name="Shape 1963"/>
        <p:cNvGrpSpPr/>
        <p:nvPr/>
      </p:nvGrpSpPr>
      <p:grpSpPr>
        <a:xfrm>
          <a:off x="0" y="0"/>
          <a:ext cx="0" cy="0"/>
          <a:chOff x="0" y="0"/>
          <a:chExt cx="0" cy="0"/>
        </a:xfrm>
      </p:grpSpPr>
      <p:sp>
        <p:nvSpPr>
          <p:cNvPr id="1964" name="Google Shape;1964;p101"/>
          <p:cNvSpPr txBox="1"/>
          <p:nvPr>
            <p:ph idx="1" type="body"/>
          </p:nvPr>
        </p:nvSpPr>
        <p:spPr>
          <a:xfrm>
            <a:off x="324000" y="759300"/>
            <a:ext cx="8237700" cy="699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2) Adoo sawiraya khadadka ku habboon ee garaafka, qiyaas xagasha (angle) ee saddexagal kasta.</a:t>
            </a:r>
            <a:endParaRPr sz="1800"/>
          </a:p>
        </p:txBody>
      </p:sp>
      <p:sp>
        <p:nvSpPr>
          <p:cNvPr id="1965" name="Google Shape;1965;p101"/>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Xisaabinta xagasha (angle)</a:t>
            </a:r>
            <a:endParaRPr/>
          </a:p>
        </p:txBody>
      </p:sp>
      <p:pic>
        <p:nvPicPr>
          <p:cNvPr id="1966" name="Google Shape;1966;p101"/>
          <p:cNvPicPr preferRelativeResize="0"/>
          <p:nvPr/>
        </p:nvPicPr>
        <p:blipFill>
          <a:blip r:embed="rId3">
            <a:alphaModFix/>
          </a:blip>
          <a:stretch>
            <a:fillRect/>
          </a:stretch>
        </p:blipFill>
        <p:spPr>
          <a:xfrm>
            <a:off x="463625" y="1458600"/>
            <a:ext cx="3448147" cy="3298601"/>
          </a:xfrm>
          <a:prstGeom prst="rect">
            <a:avLst/>
          </a:prstGeom>
          <a:noFill/>
          <a:ln>
            <a:noFill/>
          </a:ln>
        </p:spPr>
      </p:pic>
      <p:cxnSp>
        <p:nvCxnSpPr>
          <p:cNvPr id="1967" name="Google Shape;1967;p101"/>
          <p:cNvCxnSpPr/>
          <p:nvPr/>
        </p:nvCxnSpPr>
        <p:spPr>
          <a:xfrm>
            <a:off x="3693625" y="1463975"/>
            <a:ext cx="0" cy="3070800"/>
          </a:xfrm>
          <a:prstGeom prst="straightConnector1">
            <a:avLst/>
          </a:prstGeom>
          <a:noFill/>
          <a:ln cap="flat" cmpd="sng" w="19050">
            <a:solidFill>
              <a:schemeClr val="dk1"/>
            </a:solidFill>
            <a:prstDash val="solid"/>
            <a:round/>
            <a:headEnd len="med" w="med" type="none"/>
            <a:tailEnd len="med" w="med" type="none"/>
          </a:ln>
        </p:spPr>
      </p:cxnSp>
      <p:grpSp>
        <p:nvGrpSpPr>
          <p:cNvPr id="1968" name="Google Shape;1968;p101"/>
          <p:cNvGrpSpPr/>
          <p:nvPr/>
        </p:nvGrpSpPr>
        <p:grpSpPr>
          <a:xfrm>
            <a:off x="4671742" y="1426051"/>
            <a:ext cx="1870206" cy="1094967"/>
            <a:chOff x="-2098225" y="1379675"/>
            <a:chExt cx="1110573" cy="1949033"/>
          </a:xfrm>
        </p:grpSpPr>
        <p:sp>
          <p:nvSpPr>
            <p:cNvPr id="1969" name="Google Shape;1969;p101"/>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970" name="Google Shape;1970;p101"/>
            <p:cNvCxnSpPr/>
            <p:nvPr/>
          </p:nvCxnSpPr>
          <p:spPr>
            <a:xfrm rot="10800000">
              <a:off x="-2022025" y="3328708"/>
              <a:ext cx="960900" cy="0"/>
            </a:xfrm>
            <a:prstGeom prst="straightConnector1">
              <a:avLst/>
            </a:prstGeom>
            <a:noFill/>
            <a:ln cap="flat" cmpd="sng" w="28575">
              <a:solidFill>
                <a:schemeClr val="accent5"/>
              </a:solidFill>
              <a:prstDash val="solid"/>
              <a:round/>
              <a:headEnd len="med" w="med" type="triangle"/>
              <a:tailEnd len="med" w="med" type="triangle"/>
            </a:ln>
          </p:spPr>
        </p:cxnSp>
        <p:cxnSp>
          <p:nvCxnSpPr>
            <p:cNvPr id="1971" name="Google Shape;1971;p101"/>
            <p:cNvCxnSpPr/>
            <p:nvPr/>
          </p:nvCxnSpPr>
          <p:spPr>
            <a:xfrm rot="10800000">
              <a:off x="-987652" y="1455875"/>
              <a:ext cx="0" cy="1668300"/>
            </a:xfrm>
            <a:prstGeom prst="straightConnector1">
              <a:avLst/>
            </a:prstGeom>
            <a:noFill/>
            <a:ln cap="flat" cmpd="sng" w="28575">
              <a:solidFill>
                <a:schemeClr val="accent5"/>
              </a:solidFill>
              <a:prstDash val="solid"/>
              <a:round/>
              <a:headEnd len="med" w="med" type="triangle"/>
              <a:tailEnd len="med" w="med" type="triangle"/>
            </a:ln>
          </p:spPr>
        </p:cxnSp>
        <p:cxnSp>
          <p:nvCxnSpPr>
            <p:cNvPr id="1972" name="Google Shape;1972;p101"/>
            <p:cNvCxnSpPr/>
            <p:nvPr/>
          </p:nvCxnSpPr>
          <p:spPr>
            <a:xfrm flipH="1">
              <a:off x="-2098225" y="1379675"/>
              <a:ext cx="960900" cy="1668300"/>
            </a:xfrm>
            <a:prstGeom prst="straightConnector1">
              <a:avLst/>
            </a:prstGeom>
            <a:noFill/>
            <a:ln cap="flat" cmpd="sng" w="28575">
              <a:solidFill>
                <a:schemeClr val="lt1"/>
              </a:solidFill>
              <a:prstDash val="solid"/>
              <a:round/>
              <a:headEnd len="med" w="med" type="triangle"/>
              <a:tailEnd len="med" w="med" type="triangle"/>
            </a:ln>
          </p:spPr>
        </p:cxnSp>
      </p:grpSp>
      <p:sp>
        <p:nvSpPr>
          <p:cNvPr id="1973" name="Google Shape;1973;p101"/>
          <p:cNvSpPr/>
          <p:nvPr/>
        </p:nvSpPr>
        <p:spPr>
          <a:xfrm>
            <a:off x="6259905" y="2245185"/>
            <a:ext cx="157500" cy="1584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74" name="Google Shape;1974;p101"/>
          <p:cNvSpPr/>
          <p:nvPr/>
        </p:nvSpPr>
        <p:spPr>
          <a:xfrm>
            <a:off x="4396994" y="1983622"/>
            <a:ext cx="836400" cy="837300"/>
          </a:xfrm>
          <a:prstGeom prst="arc">
            <a:avLst>
              <a:gd fmla="val 19678218" name="adj1"/>
              <a:gd fmla="val 0"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75" name="Google Shape;1975;p101"/>
          <p:cNvSpPr txBox="1"/>
          <p:nvPr>
            <p:ph idx="4294967295" type="body"/>
          </p:nvPr>
        </p:nvSpPr>
        <p:spPr>
          <a:xfrm>
            <a:off x="6643301" y="1802948"/>
            <a:ext cx="12192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8 cm</a:t>
            </a:r>
            <a:endParaRPr sz="1800"/>
          </a:p>
        </p:txBody>
      </p:sp>
      <p:sp>
        <p:nvSpPr>
          <p:cNvPr id="1976" name="Google Shape;1976;p101"/>
          <p:cNvSpPr txBox="1"/>
          <p:nvPr>
            <p:ph idx="4294967295" type="body"/>
          </p:nvPr>
        </p:nvSpPr>
        <p:spPr>
          <a:xfrm>
            <a:off x="5303061" y="2588450"/>
            <a:ext cx="11319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10 cm</a:t>
            </a:r>
            <a:endParaRPr sz="1800"/>
          </a:p>
        </p:txBody>
      </p:sp>
      <p:sp>
        <p:nvSpPr>
          <p:cNvPr id="1977" name="Google Shape;1977;p101"/>
          <p:cNvSpPr txBox="1"/>
          <p:nvPr>
            <p:ph idx="4294967295" type="body"/>
          </p:nvPr>
        </p:nvSpPr>
        <p:spPr>
          <a:xfrm>
            <a:off x="5313446" y="2114900"/>
            <a:ext cx="3072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𝜃°</a:t>
            </a:r>
            <a:endParaRPr sz="1800"/>
          </a:p>
        </p:txBody>
      </p:sp>
      <p:sp>
        <p:nvSpPr>
          <p:cNvPr id="1978" name="Google Shape;1978;p101"/>
          <p:cNvSpPr txBox="1"/>
          <p:nvPr>
            <p:ph idx="4294967295" type="body"/>
          </p:nvPr>
        </p:nvSpPr>
        <p:spPr>
          <a:xfrm>
            <a:off x="4519601" y="1433261"/>
            <a:ext cx="3978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a)</a:t>
            </a:r>
            <a:endParaRPr sz="1800"/>
          </a:p>
        </p:txBody>
      </p:sp>
      <p:grpSp>
        <p:nvGrpSpPr>
          <p:cNvPr id="1979" name="Google Shape;1979;p101"/>
          <p:cNvGrpSpPr/>
          <p:nvPr/>
        </p:nvGrpSpPr>
        <p:grpSpPr>
          <a:xfrm>
            <a:off x="4800071" y="3161636"/>
            <a:ext cx="1743124" cy="1397751"/>
            <a:chOff x="-2022025" y="1455875"/>
            <a:chExt cx="1035109" cy="1802155"/>
          </a:xfrm>
        </p:grpSpPr>
        <p:sp>
          <p:nvSpPr>
            <p:cNvPr id="1980" name="Google Shape;1980;p101"/>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981" name="Google Shape;1981;p101"/>
            <p:cNvCxnSpPr/>
            <p:nvPr/>
          </p:nvCxnSpPr>
          <p:spPr>
            <a:xfrm rot="10800000">
              <a:off x="-2022025" y="3258030"/>
              <a:ext cx="960900" cy="0"/>
            </a:xfrm>
            <a:prstGeom prst="straightConnector1">
              <a:avLst/>
            </a:prstGeom>
            <a:noFill/>
            <a:ln cap="flat" cmpd="sng" w="28575">
              <a:solidFill>
                <a:schemeClr val="accent5"/>
              </a:solidFill>
              <a:prstDash val="solid"/>
              <a:round/>
              <a:headEnd len="med" w="med" type="triangle"/>
              <a:tailEnd len="med" w="med" type="triangle"/>
            </a:ln>
          </p:spPr>
        </p:cxnSp>
        <p:cxnSp>
          <p:nvCxnSpPr>
            <p:cNvPr id="1982" name="Google Shape;1982;p101"/>
            <p:cNvCxnSpPr/>
            <p:nvPr/>
          </p:nvCxnSpPr>
          <p:spPr>
            <a:xfrm rot="10800000">
              <a:off x="-986916" y="1455875"/>
              <a:ext cx="0" cy="1668300"/>
            </a:xfrm>
            <a:prstGeom prst="straightConnector1">
              <a:avLst/>
            </a:prstGeom>
            <a:noFill/>
            <a:ln cap="flat" cmpd="sng" w="28575">
              <a:solidFill>
                <a:schemeClr val="accent5"/>
              </a:solidFill>
              <a:prstDash val="solid"/>
              <a:round/>
              <a:headEnd len="med" w="med" type="triangle"/>
              <a:tailEnd len="med" w="med" type="triangle"/>
            </a:ln>
          </p:spPr>
        </p:cxnSp>
      </p:grpSp>
      <p:sp>
        <p:nvSpPr>
          <p:cNvPr id="1983" name="Google Shape;1983;p101"/>
          <p:cNvSpPr/>
          <p:nvPr/>
        </p:nvSpPr>
        <p:spPr>
          <a:xfrm>
            <a:off x="6259905" y="4296595"/>
            <a:ext cx="157500" cy="1584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84" name="Google Shape;1984;p101"/>
          <p:cNvSpPr/>
          <p:nvPr/>
        </p:nvSpPr>
        <p:spPr>
          <a:xfrm>
            <a:off x="6075139" y="2792376"/>
            <a:ext cx="698400" cy="699300"/>
          </a:xfrm>
          <a:prstGeom prst="arc">
            <a:avLst>
              <a:gd fmla="val 5399257" name="adj1"/>
              <a:gd fmla="val 8414471"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85" name="Google Shape;1985;p101"/>
          <p:cNvSpPr txBox="1"/>
          <p:nvPr>
            <p:ph idx="4294967295" type="body"/>
          </p:nvPr>
        </p:nvSpPr>
        <p:spPr>
          <a:xfrm>
            <a:off x="6643301" y="3707948"/>
            <a:ext cx="12192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80 mm</a:t>
            </a:r>
            <a:endParaRPr sz="1800"/>
          </a:p>
        </p:txBody>
      </p:sp>
      <p:sp>
        <p:nvSpPr>
          <p:cNvPr id="1986" name="Google Shape;1986;p101"/>
          <p:cNvSpPr txBox="1"/>
          <p:nvPr>
            <p:ph idx="4294967295" type="body"/>
          </p:nvPr>
        </p:nvSpPr>
        <p:spPr>
          <a:xfrm>
            <a:off x="5303061" y="4569650"/>
            <a:ext cx="11319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81.6 mm</a:t>
            </a:r>
            <a:r>
              <a:rPr lang="en-GB" sz="1800">
                <a:latin typeface="Lexend"/>
              </a:rPr>
              <a:t/>
            </a:r>
            <a:endParaRPr sz="1800"/>
          </a:p>
        </p:txBody>
      </p:sp>
      <p:sp>
        <p:nvSpPr>
          <p:cNvPr id="1987" name="Google Shape;1987;p101"/>
          <p:cNvSpPr txBox="1"/>
          <p:nvPr>
            <p:ph idx="4294967295" type="body"/>
          </p:nvPr>
        </p:nvSpPr>
        <p:spPr>
          <a:xfrm>
            <a:off x="6075446" y="3486500"/>
            <a:ext cx="3072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𝜃°</a:t>
            </a:r>
            <a:endParaRPr sz="1800"/>
          </a:p>
        </p:txBody>
      </p:sp>
      <p:sp>
        <p:nvSpPr>
          <p:cNvPr id="1988" name="Google Shape;1988;p101"/>
          <p:cNvSpPr txBox="1"/>
          <p:nvPr>
            <p:ph idx="4294967295" type="body"/>
          </p:nvPr>
        </p:nvSpPr>
        <p:spPr>
          <a:xfrm>
            <a:off x="4519601" y="3109661"/>
            <a:ext cx="3978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b</a:t>
            </a:r>
            <a:r>
              <a:rPr lang="en-GB" sz="1800">
                <a:latin typeface="Lexend"/>
              </a:rPr>
              <a:t>)</a:t>
            </a:r>
            <a:endParaRPr sz="1800"/>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2" name="Shape 1992"/>
        <p:cNvGrpSpPr/>
        <p:nvPr/>
      </p:nvGrpSpPr>
      <p:grpSpPr>
        <a:xfrm>
          <a:off x="0" y="0"/>
          <a:ext cx="0" cy="0"/>
          <a:chOff x="0" y="0"/>
          <a:chExt cx="0" cy="0"/>
        </a:xfrm>
      </p:grpSpPr>
      <p:sp>
        <p:nvSpPr>
          <p:cNvPr id="1993" name="Google Shape;1993;p102"/>
          <p:cNvSpPr txBox="1"/>
          <p:nvPr>
            <p:ph idx="1" type="body"/>
          </p:nvPr>
        </p:nvSpPr>
        <p:spPr>
          <a:xfrm>
            <a:off x="324000" y="759300"/>
            <a:ext cx="8237700" cy="699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3) Isticmaal xisaabiyahaaga (calculator) si aad u ogaato xagasha (angle) ka maqan saddexagal kasta, adigoo ku jawaabaya 1 meel jajab tobanle (1 decimal place).</a:t>
            </a:r>
            <a:r>
              <a:rPr lang="en-GB" sz="1400">
                <a:latin typeface="Lexend"/>
              </a:rPr>
              <a:t/>
            </a:r>
            <a:endParaRPr sz="1800"/>
          </a:p>
        </p:txBody>
      </p:sp>
      <p:sp>
        <p:nvSpPr>
          <p:cNvPr id="1994" name="Google Shape;1994;p102"/>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Xisaabinta xagasha (Calculating the angle)</a:t>
            </a:r>
            <a:endParaRPr/>
          </a:p>
        </p:txBody>
      </p:sp>
      <p:grpSp>
        <p:nvGrpSpPr>
          <p:cNvPr id="1995" name="Google Shape;1995;p102"/>
          <p:cNvGrpSpPr/>
          <p:nvPr/>
        </p:nvGrpSpPr>
        <p:grpSpPr>
          <a:xfrm>
            <a:off x="685263" y="1468860"/>
            <a:ext cx="1741885" cy="1052158"/>
            <a:chOff x="-2022025" y="1455875"/>
            <a:chExt cx="1034373" cy="1872833"/>
          </a:xfrm>
        </p:grpSpPr>
        <p:sp>
          <p:nvSpPr>
            <p:cNvPr id="1996" name="Google Shape;1996;p102"/>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997" name="Google Shape;1997;p102"/>
            <p:cNvCxnSpPr/>
            <p:nvPr/>
          </p:nvCxnSpPr>
          <p:spPr>
            <a:xfrm rot="10800000">
              <a:off x="-2022025" y="3328708"/>
              <a:ext cx="960900" cy="0"/>
            </a:xfrm>
            <a:prstGeom prst="straightConnector1">
              <a:avLst/>
            </a:prstGeom>
            <a:noFill/>
            <a:ln cap="flat" cmpd="sng" w="28575">
              <a:solidFill>
                <a:schemeClr val="accent5"/>
              </a:solidFill>
              <a:prstDash val="solid"/>
              <a:round/>
              <a:headEnd len="med" w="med" type="triangle"/>
              <a:tailEnd len="med" w="med" type="triangle"/>
            </a:ln>
          </p:spPr>
        </p:cxnSp>
        <p:cxnSp>
          <p:nvCxnSpPr>
            <p:cNvPr id="1998" name="Google Shape;1998;p102"/>
            <p:cNvCxnSpPr/>
            <p:nvPr/>
          </p:nvCxnSpPr>
          <p:spPr>
            <a:xfrm rot="10800000">
              <a:off x="-987652" y="1455875"/>
              <a:ext cx="0" cy="1668300"/>
            </a:xfrm>
            <a:prstGeom prst="straightConnector1">
              <a:avLst/>
            </a:prstGeom>
            <a:noFill/>
            <a:ln cap="flat" cmpd="sng" w="28575">
              <a:solidFill>
                <a:schemeClr val="accent5"/>
              </a:solidFill>
              <a:prstDash val="solid"/>
              <a:round/>
              <a:headEnd len="med" w="med" type="triangle"/>
              <a:tailEnd len="med" w="med" type="triangle"/>
            </a:ln>
          </p:spPr>
        </p:cxnSp>
      </p:grpSp>
      <p:sp>
        <p:nvSpPr>
          <p:cNvPr id="1999" name="Google Shape;1999;p102"/>
          <p:cNvSpPr/>
          <p:nvPr/>
        </p:nvSpPr>
        <p:spPr>
          <a:xfrm>
            <a:off x="2145105" y="2245185"/>
            <a:ext cx="157500" cy="1584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00" name="Google Shape;2000;p102"/>
          <p:cNvSpPr/>
          <p:nvPr/>
        </p:nvSpPr>
        <p:spPr>
          <a:xfrm>
            <a:off x="282194" y="1983622"/>
            <a:ext cx="836400" cy="837300"/>
          </a:xfrm>
          <a:prstGeom prst="arc">
            <a:avLst>
              <a:gd fmla="val 19678218" name="adj1"/>
              <a:gd fmla="val 0"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01" name="Google Shape;2001;p102"/>
          <p:cNvSpPr txBox="1"/>
          <p:nvPr>
            <p:ph idx="4294967295" type="body"/>
          </p:nvPr>
        </p:nvSpPr>
        <p:spPr>
          <a:xfrm>
            <a:off x="2528501" y="1802948"/>
            <a:ext cx="12192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8 cm</a:t>
            </a:r>
            <a:endParaRPr sz="1800"/>
          </a:p>
        </p:txBody>
      </p:sp>
      <p:sp>
        <p:nvSpPr>
          <p:cNvPr id="2002" name="Google Shape;2002;p102"/>
          <p:cNvSpPr txBox="1"/>
          <p:nvPr>
            <p:ph idx="4294967295" type="body"/>
          </p:nvPr>
        </p:nvSpPr>
        <p:spPr>
          <a:xfrm>
            <a:off x="1188261" y="2588450"/>
            <a:ext cx="11319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10 cm</a:t>
            </a:r>
            <a:endParaRPr sz="1800"/>
          </a:p>
        </p:txBody>
      </p:sp>
      <p:sp>
        <p:nvSpPr>
          <p:cNvPr id="2003" name="Google Shape;2003;p102"/>
          <p:cNvSpPr txBox="1"/>
          <p:nvPr>
            <p:ph idx="4294967295" type="body"/>
          </p:nvPr>
        </p:nvSpPr>
        <p:spPr>
          <a:xfrm>
            <a:off x="1198646" y="2114900"/>
            <a:ext cx="3072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𝜃°</a:t>
            </a:r>
            <a:endParaRPr sz="1800"/>
          </a:p>
        </p:txBody>
      </p:sp>
      <p:sp>
        <p:nvSpPr>
          <p:cNvPr id="2004" name="Google Shape;2004;p102"/>
          <p:cNvSpPr txBox="1"/>
          <p:nvPr>
            <p:ph idx="4294967295" type="body"/>
          </p:nvPr>
        </p:nvSpPr>
        <p:spPr>
          <a:xfrm>
            <a:off x="404801" y="1433261"/>
            <a:ext cx="3978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a)</a:t>
            </a:r>
            <a:endParaRPr sz="1800"/>
          </a:p>
        </p:txBody>
      </p:sp>
      <p:grpSp>
        <p:nvGrpSpPr>
          <p:cNvPr id="2005" name="Google Shape;2005;p102"/>
          <p:cNvGrpSpPr/>
          <p:nvPr/>
        </p:nvGrpSpPr>
        <p:grpSpPr>
          <a:xfrm>
            <a:off x="685271" y="3161636"/>
            <a:ext cx="1743124" cy="1397751"/>
            <a:chOff x="-2022025" y="1455875"/>
            <a:chExt cx="1035109" cy="1802155"/>
          </a:xfrm>
        </p:grpSpPr>
        <p:sp>
          <p:nvSpPr>
            <p:cNvPr id="2006" name="Google Shape;2006;p102"/>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007" name="Google Shape;2007;p102"/>
            <p:cNvCxnSpPr/>
            <p:nvPr/>
          </p:nvCxnSpPr>
          <p:spPr>
            <a:xfrm rot="10800000">
              <a:off x="-2022025" y="3258030"/>
              <a:ext cx="960900" cy="0"/>
            </a:xfrm>
            <a:prstGeom prst="straightConnector1">
              <a:avLst/>
            </a:prstGeom>
            <a:noFill/>
            <a:ln cap="flat" cmpd="sng" w="28575">
              <a:solidFill>
                <a:schemeClr val="accent5"/>
              </a:solidFill>
              <a:prstDash val="solid"/>
              <a:round/>
              <a:headEnd len="med" w="med" type="triangle"/>
              <a:tailEnd len="med" w="med" type="triangle"/>
            </a:ln>
          </p:spPr>
        </p:cxnSp>
        <p:cxnSp>
          <p:nvCxnSpPr>
            <p:cNvPr id="2008" name="Google Shape;2008;p102"/>
            <p:cNvCxnSpPr/>
            <p:nvPr/>
          </p:nvCxnSpPr>
          <p:spPr>
            <a:xfrm rot="10800000">
              <a:off x="-986916" y="1455875"/>
              <a:ext cx="0" cy="1668300"/>
            </a:xfrm>
            <a:prstGeom prst="straightConnector1">
              <a:avLst/>
            </a:prstGeom>
            <a:noFill/>
            <a:ln cap="flat" cmpd="sng" w="28575">
              <a:solidFill>
                <a:schemeClr val="accent5"/>
              </a:solidFill>
              <a:prstDash val="solid"/>
              <a:round/>
              <a:headEnd len="med" w="med" type="triangle"/>
              <a:tailEnd len="med" w="med" type="triangle"/>
            </a:ln>
          </p:spPr>
        </p:cxnSp>
      </p:grpSp>
      <p:sp>
        <p:nvSpPr>
          <p:cNvPr id="2009" name="Google Shape;2009;p102"/>
          <p:cNvSpPr/>
          <p:nvPr/>
        </p:nvSpPr>
        <p:spPr>
          <a:xfrm>
            <a:off x="2145105" y="4296595"/>
            <a:ext cx="157500" cy="1584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10" name="Google Shape;2010;p102"/>
          <p:cNvSpPr/>
          <p:nvPr/>
        </p:nvSpPr>
        <p:spPr>
          <a:xfrm>
            <a:off x="1960339" y="2792376"/>
            <a:ext cx="698400" cy="699300"/>
          </a:xfrm>
          <a:prstGeom prst="arc">
            <a:avLst>
              <a:gd fmla="val 5399257" name="adj1"/>
              <a:gd fmla="val 8414471"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11" name="Google Shape;2011;p102"/>
          <p:cNvSpPr txBox="1"/>
          <p:nvPr>
            <p:ph idx="4294967295" type="body"/>
          </p:nvPr>
        </p:nvSpPr>
        <p:spPr>
          <a:xfrm>
            <a:off x="2528501" y="3707948"/>
            <a:ext cx="12192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80 mm</a:t>
            </a:r>
            <a:endParaRPr sz="1800"/>
          </a:p>
        </p:txBody>
      </p:sp>
      <p:sp>
        <p:nvSpPr>
          <p:cNvPr id="2012" name="Google Shape;2012;p102"/>
          <p:cNvSpPr txBox="1"/>
          <p:nvPr>
            <p:ph idx="4294967295" type="body"/>
          </p:nvPr>
        </p:nvSpPr>
        <p:spPr>
          <a:xfrm>
            <a:off x="1188261" y="4569650"/>
            <a:ext cx="11319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81.6 mm</a:t>
            </a:r>
            <a:endParaRPr sz="1800"/>
          </a:p>
        </p:txBody>
      </p:sp>
      <p:sp>
        <p:nvSpPr>
          <p:cNvPr id="2013" name="Google Shape;2013;p102"/>
          <p:cNvSpPr txBox="1"/>
          <p:nvPr>
            <p:ph idx="4294967295" type="body"/>
          </p:nvPr>
        </p:nvSpPr>
        <p:spPr>
          <a:xfrm>
            <a:off x="1960646" y="3486500"/>
            <a:ext cx="3072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𝜃°</a:t>
            </a:r>
            <a:endParaRPr sz="1800"/>
          </a:p>
        </p:txBody>
      </p:sp>
      <p:sp>
        <p:nvSpPr>
          <p:cNvPr id="2014" name="Google Shape;2014;p102"/>
          <p:cNvSpPr txBox="1"/>
          <p:nvPr>
            <p:ph idx="4294967295" type="body"/>
          </p:nvPr>
        </p:nvSpPr>
        <p:spPr>
          <a:xfrm>
            <a:off x="404801" y="3109661"/>
            <a:ext cx="3978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c</a:t>
            </a:r>
            <a:r>
              <a:rPr lang="en-GB" sz="1400">
                <a:latin typeface="Lexend"/>
              </a:rPr>
              <a:t>)</a:t>
            </a:r>
            <a:endParaRPr sz="1800"/>
          </a:p>
        </p:txBody>
      </p:sp>
      <p:grpSp>
        <p:nvGrpSpPr>
          <p:cNvPr id="2015" name="Google Shape;2015;p102"/>
          <p:cNvGrpSpPr/>
          <p:nvPr/>
        </p:nvGrpSpPr>
        <p:grpSpPr>
          <a:xfrm flipH="1">
            <a:off x="4727189" y="1390092"/>
            <a:ext cx="2646448" cy="1057681"/>
            <a:chOff x="-2022025" y="1455875"/>
            <a:chExt cx="1006139" cy="1836889"/>
          </a:xfrm>
        </p:grpSpPr>
        <p:sp>
          <p:nvSpPr>
            <p:cNvPr id="2016" name="Google Shape;2016;p102"/>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017" name="Google Shape;2017;p102"/>
            <p:cNvCxnSpPr/>
            <p:nvPr/>
          </p:nvCxnSpPr>
          <p:spPr>
            <a:xfrm rot="10800000">
              <a:off x="-2022025" y="3292764"/>
              <a:ext cx="960900" cy="0"/>
            </a:xfrm>
            <a:prstGeom prst="straightConnector1">
              <a:avLst/>
            </a:prstGeom>
            <a:noFill/>
            <a:ln cap="flat" cmpd="sng" w="28575">
              <a:solidFill>
                <a:schemeClr val="accent5"/>
              </a:solidFill>
              <a:prstDash val="solid"/>
              <a:round/>
              <a:headEnd len="med" w="med" type="triangle"/>
              <a:tailEnd len="med" w="med" type="triangle"/>
            </a:ln>
          </p:spPr>
        </p:cxnSp>
        <p:cxnSp>
          <p:nvCxnSpPr>
            <p:cNvPr id="2018" name="Google Shape;2018;p102"/>
            <p:cNvCxnSpPr/>
            <p:nvPr/>
          </p:nvCxnSpPr>
          <p:spPr>
            <a:xfrm rot="10800000">
              <a:off x="-1015886" y="1455875"/>
              <a:ext cx="0" cy="1668300"/>
            </a:xfrm>
            <a:prstGeom prst="straightConnector1">
              <a:avLst/>
            </a:prstGeom>
            <a:noFill/>
            <a:ln cap="flat" cmpd="sng" w="28575">
              <a:solidFill>
                <a:schemeClr val="accent5"/>
              </a:solidFill>
              <a:prstDash val="solid"/>
              <a:round/>
              <a:headEnd len="med" w="med" type="triangle"/>
              <a:tailEnd len="med" w="med" type="triangle"/>
            </a:ln>
          </p:spPr>
        </p:cxnSp>
      </p:grpSp>
      <p:sp>
        <p:nvSpPr>
          <p:cNvPr id="2019" name="Google Shape;2019;p102"/>
          <p:cNvSpPr/>
          <p:nvPr/>
        </p:nvSpPr>
        <p:spPr>
          <a:xfrm flipH="1">
            <a:off x="4844467" y="2193545"/>
            <a:ext cx="157500" cy="1584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20" name="Google Shape;2020;p102"/>
          <p:cNvSpPr/>
          <p:nvPr/>
        </p:nvSpPr>
        <p:spPr>
          <a:xfrm flipH="1">
            <a:off x="4482127" y="1008575"/>
            <a:ext cx="736200" cy="736200"/>
          </a:xfrm>
          <a:prstGeom prst="arc">
            <a:avLst>
              <a:gd fmla="val 5399257" name="adj1"/>
              <a:gd fmla="val 9343444"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21" name="Google Shape;2021;p102"/>
          <p:cNvSpPr txBox="1"/>
          <p:nvPr>
            <p:ph idx="4294967295" type="body"/>
          </p:nvPr>
        </p:nvSpPr>
        <p:spPr>
          <a:xfrm flipH="1">
            <a:off x="4075422" y="1767547"/>
            <a:ext cx="786300" cy="237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3.2 </a:t>
            </a:r>
            <a:r>
              <a:rPr lang="en-GB" sz="1400">
                <a:latin typeface="Lexend"/>
              </a:rPr>
              <a:t>m</a:t>
            </a:r>
            <a:endParaRPr sz="1800"/>
          </a:p>
        </p:txBody>
      </p:sp>
      <p:sp>
        <p:nvSpPr>
          <p:cNvPr id="2022" name="Google Shape;2022;p102"/>
          <p:cNvSpPr txBox="1"/>
          <p:nvPr>
            <p:ph idx="4294967295" type="body"/>
          </p:nvPr>
        </p:nvSpPr>
        <p:spPr>
          <a:xfrm flipH="1">
            <a:off x="5777713" y="2470279"/>
            <a:ext cx="999600" cy="237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8.9</a:t>
            </a:r>
            <a:r>
              <a:rPr lang="en-GB" sz="1400">
                <a:latin typeface="Lexend"/>
              </a:rPr>
              <a:t> m</a:t>
            </a:r>
            <a:endParaRPr sz="1800"/>
          </a:p>
        </p:txBody>
      </p:sp>
      <p:sp>
        <p:nvSpPr>
          <p:cNvPr id="2023" name="Google Shape;2023;p102"/>
          <p:cNvSpPr txBox="1"/>
          <p:nvPr>
            <p:ph idx="4294967295" type="body"/>
          </p:nvPr>
        </p:nvSpPr>
        <p:spPr>
          <a:xfrm flipH="1">
            <a:off x="5036978" y="1643805"/>
            <a:ext cx="480000" cy="237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𝜃°</a:t>
            </a:r>
            <a:endParaRPr sz="1800"/>
          </a:p>
        </p:txBody>
      </p:sp>
      <p:sp>
        <p:nvSpPr>
          <p:cNvPr id="2024" name="Google Shape;2024;p102"/>
          <p:cNvSpPr txBox="1"/>
          <p:nvPr>
            <p:ph idx="4294967295" type="body"/>
          </p:nvPr>
        </p:nvSpPr>
        <p:spPr>
          <a:xfrm>
            <a:off x="3677626" y="1433261"/>
            <a:ext cx="3978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b)</a:t>
            </a:r>
            <a:endParaRPr sz="1800"/>
          </a:p>
        </p:txBody>
      </p:sp>
      <p:grpSp>
        <p:nvGrpSpPr>
          <p:cNvPr id="2025" name="Google Shape;2025;p102"/>
          <p:cNvGrpSpPr/>
          <p:nvPr/>
        </p:nvGrpSpPr>
        <p:grpSpPr>
          <a:xfrm flipH="1" rot="9437116">
            <a:off x="4650674" y="3675492"/>
            <a:ext cx="3070973" cy="1365944"/>
            <a:chOff x="-2022025" y="1455875"/>
            <a:chExt cx="1006139" cy="1836889"/>
          </a:xfrm>
        </p:grpSpPr>
        <p:sp>
          <p:nvSpPr>
            <p:cNvPr id="2026" name="Google Shape;2026;p102"/>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027" name="Google Shape;2027;p102"/>
            <p:cNvCxnSpPr/>
            <p:nvPr/>
          </p:nvCxnSpPr>
          <p:spPr>
            <a:xfrm rot="10800000">
              <a:off x="-2022025" y="3292764"/>
              <a:ext cx="960900" cy="0"/>
            </a:xfrm>
            <a:prstGeom prst="straightConnector1">
              <a:avLst/>
            </a:prstGeom>
            <a:noFill/>
            <a:ln cap="flat" cmpd="sng" w="28575">
              <a:solidFill>
                <a:schemeClr val="accent5"/>
              </a:solidFill>
              <a:prstDash val="solid"/>
              <a:round/>
              <a:headEnd len="med" w="med" type="triangle"/>
              <a:tailEnd len="med" w="med" type="triangle"/>
            </a:ln>
          </p:spPr>
        </p:cxnSp>
        <p:cxnSp>
          <p:nvCxnSpPr>
            <p:cNvPr id="2028" name="Google Shape;2028;p102"/>
            <p:cNvCxnSpPr/>
            <p:nvPr/>
          </p:nvCxnSpPr>
          <p:spPr>
            <a:xfrm rot="10800000">
              <a:off x="-1015886" y="1455875"/>
              <a:ext cx="0" cy="1668300"/>
            </a:xfrm>
            <a:prstGeom prst="straightConnector1">
              <a:avLst/>
            </a:prstGeom>
            <a:noFill/>
            <a:ln cap="flat" cmpd="sng" w="28575">
              <a:solidFill>
                <a:schemeClr val="accent5"/>
              </a:solidFill>
              <a:prstDash val="solid"/>
              <a:round/>
              <a:headEnd len="med" w="med" type="triangle"/>
              <a:tailEnd len="med" w="med" type="triangle"/>
            </a:ln>
          </p:spPr>
        </p:cxnSp>
      </p:grpSp>
      <p:sp>
        <p:nvSpPr>
          <p:cNvPr id="2029" name="Google Shape;2029;p102"/>
          <p:cNvSpPr/>
          <p:nvPr/>
        </p:nvSpPr>
        <p:spPr>
          <a:xfrm flipH="1" rot="9426164">
            <a:off x="7135899" y="3332951"/>
            <a:ext cx="157294" cy="15824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30" name="Google Shape;2030;p102"/>
          <p:cNvSpPr/>
          <p:nvPr/>
        </p:nvSpPr>
        <p:spPr>
          <a:xfrm flipH="1" rot="-4629416">
            <a:off x="4783379" y="4091025"/>
            <a:ext cx="569549" cy="569549"/>
          </a:xfrm>
          <a:prstGeom prst="arc">
            <a:avLst>
              <a:gd fmla="val 5399257" name="adj1"/>
              <a:gd fmla="val 9343444"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31" name="Google Shape;2031;p102"/>
          <p:cNvSpPr txBox="1"/>
          <p:nvPr>
            <p:ph idx="4294967295" type="body"/>
          </p:nvPr>
        </p:nvSpPr>
        <p:spPr>
          <a:xfrm flipH="1">
            <a:off x="7683797" y="3527897"/>
            <a:ext cx="786300" cy="237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59 cm</a:t>
            </a:r>
            <a:endParaRPr sz="1800"/>
          </a:p>
        </p:txBody>
      </p:sp>
      <p:sp>
        <p:nvSpPr>
          <p:cNvPr id="2032" name="Google Shape;2032;p102"/>
          <p:cNvSpPr txBox="1"/>
          <p:nvPr>
            <p:ph idx="4294967295" type="body"/>
          </p:nvPr>
        </p:nvSpPr>
        <p:spPr>
          <a:xfrm flipH="1">
            <a:off x="5266188" y="3339229"/>
            <a:ext cx="999600" cy="237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121 cm</a:t>
            </a:r>
            <a:endParaRPr sz="1800"/>
          </a:p>
        </p:txBody>
      </p:sp>
      <p:sp>
        <p:nvSpPr>
          <p:cNvPr id="2033" name="Google Shape;2033;p102"/>
          <p:cNvSpPr txBox="1"/>
          <p:nvPr>
            <p:ph idx="4294967295" type="body"/>
          </p:nvPr>
        </p:nvSpPr>
        <p:spPr>
          <a:xfrm flipH="1">
            <a:off x="5409103" y="4132105"/>
            <a:ext cx="480000" cy="237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𝜃°</a:t>
            </a:r>
            <a:endParaRPr sz="1800"/>
          </a:p>
        </p:txBody>
      </p:sp>
      <p:sp>
        <p:nvSpPr>
          <p:cNvPr id="2034" name="Google Shape;2034;p102"/>
          <p:cNvSpPr txBox="1"/>
          <p:nvPr>
            <p:ph idx="4294967295" type="body"/>
          </p:nvPr>
        </p:nvSpPr>
        <p:spPr>
          <a:xfrm>
            <a:off x="3648401" y="3109661"/>
            <a:ext cx="3978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d</a:t>
            </a:r>
            <a:r>
              <a:rPr lang="en-GB" sz="1400">
                <a:latin typeface="Lexend"/>
              </a:rPr>
              <a:t>)</a:t>
            </a:r>
            <a:endParaRPr sz="1800"/>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8" name="Shape 2038"/>
        <p:cNvGrpSpPr/>
        <p:nvPr/>
      </p:nvGrpSpPr>
      <p:grpSpPr>
        <a:xfrm>
          <a:off x="0" y="0"/>
          <a:ext cx="0" cy="0"/>
          <a:chOff x="0" y="0"/>
          <a:chExt cx="0" cy="0"/>
        </a:xfrm>
      </p:grpSpPr>
      <p:sp>
        <p:nvSpPr>
          <p:cNvPr id="2039" name="Google Shape;2039;p103"/>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Xisaabinta xagasha (Calculating the angle)</a:t>
            </a:r>
            <a:endParaRPr/>
          </a:p>
        </p:txBody>
      </p:sp>
      <p:sp>
        <p:nvSpPr>
          <p:cNvPr id="2040" name="Google Shape;2040;p103"/>
          <p:cNvSpPr txBox="1"/>
          <p:nvPr>
            <p:ph idx="1" type="body"/>
          </p:nvPr>
        </p:nvSpPr>
        <p:spPr>
          <a:xfrm>
            <a:off x="324000" y="759300"/>
            <a:ext cx="5450400" cy="599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 Isticmaal shaxda qiimaha (table of values) si aad u ogaato xagasha (angle) ka maqan saddexagal kasta.</a:t>
            </a:r>
            <a:endParaRPr sz="1800"/>
          </a:p>
        </p:txBody>
      </p:sp>
      <p:graphicFrame>
        <p:nvGraphicFramePr>
          <p:cNvPr id="2041" name="Google Shape;2041;p103"/>
          <p:cNvGraphicFramePr/>
          <p:nvPr/>
        </p:nvGraphicFramePr>
        <p:xfrm>
          <a:off x="5962800" y="625761"/>
          <a:ext cx="3000000" cy="3000000"/>
        </p:xfrm>
        <a:graphic>
          <a:graphicData uri="http://schemas.openxmlformats.org/drawingml/2006/table">
            <a:tbl>
              <a:tblPr>
                <a:noFill/>
                <a:tableStyleId>{2BF94F13-6AE9-463D-A666-45AB6FBBDEB5}</a:tableStyleId>
              </a:tblPr>
              <a:tblGrid>
                <a:gridCol w="615550"/>
                <a:gridCol w="615550"/>
                <a:gridCol w="615550"/>
                <a:gridCol w="615550"/>
              </a:tblGrid>
              <a:tr h="201300">
                <a:tc>
                  <a:txBody>
                    <a:bodyPr/>
                    <a:lstStyle/>
                    <a:p>
                      <a:pPr indent="0" lvl="0" marL="0" rtl="0" algn="ctr">
                        <a:lnSpc>
                          <a:spcPct val="115000"/>
                        </a:lnSpc>
                        <a:spcBef>
                          <a:spcPts val="0"/>
                        </a:spcBef>
                        <a:spcAft>
                          <a:spcPts val="0"/>
                        </a:spcAft>
                        <a:buNone/>
                      </a:pPr>
                      <a:r>
                        <a:rPr lang="en-GB" sz="1200">
                          <a:solidFill>
                            <a:schemeClr val="dk1"/>
                          </a:solidFill>
                          <a:latin typeface="Lexend"/>
                          <a:ea typeface="Lexend"/>
                          <a:cs typeface="Lexend"/>
                          <a:sym typeface="Lexend"/>
                        </a:rPr>
                        <a:t>xagal (angle)</a:t>
                      </a:r>
                      <a:endParaRPr sz="1200">
                        <a:solidFill>
                          <a:schemeClr val="dk1"/>
                        </a:solidFill>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DFE"/>
                    </a:solidFill>
                  </a:tcPr>
                </a:tc>
                <a:tc>
                  <a:txBody>
                    <a:bodyPr/>
                    <a:lstStyle/>
                    <a:p>
                      <a:pPr indent="0" lvl="0" marL="0" rtl="0" algn="ctr">
                        <a:lnSpc>
                          <a:spcPct val="115000"/>
                        </a:lnSpc>
                        <a:spcBef>
                          <a:spcPts val="0"/>
                        </a:spcBef>
                        <a:spcAft>
                          <a:spcPts val="0"/>
                        </a:spcAft>
                        <a:buNone/>
                      </a:pPr>
                      <a:r>
                        <a:rPr lang="en-GB" sz="1200">
                          <a:solidFill>
                            <a:schemeClr val="dk1"/>
                          </a:solidFill>
                          <a:latin typeface="Lexend"/>
                          <a:ea typeface="Lexend"/>
                          <a:cs typeface="Lexend"/>
                          <a:sym typeface="Lexend"/>
                        </a:rPr>
                        <a:t>sine (sine)</a:t>
                      </a:r>
                      <a:endParaRPr sz="1200">
                        <a:solidFill>
                          <a:schemeClr val="dk1"/>
                        </a:solidFill>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DFE"/>
                    </a:solidFill>
                  </a:tcPr>
                </a:tc>
                <a:tc>
                  <a:txBody>
                    <a:bodyPr/>
                    <a:lstStyle/>
                    <a:p>
                      <a:pPr indent="0" lvl="0" marL="0" rtl="0" algn="ctr">
                        <a:lnSpc>
                          <a:spcPct val="115000"/>
                        </a:lnSpc>
                        <a:spcBef>
                          <a:spcPts val="0"/>
                        </a:spcBef>
                        <a:spcAft>
                          <a:spcPts val="0"/>
                        </a:spcAft>
                        <a:buNone/>
                      </a:pPr>
                      <a:r>
                        <a:rPr lang="en-GB" sz="1200">
                          <a:solidFill>
                            <a:schemeClr val="dk1"/>
                          </a:solidFill>
                          <a:latin typeface="Lexend"/>
                          <a:ea typeface="Lexend"/>
                          <a:cs typeface="Lexend"/>
                          <a:sym typeface="Lexend"/>
                        </a:rPr>
                        <a:t>cosine (cosine)</a:t>
                      </a:r>
                      <a:endParaRPr sz="1200">
                        <a:solidFill>
                          <a:schemeClr val="dk1"/>
                        </a:solidFill>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DFE"/>
                    </a:solidFill>
                  </a:tcPr>
                </a:tc>
                <a:tc>
                  <a:txBody>
                    <a:bodyPr/>
                    <a:lstStyle/>
                    <a:p>
                      <a:pPr indent="0" lvl="0" marL="0" rtl="0" algn="ctr">
                        <a:lnSpc>
                          <a:spcPct val="115000"/>
                        </a:lnSpc>
                        <a:spcBef>
                          <a:spcPts val="0"/>
                        </a:spcBef>
                        <a:spcAft>
                          <a:spcPts val="0"/>
                        </a:spcAft>
                        <a:buNone/>
                      </a:pPr>
                      <a:r>
                        <a:rPr lang="en-GB" sz="1200">
                          <a:solidFill>
                            <a:schemeClr val="dk1"/>
                          </a:solidFill>
                          <a:latin typeface="Lexend"/>
                          <a:ea typeface="Lexend"/>
                          <a:cs typeface="Lexend"/>
                          <a:sym typeface="Lexend"/>
                        </a:rPr>
                        <a:t>tangent (tangent)</a:t>
                      </a:r>
                      <a:endParaRPr sz="1200">
                        <a:solidFill>
                          <a:schemeClr val="dk1"/>
                        </a:solidFill>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BEDFE"/>
                    </a:solidFill>
                  </a:tcPr>
                </a:tc>
              </a:tr>
              <a:tr h="201300">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1300">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0.087</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0.996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0.087</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1300">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0.174</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0.985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0.176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1300">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0.259</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0.966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0.268</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1300">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20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0.342</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0.94</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0.364</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1300">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25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0.423</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0.906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0.466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1300">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30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0.866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0.577</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1300">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35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0.574</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0.819</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0.7</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1300">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40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0.643</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0.766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0.839</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1300">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45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0.707</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0.707</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1300">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50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0.766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0.643</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1.192</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1300">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55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0.819</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0.574</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1.428</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1300">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60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0.866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1.732</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1300">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65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0.906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0.423</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2.145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1300">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70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0.94</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0.342</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2.747</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1300">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75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0.966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0.259</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3.732</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1300">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80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0.985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0.174</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5.671</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1300">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85</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0.996</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0.087</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11.43</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r h="201300">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90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1</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0</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GB" sz="1200">
                          <a:latin typeface="Lexend"/>
                          <a:ea typeface="Lexend"/>
                          <a:cs typeface="Lexend"/>
                          <a:sym typeface="Lexend"/>
                        </a:rPr>
                        <a:t>∞</a:t>
                      </a:r>
                      <a:endParaRPr sz="1200">
                        <a:latin typeface="Lexend"/>
                        <a:ea typeface="Lexend"/>
                        <a:cs typeface="Lexend"/>
                        <a:sym typeface="Lexend"/>
                      </a:endParaRPr>
                    </a:p>
                  </a:txBody>
                  <a:tcPr marT="0" marB="0" marR="0" marL="0"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FFFFF"/>
                    </a:solidFill>
                  </a:tcPr>
                </a:tc>
              </a:tr>
            </a:tbl>
          </a:graphicData>
        </a:graphic>
      </p:graphicFrame>
      <p:grpSp>
        <p:nvGrpSpPr>
          <p:cNvPr id="2042" name="Google Shape;2042;p103"/>
          <p:cNvGrpSpPr/>
          <p:nvPr/>
        </p:nvGrpSpPr>
        <p:grpSpPr>
          <a:xfrm>
            <a:off x="571958" y="1545067"/>
            <a:ext cx="1360090" cy="1067646"/>
            <a:chOff x="-2022025" y="1455875"/>
            <a:chExt cx="1057366" cy="1900401"/>
          </a:xfrm>
        </p:grpSpPr>
        <p:sp>
          <p:nvSpPr>
            <p:cNvPr id="2043" name="Google Shape;2043;p103"/>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044" name="Google Shape;2044;p103"/>
            <p:cNvCxnSpPr/>
            <p:nvPr/>
          </p:nvCxnSpPr>
          <p:spPr>
            <a:xfrm rot="10800000">
              <a:off x="-2022025" y="3356276"/>
              <a:ext cx="960900" cy="0"/>
            </a:xfrm>
            <a:prstGeom prst="straightConnector1">
              <a:avLst/>
            </a:prstGeom>
            <a:noFill/>
            <a:ln cap="flat" cmpd="sng" w="28575">
              <a:solidFill>
                <a:schemeClr val="accent5"/>
              </a:solidFill>
              <a:prstDash val="solid"/>
              <a:round/>
              <a:headEnd len="med" w="med" type="triangle"/>
              <a:tailEnd len="med" w="med" type="triangle"/>
            </a:ln>
          </p:spPr>
        </p:cxnSp>
        <p:cxnSp>
          <p:nvCxnSpPr>
            <p:cNvPr id="2045" name="Google Shape;2045;p103"/>
            <p:cNvCxnSpPr/>
            <p:nvPr/>
          </p:nvCxnSpPr>
          <p:spPr>
            <a:xfrm rot="10800000">
              <a:off x="-964659" y="1455875"/>
              <a:ext cx="0" cy="1668300"/>
            </a:xfrm>
            <a:prstGeom prst="straightConnector1">
              <a:avLst/>
            </a:prstGeom>
            <a:noFill/>
            <a:ln cap="flat" cmpd="sng" w="28575">
              <a:solidFill>
                <a:schemeClr val="accent5"/>
              </a:solidFill>
              <a:prstDash val="solid"/>
              <a:round/>
              <a:headEnd len="med" w="med" type="triangle"/>
              <a:tailEnd len="med" w="med" type="triangle"/>
            </a:ln>
          </p:spPr>
        </p:cxnSp>
      </p:grpSp>
      <p:sp>
        <p:nvSpPr>
          <p:cNvPr id="2046" name="Google Shape;2046;p103"/>
          <p:cNvSpPr/>
          <p:nvPr/>
        </p:nvSpPr>
        <p:spPr>
          <a:xfrm>
            <a:off x="1691119" y="2356533"/>
            <a:ext cx="120300" cy="1203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47" name="Google Shape;2047;p103"/>
          <p:cNvSpPr/>
          <p:nvPr/>
        </p:nvSpPr>
        <p:spPr>
          <a:xfrm>
            <a:off x="205275" y="2138518"/>
            <a:ext cx="706200" cy="706200"/>
          </a:xfrm>
          <a:prstGeom prst="arc">
            <a:avLst>
              <a:gd fmla="val 19350541" name="adj1"/>
              <a:gd fmla="val 0"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48" name="Google Shape;2048;p103"/>
          <p:cNvSpPr txBox="1"/>
          <p:nvPr>
            <p:ph idx="4294967295" type="body"/>
          </p:nvPr>
        </p:nvSpPr>
        <p:spPr>
          <a:xfrm>
            <a:off x="1979869" y="1879153"/>
            <a:ext cx="9312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8.39 cm</a:t>
            </a:r>
            <a:endParaRPr sz="1800"/>
          </a:p>
        </p:txBody>
      </p:sp>
      <p:sp>
        <p:nvSpPr>
          <p:cNvPr id="2049" name="Google Shape;2049;p103"/>
          <p:cNvSpPr txBox="1"/>
          <p:nvPr>
            <p:ph idx="4294967295" type="body"/>
          </p:nvPr>
        </p:nvSpPr>
        <p:spPr>
          <a:xfrm>
            <a:off x="781512" y="2664653"/>
            <a:ext cx="8646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10 cm</a:t>
            </a:r>
            <a:endParaRPr sz="1800"/>
          </a:p>
        </p:txBody>
      </p:sp>
      <p:sp>
        <p:nvSpPr>
          <p:cNvPr id="2050" name="Google Shape;2050;p103"/>
          <p:cNvSpPr txBox="1"/>
          <p:nvPr>
            <p:ph idx="4294967295" type="body"/>
          </p:nvPr>
        </p:nvSpPr>
        <p:spPr>
          <a:xfrm>
            <a:off x="966512" y="2179808"/>
            <a:ext cx="4029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40</a:t>
            </a:r>
            <a:r>
              <a:rPr lang="en-GB" sz="1100">
                <a:latin typeface="Kalam"/>
                <a:ea typeface="Kalam"/>
                <a:cs typeface="Kalam"/>
                <a:sym typeface="Kalam"/>
              </a:rPr>
              <a:t>°</a:t>
            </a:r>
            <a:endParaRPr sz="1800">
              <a:latin typeface="Kalam"/>
              <a:ea typeface="Kalam"/>
              <a:cs typeface="Kalam"/>
              <a:sym typeface="Kalam"/>
            </a:endParaRPr>
          </a:p>
        </p:txBody>
      </p:sp>
      <p:sp>
        <p:nvSpPr>
          <p:cNvPr id="2051" name="Google Shape;2051;p103"/>
          <p:cNvSpPr/>
          <p:nvPr/>
        </p:nvSpPr>
        <p:spPr>
          <a:xfrm>
            <a:off x="4426421" y="2849320"/>
            <a:ext cx="208800" cy="2073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52" name="Google Shape;2052;p103"/>
          <p:cNvSpPr txBox="1"/>
          <p:nvPr>
            <p:ph idx="4294967295" type="body"/>
          </p:nvPr>
        </p:nvSpPr>
        <p:spPr>
          <a:xfrm>
            <a:off x="4824000" y="1999650"/>
            <a:ext cx="10038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21.65 cm</a:t>
            </a:r>
            <a:endParaRPr sz="1800"/>
          </a:p>
        </p:txBody>
      </p:sp>
      <p:sp>
        <p:nvSpPr>
          <p:cNvPr id="2053" name="Google Shape;2053;p103"/>
          <p:cNvSpPr txBox="1"/>
          <p:nvPr>
            <p:ph idx="4294967295" type="body"/>
          </p:nvPr>
        </p:nvSpPr>
        <p:spPr>
          <a:xfrm>
            <a:off x="3753312" y="3198053"/>
            <a:ext cx="8646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12.5 cm</a:t>
            </a:r>
            <a:endParaRPr sz="1800"/>
          </a:p>
        </p:txBody>
      </p:sp>
      <p:sp>
        <p:nvSpPr>
          <p:cNvPr id="2054" name="Google Shape;2054;p103"/>
          <p:cNvSpPr/>
          <p:nvPr/>
        </p:nvSpPr>
        <p:spPr>
          <a:xfrm>
            <a:off x="3191338" y="2750500"/>
            <a:ext cx="599400" cy="599400"/>
          </a:xfrm>
          <a:prstGeom prst="arc">
            <a:avLst>
              <a:gd fmla="val 18479915" name="adj1"/>
              <a:gd fmla="val 0"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2055" name="Google Shape;2055;p103"/>
          <p:cNvGrpSpPr/>
          <p:nvPr/>
        </p:nvGrpSpPr>
        <p:grpSpPr>
          <a:xfrm flipH="1" rot="-5400000">
            <a:off x="396902" y="3310841"/>
            <a:ext cx="1246423" cy="1303437"/>
            <a:chOff x="-2022025" y="1455875"/>
            <a:chExt cx="1057366" cy="1821715"/>
          </a:xfrm>
        </p:grpSpPr>
        <p:sp>
          <p:nvSpPr>
            <p:cNvPr id="2056" name="Google Shape;2056;p103"/>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057" name="Google Shape;2057;p103"/>
            <p:cNvCxnSpPr/>
            <p:nvPr/>
          </p:nvCxnSpPr>
          <p:spPr>
            <a:xfrm rot="10800000">
              <a:off x="-2022025" y="3277590"/>
              <a:ext cx="960900" cy="0"/>
            </a:xfrm>
            <a:prstGeom prst="straightConnector1">
              <a:avLst/>
            </a:prstGeom>
            <a:noFill/>
            <a:ln cap="flat" cmpd="sng" w="28575">
              <a:solidFill>
                <a:schemeClr val="accent5"/>
              </a:solidFill>
              <a:prstDash val="solid"/>
              <a:round/>
              <a:headEnd len="med" w="med" type="triangle"/>
              <a:tailEnd len="med" w="med" type="triangle"/>
            </a:ln>
          </p:spPr>
        </p:cxnSp>
        <p:cxnSp>
          <p:nvCxnSpPr>
            <p:cNvPr id="2058" name="Google Shape;2058;p103"/>
            <p:cNvCxnSpPr/>
            <p:nvPr/>
          </p:nvCxnSpPr>
          <p:spPr>
            <a:xfrm rot="10800000">
              <a:off x="-964659" y="1455875"/>
              <a:ext cx="0" cy="1668300"/>
            </a:xfrm>
            <a:prstGeom prst="straightConnector1">
              <a:avLst/>
            </a:prstGeom>
            <a:noFill/>
            <a:ln cap="flat" cmpd="sng" w="28575">
              <a:solidFill>
                <a:schemeClr val="accent5"/>
              </a:solidFill>
              <a:prstDash val="solid"/>
              <a:round/>
              <a:headEnd len="med" w="med" type="triangle"/>
              <a:tailEnd len="med" w="med" type="triangle"/>
            </a:ln>
          </p:spPr>
        </p:cxnSp>
      </p:grpSp>
      <p:sp>
        <p:nvSpPr>
          <p:cNvPr id="2059" name="Google Shape;2059;p103"/>
          <p:cNvSpPr/>
          <p:nvPr/>
        </p:nvSpPr>
        <p:spPr>
          <a:xfrm flipH="1" rot="-5400000">
            <a:off x="1352125" y="4262860"/>
            <a:ext cx="208800" cy="2073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60" name="Google Shape;2060;p103"/>
          <p:cNvSpPr/>
          <p:nvPr/>
        </p:nvSpPr>
        <p:spPr>
          <a:xfrm flipH="1" rot="-5400000">
            <a:off x="1264588" y="3026125"/>
            <a:ext cx="599400" cy="601200"/>
          </a:xfrm>
          <a:prstGeom prst="arc">
            <a:avLst>
              <a:gd fmla="val 18823798" name="adj1"/>
              <a:gd fmla="val 0"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2061" name="Google Shape;2061;p103"/>
          <p:cNvGrpSpPr/>
          <p:nvPr/>
        </p:nvGrpSpPr>
        <p:grpSpPr>
          <a:xfrm flipH="1" rot="6706381">
            <a:off x="3927836" y="3338374"/>
            <a:ext cx="1069821" cy="2470418"/>
            <a:chOff x="-2022025" y="1455875"/>
            <a:chExt cx="1057366" cy="1750474"/>
          </a:xfrm>
        </p:grpSpPr>
        <p:sp>
          <p:nvSpPr>
            <p:cNvPr id="2062" name="Google Shape;2062;p103"/>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063" name="Google Shape;2063;p103"/>
            <p:cNvCxnSpPr/>
            <p:nvPr/>
          </p:nvCxnSpPr>
          <p:spPr>
            <a:xfrm rot="10800000">
              <a:off x="-2022025" y="3206349"/>
              <a:ext cx="960900" cy="0"/>
            </a:xfrm>
            <a:prstGeom prst="straightConnector1">
              <a:avLst/>
            </a:prstGeom>
            <a:noFill/>
            <a:ln cap="flat" cmpd="sng" w="28575">
              <a:solidFill>
                <a:schemeClr val="accent5"/>
              </a:solidFill>
              <a:prstDash val="solid"/>
              <a:round/>
              <a:headEnd len="med" w="med" type="triangle"/>
              <a:tailEnd len="med" w="med" type="triangle"/>
            </a:ln>
          </p:spPr>
        </p:cxnSp>
        <p:cxnSp>
          <p:nvCxnSpPr>
            <p:cNvPr id="2064" name="Google Shape;2064;p103"/>
            <p:cNvCxnSpPr/>
            <p:nvPr/>
          </p:nvCxnSpPr>
          <p:spPr>
            <a:xfrm rot="10800000">
              <a:off x="-964659" y="1455875"/>
              <a:ext cx="0" cy="1668300"/>
            </a:xfrm>
            <a:prstGeom prst="straightConnector1">
              <a:avLst/>
            </a:prstGeom>
            <a:noFill/>
            <a:ln cap="flat" cmpd="sng" w="28575">
              <a:solidFill>
                <a:schemeClr val="accent5"/>
              </a:solidFill>
              <a:prstDash val="solid"/>
              <a:round/>
              <a:headEnd len="med" w="med" type="triangle"/>
              <a:tailEnd len="med" w="med" type="triangle"/>
            </a:ln>
          </p:spPr>
        </p:cxnSp>
      </p:grpSp>
      <p:sp>
        <p:nvSpPr>
          <p:cNvPr id="2065" name="Google Shape;2065;p103"/>
          <p:cNvSpPr/>
          <p:nvPr/>
        </p:nvSpPr>
        <p:spPr>
          <a:xfrm flipH="1" rot="6710224">
            <a:off x="3545135" y="3780742"/>
            <a:ext cx="179047" cy="179994"/>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66" name="Google Shape;2066;p103"/>
          <p:cNvSpPr/>
          <p:nvPr/>
        </p:nvSpPr>
        <p:spPr>
          <a:xfrm flipH="1">
            <a:off x="5206360" y="4103806"/>
            <a:ext cx="1060800" cy="1064400"/>
          </a:xfrm>
          <a:prstGeom prst="arc">
            <a:avLst>
              <a:gd fmla="val 20101096" name="adj1"/>
              <a:gd fmla="val 0"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67" name="Google Shape;2067;p103"/>
          <p:cNvSpPr txBox="1"/>
          <p:nvPr>
            <p:ph idx="4294967295" type="body"/>
          </p:nvPr>
        </p:nvSpPr>
        <p:spPr>
          <a:xfrm>
            <a:off x="1735950" y="3719450"/>
            <a:ext cx="6537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5 mm</a:t>
            </a:r>
            <a:endParaRPr sz="1800"/>
          </a:p>
        </p:txBody>
      </p:sp>
      <p:sp>
        <p:nvSpPr>
          <p:cNvPr id="2068" name="Google Shape;2068;p103"/>
          <p:cNvSpPr txBox="1"/>
          <p:nvPr>
            <p:ph idx="4294967295" type="body"/>
          </p:nvPr>
        </p:nvSpPr>
        <p:spPr>
          <a:xfrm>
            <a:off x="638025" y="4585725"/>
            <a:ext cx="7062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5 mm</a:t>
            </a:r>
            <a:endParaRPr sz="1800"/>
          </a:p>
        </p:txBody>
      </p:sp>
      <p:sp>
        <p:nvSpPr>
          <p:cNvPr id="2069" name="Google Shape;2069;p103"/>
          <p:cNvSpPr txBox="1"/>
          <p:nvPr>
            <p:ph idx="4294967295" type="body"/>
          </p:nvPr>
        </p:nvSpPr>
        <p:spPr>
          <a:xfrm>
            <a:off x="2508111" y="4001706"/>
            <a:ext cx="8646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7.28 m</a:t>
            </a:r>
            <a:endParaRPr sz="1800"/>
          </a:p>
        </p:txBody>
      </p:sp>
      <p:sp>
        <p:nvSpPr>
          <p:cNvPr id="2070" name="Google Shape;2070;p103"/>
          <p:cNvSpPr txBox="1"/>
          <p:nvPr>
            <p:ph idx="4294967295" type="body"/>
          </p:nvPr>
        </p:nvSpPr>
        <p:spPr>
          <a:xfrm>
            <a:off x="357683" y="1509467"/>
            <a:ext cx="3039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a)</a:t>
            </a:r>
            <a:endParaRPr sz="1800"/>
          </a:p>
        </p:txBody>
      </p:sp>
      <p:sp>
        <p:nvSpPr>
          <p:cNvPr id="2071" name="Google Shape;2071;p103"/>
          <p:cNvSpPr txBox="1"/>
          <p:nvPr>
            <p:ph idx="4294967295" type="body"/>
          </p:nvPr>
        </p:nvSpPr>
        <p:spPr>
          <a:xfrm>
            <a:off x="2872283" y="1509467"/>
            <a:ext cx="3039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b)</a:t>
            </a:r>
            <a:endParaRPr sz="1800"/>
          </a:p>
        </p:txBody>
      </p:sp>
      <p:sp>
        <p:nvSpPr>
          <p:cNvPr id="2072" name="Google Shape;2072;p103"/>
          <p:cNvSpPr txBox="1"/>
          <p:nvPr>
            <p:ph idx="4294967295" type="body"/>
          </p:nvPr>
        </p:nvSpPr>
        <p:spPr>
          <a:xfrm>
            <a:off x="357683" y="3305717"/>
            <a:ext cx="3039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c)</a:t>
            </a:r>
            <a:endParaRPr sz="1800"/>
          </a:p>
        </p:txBody>
      </p:sp>
      <p:sp>
        <p:nvSpPr>
          <p:cNvPr id="2073" name="Google Shape;2073;p103"/>
          <p:cNvSpPr txBox="1"/>
          <p:nvPr>
            <p:ph idx="4294967295" type="body"/>
          </p:nvPr>
        </p:nvSpPr>
        <p:spPr>
          <a:xfrm>
            <a:off x="2829908" y="3305717"/>
            <a:ext cx="3039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d)</a:t>
            </a:r>
            <a:endParaRPr sz="1800"/>
          </a:p>
        </p:txBody>
      </p:sp>
      <p:sp>
        <p:nvSpPr>
          <p:cNvPr id="2074" name="Google Shape;2074;p103"/>
          <p:cNvSpPr txBox="1"/>
          <p:nvPr>
            <p:ph idx="4294967295" type="body"/>
          </p:nvPr>
        </p:nvSpPr>
        <p:spPr>
          <a:xfrm>
            <a:off x="3790762" y="2664658"/>
            <a:ext cx="4029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6</a:t>
            </a:r>
            <a:r>
              <a:rPr lang="en-GB" sz="1100">
                <a:latin typeface="Kalam"/>
                <a:ea typeface="Kalam"/>
                <a:cs typeface="Kalam"/>
                <a:sym typeface="Kalam"/>
              </a:rPr>
              <a:t>0</a:t>
            </a:r>
            <a:r>
              <a:rPr lang="en-GB" sz="1100">
                <a:latin typeface="Kalam"/>
                <a:ea typeface="Kalam"/>
                <a:cs typeface="Kalam"/>
                <a:sym typeface="Kalam"/>
              </a:rPr>
              <a:t>°</a:t>
            </a:r>
            <a:endParaRPr sz="1800">
              <a:latin typeface="Kalam"/>
              <a:ea typeface="Kalam"/>
              <a:cs typeface="Kalam"/>
              <a:sym typeface="Kalam"/>
            </a:endParaRPr>
          </a:p>
        </p:txBody>
      </p:sp>
      <p:sp>
        <p:nvSpPr>
          <p:cNvPr id="2075" name="Google Shape;2075;p103"/>
          <p:cNvSpPr txBox="1"/>
          <p:nvPr>
            <p:ph idx="4294967295" type="body"/>
          </p:nvPr>
        </p:nvSpPr>
        <p:spPr>
          <a:xfrm>
            <a:off x="1167012" y="3625196"/>
            <a:ext cx="4029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45</a:t>
            </a:r>
            <a:r>
              <a:rPr lang="en-GB" sz="1100">
                <a:latin typeface="Kalam"/>
                <a:ea typeface="Kalam"/>
                <a:cs typeface="Kalam"/>
                <a:sym typeface="Kalam"/>
              </a:rPr>
              <a:t>°</a:t>
            </a:r>
            <a:endParaRPr sz="1800">
              <a:latin typeface="Kalam"/>
              <a:ea typeface="Kalam"/>
              <a:cs typeface="Kalam"/>
              <a:sym typeface="Kalam"/>
            </a:endParaRPr>
          </a:p>
        </p:txBody>
      </p:sp>
      <p:sp>
        <p:nvSpPr>
          <p:cNvPr id="2076" name="Google Shape;2076;p103"/>
          <p:cNvSpPr txBox="1"/>
          <p:nvPr>
            <p:ph idx="4294967295" type="body"/>
          </p:nvPr>
        </p:nvSpPr>
        <p:spPr>
          <a:xfrm>
            <a:off x="4769579" y="4334279"/>
            <a:ext cx="4029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20</a:t>
            </a:r>
            <a:r>
              <a:rPr lang="en-GB" sz="1100">
                <a:latin typeface="Kalam"/>
                <a:ea typeface="Kalam"/>
                <a:cs typeface="Kalam"/>
                <a:sym typeface="Kalam"/>
              </a:rPr>
              <a:t>°</a:t>
            </a:r>
            <a:endParaRPr sz="1800">
              <a:latin typeface="Kalam"/>
              <a:ea typeface="Kalam"/>
              <a:cs typeface="Kalam"/>
              <a:sym typeface="Kalam"/>
            </a:endParaRPr>
          </a:p>
        </p:txBody>
      </p:sp>
      <p:grpSp>
        <p:nvGrpSpPr>
          <p:cNvPr id="2077" name="Google Shape;2077;p103"/>
          <p:cNvGrpSpPr/>
          <p:nvPr/>
        </p:nvGrpSpPr>
        <p:grpSpPr>
          <a:xfrm>
            <a:off x="3503652" y="1442458"/>
            <a:ext cx="1247798" cy="1712778"/>
            <a:chOff x="-2022025" y="1455875"/>
            <a:chExt cx="1057366" cy="1768668"/>
          </a:xfrm>
        </p:grpSpPr>
        <p:sp>
          <p:nvSpPr>
            <p:cNvPr id="2078" name="Google Shape;2078;p103"/>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079" name="Google Shape;2079;p103"/>
            <p:cNvCxnSpPr/>
            <p:nvPr/>
          </p:nvCxnSpPr>
          <p:spPr>
            <a:xfrm rot="10800000">
              <a:off x="-2022025" y="3224543"/>
              <a:ext cx="960900" cy="0"/>
            </a:xfrm>
            <a:prstGeom prst="straightConnector1">
              <a:avLst/>
            </a:prstGeom>
            <a:noFill/>
            <a:ln cap="flat" cmpd="sng" w="28575">
              <a:solidFill>
                <a:schemeClr val="accent5"/>
              </a:solidFill>
              <a:prstDash val="solid"/>
              <a:round/>
              <a:headEnd len="med" w="med" type="triangle"/>
              <a:tailEnd len="med" w="med" type="triangle"/>
            </a:ln>
          </p:spPr>
        </p:cxnSp>
        <p:cxnSp>
          <p:nvCxnSpPr>
            <p:cNvPr id="2080" name="Google Shape;2080;p103"/>
            <p:cNvCxnSpPr/>
            <p:nvPr/>
          </p:nvCxnSpPr>
          <p:spPr>
            <a:xfrm rot="10800000">
              <a:off x="-964659" y="1455875"/>
              <a:ext cx="0" cy="1668300"/>
            </a:xfrm>
            <a:prstGeom prst="straightConnector1">
              <a:avLst/>
            </a:prstGeom>
            <a:noFill/>
            <a:ln cap="flat" cmpd="sng" w="28575">
              <a:solidFill>
                <a:schemeClr val="accent5"/>
              </a:solidFill>
              <a:prstDash val="solid"/>
              <a:round/>
              <a:headEnd len="med" w="med" type="triangle"/>
              <a:tailEnd len="med" w="med" type="triangle"/>
            </a:ln>
          </p:spPr>
        </p:cxnSp>
      </p:grpSp>
      <p:sp>
        <p:nvSpPr>
          <p:cNvPr id="2081" name="Google Shape;2081;p103"/>
          <p:cNvSpPr txBox="1"/>
          <p:nvPr>
            <p:ph idx="4294967295" type="body"/>
          </p:nvPr>
        </p:nvSpPr>
        <p:spPr>
          <a:xfrm>
            <a:off x="4699432" y="3802071"/>
            <a:ext cx="9078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20 m</a:t>
            </a:r>
            <a:endParaRPr sz="1800"/>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5" name="Shape 2085"/>
        <p:cNvGrpSpPr/>
        <p:nvPr/>
      </p:nvGrpSpPr>
      <p:grpSpPr>
        <a:xfrm>
          <a:off x="0" y="0"/>
          <a:ext cx="0" cy="0"/>
          <a:chOff x="0" y="0"/>
          <a:chExt cx="0" cy="0"/>
        </a:xfrm>
      </p:grpSpPr>
      <p:sp>
        <p:nvSpPr>
          <p:cNvPr id="2086" name="Google Shape;2086;p104"/>
          <p:cNvSpPr txBox="1"/>
          <p:nvPr>
            <p:ph idx="1" type="body"/>
          </p:nvPr>
        </p:nvSpPr>
        <p:spPr>
          <a:xfrm>
            <a:off x="324000" y="759300"/>
            <a:ext cx="8237700" cy="598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2) Adigoo ku sawiraya xariiqo ku habboon garaafka, qiyaas xagasha (angle) saddexagal kasta.</a:t>
            </a:r>
            <a:endParaRPr sz="1800"/>
          </a:p>
        </p:txBody>
      </p:sp>
      <p:sp>
        <p:nvSpPr>
          <p:cNvPr id="2087" name="Google Shape;2087;p104"/>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Xisaabinta xagasha (angle)</a:t>
            </a:r>
            <a:endParaRPr/>
          </a:p>
        </p:txBody>
      </p:sp>
      <p:pic>
        <p:nvPicPr>
          <p:cNvPr id="2088" name="Google Shape;2088;p104"/>
          <p:cNvPicPr preferRelativeResize="0"/>
          <p:nvPr/>
        </p:nvPicPr>
        <p:blipFill>
          <a:blip r:embed="rId3">
            <a:alphaModFix/>
          </a:blip>
          <a:stretch>
            <a:fillRect/>
          </a:stretch>
        </p:blipFill>
        <p:spPr>
          <a:xfrm>
            <a:off x="463625" y="1458600"/>
            <a:ext cx="3448147" cy="3298601"/>
          </a:xfrm>
          <a:prstGeom prst="rect">
            <a:avLst/>
          </a:prstGeom>
          <a:noFill/>
          <a:ln>
            <a:noFill/>
          </a:ln>
        </p:spPr>
      </p:pic>
      <p:cxnSp>
        <p:nvCxnSpPr>
          <p:cNvPr id="2089" name="Google Shape;2089;p104"/>
          <p:cNvCxnSpPr/>
          <p:nvPr/>
        </p:nvCxnSpPr>
        <p:spPr>
          <a:xfrm>
            <a:off x="3693625" y="1463975"/>
            <a:ext cx="0" cy="3070800"/>
          </a:xfrm>
          <a:prstGeom prst="straightConnector1">
            <a:avLst/>
          </a:prstGeom>
          <a:noFill/>
          <a:ln cap="flat" cmpd="sng" w="19050">
            <a:solidFill>
              <a:schemeClr val="dk1"/>
            </a:solidFill>
            <a:prstDash val="solid"/>
            <a:round/>
            <a:headEnd len="med" w="med" type="none"/>
            <a:tailEnd len="med" w="med" type="none"/>
          </a:ln>
        </p:spPr>
      </p:cxnSp>
      <p:grpSp>
        <p:nvGrpSpPr>
          <p:cNvPr id="2090" name="Google Shape;2090;p104"/>
          <p:cNvGrpSpPr/>
          <p:nvPr/>
        </p:nvGrpSpPr>
        <p:grpSpPr>
          <a:xfrm>
            <a:off x="4800063" y="1468860"/>
            <a:ext cx="1741885" cy="1052158"/>
            <a:chOff x="-2022025" y="1455875"/>
            <a:chExt cx="1034373" cy="1872833"/>
          </a:xfrm>
        </p:grpSpPr>
        <p:sp>
          <p:nvSpPr>
            <p:cNvPr id="2091" name="Google Shape;2091;p104"/>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092" name="Google Shape;2092;p104"/>
            <p:cNvCxnSpPr/>
            <p:nvPr/>
          </p:nvCxnSpPr>
          <p:spPr>
            <a:xfrm rot="10800000">
              <a:off x="-2022025" y="3328708"/>
              <a:ext cx="960900" cy="0"/>
            </a:xfrm>
            <a:prstGeom prst="straightConnector1">
              <a:avLst/>
            </a:prstGeom>
            <a:noFill/>
            <a:ln cap="flat" cmpd="sng" w="28575">
              <a:solidFill>
                <a:schemeClr val="accent5"/>
              </a:solidFill>
              <a:prstDash val="solid"/>
              <a:round/>
              <a:headEnd len="med" w="med" type="triangle"/>
              <a:tailEnd len="med" w="med" type="triangle"/>
            </a:ln>
          </p:spPr>
        </p:cxnSp>
        <p:cxnSp>
          <p:nvCxnSpPr>
            <p:cNvPr id="2093" name="Google Shape;2093;p104"/>
            <p:cNvCxnSpPr/>
            <p:nvPr/>
          </p:nvCxnSpPr>
          <p:spPr>
            <a:xfrm rot="10800000">
              <a:off x="-987652" y="1455875"/>
              <a:ext cx="0" cy="1668300"/>
            </a:xfrm>
            <a:prstGeom prst="straightConnector1">
              <a:avLst/>
            </a:prstGeom>
            <a:noFill/>
            <a:ln cap="flat" cmpd="sng" w="28575">
              <a:solidFill>
                <a:schemeClr val="accent5"/>
              </a:solidFill>
              <a:prstDash val="solid"/>
              <a:round/>
              <a:headEnd len="med" w="med" type="triangle"/>
              <a:tailEnd len="med" w="med" type="triangle"/>
            </a:ln>
          </p:spPr>
        </p:cxnSp>
      </p:grpSp>
      <p:sp>
        <p:nvSpPr>
          <p:cNvPr id="2094" name="Google Shape;2094;p104"/>
          <p:cNvSpPr/>
          <p:nvPr/>
        </p:nvSpPr>
        <p:spPr>
          <a:xfrm>
            <a:off x="6259905" y="2245185"/>
            <a:ext cx="157500" cy="1584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95" name="Google Shape;2095;p104"/>
          <p:cNvSpPr/>
          <p:nvPr/>
        </p:nvSpPr>
        <p:spPr>
          <a:xfrm>
            <a:off x="4396994" y="1983622"/>
            <a:ext cx="836400" cy="837300"/>
          </a:xfrm>
          <a:prstGeom prst="arc">
            <a:avLst>
              <a:gd fmla="val 19678218" name="adj1"/>
              <a:gd fmla="val 0"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96" name="Google Shape;2096;p104"/>
          <p:cNvSpPr txBox="1"/>
          <p:nvPr>
            <p:ph idx="4294967295" type="body"/>
          </p:nvPr>
        </p:nvSpPr>
        <p:spPr>
          <a:xfrm>
            <a:off x="6604582" y="1802948"/>
            <a:ext cx="12192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8 cm</a:t>
            </a:r>
            <a:endParaRPr sz="1800"/>
          </a:p>
        </p:txBody>
      </p:sp>
      <p:sp>
        <p:nvSpPr>
          <p:cNvPr id="2097" name="Google Shape;2097;p104"/>
          <p:cNvSpPr txBox="1"/>
          <p:nvPr>
            <p:ph idx="4294967295" type="body"/>
          </p:nvPr>
        </p:nvSpPr>
        <p:spPr>
          <a:xfrm>
            <a:off x="5303061" y="2541987"/>
            <a:ext cx="11319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10 cm</a:t>
            </a:r>
            <a:endParaRPr sz="1800"/>
          </a:p>
        </p:txBody>
      </p:sp>
      <p:sp>
        <p:nvSpPr>
          <p:cNvPr id="2098" name="Google Shape;2098;p104"/>
          <p:cNvSpPr txBox="1"/>
          <p:nvPr>
            <p:ph idx="4294967295" type="body"/>
          </p:nvPr>
        </p:nvSpPr>
        <p:spPr>
          <a:xfrm>
            <a:off x="5274730" y="2099412"/>
            <a:ext cx="6252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38.7</a:t>
            </a:r>
            <a:r>
              <a:rPr lang="en-GB" sz="1100">
                <a:latin typeface="Kalam"/>
                <a:ea typeface="Kalam"/>
                <a:cs typeface="Kalam"/>
                <a:sym typeface="Kalam"/>
              </a:rPr>
              <a:t>°</a:t>
            </a:r>
            <a:endParaRPr sz="2000">
              <a:latin typeface="Kalam"/>
              <a:ea typeface="Kalam"/>
              <a:cs typeface="Kalam"/>
              <a:sym typeface="Kalam"/>
            </a:endParaRPr>
          </a:p>
        </p:txBody>
      </p:sp>
      <p:sp>
        <p:nvSpPr>
          <p:cNvPr id="2099" name="Google Shape;2099;p104"/>
          <p:cNvSpPr txBox="1"/>
          <p:nvPr>
            <p:ph idx="4294967295" type="body"/>
          </p:nvPr>
        </p:nvSpPr>
        <p:spPr>
          <a:xfrm>
            <a:off x="4519601" y="1433261"/>
            <a:ext cx="3978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a)</a:t>
            </a:r>
            <a:endParaRPr sz="1800"/>
          </a:p>
        </p:txBody>
      </p:sp>
      <p:grpSp>
        <p:nvGrpSpPr>
          <p:cNvPr id="2100" name="Google Shape;2100;p104"/>
          <p:cNvGrpSpPr/>
          <p:nvPr/>
        </p:nvGrpSpPr>
        <p:grpSpPr>
          <a:xfrm>
            <a:off x="4800071" y="3161636"/>
            <a:ext cx="1743124" cy="1397751"/>
            <a:chOff x="-2022025" y="1455875"/>
            <a:chExt cx="1035109" cy="1802155"/>
          </a:xfrm>
        </p:grpSpPr>
        <p:sp>
          <p:nvSpPr>
            <p:cNvPr id="2101" name="Google Shape;2101;p104"/>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102" name="Google Shape;2102;p104"/>
            <p:cNvCxnSpPr/>
            <p:nvPr/>
          </p:nvCxnSpPr>
          <p:spPr>
            <a:xfrm rot="10800000">
              <a:off x="-2022025" y="3258030"/>
              <a:ext cx="960900" cy="0"/>
            </a:xfrm>
            <a:prstGeom prst="straightConnector1">
              <a:avLst/>
            </a:prstGeom>
            <a:noFill/>
            <a:ln cap="flat" cmpd="sng" w="28575">
              <a:solidFill>
                <a:schemeClr val="accent5"/>
              </a:solidFill>
              <a:prstDash val="solid"/>
              <a:round/>
              <a:headEnd len="med" w="med" type="triangle"/>
              <a:tailEnd len="med" w="med" type="triangle"/>
            </a:ln>
          </p:spPr>
        </p:cxnSp>
        <p:cxnSp>
          <p:nvCxnSpPr>
            <p:cNvPr id="2103" name="Google Shape;2103;p104"/>
            <p:cNvCxnSpPr/>
            <p:nvPr/>
          </p:nvCxnSpPr>
          <p:spPr>
            <a:xfrm rot="10800000">
              <a:off x="-986916" y="1455875"/>
              <a:ext cx="0" cy="1668300"/>
            </a:xfrm>
            <a:prstGeom prst="straightConnector1">
              <a:avLst/>
            </a:prstGeom>
            <a:noFill/>
            <a:ln cap="flat" cmpd="sng" w="28575">
              <a:solidFill>
                <a:schemeClr val="accent5"/>
              </a:solidFill>
              <a:prstDash val="solid"/>
              <a:round/>
              <a:headEnd len="med" w="med" type="triangle"/>
              <a:tailEnd len="med" w="med" type="triangle"/>
            </a:ln>
          </p:spPr>
        </p:cxnSp>
      </p:grpSp>
      <p:sp>
        <p:nvSpPr>
          <p:cNvPr id="2104" name="Google Shape;2104;p104"/>
          <p:cNvSpPr/>
          <p:nvPr/>
        </p:nvSpPr>
        <p:spPr>
          <a:xfrm>
            <a:off x="6259905" y="4296595"/>
            <a:ext cx="157500" cy="1584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05" name="Google Shape;2105;p104"/>
          <p:cNvSpPr/>
          <p:nvPr/>
        </p:nvSpPr>
        <p:spPr>
          <a:xfrm>
            <a:off x="6075139" y="2792376"/>
            <a:ext cx="698400" cy="699300"/>
          </a:xfrm>
          <a:prstGeom prst="arc">
            <a:avLst>
              <a:gd fmla="val 5399257" name="adj1"/>
              <a:gd fmla="val 8414471"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06" name="Google Shape;2106;p104"/>
          <p:cNvSpPr txBox="1"/>
          <p:nvPr>
            <p:ph idx="4294967295" type="body"/>
          </p:nvPr>
        </p:nvSpPr>
        <p:spPr>
          <a:xfrm>
            <a:off x="6589094" y="3692461"/>
            <a:ext cx="12192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80 mm</a:t>
            </a:r>
            <a:endParaRPr sz="1800"/>
          </a:p>
        </p:txBody>
      </p:sp>
      <p:sp>
        <p:nvSpPr>
          <p:cNvPr id="2107" name="Google Shape;2107;p104"/>
          <p:cNvSpPr txBox="1"/>
          <p:nvPr>
            <p:ph idx="4294967295" type="body"/>
          </p:nvPr>
        </p:nvSpPr>
        <p:spPr>
          <a:xfrm>
            <a:off x="5250093" y="4554163"/>
            <a:ext cx="11319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81.6 mm</a:t>
            </a:r>
            <a:r>
              <a:rPr lang="en-GB" sz="1800">
                <a:latin typeface="Lexend"/>
              </a:rPr>
              <a:t/>
            </a:r>
            <a:endParaRPr sz="1800"/>
          </a:p>
        </p:txBody>
      </p:sp>
      <p:sp>
        <p:nvSpPr>
          <p:cNvPr id="2108" name="Google Shape;2108;p104"/>
          <p:cNvSpPr txBox="1"/>
          <p:nvPr>
            <p:ph idx="4294967295" type="body"/>
          </p:nvPr>
        </p:nvSpPr>
        <p:spPr>
          <a:xfrm>
            <a:off x="4519601" y="3109661"/>
            <a:ext cx="3978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b)</a:t>
            </a:r>
            <a:endParaRPr sz="1800"/>
          </a:p>
        </p:txBody>
      </p:sp>
      <p:sp>
        <p:nvSpPr>
          <p:cNvPr id="2109" name="Google Shape;2109;p104"/>
          <p:cNvSpPr txBox="1"/>
          <p:nvPr>
            <p:ph idx="4294967295" type="body"/>
          </p:nvPr>
        </p:nvSpPr>
        <p:spPr>
          <a:xfrm>
            <a:off x="5817113" y="3561461"/>
            <a:ext cx="6252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45.6</a:t>
            </a:r>
            <a:r>
              <a:rPr lang="en-GB" sz="1100">
                <a:latin typeface="Kalam"/>
                <a:ea typeface="Kalam"/>
                <a:cs typeface="Kalam"/>
                <a:sym typeface="Kalam"/>
              </a:rPr>
              <a:t>°</a:t>
            </a:r>
            <a:endParaRPr sz="2000">
              <a:latin typeface="Kalam"/>
              <a:ea typeface="Kalam"/>
              <a:cs typeface="Kalam"/>
              <a:sym typeface="Kalam"/>
            </a:endParaRPr>
          </a:p>
        </p:txBody>
      </p:sp>
      <p:cxnSp>
        <p:nvCxnSpPr>
          <p:cNvPr id="2110" name="Google Shape;2110;p104"/>
          <p:cNvCxnSpPr/>
          <p:nvPr/>
        </p:nvCxnSpPr>
        <p:spPr>
          <a:xfrm>
            <a:off x="789000" y="2214670"/>
            <a:ext cx="2908500" cy="0"/>
          </a:xfrm>
          <a:prstGeom prst="straightConnector1">
            <a:avLst/>
          </a:prstGeom>
          <a:noFill/>
          <a:ln cap="flat" cmpd="sng" w="28575">
            <a:solidFill>
              <a:schemeClr val="accent3"/>
            </a:solidFill>
            <a:prstDash val="dash"/>
            <a:round/>
            <a:headEnd len="med" w="med" type="none"/>
            <a:tailEnd len="med" w="med" type="none"/>
          </a:ln>
        </p:spPr>
      </p:cxnSp>
      <p:cxnSp>
        <p:nvCxnSpPr>
          <p:cNvPr id="2111" name="Google Shape;2111;p104"/>
          <p:cNvCxnSpPr/>
          <p:nvPr/>
        </p:nvCxnSpPr>
        <p:spPr>
          <a:xfrm>
            <a:off x="3695600" y="1522075"/>
            <a:ext cx="0" cy="3020700"/>
          </a:xfrm>
          <a:prstGeom prst="straightConnector1">
            <a:avLst/>
          </a:prstGeom>
          <a:noFill/>
          <a:ln cap="flat" cmpd="sng" w="28575">
            <a:solidFill>
              <a:schemeClr val="accent3"/>
            </a:solidFill>
            <a:prstDash val="dash"/>
            <a:round/>
            <a:headEnd len="med" w="med" type="none"/>
            <a:tailEnd len="med" w="med" type="none"/>
          </a:ln>
        </p:spPr>
      </p:cxnSp>
      <p:sp>
        <p:nvSpPr>
          <p:cNvPr id="2112" name="Google Shape;2112;p104"/>
          <p:cNvSpPr/>
          <p:nvPr/>
        </p:nvSpPr>
        <p:spPr>
          <a:xfrm>
            <a:off x="424297" y="4164857"/>
            <a:ext cx="743100" cy="743100"/>
          </a:xfrm>
          <a:prstGeom prst="arc">
            <a:avLst>
              <a:gd fmla="val 19267950" name="adj1"/>
              <a:gd fmla="val 0"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2113" name="Google Shape;2113;p104"/>
          <p:cNvCxnSpPr/>
          <p:nvPr/>
        </p:nvCxnSpPr>
        <p:spPr>
          <a:xfrm flipH="1" rot="10800000">
            <a:off x="796050" y="2218650"/>
            <a:ext cx="2898600" cy="2319600"/>
          </a:xfrm>
          <a:prstGeom prst="straightConnector1">
            <a:avLst/>
          </a:prstGeom>
          <a:noFill/>
          <a:ln cap="flat" cmpd="sng" w="28575">
            <a:solidFill>
              <a:schemeClr val="accent5"/>
            </a:solidFill>
            <a:prstDash val="solid"/>
            <a:round/>
            <a:headEnd len="med" w="med" type="none"/>
            <a:tailEnd len="med" w="med" type="none"/>
          </a:ln>
        </p:spPr>
      </p:cxnSp>
      <p:sp>
        <p:nvSpPr>
          <p:cNvPr id="2114" name="Google Shape;2114;p104"/>
          <p:cNvSpPr txBox="1"/>
          <p:nvPr>
            <p:ph idx="4294967295" type="body"/>
          </p:nvPr>
        </p:nvSpPr>
        <p:spPr>
          <a:xfrm>
            <a:off x="3198604" y="2597856"/>
            <a:ext cx="3978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a)</a:t>
            </a:r>
            <a:endParaRPr sz="2000">
              <a:latin typeface="Kalam"/>
              <a:ea typeface="Kalam"/>
              <a:cs typeface="Kalam"/>
              <a:sym typeface="Kalam"/>
            </a:endParaRPr>
          </a:p>
        </p:txBody>
      </p:sp>
      <p:cxnSp>
        <p:nvCxnSpPr>
          <p:cNvPr id="2115" name="Google Shape;2115;p104"/>
          <p:cNvCxnSpPr/>
          <p:nvPr/>
        </p:nvCxnSpPr>
        <p:spPr>
          <a:xfrm>
            <a:off x="787100" y="1578521"/>
            <a:ext cx="2908500" cy="0"/>
          </a:xfrm>
          <a:prstGeom prst="straightConnector1">
            <a:avLst/>
          </a:prstGeom>
          <a:noFill/>
          <a:ln cap="flat" cmpd="sng" w="28575">
            <a:solidFill>
              <a:schemeClr val="accent3"/>
            </a:solidFill>
            <a:prstDash val="dash"/>
            <a:round/>
            <a:headEnd len="med" w="med" type="none"/>
            <a:tailEnd len="med" w="med" type="none"/>
          </a:ln>
        </p:spPr>
      </p:cxnSp>
      <p:sp>
        <p:nvSpPr>
          <p:cNvPr id="2116" name="Google Shape;2116;p104"/>
          <p:cNvSpPr/>
          <p:nvPr/>
        </p:nvSpPr>
        <p:spPr>
          <a:xfrm>
            <a:off x="375033" y="4120816"/>
            <a:ext cx="836400" cy="836400"/>
          </a:xfrm>
          <a:prstGeom prst="arc">
            <a:avLst>
              <a:gd fmla="val 18835919" name="adj1"/>
              <a:gd fmla="val 0"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2117" name="Google Shape;2117;p104"/>
          <p:cNvCxnSpPr/>
          <p:nvPr/>
        </p:nvCxnSpPr>
        <p:spPr>
          <a:xfrm flipH="1" rot="10800000">
            <a:off x="797492" y="1582121"/>
            <a:ext cx="2898300" cy="2953800"/>
          </a:xfrm>
          <a:prstGeom prst="straightConnector1">
            <a:avLst/>
          </a:prstGeom>
          <a:noFill/>
          <a:ln cap="flat" cmpd="sng" w="28575">
            <a:solidFill>
              <a:schemeClr val="accent5"/>
            </a:solidFill>
            <a:prstDash val="solid"/>
            <a:round/>
            <a:headEnd len="med" w="med" type="none"/>
            <a:tailEnd len="med" w="med" type="none"/>
          </a:ln>
        </p:spPr>
      </p:cxnSp>
      <p:sp>
        <p:nvSpPr>
          <p:cNvPr id="2118" name="Google Shape;2118;p104"/>
          <p:cNvSpPr txBox="1"/>
          <p:nvPr>
            <p:ph idx="4294967295" type="body"/>
          </p:nvPr>
        </p:nvSpPr>
        <p:spPr>
          <a:xfrm>
            <a:off x="2455990" y="2339701"/>
            <a:ext cx="3978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b</a:t>
            </a:r>
            <a:r>
              <a:rPr lang="en-GB" sz="1100">
                <a:latin typeface="Kalam"/>
                <a:ea typeface="Kalam"/>
                <a:cs typeface="Kalam"/>
                <a:sym typeface="Kalam"/>
              </a:rPr>
              <a:t>)</a:t>
            </a:r>
            <a:endParaRPr sz="2000">
              <a:latin typeface="Kalam"/>
              <a:ea typeface="Kalam"/>
              <a:cs typeface="Kalam"/>
              <a:sym typeface="Kalam"/>
            </a:endParaRPr>
          </a:p>
        </p:txBody>
      </p:sp>
      <p:sp>
        <p:nvSpPr>
          <p:cNvPr id="2119" name="Google Shape;2119;p104"/>
          <p:cNvSpPr/>
          <p:nvPr/>
        </p:nvSpPr>
        <p:spPr>
          <a:xfrm>
            <a:off x="2796200" y="2442575"/>
            <a:ext cx="57600" cy="57600"/>
          </a:xfrm>
          <a:prstGeom prst="ellipse">
            <a:avLst/>
          </a:prstGeom>
          <a:solidFill>
            <a:schemeClr val="accent5"/>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20" name="Google Shape;2120;p104"/>
          <p:cNvSpPr/>
          <p:nvPr/>
        </p:nvSpPr>
        <p:spPr>
          <a:xfrm>
            <a:off x="3028906" y="2699914"/>
            <a:ext cx="57600" cy="57600"/>
          </a:xfrm>
          <a:prstGeom prst="ellipse">
            <a:avLst/>
          </a:prstGeom>
          <a:solidFill>
            <a:schemeClr val="accent5"/>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21" name="Google Shape;2121;p104"/>
          <p:cNvSpPr txBox="1"/>
          <p:nvPr/>
        </p:nvSpPr>
        <p:spPr>
          <a:xfrm>
            <a:off x="7299125" y="2458950"/>
            <a:ext cx="1521000" cy="598500"/>
          </a:xfrm>
          <a:prstGeom prst="rect">
            <a:avLst/>
          </a:prstGeom>
          <a:noFill/>
          <a:ln>
            <a:noFill/>
          </a:ln>
        </p:spPr>
        <p:txBody>
          <a:bodyPr anchorCtr="0" anchor="t" bIns="0" lIns="0" spcFirstLastPara="1" rIns="0" wrap="square" tIns="91425">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Jawaabaha qiyaasta ah waa la aqbali karaa.</a:t>
            </a:r>
            <a:endParaRPr sz="2000">
              <a:solidFill>
                <a:schemeClr val="dk1"/>
              </a:solidFill>
              <a:latin typeface="Kalam"/>
              <a:ea typeface="Kalam"/>
              <a:cs typeface="Kalam"/>
              <a:sym typeface="Kalam"/>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5" name="Shape 2125"/>
        <p:cNvGrpSpPr/>
        <p:nvPr/>
      </p:nvGrpSpPr>
      <p:grpSpPr>
        <a:xfrm>
          <a:off x="0" y="0"/>
          <a:ext cx="0" cy="0"/>
          <a:chOff x="0" y="0"/>
          <a:chExt cx="0" cy="0"/>
        </a:xfrm>
      </p:grpSpPr>
      <p:sp>
        <p:nvSpPr>
          <p:cNvPr id="2126" name="Google Shape;2126;p105"/>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3) Isticmaal xisaabiyahaaga (calculator) si aad u ogaato xagasha (angle) maqan saddexagal kasta, adigoo ku siinaya jawaabtaada hal meel jajab tobanle (1 decimal place).</a:t>
            </a:r>
            <a:endParaRPr sz="1800"/>
          </a:p>
        </p:txBody>
      </p:sp>
      <p:sp>
        <p:nvSpPr>
          <p:cNvPr id="2127" name="Google Shape;2127;p105"/>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Xisaabinta xagasha (angle)</a:t>
            </a:r>
            <a:endParaRPr/>
          </a:p>
        </p:txBody>
      </p:sp>
      <p:grpSp>
        <p:nvGrpSpPr>
          <p:cNvPr id="2128" name="Google Shape;2128;p105"/>
          <p:cNvGrpSpPr/>
          <p:nvPr/>
        </p:nvGrpSpPr>
        <p:grpSpPr>
          <a:xfrm>
            <a:off x="685263" y="1468860"/>
            <a:ext cx="1741885" cy="1052158"/>
            <a:chOff x="-2022025" y="1455875"/>
            <a:chExt cx="1034373" cy="1872833"/>
          </a:xfrm>
        </p:grpSpPr>
        <p:sp>
          <p:nvSpPr>
            <p:cNvPr id="2129" name="Google Shape;2129;p105"/>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130" name="Google Shape;2130;p105"/>
            <p:cNvCxnSpPr/>
            <p:nvPr/>
          </p:nvCxnSpPr>
          <p:spPr>
            <a:xfrm rot="10800000">
              <a:off x="-2022025" y="3328708"/>
              <a:ext cx="960900" cy="0"/>
            </a:xfrm>
            <a:prstGeom prst="straightConnector1">
              <a:avLst/>
            </a:prstGeom>
            <a:noFill/>
            <a:ln cap="flat" cmpd="sng" w="28575">
              <a:solidFill>
                <a:schemeClr val="accent5"/>
              </a:solidFill>
              <a:prstDash val="solid"/>
              <a:round/>
              <a:headEnd len="med" w="med" type="triangle"/>
              <a:tailEnd len="med" w="med" type="triangle"/>
            </a:ln>
          </p:spPr>
        </p:cxnSp>
        <p:cxnSp>
          <p:nvCxnSpPr>
            <p:cNvPr id="2131" name="Google Shape;2131;p105"/>
            <p:cNvCxnSpPr/>
            <p:nvPr/>
          </p:nvCxnSpPr>
          <p:spPr>
            <a:xfrm rot="10800000">
              <a:off x="-987652" y="1455875"/>
              <a:ext cx="0" cy="1668300"/>
            </a:xfrm>
            <a:prstGeom prst="straightConnector1">
              <a:avLst/>
            </a:prstGeom>
            <a:noFill/>
            <a:ln cap="flat" cmpd="sng" w="28575">
              <a:solidFill>
                <a:schemeClr val="accent5"/>
              </a:solidFill>
              <a:prstDash val="solid"/>
              <a:round/>
              <a:headEnd len="med" w="med" type="triangle"/>
              <a:tailEnd len="med" w="med" type="triangle"/>
            </a:ln>
          </p:spPr>
        </p:cxnSp>
      </p:grpSp>
      <p:sp>
        <p:nvSpPr>
          <p:cNvPr id="2132" name="Google Shape;2132;p105"/>
          <p:cNvSpPr/>
          <p:nvPr/>
        </p:nvSpPr>
        <p:spPr>
          <a:xfrm>
            <a:off x="2145105" y="2245185"/>
            <a:ext cx="157500" cy="1584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33" name="Google Shape;2133;p105"/>
          <p:cNvSpPr/>
          <p:nvPr/>
        </p:nvSpPr>
        <p:spPr>
          <a:xfrm>
            <a:off x="282194" y="1983622"/>
            <a:ext cx="836400" cy="837300"/>
          </a:xfrm>
          <a:prstGeom prst="arc">
            <a:avLst>
              <a:gd fmla="val 19678218" name="adj1"/>
              <a:gd fmla="val 0"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34" name="Google Shape;2134;p105"/>
          <p:cNvSpPr txBox="1"/>
          <p:nvPr>
            <p:ph idx="4294967295" type="body"/>
          </p:nvPr>
        </p:nvSpPr>
        <p:spPr>
          <a:xfrm>
            <a:off x="2528501" y="1802948"/>
            <a:ext cx="12192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8 cm</a:t>
            </a:r>
            <a:endParaRPr sz="1800"/>
          </a:p>
        </p:txBody>
      </p:sp>
      <p:sp>
        <p:nvSpPr>
          <p:cNvPr id="2135" name="Google Shape;2135;p105"/>
          <p:cNvSpPr txBox="1"/>
          <p:nvPr>
            <p:ph idx="4294967295" type="body"/>
          </p:nvPr>
        </p:nvSpPr>
        <p:spPr>
          <a:xfrm>
            <a:off x="1188261" y="2588450"/>
            <a:ext cx="11319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10 cm</a:t>
            </a:r>
            <a:endParaRPr sz="1800"/>
          </a:p>
        </p:txBody>
      </p:sp>
      <p:sp>
        <p:nvSpPr>
          <p:cNvPr id="2136" name="Google Shape;2136;p105"/>
          <p:cNvSpPr txBox="1"/>
          <p:nvPr>
            <p:ph idx="4294967295" type="body"/>
          </p:nvPr>
        </p:nvSpPr>
        <p:spPr>
          <a:xfrm>
            <a:off x="1149590" y="2102139"/>
            <a:ext cx="7362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38.7</a:t>
            </a:r>
            <a:r>
              <a:rPr lang="en-GB" sz="1100">
                <a:latin typeface="Kalam"/>
                <a:ea typeface="Kalam"/>
                <a:cs typeface="Kalam"/>
                <a:sym typeface="Kalam"/>
              </a:rPr>
              <a:t>°</a:t>
            </a:r>
            <a:endParaRPr sz="2000">
              <a:latin typeface="Kalam"/>
              <a:ea typeface="Kalam"/>
              <a:cs typeface="Kalam"/>
              <a:sym typeface="Kalam"/>
            </a:endParaRPr>
          </a:p>
        </p:txBody>
      </p:sp>
      <p:sp>
        <p:nvSpPr>
          <p:cNvPr id="2137" name="Google Shape;2137;p105"/>
          <p:cNvSpPr txBox="1"/>
          <p:nvPr>
            <p:ph idx="4294967295" type="body"/>
          </p:nvPr>
        </p:nvSpPr>
        <p:spPr>
          <a:xfrm>
            <a:off x="404801" y="1433261"/>
            <a:ext cx="3978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a)</a:t>
            </a:r>
            <a:endParaRPr sz="1800"/>
          </a:p>
        </p:txBody>
      </p:sp>
      <p:grpSp>
        <p:nvGrpSpPr>
          <p:cNvPr id="2138" name="Google Shape;2138;p105"/>
          <p:cNvGrpSpPr/>
          <p:nvPr/>
        </p:nvGrpSpPr>
        <p:grpSpPr>
          <a:xfrm>
            <a:off x="685271" y="3161636"/>
            <a:ext cx="1743124" cy="1397751"/>
            <a:chOff x="-2022025" y="1455875"/>
            <a:chExt cx="1035109" cy="1802155"/>
          </a:xfrm>
        </p:grpSpPr>
        <p:sp>
          <p:nvSpPr>
            <p:cNvPr id="2139" name="Google Shape;2139;p105"/>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140" name="Google Shape;2140;p105"/>
            <p:cNvCxnSpPr/>
            <p:nvPr/>
          </p:nvCxnSpPr>
          <p:spPr>
            <a:xfrm rot="10800000">
              <a:off x="-2022025" y="3258030"/>
              <a:ext cx="960900" cy="0"/>
            </a:xfrm>
            <a:prstGeom prst="straightConnector1">
              <a:avLst/>
            </a:prstGeom>
            <a:noFill/>
            <a:ln cap="flat" cmpd="sng" w="28575">
              <a:solidFill>
                <a:schemeClr val="accent5"/>
              </a:solidFill>
              <a:prstDash val="solid"/>
              <a:round/>
              <a:headEnd len="med" w="med" type="triangle"/>
              <a:tailEnd len="med" w="med" type="triangle"/>
            </a:ln>
          </p:spPr>
        </p:cxnSp>
        <p:cxnSp>
          <p:nvCxnSpPr>
            <p:cNvPr id="2141" name="Google Shape;2141;p105"/>
            <p:cNvCxnSpPr/>
            <p:nvPr/>
          </p:nvCxnSpPr>
          <p:spPr>
            <a:xfrm rot="10800000">
              <a:off x="-986916" y="1455875"/>
              <a:ext cx="0" cy="1668300"/>
            </a:xfrm>
            <a:prstGeom prst="straightConnector1">
              <a:avLst/>
            </a:prstGeom>
            <a:noFill/>
            <a:ln cap="flat" cmpd="sng" w="28575">
              <a:solidFill>
                <a:schemeClr val="accent5"/>
              </a:solidFill>
              <a:prstDash val="solid"/>
              <a:round/>
              <a:headEnd len="med" w="med" type="triangle"/>
              <a:tailEnd len="med" w="med" type="triangle"/>
            </a:ln>
          </p:spPr>
        </p:cxnSp>
      </p:grpSp>
      <p:sp>
        <p:nvSpPr>
          <p:cNvPr id="2142" name="Google Shape;2142;p105"/>
          <p:cNvSpPr/>
          <p:nvPr/>
        </p:nvSpPr>
        <p:spPr>
          <a:xfrm>
            <a:off x="2145105" y="4296595"/>
            <a:ext cx="157500" cy="1584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43" name="Google Shape;2143;p105"/>
          <p:cNvSpPr/>
          <p:nvPr/>
        </p:nvSpPr>
        <p:spPr>
          <a:xfrm>
            <a:off x="1960339" y="2792376"/>
            <a:ext cx="698400" cy="699300"/>
          </a:xfrm>
          <a:prstGeom prst="arc">
            <a:avLst>
              <a:gd fmla="val 5399257" name="adj1"/>
              <a:gd fmla="val 8414471"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44" name="Google Shape;2144;p105"/>
          <p:cNvSpPr txBox="1"/>
          <p:nvPr>
            <p:ph idx="4294967295" type="body"/>
          </p:nvPr>
        </p:nvSpPr>
        <p:spPr>
          <a:xfrm>
            <a:off x="2528501" y="3707948"/>
            <a:ext cx="12192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80 mm</a:t>
            </a:r>
            <a:endParaRPr sz="1800"/>
          </a:p>
        </p:txBody>
      </p:sp>
      <p:sp>
        <p:nvSpPr>
          <p:cNvPr id="2145" name="Google Shape;2145;p105"/>
          <p:cNvSpPr txBox="1"/>
          <p:nvPr>
            <p:ph idx="4294967295" type="body"/>
          </p:nvPr>
        </p:nvSpPr>
        <p:spPr>
          <a:xfrm>
            <a:off x="1188261" y="4569650"/>
            <a:ext cx="11319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81.6 mm</a:t>
            </a:r>
            <a:endParaRPr sz="1800"/>
          </a:p>
        </p:txBody>
      </p:sp>
      <p:sp>
        <p:nvSpPr>
          <p:cNvPr id="2146" name="Google Shape;2146;p105"/>
          <p:cNvSpPr txBox="1"/>
          <p:nvPr>
            <p:ph idx="4294967295" type="body"/>
          </p:nvPr>
        </p:nvSpPr>
        <p:spPr>
          <a:xfrm>
            <a:off x="404801" y="3109661"/>
            <a:ext cx="3978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c)</a:t>
            </a:r>
            <a:endParaRPr sz="1800"/>
          </a:p>
        </p:txBody>
      </p:sp>
      <p:grpSp>
        <p:nvGrpSpPr>
          <p:cNvPr id="2147" name="Google Shape;2147;p105"/>
          <p:cNvGrpSpPr/>
          <p:nvPr/>
        </p:nvGrpSpPr>
        <p:grpSpPr>
          <a:xfrm flipH="1">
            <a:off x="4727189" y="1390092"/>
            <a:ext cx="2646448" cy="1057681"/>
            <a:chOff x="-2022025" y="1455875"/>
            <a:chExt cx="1006139" cy="1836889"/>
          </a:xfrm>
        </p:grpSpPr>
        <p:sp>
          <p:nvSpPr>
            <p:cNvPr id="2148" name="Google Shape;2148;p105"/>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149" name="Google Shape;2149;p105"/>
            <p:cNvCxnSpPr/>
            <p:nvPr/>
          </p:nvCxnSpPr>
          <p:spPr>
            <a:xfrm rot="10800000">
              <a:off x="-2022025" y="3292764"/>
              <a:ext cx="960900" cy="0"/>
            </a:xfrm>
            <a:prstGeom prst="straightConnector1">
              <a:avLst/>
            </a:prstGeom>
            <a:noFill/>
            <a:ln cap="flat" cmpd="sng" w="28575">
              <a:solidFill>
                <a:schemeClr val="accent5"/>
              </a:solidFill>
              <a:prstDash val="solid"/>
              <a:round/>
              <a:headEnd len="med" w="med" type="triangle"/>
              <a:tailEnd len="med" w="med" type="triangle"/>
            </a:ln>
          </p:spPr>
        </p:cxnSp>
        <p:cxnSp>
          <p:nvCxnSpPr>
            <p:cNvPr id="2150" name="Google Shape;2150;p105"/>
            <p:cNvCxnSpPr/>
            <p:nvPr/>
          </p:nvCxnSpPr>
          <p:spPr>
            <a:xfrm rot="10800000">
              <a:off x="-1015886" y="1455875"/>
              <a:ext cx="0" cy="1668300"/>
            </a:xfrm>
            <a:prstGeom prst="straightConnector1">
              <a:avLst/>
            </a:prstGeom>
            <a:noFill/>
            <a:ln cap="flat" cmpd="sng" w="28575">
              <a:solidFill>
                <a:schemeClr val="accent5"/>
              </a:solidFill>
              <a:prstDash val="solid"/>
              <a:round/>
              <a:headEnd len="med" w="med" type="triangle"/>
              <a:tailEnd len="med" w="med" type="triangle"/>
            </a:ln>
          </p:spPr>
        </p:cxnSp>
      </p:grpSp>
      <p:sp>
        <p:nvSpPr>
          <p:cNvPr id="2151" name="Google Shape;2151;p105"/>
          <p:cNvSpPr/>
          <p:nvPr/>
        </p:nvSpPr>
        <p:spPr>
          <a:xfrm flipH="1">
            <a:off x="4844467" y="2193545"/>
            <a:ext cx="157500" cy="1584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52" name="Google Shape;2152;p105"/>
          <p:cNvSpPr/>
          <p:nvPr/>
        </p:nvSpPr>
        <p:spPr>
          <a:xfrm flipH="1">
            <a:off x="4482127" y="1008575"/>
            <a:ext cx="736200" cy="736200"/>
          </a:xfrm>
          <a:prstGeom prst="arc">
            <a:avLst>
              <a:gd fmla="val 5399257" name="adj1"/>
              <a:gd fmla="val 9343444"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53" name="Google Shape;2153;p105"/>
          <p:cNvSpPr txBox="1"/>
          <p:nvPr>
            <p:ph idx="4294967295" type="body"/>
          </p:nvPr>
        </p:nvSpPr>
        <p:spPr>
          <a:xfrm flipH="1">
            <a:off x="4075422" y="1767547"/>
            <a:ext cx="786300" cy="237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3.2 m</a:t>
            </a:r>
            <a:endParaRPr sz="1800"/>
          </a:p>
        </p:txBody>
      </p:sp>
      <p:sp>
        <p:nvSpPr>
          <p:cNvPr id="2154" name="Google Shape;2154;p105"/>
          <p:cNvSpPr txBox="1"/>
          <p:nvPr>
            <p:ph idx="4294967295" type="body"/>
          </p:nvPr>
        </p:nvSpPr>
        <p:spPr>
          <a:xfrm flipH="1">
            <a:off x="5777713" y="2470279"/>
            <a:ext cx="999600" cy="237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8.9 m</a:t>
            </a:r>
            <a:endParaRPr sz="1800"/>
          </a:p>
        </p:txBody>
      </p:sp>
      <p:sp>
        <p:nvSpPr>
          <p:cNvPr id="2155" name="Google Shape;2155;p105"/>
          <p:cNvSpPr txBox="1"/>
          <p:nvPr>
            <p:ph idx="4294967295" type="body"/>
          </p:nvPr>
        </p:nvSpPr>
        <p:spPr>
          <a:xfrm>
            <a:off x="3677626" y="1433261"/>
            <a:ext cx="3978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b)</a:t>
            </a:r>
            <a:endParaRPr sz="1800"/>
          </a:p>
        </p:txBody>
      </p:sp>
      <p:grpSp>
        <p:nvGrpSpPr>
          <p:cNvPr id="2156" name="Google Shape;2156;p105"/>
          <p:cNvGrpSpPr/>
          <p:nvPr/>
        </p:nvGrpSpPr>
        <p:grpSpPr>
          <a:xfrm flipH="1" rot="9437116">
            <a:off x="4650674" y="3675492"/>
            <a:ext cx="3070973" cy="1365944"/>
            <a:chOff x="-2022025" y="1455875"/>
            <a:chExt cx="1006139" cy="1836889"/>
          </a:xfrm>
        </p:grpSpPr>
        <p:sp>
          <p:nvSpPr>
            <p:cNvPr id="2157" name="Google Shape;2157;p105"/>
            <p:cNvSpPr/>
            <p:nvPr/>
          </p:nvSpPr>
          <p:spPr>
            <a:xfrm rot="-5400000">
              <a:off x="-2375725" y="1809575"/>
              <a:ext cx="1668300" cy="960900"/>
            </a:xfrm>
            <a:prstGeom prst="rtTriangl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158" name="Google Shape;2158;p105"/>
            <p:cNvCxnSpPr/>
            <p:nvPr/>
          </p:nvCxnSpPr>
          <p:spPr>
            <a:xfrm rot="10800000">
              <a:off x="-2022025" y="3292764"/>
              <a:ext cx="960900" cy="0"/>
            </a:xfrm>
            <a:prstGeom prst="straightConnector1">
              <a:avLst/>
            </a:prstGeom>
            <a:noFill/>
            <a:ln cap="flat" cmpd="sng" w="28575">
              <a:solidFill>
                <a:schemeClr val="accent5"/>
              </a:solidFill>
              <a:prstDash val="solid"/>
              <a:round/>
              <a:headEnd len="med" w="med" type="triangle"/>
              <a:tailEnd len="med" w="med" type="triangle"/>
            </a:ln>
          </p:spPr>
        </p:cxnSp>
        <p:cxnSp>
          <p:nvCxnSpPr>
            <p:cNvPr id="2159" name="Google Shape;2159;p105"/>
            <p:cNvCxnSpPr/>
            <p:nvPr/>
          </p:nvCxnSpPr>
          <p:spPr>
            <a:xfrm rot="10800000">
              <a:off x="-1015886" y="1455875"/>
              <a:ext cx="0" cy="1668300"/>
            </a:xfrm>
            <a:prstGeom prst="straightConnector1">
              <a:avLst/>
            </a:prstGeom>
            <a:noFill/>
            <a:ln cap="flat" cmpd="sng" w="28575">
              <a:solidFill>
                <a:schemeClr val="accent5"/>
              </a:solidFill>
              <a:prstDash val="solid"/>
              <a:round/>
              <a:headEnd len="med" w="med" type="triangle"/>
              <a:tailEnd len="med" w="med" type="triangle"/>
            </a:ln>
          </p:spPr>
        </p:cxnSp>
      </p:grpSp>
      <p:sp>
        <p:nvSpPr>
          <p:cNvPr id="2160" name="Google Shape;2160;p105"/>
          <p:cNvSpPr/>
          <p:nvPr/>
        </p:nvSpPr>
        <p:spPr>
          <a:xfrm flipH="1" rot="9426164">
            <a:off x="7135899" y="3332951"/>
            <a:ext cx="157294" cy="15824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61" name="Google Shape;2161;p105"/>
          <p:cNvSpPr/>
          <p:nvPr/>
        </p:nvSpPr>
        <p:spPr>
          <a:xfrm flipH="1" rot="-4629416">
            <a:off x="4783379" y="4091025"/>
            <a:ext cx="569549" cy="569549"/>
          </a:xfrm>
          <a:prstGeom prst="arc">
            <a:avLst>
              <a:gd fmla="val 5399257" name="adj1"/>
              <a:gd fmla="val 9343444" name="adj2"/>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162" name="Google Shape;2162;p105"/>
          <p:cNvSpPr txBox="1"/>
          <p:nvPr>
            <p:ph idx="4294967295" type="body"/>
          </p:nvPr>
        </p:nvSpPr>
        <p:spPr>
          <a:xfrm flipH="1">
            <a:off x="7683797" y="3527897"/>
            <a:ext cx="786300" cy="237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59 cm</a:t>
            </a:r>
            <a:endParaRPr sz="1800"/>
          </a:p>
        </p:txBody>
      </p:sp>
      <p:sp>
        <p:nvSpPr>
          <p:cNvPr id="2163" name="Google Shape;2163;p105"/>
          <p:cNvSpPr txBox="1"/>
          <p:nvPr>
            <p:ph idx="4294967295" type="body"/>
          </p:nvPr>
        </p:nvSpPr>
        <p:spPr>
          <a:xfrm flipH="1">
            <a:off x="5266188" y="3339229"/>
            <a:ext cx="999600" cy="237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121 cm</a:t>
            </a:r>
            <a:endParaRPr sz="1800"/>
          </a:p>
        </p:txBody>
      </p:sp>
      <p:sp>
        <p:nvSpPr>
          <p:cNvPr id="2164" name="Google Shape;2164;p105"/>
          <p:cNvSpPr txBox="1"/>
          <p:nvPr>
            <p:ph idx="4294967295" type="body"/>
          </p:nvPr>
        </p:nvSpPr>
        <p:spPr>
          <a:xfrm>
            <a:off x="3648401" y="3109661"/>
            <a:ext cx="3978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d)</a:t>
            </a:r>
            <a:endParaRPr sz="1800"/>
          </a:p>
        </p:txBody>
      </p:sp>
      <p:sp>
        <p:nvSpPr>
          <p:cNvPr id="2165" name="Google Shape;2165;p105"/>
          <p:cNvSpPr txBox="1"/>
          <p:nvPr>
            <p:ph idx="4294967295" type="body"/>
          </p:nvPr>
        </p:nvSpPr>
        <p:spPr>
          <a:xfrm>
            <a:off x="4974990" y="1720477"/>
            <a:ext cx="7362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70.2</a:t>
            </a:r>
            <a:r>
              <a:rPr lang="en-GB" sz="1100">
                <a:latin typeface="Kalam"/>
                <a:ea typeface="Kalam"/>
                <a:cs typeface="Kalam"/>
                <a:sym typeface="Kalam"/>
              </a:rPr>
              <a:t>°</a:t>
            </a:r>
            <a:endParaRPr sz="2000">
              <a:latin typeface="Kalam"/>
              <a:ea typeface="Kalam"/>
              <a:cs typeface="Kalam"/>
              <a:sym typeface="Kalam"/>
            </a:endParaRPr>
          </a:p>
        </p:txBody>
      </p:sp>
      <p:sp>
        <p:nvSpPr>
          <p:cNvPr id="2166" name="Google Shape;2166;p105"/>
          <p:cNvSpPr txBox="1"/>
          <p:nvPr>
            <p:ph idx="4294967295" type="body"/>
          </p:nvPr>
        </p:nvSpPr>
        <p:spPr>
          <a:xfrm>
            <a:off x="1697633" y="3581123"/>
            <a:ext cx="7362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45.6</a:t>
            </a:r>
            <a:r>
              <a:rPr lang="en-GB" sz="1100">
                <a:latin typeface="Kalam"/>
                <a:ea typeface="Kalam"/>
                <a:cs typeface="Kalam"/>
                <a:sym typeface="Kalam"/>
              </a:rPr>
              <a:t>°</a:t>
            </a:r>
            <a:endParaRPr sz="2000">
              <a:latin typeface="Kalam"/>
              <a:ea typeface="Kalam"/>
              <a:cs typeface="Kalam"/>
              <a:sym typeface="Kalam"/>
            </a:endParaRPr>
          </a:p>
        </p:txBody>
      </p:sp>
      <p:sp>
        <p:nvSpPr>
          <p:cNvPr id="2167" name="Google Shape;2167;p105"/>
          <p:cNvSpPr txBox="1"/>
          <p:nvPr>
            <p:ph idx="4294967295" type="body"/>
          </p:nvPr>
        </p:nvSpPr>
        <p:spPr>
          <a:xfrm>
            <a:off x="5362508" y="4086698"/>
            <a:ext cx="7362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26.0</a:t>
            </a:r>
            <a:r>
              <a:rPr lang="en-GB" sz="1100">
                <a:latin typeface="Kalam"/>
                <a:ea typeface="Kalam"/>
                <a:cs typeface="Kalam"/>
                <a:sym typeface="Kalam"/>
              </a:rPr>
              <a:t>°</a:t>
            </a:r>
            <a:endParaRPr sz="2000">
              <a:latin typeface="Kalam"/>
              <a:ea typeface="Kalam"/>
              <a:cs typeface="Kalam"/>
              <a:sym typeface="Kalam"/>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1" name="Shape 2171"/>
        <p:cNvGrpSpPr/>
        <p:nvPr/>
      </p:nvGrpSpPr>
      <p:grpSpPr>
        <a:xfrm>
          <a:off x="0" y="0"/>
          <a:ext cx="0" cy="0"/>
          <a:chOff x="0" y="0"/>
          <a:chExt cx="0" cy="0"/>
        </a:xfrm>
      </p:grpSpPr>
      <p:pic>
        <p:nvPicPr>
          <p:cNvPr descr="&lt;math xmlns=&quot;http://www.w3.org/1998/Math/MathML&quot; display=&quot;block&quot; data-is-equatio=&quot;1&quot; data-latex=&quot;\frac{\text{opp}}{a}=\tan\left(\theta°\right)\ \ \ \ \ \frac{\text{opp}}{\tan\left(\theta°\right)}=a\ \ \ \ \ a\times\tan\left(\theta°\right)=\text{opp}&quot;&gt;&lt;mfrac&gt;&lt;mtext&gt;opp&lt;/mtext&gt;&lt;mi&gt;a&lt;/mi&gt;&lt;/mfrac&gt;&lt;mo&gt;=&lt;/mo&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text&gt;opp&lt;/mtext&gt;&lt;mrow&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a&lt;/mi&gt;&lt;mtext&gt;&lt;/mtext&gt;&lt;mtext&gt;&lt;/mtext&gt;&lt;mtext&gt;&lt;/mtext&gt;&lt;mtext&gt;&lt;/mtext&gt;&lt;mtext&gt;&lt;/mtext&gt;&lt;mi&gt;a&lt;/mi&gt;&lt;mo&gt;×&lt;/mo&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text&gt;opp&lt;/mtext&gt;&lt;/math&gt;" id="2172" name="Google Shape;2172;p106" title="opp over a equals tangent theta degrees opp over tangent theta degrees equals a a times tangent theta degrees equals opp"/>
          <p:cNvPicPr preferRelativeResize="0"/>
          <p:nvPr/>
        </p:nvPicPr>
        <p:blipFill rotWithShape="1">
          <a:blip r:embed="rId3">
            <a:alphaModFix/>
          </a:blip>
          <a:srcRect b="0" l="34397" r="40337" t="0"/>
          <a:stretch/>
        </p:blipFill>
        <p:spPr>
          <a:xfrm>
            <a:off x="3855859" y="1682955"/>
            <a:ext cx="1499549" cy="613500"/>
          </a:xfrm>
          <a:prstGeom prst="rect">
            <a:avLst/>
          </a:prstGeom>
          <a:noFill/>
          <a:ln>
            <a:noFill/>
          </a:ln>
        </p:spPr>
      </p:pic>
      <p:pic>
        <p:nvPicPr>
          <p:cNvPr descr="&lt;math xmlns=&quot;http://www.w3.org/1998/Math/MathML&quot; display=&quot;block&quot; data-is-equatio=&quot;1&quot; data-latex=&quot;\frac{\text{opp}}{a}=\tan\left(\theta°\right)\ \ \ \ \ \frac{\text{opp}}{\tan\left(\theta°\right)}=a\ \ \ \ \ a\times\tan\left(\theta°\right)=\text{opp}&quot;&gt;&lt;mfrac&gt;&lt;mtext&gt;opp&lt;/mtext&gt;&lt;mi&gt;a&lt;/mi&gt;&lt;/mfrac&gt;&lt;mo&gt;=&lt;/mo&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text&gt;opp&lt;/mtext&gt;&lt;mrow&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a&lt;/mi&gt;&lt;mtext&gt;&lt;/mtext&gt;&lt;mtext&gt;&lt;/mtext&gt;&lt;mtext&gt;&lt;/mtext&gt;&lt;mtext&gt;&lt;/mtext&gt;&lt;mtext&gt;&lt;/mtext&gt;&lt;mi&gt;a&lt;/mi&gt;&lt;mo&gt;×&lt;/mo&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text&gt;opp&lt;/mtext&gt;&lt;/math&gt;" id="2173" name="Google Shape;2173;p106" title="opp over a equals tangent theta degrees opp over tangent theta degrees equals a a times tangent theta degrees equals opp"/>
          <p:cNvPicPr preferRelativeResize="0"/>
          <p:nvPr/>
        </p:nvPicPr>
        <p:blipFill rotWithShape="1">
          <a:blip r:embed="rId3">
            <a:alphaModFix/>
          </a:blip>
          <a:srcRect b="0" l="0" r="70875" t="0"/>
          <a:stretch/>
        </p:blipFill>
        <p:spPr>
          <a:xfrm>
            <a:off x="6272746" y="1703966"/>
            <a:ext cx="1728575" cy="613500"/>
          </a:xfrm>
          <a:prstGeom prst="rect">
            <a:avLst/>
          </a:prstGeom>
          <a:noFill/>
          <a:ln>
            <a:noFill/>
          </a:ln>
        </p:spPr>
      </p:pic>
      <p:pic>
        <p:nvPicPr>
          <p:cNvPr descr="&lt;math xmlns=&quot;http://www.w3.org/1998/Math/MathML&quot; display=&quot;block&quot; data-is-equatio=&quot;1&quot; data-latex=&quot;\frac{\text{opp}}{a}=\tan\left(\theta°\right)\ \ \ \ \ \frac{\text{opp}}{\tan\left(\theta°\right)}=a\ \ \ \ \ a\times\tan\left(\theta°\right)=\text{opp}&quot;&gt;&lt;mfrac&gt;&lt;mtext&gt;opp&lt;/mtext&gt;&lt;mi&gt;a&lt;/mi&gt;&lt;/mfrac&gt;&lt;mo&gt;=&lt;/mo&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text&gt;&lt;/mtext&gt;&lt;mtext&gt;&lt;/mtext&gt;&lt;mtext&gt;&lt;/mtext&gt;&lt;mtext&gt;&lt;/mtext&gt;&lt;mtext&gt;&lt;/mtext&gt;&lt;mfrac&gt;&lt;mtext&gt;opp&lt;/mtext&gt;&lt;mrow&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row&gt;&lt;/mfrac&gt;&lt;mo&gt;=&lt;/mo&gt;&lt;mi&gt;a&lt;/mi&gt;&lt;mtext&gt;&lt;/mtext&gt;&lt;mtext&gt;&lt;/mtext&gt;&lt;mtext&gt;&lt;/mtext&gt;&lt;mtext&gt;&lt;/mtext&gt;&lt;mtext&gt;&lt;/mtext&gt;&lt;mi&gt;a&lt;/mi&gt;&lt;mo&gt;×&lt;/mo&gt;&lt;mi&gt;tan&lt;/mi&gt;&lt;mo data-mjx-texclass=&quot;NONE&quot;&gt;⁡&lt;/mo&gt;&lt;mrow data-mjx-texclass=&quot;INNER&quot;&gt;&lt;mo data-mjx-texclass=&quot;OPEN&quot;&gt;(&lt;/mo&gt;&lt;mi&gt;θ&lt;/mi&gt;&lt;mrow data-mjx-texclass=&quot;ORD&quot;&gt;&lt;mo data-mjx-pseudoscript=&quot;true&quot;&gt;°&lt;/mo&gt;&lt;/mrow&gt;&lt;mo data-mjx-texclass=&quot;CLOSE&quot;&gt;)&lt;/mo&gt;&lt;/mrow&gt;&lt;mo&gt;=&lt;/mo&gt;&lt;mtext&gt;opp&lt;/mtext&gt;&lt;/math&gt;" id="2174" name="Google Shape;2174;p106" title="opp over a equals tangent theta degrees opp over tangent theta degrees equals a a times tangent theta degrees equals opp"/>
          <p:cNvPicPr preferRelativeResize="0"/>
          <p:nvPr/>
        </p:nvPicPr>
        <p:blipFill rotWithShape="1">
          <a:blip r:embed="rId3">
            <a:alphaModFix/>
          </a:blip>
          <a:srcRect b="0" l="63586" r="0" t="0"/>
          <a:stretch/>
        </p:blipFill>
        <p:spPr>
          <a:xfrm>
            <a:off x="740267" y="1716800"/>
            <a:ext cx="2161201" cy="613500"/>
          </a:xfrm>
          <a:prstGeom prst="rect">
            <a:avLst/>
          </a:prstGeom>
          <a:noFill/>
          <a:ln>
            <a:noFill/>
          </a:ln>
        </p:spPr>
      </p:pic>
      <p:sp>
        <p:nvSpPr>
          <p:cNvPr id="2175" name="Google Shape;2175;p106"/>
          <p:cNvSpPr txBox="1"/>
          <p:nvPr>
            <p:ph idx="1" type="body"/>
          </p:nvPr>
        </p:nvSpPr>
        <p:spPr>
          <a:xfrm>
            <a:off x="324000" y="775200"/>
            <a:ext cx="8113800" cy="37404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Saamiga taanjanta (tangent ratio) wuxuu ku lug leeyahay dhinaca ka soo horjeeda (opposite), dhinaca ku xiga (adjacent), iyo xagasha (angle).</a:t>
            </a:r>
            <a:r>
              <a:rPr lang="en-GB" sz="1100">
                <a:latin typeface="Lexend"/>
              </a:rPr>
              <a:t/>
            </a:r>
            <a:endParaRPr sz="1800"/>
          </a:p>
          <a:p>
            <a:pPr indent="0" lvl="0" marL="0" rtl="0" algn="l">
              <a:spcBef>
                <a:spcPts val="1000"/>
              </a:spcBef>
              <a:spcAft>
                <a:spcPts val="0"/>
              </a:spcAft>
              <a:buNone/>
            </a:pPr>
            <a:r>
              <a:rPr lang="en-GB" sz="1100">
                <a:latin typeface="Lexend"/>
              </a:rPr>
              <a:t>Xiriirka ka dhexeeya kuwan waxaa lagu muujin karaa saddex siyaabood oo kala duwan:</a:t>
            </a:r>
            <a:endParaRPr sz="1800"/>
          </a:p>
          <a:p>
            <a:pPr indent="0" lvl="0" marL="0" rtl="0" algn="l">
              <a:spcBef>
                <a:spcPts val="1000"/>
              </a:spcBef>
              <a:spcAft>
                <a:spcPts val="0"/>
              </a:spcAft>
              <a:buNone/>
            </a:pPr>
            <a:r>
              <a:rPr>
                <a:latin typeface="Lexend"/>
              </a:rPr>
              <a:t/>
            </a:r>
            <a:endParaRPr sz="1800"/>
          </a:p>
          <a:p>
            <a:pPr indent="0" lvl="0" marL="0" rtl="0" algn="l">
              <a:spcBef>
                <a:spcPts val="1000"/>
              </a:spcBef>
              <a:spcAft>
                <a:spcPts val="0"/>
              </a:spcAft>
              <a:buNone/>
            </a:pPr>
            <a:r>
              <a:rPr>
                <a:latin typeface="Lexend"/>
              </a:rPr>
              <a:t/>
            </a:r>
            <a:endParaRPr sz="1800"/>
          </a:p>
          <a:p>
            <a:pPr indent="0" lvl="0" marL="0" rtl="0" algn="l">
              <a:lnSpc>
                <a:spcPct val="100000"/>
              </a:lnSpc>
              <a:spcBef>
                <a:spcPts val="1000"/>
              </a:spcBef>
              <a:spcAft>
                <a:spcPts val="0"/>
              </a:spcAft>
              <a:buClr>
                <a:schemeClr val="dk1"/>
              </a:buClr>
              <a:buSzPts val="1100"/>
              <a:buFont typeface="Arial"/>
              <a:buNone/>
            </a:pPr>
            <a:r>
              <a:rPr lang="en-GB" sz="1100">
                <a:latin typeface="Lexend"/>
              </a:rPr>
              <a:t>Qaacidada taanjanta (tangent formula) waxaa loo isticmaali karaa in lagu helo dhererka dhinaca ka soo horjeeda (opposite), dhererka dhinaca ku xiga xagasha θ°, ama cabbirka xagasha θ° lafteeda.</a:t>
            </a:r>
            <a:r>
              <a:rPr i="1" lang="en-GB" sz="1100">
                <a:latin typeface="Lexend"/>
              </a:rPr>
              <a:t/>
            </a:r>
            <a:r>
              <a:rPr lang="en-GB" sz="1100">
                <a:latin typeface="Lexend"/>
              </a:rPr>
              <a:t/>
            </a:r>
            <a:r>
              <a:rPr i="1" lang="en-GB" sz="1100">
                <a:latin typeface="Lexend"/>
              </a:rPr>
              <a:t/>
            </a:r>
            <a:r>
              <a:rPr lang="en-GB" sz="1100">
                <a:latin typeface="Lexend"/>
              </a:rPr>
              <a:t/>
            </a:r>
            <a:endParaRPr sz="1800"/>
          </a:p>
          <a:p>
            <a:pPr indent="0" lvl="0" marL="0" rtl="0" algn="l">
              <a:lnSpc>
                <a:spcPct val="100000"/>
              </a:lnSpc>
              <a:spcBef>
                <a:spcPts val="1000"/>
              </a:spcBef>
              <a:spcAft>
                <a:spcPts val="0"/>
              </a:spcAft>
              <a:buClr>
                <a:schemeClr val="dk1"/>
              </a:buClr>
              <a:buSzPts val="1100"/>
              <a:buFont typeface="Arial"/>
              <a:buNone/>
            </a:pPr>
            <a:r>
              <a:rPr lang="en-GB" sz="1100">
                <a:latin typeface="Lexend"/>
              </a:rPr>
              <a:t>Si loo helo cabbirka xagasha, waa in la isticmaalaa shaqada ka soo horjeeda shaqada taanjanta (tangent function): shaqada arctanjanta (arctangent function).</a:t>
            </a:r>
            <a:endParaRPr sz="1800"/>
          </a:p>
          <a:p>
            <a:pPr indent="0" lvl="0" marL="0" rtl="0" algn="l">
              <a:lnSpc>
                <a:spcPct val="100000"/>
              </a:lnSpc>
              <a:spcBef>
                <a:spcPts val="1000"/>
              </a:spcBef>
              <a:spcAft>
                <a:spcPts val="1000"/>
              </a:spcAft>
              <a:buClr>
                <a:schemeClr val="dk1"/>
              </a:buClr>
              <a:buSzPts val="1100"/>
              <a:buFont typeface="Arial"/>
              <a:buNone/>
            </a:pPr>
            <a:r>
              <a:rPr lang="en-GB" sz="1100">
                <a:latin typeface="Lexend"/>
              </a:rPr>
              <a:t>Xisaabiyaha (calculator), shaqada arctanjanta (arctangent function) badanaa waxaa loo qoraa tan-1.</a:t>
            </a:r>
            <a:r>
              <a:rPr lang="en-GB" sz="1100">
                <a:latin typeface="Lexend"/>
                <a:ea typeface="Times New Roman"/>
                <a:cs typeface="Times New Roman"/>
                <a:sym typeface="Times New Roman"/>
              </a:rPr>
              <a:t/>
            </a:r>
            <a:r>
              <a:rPr baseline="30000" lang="en-GB" sz="1100">
                <a:latin typeface="Lexend"/>
                <a:ea typeface="Times New Roman"/>
                <a:cs typeface="Times New Roman"/>
                <a:sym typeface="Times New Roman"/>
              </a:rPr>
              <a:t/>
            </a:r>
            <a:r>
              <a:rPr lang="en-GB" sz="1100">
                <a:latin typeface="Lexend"/>
              </a:rPr>
              <a:t/>
            </a:r>
            <a:endParaRPr sz="1800"/>
          </a:p>
        </p:txBody>
      </p:sp>
      <p:sp>
        <p:nvSpPr>
          <p:cNvPr id="2176" name="Google Shape;2176;p106"/>
          <p:cNvSpPr txBox="1"/>
          <p:nvPr>
            <p:ph type="title"/>
          </p:nvPr>
        </p:nvSpPr>
        <p:spPr>
          <a:xfrm>
            <a:off x="1684800" y="43825"/>
            <a:ext cx="57414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Isticmaalka saamiga taanjanta (tangent ratio)</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ak theme - September 2023">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