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82AFBFC-D9C8-48DC-B392-D28179C21DEB}">
  <a:tblStyle styleId="{982AFBFC-D9C8-48DC-B392-D28179C21DE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b37f807d2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b37f807d2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b37f807d2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b37f807d2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b4feb0f78b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2b4feb0f78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b4feb0f78b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b4feb0f78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2b4feb0f78b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2b4feb0f78b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b4feb0f78b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2b4feb0f78b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2b67e9359c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2b67e9359c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2b67e9359c6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2b67e9359c6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2b4feb0f78b_0_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2b4feb0f78b_0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2b4feb0f78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2b4feb0f78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g2b6f05c2d5d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6" name="Google Shape;1266;g2b6f05c2d5d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g2b6f05c2d5d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4" name="Google Shape;1304;g2b6f05c2d5d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2b6f05c2d5d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2b6f05c2d5d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2b6f05c2d5d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2b6f05c2d5d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2b6f05c2d5d_0_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2b6f05c2d5d_0_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2b67e9359c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2b67e9359c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0" name="Shape 1470"/>
        <p:cNvGrpSpPr/>
        <p:nvPr/>
      </p:nvGrpSpPr>
      <p:grpSpPr>
        <a:xfrm>
          <a:off x="0" y="0"/>
          <a:ext cx="0" cy="0"/>
          <a:chOff x="0" y="0"/>
          <a:chExt cx="0" cy="0"/>
        </a:xfrm>
      </p:grpSpPr>
      <p:sp>
        <p:nvSpPr>
          <p:cNvPr id="1471" name="Google Shape;1471;g2b4feb0f78b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2" name="Google Shape;1472;g2b4feb0f78b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2b4feb0f78b_0_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2b4feb0f78b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2b4feb0f78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2b4feb0f78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9" name="Shape 1579"/>
        <p:cNvGrpSpPr/>
        <p:nvPr/>
      </p:nvGrpSpPr>
      <p:grpSpPr>
        <a:xfrm>
          <a:off x="0" y="0"/>
          <a:ext cx="0" cy="0"/>
          <a:chOff x="0" y="0"/>
          <a:chExt cx="0" cy="0"/>
        </a:xfrm>
      </p:grpSpPr>
      <p:sp>
        <p:nvSpPr>
          <p:cNvPr id="1580" name="Google Shape;1580;g2b4feb0f78b_0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1" name="Google Shape;1581;g2b4feb0f78b_0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2b4feb0f78b_0_1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3" name="Google Shape;1613;g2b4feb0f78b_0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2b4feb0f78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2b4feb0f78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2b750804f3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4" name="Google Shape;1674;g2b750804f3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2" name="Shape 1712"/>
        <p:cNvGrpSpPr/>
        <p:nvPr/>
      </p:nvGrpSpPr>
      <p:grpSpPr>
        <a:xfrm>
          <a:off x="0" y="0"/>
          <a:ext cx="0" cy="0"/>
          <a:chOff x="0" y="0"/>
          <a:chExt cx="0" cy="0"/>
        </a:xfrm>
      </p:grpSpPr>
      <p:sp>
        <p:nvSpPr>
          <p:cNvPr id="1713" name="Google Shape;1713;g2b750804f38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4" name="Google Shape;1714;g2b750804f3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2b750804f38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8" name="Google Shape;1758;g2b750804f38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g2b67e9359c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7" name="Google Shape;1807;g2b67e9359c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4" name="Shape 1814"/>
        <p:cNvGrpSpPr/>
        <p:nvPr/>
      </p:nvGrpSpPr>
      <p:grpSpPr>
        <a:xfrm>
          <a:off x="0" y="0"/>
          <a:ext cx="0" cy="0"/>
          <a:chOff x="0" y="0"/>
          <a:chExt cx="0" cy="0"/>
        </a:xfrm>
      </p:grpSpPr>
      <p:sp>
        <p:nvSpPr>
          <p:cNvPr id="1815" name="Google Shape;1815;g2b67e9359c6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6" name="Google Shape;1816;g2b67e9359c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2b6f05c2d5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5" name="Google Shape;1855;g2b6f05c2d5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4" name="Shape 1884"/>
        <p:cNvGrpSpPr/>
        <p:nvPr/>
      </p:nvGrpSpPr>
      <p:grpSpPr>
        <a:xfrm>
          <a:off x="0" y="0"/>
          <a:ext cx="0" cy="0"/>
          <a:chOff x="0" y="0"/>
          <a:chExt cx="0" cy="0"/>
        </a:xfrm>
      </p:grpSpPr>
      <p:sp>
        <p:nvSpPr>
          <p:cNvPr id="1885" name="Google Shape;1885;g2b6f05c2d5d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6" name="Google Shape;1886;g2b6f05c2d5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4" name="Shape 1914"/>
        <p:cNvGrpSpPr/>
        <p:nvPr/>
      </p:nvGrpSpPr>
      <p:grpSpPr>
        <a:xfrm>
          <a:off x="0" y="0"/>
          <a:ext cx="0" cy="0"/>
          <a:chOff x="0" y="0"/>
          <a:chExt cx="0" cy="0"/>
        </a:xfrm>
      </p:grpSpPr>
      <p:sp>
        <p:nvSpPr>
          <p:cNvPr id="1915" name="Google Shape;1915;g2b67e9359c6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6" name="Google Shape;1916;g2b67e9359c6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4" name="Shape 1944"/>
        <p:cNvGrpSpPr/>
        <p:nvPr/>
      </p:nvGrpSpPr>
      <p:grpSpPr>
        <a:xfrm>
          <a:off x="0" y="0"/>
          <a:ext cx="0" cy="0"/>
          <a:chOff x="0" y="0"/>
          <a:chExt cx="0" cy="0"/>
        </a:xfrm>
      </p:grpSpPr>
      <p:sp>
        <p:nvSpPr>
          <p:cNvPr id="1945" name="Google Shape;1945;g2b750804f38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6" name="Google Shape;1946;g2b750804f38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5" name="Shape 1975"/>
        <p:cNvGrpSpPr/>
        <p:nvPr/>
      </p:nvGrpSpPr>
      <p:grpSpPr>
        <a:xfrm>
          <a:off x="0" y="0"/>
          <a:ext cx="0" cy="0"/>
          <a:chOff x="0" y="0"/>
          <a:chExt cx="0" cy="0"/>
        </a:xfrm>
      </p:grpSpPr>
      <p:sp>
        <p:nvSpPr>
          <p:cNvPr id="1976" name="Google Shape;1976;g2b750804f38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7" name="Google Shape;1977;g2b750804f38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2b750804f38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2b750804f38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4" name="Shape 2044"/>
        <p:cNvGrpSpPr/>
        <p:nvPr/>
      </p:nvGrpSpPr>
      <p:grpSpPr>
        <a:xfrm>
          <a:off x="0" y="0"/>
          <a:ext cx="0" cy="0"/>
          <a:chOff x="0" y="0"/>
          <a:chExt cx="0" cy="0"/>
        </a:xfrm>
      </p:grpSpPr>
      <p:sp>
        <p:nvSpPr>
          <p:cNvPr id="2045" name="Google Shape;2045;g2b750804f38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6" name="Google Shape;2046;g2b750804f38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7" name="Shape 2087"/>
        <p:cNvGrpSpPr/>
        <p:nvPr/>
      </p:nvGrpSpPr>
      <p:grpSpPr>
        <a:xfrm>
          <a:off x="0" y="0"/>
          <a:ext cx="0" cy="0"/>
          <a:chOff x="0" y="0"/>
          <a:chExt cx="0" cy="0"/>
        </a:xfrm>
      </p:grpSpPr>
      <p:sp>
        <p:nvSpPr>
          <p:cNvPr id="2088" name="Google Shape;2088;g2b67e9359c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9" name="Google Shape;2089;g2b67e9359c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0" name="Shape 2110"/>
        <p:cNvGrpSpPr/>
        <p:nvPr/>
      </p:nvGrpSpPr>
      <p:grpSpPr>
        <a:xfrm>
          <a:off x="0" y="0"/>
          <a:ext cx="0" cy="0"/>
          <a:chOff x="0" y="0"/>
          <a:chExt cx="0" cy="0"/>
        </a:xfrm>
      </p:grpSpPr>
      <p:sp>
        <p:nvSpPr>
          <p:cNvPr id="2111" name="Google Shape;2111;g2b6f05c2d5d_0_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2" name="Google Shape;2112;g2b6f05c2d5d_0_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3" name="Shape 2153"/>
        <p:cNvGrpSpPr/>
        <p:nvPr/>
      </p:nvGrpSpPr>
      <p:grpSpPr>
        <a:xfrm>
          <a:off x="0" y="0"/>
          <a:ext cx="0" cy="0"/>
          <a:chOff x="0" y="0"/>
          <a:chExt cx="0" cy="0"/>
        </a:xfrm>
      </p:grpSpPr>
      <p:sp>
        <p:nvSpPr>
          <p:cNvPr id="2154" name="Google Shape;2154;g2b6f05c2d5d_0_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5" name="Google Shape;2155;g2b6f05c2d5d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4" name="Shape 2164"/>
        <p:cNvGrpSpPr/>
        <p:nvPr/>
      </p:nvGrpSpPr>
      <p:grpSpPr>
        <a:xfrm>
          <a:off x="0" y="0"/>
          <a:ext cx="0" cy="0"/>
          <a:chOff x="0" y="0"/>
          <a:chExt cx="0" cy="0"/>
        </a:xfrm>
      </p:grpSpPr>
      <p:sp>
        <p:nvSpPr>
          <p:cNvPr id="2165" name="Google Shape;2165;g2b750804f38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6" name="Google Shape;2166;g2b750804f38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5" name="Shape 2195"/>
        <p:cNvGrpSpPr/>
        <p:nvPr/>
      </p:nvGrpSpPr>
      <p:grpSpPr>
        <a:xfrm>
          <a:off x="0" y="0"/>
          <a:ext cx="0" cy="0"/>
          <a:chOff x="0" y="0"/>
          <a:chExt cx="0" cy="0"/>
        </a:xfrm>
      </p:grpSpPr>
      <p:sp>
        <p:nvSpPr>
          <p:cNvPr id="2196" name="Google Shape;2196;g2b750804f38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7" name="Google Shape;2197;g2b750804f38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2" name="Shape 2242"/>
        <p:cNvGrpSpPr/>
        <p:nvPr/>
      </p:nvGrpSpPr>
      <p:grpSpPr>
        <a:xfrm>
          <a:off x="0" y="0"/>
          <a:ext cx="0" cy="0"/>
          <a:chOff x="0" y="0"/>
          <a:chExt cx="0" cy="0"/>
        </a:xfrm>
      </p:grpSpPr>
      <p:sp>
        <p:nvSpPr>
          <p:cNvPr id="2243" name="Google Shape;2243;g2b750804f38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4" name="Google Shape;2244;g2b750804f38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3" name="Shape 2253"/>
        <p:cNvGrpSpPr/>
        <p:nvPr/>
      </p:nvGrpSpPr>
      <p:grpSpPr>
        <a:xfrm>
          <a:off x="0" y="0"/>
          <a:ext cx="0" cy="0"/>
          <a:chOff x="0" y="0"/>
          <a:chExt cx="0" cy="0"/>
        </a:xfrm>
      </p:grpSpPr>
      <p:sp>
        <p:nvSpPr>
          <p:cNvPr id="2254" name="Google Shape;2254;g2b37f807d2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5" name="Google Shape;2255;g2b37f807d2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1.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5.png"/><Relationship Id="rId5" Type="http://schemas.openxmlformats.org/officeDocument/2006/relationships/image" Target="../media/image20.png"/><Relationship Id="rId6" Type="http://schemas.openxmlformats.org/officeDocument/2006/relationships/image" Target="../media/image17.png"/><Relationship Id="rId7" Type="http://schemas.openxmlformats.org/officeDocument/2006/relationships/image" Target="../media/image2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24.png"/><Relationship Id="rId4" Type="http://schemas.openxmlformats.org/officeDocument/2006/relationships/image" Target="../media/image80.png"/><Relationship Id="rId5" Type="http://schemas.openxmlformats.org/officeDocument/2006/relationships/image" Target="../media/image26.png"/><Relationship Id="rId6" Type="http://schemas.openxmlformats.org/officeDocument/2006/relationships/image" Target="../media/image32.png"/><Relationship Id="rId7"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0.png"/><Relationship Id="rId4"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33.png"/><Relationship Id="rId7" Type="http://schemas.openxmlformats.org/officeDocument/2006/relationships/image" Target="../media/image26.png"/><Relationship Id="rId8" Type="http://schemas.openxmlformats.org/officeDocument/2006/relationships/image" Target="../media/image32.png"/><Relationship Id="rId9"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0.png"/><Relationship Id="rId4" Type="http://schemas.openxmlformats.org/officeDocument/2006/relationships/image" Target="../media/image34.png"/><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33.png"/><Relationship Id="rId8" Type="http://schemas.openxmlformats.org/officeDocument/2006/relationships/image" Target="../media/image26.png"/><Relationship Id="rId9" Type="http://schemas.openxmlformats.org/officeDocument/2006/relationships/image" Target="../media/image32.png"/><Relationship Id="rId10" Type="http://schemas.openxmlformats.org/officeDocument/2006/relationships/image" Target="../media/image38.png"/><Relationship Id="rId11"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7.png"/><Relationship Id="rId4" Type="http://schemas.openxmlformats.org/officeDocument/2006/relationships/image" Target="../media/image42.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5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6" name="Google Shape;746;p62"/>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7" name="Google Shape;747;p62"/>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8" name="Google Shape;748;p62"/>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9" name="Google Shape;749;p62"/>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50" name="Google Shape;750;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4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28.png"/><Relationship Id="rId6"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9.xml"/><Relationship Id="rId3" Type="http://schemas.openxmlformats.org/officeDocument/2006/relationships/image" Target="../media/image43.pn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41.png"/><Relationship Id="rId8"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41.png"/><Relationship Id="rId8"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4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6.xml"/><Relationship Id="rId3" Type="http://schemas.openxmlformats.org/officeDocument/2006/relationships/image" Target="../media/image62.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59.png"/><Relationship Id="rId9" Type="http://schemas.openxmlformats.org/officeDocument/2006/relationships/image" Target="../media/image58.png"/><Relationship Id="rId10" Type="http://schemas.openxmlformats.org/officeDocument/2006/relationships/image" Target="../media/image65.png"/><Relationship Id="rId11" Type="http://schemas.openxmlformats.org/officeDocument/2006/relationships/image" Target="../media/image6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8.xml"/><Relationship Id="rId3" Type="http://schemas.openxmlformats.org/officeDocument/2006/relationships/image" Target="../media/image62.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59.png"/><Relationship Id="rId9" Type="http://schemas.openxmlformats.org/officeDocument/2006/relationships/image" Target="../media/image58.png"/><Relationship Id="rId10" Type="http://schemas.openxmlformats.org/officeDocument/2006/relationships/image" Target="../media/image65.png"/><Relationship Id="rId11" Type="http://schemas.openxmlformats.org/officeDocument/2006/relationships/image" Target="../media/image6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6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6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69.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69.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69.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69.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7.xml"/><Relationship Id="rId3" Type="http://schemas.openxmlformats.org/officeDocument/2006/relationships/image" Target="../media/image43.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9.xml"/><Relationship Id="rId3" Type="http://schemas.openxmlformats.org/officeDocument/2006/relationships/image" Target="../media/image72.png"/><Relationship Id="rId4" Type="http://schemas.openxmlformats.org/officeDocument/2006/relationships/image" Target="../media/image76.png"/><Relationship Id="rId5" Type="http://schemas.openxmlformats.org/officeDocument/2006/relationships/image" Target="../media/image70.png"/><Relationship Id="rId6" Type="http://schemas.openxmlformats.org/officeDocument/2006/relationships/image" Target="../media/image75.png"/><Relationship Id="rId7" Type="http://schemas.openxmlformats.org/officeDocument/2006/relationships/image" Target="../media/image55.png"/><Relationship Id="rId8" Type="http://schemas.openxmlformats.org/officeDocument/2006/relationships/image" Target="../media/image68.png"/><Relationship Id="rId9" Type="http://schemas.openxmlformats.org/officeDocument/2006/relationships/image" Target="../media/image73.png"/><Relationship Id="rId10" Type="http://schemas.openxmlformats.org/officeDocument/2006/relationships/image" Target="../media/image74.png"/><Relationship Id="rId11" Type="http://schemas.openxmlformats.org/officeDocument/2006/relationships/image" Target="../media/image69.png"/><Relationship Id="rId12" Type="http://schemas.openxmlformats.org/officeDocument/2006/relationships/image" Target="../media/image78.png"/><Relationship Id="rId13" Type="http://schemas.openxmlformats.org/officeDocument/2006/relationships/image" Target="../media/image31.png"/><Relationship Id="rId14" Type="http://schemas.openxmlformats.org/officeDocument/2006/relationships/image" Target="../media/image41.png"/><Relationship Id="rId15" Type="http://schemas.openxmlformats.org/officeDocument/2006/relationships/image" Target="../media/image4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2.xml"/><Relationship Id="rId3" Type="http://schemas.openxmlformats.org/officeDocument/2006/relationships/image" Target="../media/image72.png"/><Relationship Id="rId4" Type="http://schemas.openxmlformats.org/officeDocument/2006/relationships/image" Target="../media/image76.png"/><Relationship Id="rId5" Type="http://schemas.openxmlformats.org/officeDocument/2006/relationships/image" Target="../media/image70.png"/><Relationship Id="rId6" Type="http://schemas.openxmlformats.org/officeDocument/2006/relationships/image" Target="../media/image75.png"/><Relationship Id="rId7" Type="http://schemas.openxmlformats.org/officeDocument/2006/relationships/image" Target="../media/image55.png"/><Relationship Id="rId8" Type="http://schemas.openxmlformats.org/officeDocument/2006/relationships/image" Target="../media/image68.png"/><Relationship Id="rId9" Type="http://schemas.openxmlformats.org/officeDocument/2006/relationships/image" Target="../media/image73.png"/><Relationship Id="rId10" Type="http://schemas.openxmlformats.org/officeDocument/2006/relationships/image" Target="../media/image74.png"/><Relationship Id="rId11" Type="http://schemas.openxmlformats.org/officeDocument/2006/relationships/image" Target="../media/image69.png"/><Relationship Id="rId12" Type="http://schemas.openxmlformats.org/officeDocument/2006/relationships/image" Target="../media/image78.png"/><Relationship Id="rId13" Type="http://schemas.openxmlformats.org/officeDocument/2006/relationships/image" Target="../media/image31.png"/><Relationship Id="rId14" Type="http://schemas.openxmlformats.org/officeDocument/2006/relationships/image" Target="../media/image41.png"/><Relationship Id="rId15" Type="http://schemas.openxmlformats.org/officeDocument/2006/relationships/image" Target="../media/image4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Isticmaalida jaantusyada laba-geesoodka ah (two-way tables) si loo muujiyo natiijooyinka laba dhacdo (events)</a:t>
            </a:r>
            <a:endParaRPr/>
          </a:p>
        </p:txBody>
      </p:sp>
      <p:sp>
        <p:nvSpPr>
          <p:cNvPr id="756" name="Google Shape;756;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Itimaalka (Probability): natiijooyinka suurtagalka ah (possible outcomes)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0" name="Shape 760"/>
        <p:cNvGrpSpPr/>
        <p:nvPr/>
      </p:nvGrpSpPr>
      <p:grpSpPr>
        <a:xfrm>
          <a:off x="0" y="0"/>
          <a:ext cx="0" cy="0"/>
          <a:chOff x="0" y="0"/>
          <a:chExt cx="0" cy="0"/>
        </a:xfrm>
      </p:grpSpPr>
      <p:sp>
        <p:nvSpPr>
          <p:cNvPr id="761" name="Google Shape;761;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si nidaamsan u heli karaa dhammaan natiijooyinka suurtagalka ah (possible outcomes) ee laba dhacdo (events) adigoo isticmaalaya jaantus laba-geesood ah (two-way table).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66"/>
          <p:cNvSpPr txBox="1"/>
          <p:nvPr>
            <p:ph idx="2" type="subTitle"/>
          </p:nvPr>
        </p:nvSpPr>
        <p:spPr>
          <a:xfrm>
            <a:off x="324000" y="8268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Jaantuska natiijada (outcome table) waa jaantus muujinaya dhammaan natiijooyinka suurtagalka ah (possible outcomes).</a:t>
            </a:r>
            <a:r>
              <a:rPr b="1" lang="en-GB" sz="1100">
                <a:latin typeface="Lexend"/>
              </a:rPr>
              <a:t/>
            </a:r>
            <a:r>
              <a:rPr lang="en-GB" sz="1100">
                <a:latin typeface="Lexend"/>
              </a:rPr>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Jaantuska natiijada (outcome table) ee tijaabo laba-wareeg ah (two-stage trial)</a:t>
            </a:r>
            <a:endParaRPr/>
          </a:p>
        </p:txBody>
      </p:sp>
      <p:sp>
        <p:nvSpPr>
          <p:cNvPr id="777" name="Google Shape;777;p6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Jaantuska natiijada (outcome table) ee laba dhacdo (events)</a:t>
            </a:r>
            <a:endParaRPr/>
          </a:p>
        </p:txBody>
      </p:sp>
      <p:sp>
        <p:nvSpPr>
          <p:cNvPr id="778" name="Google Shape;778;p6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Isticmaalida jaantusyada laba-geesoodka ah (two-way tables) si loo muujiyo natiijooyinka laba dhacdo (events)</a:t>
            </a:r>
            <a:endParaRPr/>
          </a:p>
        </p:txBody>
      </p:sp>
      <p:pic>
        <p:nvPicPr>
          <p:cNvPr id="779" name="Google Shape;779;p67"/>
          <p:cNvPicPr preferRelativeResize="0"/>
          <p:nvPr/>
        </p:nvPicPr>
        <p:blipFill>
          <a:blip r:embed="rId3">
            <a:alphaModFix/>
          </a:blip>
          <a:stretch>
            <a:fillRect/>
          </a:stretch>
        </p:blipFill>
        <p:spPr>
          <a:xfrm>
            <a:off x="417370" y="1747300"/>
            <a:ext cx="450575" cy="446750"/>
          </a:xfrm>
          <a:prstGeom prst="rect">
            <a:avLst/>
          </a:prstGeom>
          <a:noFill/>
          <a:ln>
            <a:noFill/>
          </a:ln>
        </p:spPr>
      </p:pic>
      <p:sp>
        <p:nvSpPr>
          <p:cNvPr id="780" name="Google Shape;780;p6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Soo noqnoqoshada (Frequency) ee jaantuska laba-geesoodka ah (two-way table)</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Jaantuska natiijada (outcome table) ee tijaabo laba-wareeg ah (two-stage trial)</a:t>
            </a:r>
            <a:endParaRPr/>
          </a:p>
        </p:txBody>
      </p:sp>
      <p:sp>
        <p:nvSpPr>
          <p:cNvPr id="786" name="Google Shape;786;p68"/>
          <p:cNvSpPr txBox="1"/>
          <p:nvPr/>
        </p:nvSpPr>
        <p:spPr>
          <a:xfrm>
            <a:off x="324000" y="759300"/>
            <a:ext cx="6395400" cy="90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Haddii aan si laba jeer u wareejinno wareejintaan (spinner), waa maxay natiijooyinka suurtagalka ah (possible outcomes)?</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rgbClr val="000000"/>
              </a:solidFill>
              <a:latin typeface="Lexend"/>
              <a:ea typeface="Lexend"/>
              <a:cs typeface="Lexend"/>
              <a:sym typeface="Lexend"/>
            </a:endParaRPr>
          </a:p>
        </p:txBody>
      </p:sp>
      <p:sp>
        <p:nvSpPr>
          <p:cNvPr id="787" name="Google Shape;787;p68"/>
          <p:cNvSpPr/>
          <p:nvPr/>
        </p:nvSpPr>
        <p:spPr>
          <a:xfrm>
            <a:off x="6611250" y="13120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88" name="Google Shape;788;p68"/>
          <p:cNvSpPr/>
          <p:nvPr/>
        </p:nvSpPr>
        <p:spPr>
          <a:xfrm flipH="1">
            <a:off x="6625939" y="13268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89" name="Google Shape;789;p68"/>
          <p:cNvSpPr/>
          <p:nvPr/>
        </p:nvSpPr>
        <p:spPr>
          <a:xfrm>
            <a:off x="6626011" y="13268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90" name="Google Shape;790;p68"/>
          <p:cNvSpPr txBox="1"/>
          <p:nvPr/>
        </p:nvSpPr>
        <p:spPr>
          <a:xfrm>
            <a:off x="6761425" y="1949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791" name="Google Shape;791;p68"/>
          <p:cNvGrpSpPr/>
          <p:nvPr/>
        </p:nvGrpSpPr>
        <p:grpSpPr>
          <a:xfrm>
            <a:off x="7410559" y="1404623"/>
            <a:ext cx="93900" cy="816939"/>
            <a:chOff x="996050" y="213293"/>
            <a:chExt cx="93900" cy="909732"/>
          </a:xfrm>
        </p:grpSpPr>
        <p:cxnSp>
          <p:nvCxnSpPr>
            <p:cNvPr id="792" name="Google Shape;792;p6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793" name="Google Shape;793;p6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794" name="Google Shape;794;p68"/>
          <p:cNvSpPr txBox="1"/>
          <p:nvPr/>
        </p:nvSpPr>
        <p:spPr>
          <a:xfrm>
            <a:off x="7568376" y="1949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cxnSp>
        <p:nvCxnSpPr>
          <p:cNvPr id="795" name="Google Shape;795;p68"/>
          <p:cNvCxnSpPr/>
          <p:nvPr/>
        </p:nvCxnSpPr>
        <p:spPr>
          <a:xfrm>
            <a:off x="4519000" y="2547600"/>
            <a:ext cx="0" cy="1367400"/>
          </a:xfrm>
          <a:prstGeom prst="straightConnector1">
            <a:avLst/>
          </a:prstGeom>
          <a:noFill/>
          <a:ln cap="flat" cmpd="sng" w="38100">
            <a:solidFill>
              <a:schemeClr val="dk1"/>
            </a:solidFill>
            <a:prstDash val="solid"/>
            <a:round/>
            <a:headEnd len="med" w="med" type="none"/>
            <a:tailEnd len="med" w="med" type="none"/>
          </a:ln>
        </p:spPr>
      </p:cxnSp>
      <p:cxnSp>
        <p:nvCxnSpPr>
          <p:cNvPr id="796" name="Google Shape;796;p68"/>
          <p:cNvCxnSpPr/>
          <p:nvPr/>
        </p:nvCxnSpPr>
        <p:spPr>
          <a:xfrm>
            <a:off x="5355550" y="2547600"/>
            <a:ext cx="0" cy="1367400"/>
          </a:xfrm>
          <a:prstGeom prst="straightConnector1">
            <a:avLst/>
          </a:prstGeom>
          <a:noFill/>
          <a:ln cap="flat" cmpd="sng" w="38100">
            <a:solidFill>
              <a:schemeClr val="dk1"/>
            </a:solidFill>
            <a:prstDash val="solid"/>
            <a:round/>
            <a:headEnd len="med" w="med" type="none"/>
            <a:tailEnd len="med" w="med" type="none"/>
          </a:ln>
        </p:spPr>
      </p:cxnSp>
      <p:cxnSp>
        <p:nvCxnSpPr>
          <p:cNvPr id="797" name="Google Shape;797;p68"/>
          <p:cNvCxnSpPr/>
          <p:nvPr/>
        </p:nvCxnSpPr>
        <p:spPr>
          <a:xfrm>
            <a:off x="6184325" y="2547600"/>
            <a:ext cx="0" cy="1385400"/>
          </a:xfrm>
          <a:prstGeom prst="straightConnector1">
            <a:avLst/>
          </a:prstGeom>
          <a:noFill/>
          <a:ln cap="flat" cmpd="sng" w="38100">
            <a:solidFill>
              <a:schemeClr val="dk1"/>
            </a:solidFill>
            <a:prstDash val="solid"/>
            <a:round/>
            <a:headEnd len="med" w="med" type="none"/>
            <a:tailEnd len="med" w="med" type="none"/>
          </a:ln>
        </p:spPr>
      </p:cxnSp>
      <p:cxnSp>
        <p:nvCxnSpPr>
          <p:cNvPr id="798" name="Google Shape;798;p68"/>
          <p:cNvCxnSpPr/>
          <p:nvPr/>
        </p:nvCxnSpPr>
        <p:spPr>
          <a:xfrm rot="10800000">
            <a:off x="3936025" y="2855550"/>
            <a:ext cx="2260800" cy="0"/>
          </a:xfrm>
          <a:prstGeom prst="straightConnector1">
            <a:avLst/>
          </a:prstGeom>
          <a:noFill/>
          <a:ln cap="flat" cmpd="sng" w="38100">
            <a:solidFill>
              <a:schemeClr val="dk1"/>
            </a:solidFill>
            <a:prstDash val="solid"/>
            <a:round/>
            <a:headEnd len="med" w="med" type="none"/>
            <a:tailEnd len="med" w="med" type="none"/>
          </a:ln>
        </p:spPr>
      </p:cxnSp>
      <p:cxnSp>
        <p:nvCxnSpPr>
          <p:cNvPr id="799" name="Google Shape;799;p68"/>
          <p:cNvCxnSpPr/>
          <p:nvPr/>
        </p:nvCxnSpPr>
        <p:spPr>
          <a:xfrm rot="10800000">
            <a:off x="3936025" y="3388650"/>
            <a:ext cx="2260800" cy="0"/>
          </a:xfrm>
          <a:prstGeom prst="straightConnector1">
            <a:avLst/>
          </a:prstGeom>
          <a:noFill/>
          <a:ln cap="flat" cmpd="sng" w="38100">
            <a:solidFill>
              <a:schemeClr val="dk1"/>
            </a:solidFill>
            <a:prstDash val="solid"/>
            <a:round/>
            <a:headEnd len="med" w="med" type="none"/>
            <a:tailEnd len="med" w="med" type="none"/>
          </a:ln>
        </p:spPr>
      </p:cxnSp>
      <p:cxnSp>
        <p:nvCxnSpPr>
          <p:cNvPr id="800" name="Google Shape;800;p68"/>
          <p:cNvCxnSpPr/>
          <p:nvPr/>
        </p:nvCxnSpPr>
        <p:spPr>
          <a:xfrm rot="10800000">
            <a:off x="3936025" y="3915000"/>
            <a:ext cx="2260800" cy="0"/>
          </a:xfrm>
          <a:prstGeom prst="straightConnector1">
            <a:avLst/>
          </a:prstGeom>
          <a:noFill/>
          <a:ln cap="flat" cmpd="sng" w="38100">
            <a:solidFill>
              <a:schemeClr val="dk1"/>
            </a:solidFill>
            <a:prstDash val="solid"/>
            <a:round/>
            <a:headEnd len="med" w="med" type="none"/>
            <a:tailEnd len="med" w="med" type="none"/>
          </a:ln>
        </p:spPr>
      </p:cxnSp>
      <p:sp>
        <p:nvSpPr>
          <p:cNvPr id="801" name="Google Shape;801;p68"/>
          <p:cNvSpPr txBox="1"/>
          <p:nvPr/>
        </p:nvSpPr>
        <p:spPr>
          <a:xfrm>
            <a:off x="4714375" y="2547600"/>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(win)</a:t>
            </a:r>
            <a:endParaRPr sz="1800">
              <a:solidFill>
                <a:schemeClr val="dk1"/>
              </a:solidFill>
              <a:latin typeface="Lexend"/>
              <a:ea typeface="Lexend"/>
              <a:cs typeface="Lexend"/>
              <a:sym typeface="Lexend"/>
            </a:endParaRPr>
          </a:p>
        </p:txBody>
      </p:sp>
      <p:sp>
        <p:nvSpPr>
          <p:cNvPr id="802" name="Google Shape;802;p68"/>
          <p:cNvSpPr txBox="1"/>
          <p:nvPr/>
        </p:nvSpPr>
        <p:spPr>
          <a:xfrm>
            <a:off x="5547038" y="2547600"/>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guuldarro (lose)</a:t>
            </a:r>
            <a:endParaRPr sz="1800">
              <a:solidFill>
                <a:schemeClr val="dk1"/>
              </a:solidFill>
              <a:latin typeface="Lexend"/>
              <a:ea typeface="Lexend"/>
              <a:cs typeface="Lexend"/>
              <a:sym typeface="Lexend"/>
            </a:endParaRPr>
          </a:p>
        </p:txBody>
      </p:sp>
      <p:sp>
        <p:nvSpPr>
          <p:cNvPr id="803" name="Google Shape;803;p68"/>
          <p:cNvSpPr txBox="1"/>
          <p:nvPr/>
        </p:nvSpPr>
        <p:spPr>
          <a:xfrm>
            <a:off x="4012125" y="2983500"/>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(win)</a:t>
            </a:r>
            <a:endParaRPr sz="1800">
              <a:solidFill>
                <a:schemeClr val="dk1"/>
              </a:solidFill>
              <a:latin typeface="Lexend"/>
              <a:ea typeface="Lexend"/>
              <a:cs typeface="Lexend"/>
              <a:sym typeface="Lexend"/>
            </a:endParaRPr>
          </a:p>
        </p:txBody>
      </p:sp>
      <p:sp>
        <p:nvSpPr>
          <p:cNvPr id="804" name="Google Shape;804;p68"/>
          <p:cNvSpPr txBox="1"/>
          <p:nvPr/>
        </p:nvSpPr>
        <p:spPr>
          <a:xfrm>
            <a:off x="4012125" y="351322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guuldarro (lose)</a:t>
            </a:r>
            <a:endParaRPr sz="1800">
              <a:solidFill>
                <a:schemeClr val="dk1"/>
              </a:solidFill>
              <a:latin typeface="Lexend"/>
              <a:ea typeface="Lexend"/>
              <a:cs typeface="Lexend"/>
              <a:sym typeface="Lexend"/>
            </a:endParaRPr>
          </a:p>
        </p:txBody>
      </p:sp>
      <p:sp>
        <p:nvSpPr>
          <p:cNvPr id="805" name="Google Shape;805;p68"/>
          <p:cNvSpPr/>
          <p:nvPr/>
        </p:nvSpPr>
        <p:spPr>
          <a:xfrm rot="-5400000">
            <a:off x="5288650" y="1575925"/>
            <a:ext cx="133800" cy="16572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6" name="Google Shape;806;p68"/>
          <p:cNvSpPr txBox="1"/>
          <p:nvPr/>
        </p:nvSpPr>
        <p:spPr>
          <a:xfrm>
            <a:off x="4965855" y="2045239"/>
            <a:ext cx="779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wareejin 1 (spin 1)</a:t>
            </a:r>
            <a:endParaRPr sz="1800">
              <a:solidFill>
                <a:schemeClr val="dk1"/>
              </a:solidFill>
              <a:latin typeface="Lexend"/>
              <a:ea typeface="Lexend"/>
              <a:cs typeface="Lexend"/>
              <a:sym typeface="Lexend"/>
            </a:endParaRPr>
          </a:p>
        </p:txBody>
      </p:sp>
      <p:sp>
        <p:nvSpPr>
          <p:cNvPr id="807" name="Google Shape;807;p68"/>
          <p:cNvSpPr/>
          <p:nvPr/>
        </p:nvSpPr>
        <p:spPr>
          <a:xfrm rot="10800000">
            <a:off x="3725400" y="2855100"/>
            <a:ext cx="133800" cy="10671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8" name="Google Shape;808;p68"/>
          <p:cNvSpPr txBox="1"/>
          <p:nvPr/>
        </p:nvSpPr>
        <p:spPr>
          <a:xfrm>
            <a:off x="2981605" y="3250039"/>
            <a:ext cx="779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wareejin 2 (spin 2)</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09" name="Google Shape;809;p68"/>
          <p:cNvSpPr txBox="1"/>
          <p:nvPr/>
        </p:nvSpPr>
        <p:spPr>
          <a:xfrm>
            <a:off x="288400" y="1480125"/>
            <a:ext cx="63954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Waxaan samayn karnaa jaantus natiijada (outcome table) si aan u go'aamino natiijooyinka suurtagalka ah (possible outcomes).</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10" name="Google Shape;810;p68"/>
          <p:cNvSpPr txBox="1"/>
          <p:nvPr/>
        </p:nvSpPr>
        <p:spPr>
          <a:xfrm>
            <a:off x="324000" y="2346225"/>
            <a:ext cx="2978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Tiirarka (columns) waxay noqon doonaan natiijooyinka wareejinta 1 (spin 1).</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11" name="Google Shape;811;p68"/>
          <p:cNvSpPr txBox="1"/>
          <p:nvPr/>
        </p:nvSpPr>
        <p:spPr>
          <a:xfrm>
            <a:off x="318575" y="2990850"/>
            <a:ext cx="25989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Safka (rows) waxay noqon doonaan natiijooyinka wareejinta 2 (spin 2).</a:t>
            </a:r>
            <a:endParaRPr sz="1800">
              <a:solidFill>
                <a:srgbClr val="000000"/>
              </a:solidFill>
              <a:latin typeface="Lexend"/>
              <a:ea typeface="Lexend"/>
              <a:cs typeface="Lexend"/>
              <a:sym typeface="Lexend"/>
            </a:endParaRPr>
          </a:p>
        </p:txBody>
      </p:sp>
      <p:sp>
        <p:nvSpPr>
          <p:cNvPr id="812" name="Google Shape;812;p68"/>
          <p:cNvSpPr txBox="1"/>
          <p:nvPr/>
        </p:nvSpPr>
        <p:spPr>
          <a:xfrm>
            <a:off x="4714375" y="2852400"/>
            <a:ext cx="44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guul</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13" name="Google Shape;813;p68"/>
          <p:cNvSpPr txBox="1"/>
          <p:nvPr/>
        </p:nvSpPr>
        <p:spPr>
          <a:xfrm>
            <a:off x="5552575" y="2852400"/>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khasaare, guul</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14" name="Google Shape;814;p68"/>
          <p:cNvSpPr txBox="1"/>
          <p:nvPr/>
        </p:nvSpPr>
        <p:spPr>
          <a:xfrm>
            <a:off x="5552575" y="3385800"/>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khasaare, khasaare</a:t>
            </a:r>
            <a:endParaRPr sz="1800">
              <a:solidFill>
                <a:schemeClr val="dk1"/>
              </a:solidFill>
              <a:latin typeface="Lexend"/>
              <a:ea typeface="Lexend"/>
              <a:cs typeface="Lexend"/>
              <a:sym typeface="Lexend"/>
            </a:endParaRPr>
          </a:p>
        </p:txBody>
      </p:sp>
      <p:sp>
        <p:nvSpPr>
          <p:cNvPr id="815" name="Google Shape;815;p68"/>
          <p:cNvSpPr txBox="1"/>
          <p:nvPr/>
        </p:nvSpPr>
        <p:spPr>
          <a:xfrm>
            <a:off x="4735082" y="3375447"/>
            <a:ext cx="44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khasaare</a:t>
            </a:r>
            <a:endParaRPr sz="1800">
              <a:solidFill>
                <a:schemeClr val="dk1"/>
              </a:solidFill>
              <a:latin typeface="Lexend"/>
              <a:ea typeface="Lexend"/>
              <a:cs typeface="Lexend"/>
              <a:sym typeface="Lexend"/>
            </a:endParaRPr>
          </a:p>
        </p:txBody>
      </p:sp>
      <p:sp>
        <p:nvSpPr>
          <p:cNvPr id="816" name="Google Shape;816;p68"/>
          <p:cNvSpPr txBox="1"/>
          <p:nvPr/>
        </p:nvSpPr>
        <p:spPr>
          <a:xfrm>
            <a:off x="284591" y="3635463"/>
            <a:ext cx="2978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a:latin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natiijooyinka tijaabada laba-tallaabo (Natiijada table from a two-stage trial)</a:t>
            </a:r>
            <a:endParaRPr/>
          </a:p>
        </p:txBody>
      </p:sp>
      <p:sp>
        <p:nvSpPr>
          <p:cNvPr id="822" name="Google Shape;822;p69"/>
          <p:cNvSpPr txBox="1"/>
          <p:nvPr/>
        </p:nvSpPr>
        <p:spPr>
          <a:xfrm>
            <a:off x="324000" y="759300"/>
            <a:ext cx="6395400" cy="90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Haddii aan laba jeer wareejinno wareejiyahan (spinner), maxay yihiin natiijooyinka suurtogalka ah?</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rgbClr val="000000"/>
              </a:solidFill>
              <a:latin typeface="Lexend"/>
              <a:ea typeface="Lexend"/>
              <a:cs typeface="Lexend"/>
              <a:sym typeface="Lexend"/>
            </a:endParaRPr>
          </a:p>
        </p:txBody>
      </p:sp>
      <p:sp>
        <p:nvSpPr>
          <p:cNvPr id="823" name="Google Shape;823;p69"/>
          <p:cNvSpPr txBox="1"/>
          <p:nvPr/>
        </p:nvSpPr>
        <p:spPr>
          <a:xfrm>
            <a:off x="6761425" y="1949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824" name="Google Shape;824;p69"/>
          <p:cNvGrpSpPr/>
          <p:nvPr/>
        </p:nvGrpSpPr>
        <p:grpSpPr>
          <a:xfrm>
            <a:off x="7410559" y="1404623"/>
            <a:ext cx="93900" cy="816939"/>
            <a:chOff x="996050" y="213293"/>
            <a:chExt cx="93900" cy="909732"/>
          </a:xfrm>
        </p:grpSpPr>
        <p:cxnSp>
          <p:nvCxnSpPr>
            <p:cNvPr id="825" name="Google Shape;825;p6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26" name="Google Shape;826;p6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27" name="Google Shape;827;p69"/>
          <p:cNvSpPr txBox="1"/>
          <p:nvPr/>
        </p:nvSpPr>
        <p:spPr>
          <a:xfrm>
            <a:off x="7568376" y="1949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 (lose)</a:t>
            </a:r>
            <a:endParaRPr sz="1600">
              <a:solidFill>
                <a:srgbClr val="FFFFFF"/>
              </a:solidFill>
              <a:latin typeface="Lexend"/>
              <a:ea typeface="Lexend"/>
              <a:cs typeface="Lexend"/>
              <a:sym typeface="Lexend"/>
            </a:endParaRPr>
          </a:p>
        </p:txBody>
      </p:sp>
      <p:sp>
        <p:nvSpPr>
          <p:cNvPr id="828" name="Google Shape;828;p69"/>
          <p:cNvSpPr txBox="1"/>
          <p:nvPr/>
        </p:nvSpPr>
        <p:spPr>
          <a:xfrm>
            <a:off x="288400" y="1480125"/>
            <a:ext cx="63954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Shaxda natiijooyinka (outcome table) waxay kaa caawin doontaa in la go'aamiyo natiijooyinka suurtogalka ah.</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29" name="Google Shape;829;p69"/>
          <p:cNvSpPr/>
          <p:nvPr/>
        </p:nvSpPr>
        <p:spPr>
          <a:xfrm>
            <a:off x="6974950" y="105040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0" name="Google Shape;830;p69"/>
          <p:cNvSpPr/>
          <p:nvPr/>
        </p:nvSpPr>
        <p:spPr>
          <a:xfrm rot="7199661">
            <a:off x="6989759" y="1065278"/>
            <a:ext cx="1666484" cy="1666484"/>
          </a:xfrm>
          <a:prstGeom prst="pie">
            <a:avLst>
              <a:gd fmla="val 9034165" name="adj1"/>
              <a:gd fmla="val 16225322"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1" name="Google Shape;831;p69"/>
          <p:cNvSpPr/>
          <p:nvPr/>
        </p:nvSpPr>
        <p:spPr>
          <a:xfrm rot="-7211867">
            <a:off x="6989827" y="1065338"/>
            <a:ext cx="1666446" cy="1666446"/>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2" name="Google Shape;832;p69"/>
          <p:cNvSpPr/>
          <p:nvPr/>
        </p:nvSpPr>
        <p:spPr>
          <a:xfrm>
            <a:off x="6989827" y="1065338"/>
            <a:ext cx="1666500" cy="166650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3" name="Google Shape;833;p69"/>
          <p:cNvSpPr txBox="1"/>
          <p:nvPr/>
        </p:nvSpPr>
        <p:spPr>
          <a:xfrm>
            <a:off x="7932075" y="1459075"/>
            <a:ext cx="779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sinnaan (draw)</a:t>
            </a:r>
            <a:endParaRPr sz="1600">
              <a:solidFill>
                <a:srgbClr val="FFFFFF"/>
              </a:solidFill>
              <a:latin typeface="Lexend"/>
              <a:ea typeface="Lexend"/>
              <a:cs typeface="Lexend"/>
              <a:sym typeface="Lexend"/>
            </a:endParaRPr>
          </a:p>
        </p:txBody>
      </p:sp>
      <p:sp>
        <p:nvSpPr>
          <p:cNvPr id="834" name="Google Shape;834;p69"/>
          <p:cNvSpPr txBox="1"/>
          <p:nvPr/>
        </p:nvSpPr>
        <p:spPr>
          <a:xfrm>
            <a:off x="7551076" y="206868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835" name="Google Shape;835;p69"/>
          <p:cNvSpPr txBox="1"/>
          <p:nvPr/>
        </p:nvSpPr>
        <p:spPr>
          <a:xfrm>
            <a:off x="7093876" y="145908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 (lose)</a:t>
            </a:r>
            <a:endParaRPr sz="1600">
              <a:solidFill>
                <a:srgbClr val="FFFFFF"/>
              </a:solidFill>
              <a:latin typeface="Lexend"/>
              <a:ea typeface="Lexend"/>
              <a:cs typeface="Lexend"/>
              <a:sym typeface="Lexend"/>
            </a:endParaRPr>
          </a:p>
        </p:txBody>
      </p:sp>
      <p:grpSp>
        <p:nvGrpSpPr>
          <p:cNvPr id="836" name="Google Shape;836;p69"/>
          <p:cNvGrpSpPr/>
          <p:nvPr/>
        </p:nvGrpSpPr>
        <p:grpSpPr>
          <a:xfrm>
            <a:off x="7774259" y="1135156"/>
            <a:ext cx="93900" cy="816939"/>
            <a:chOff x="996050" y="213293"/>
            <a:chExt cx="93900" cy="909732"/>
          </a:xfrm>
        </p:grpSpPr>
        <p:cxnSp>
          <p:nvCxnSpPr>
            <p:cNvPr id="837" name="Google Shape;837;p6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38" name="Google Shape;838;p6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39" name="Google Shape;839;p69"/>
          <p:cNvSpPr txBox="1"/>
          <p:nvPr/>
        </p:nvSpPr>
        <p:spPr>
          <a:xfrm>
            <a:off x="3952375" y="2879325"/>
            <a:ext cx="44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guul</a:t>
            </a:r>
            <a:endParaRPr sz="1800">
              <a:solidFill>
                <a:schemeClr val="dk1"/>
              </a:solidFill>
              <a:latin typeface="Lexend"/>
              <a:ea typeface="Lexend"/>
              <a:cs typeface="Lexend"/>
              <a:sym typeface="Lexend"/>
            </a:endParaRPr>
          </a:p>
        </p:txBody>
      </p:sp>
      <p:sp>
        <p:nvSpPr>
          <p:cNvPr id="840" name="Google Shape;840;p69"/>
          <p:cNvSpPr txBox="1"/>
          <p:nvPr/>
        </p:nvSpPr>
        <p:spPr>
          <a:xfrm>
            <a:off x="4790575" y="2879325"/>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khasaare, guul</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41" name="Google Shape;841;p69"/>
          <p:cNvSpPr txBox="1"/>
          <p:nvPr/>
        </p:nvSpPr>
        <p:spPr>
          <a:xfrm>
            <a:off x="4790575" y="3412725"/>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khasaare, khasaare</a:t>
            </a:r>
            <a:endParaRPr sz="1800">
              <a:solidFill>
                <a:schemeClr val="dk1"/>
              </a:solidFill>
              <a:latin typeface="Lexend"/>
              <a:ea typeface="Lexend"/>
              <a:cs typeface="Lexend"/>
              <a:sym typeface="Lexend"/>
            </a:endParaRPr>
          </a:p>
        </p:txBody>
      </p:sp>
      <p:sp>
        <p:nvSpPr>
          <p:cNvPr id="842" name="Google Shape;842;p69"/>
          <p:cNvSpPr txBox="1"/>
          <p:nvPr/>
        </p:nvSpPr>
        <p:spPr>
          <a:xfrm>
            <a:off x="3973082" y="3402372"/>
            <a:ext cx="44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khasaare</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843" name="Google Shape;843;p69"/>
          <p:cNvGrpSpPr/>
          <p:nvPr/>
        </p:nvGrpSpPr>
        <p:grpSpPr>
          <a:xfrm>
            <a:off x="2193580" y="2093614"/>
            <a:ext cx="3981095" cy="2378986"/>
            <a:chOff x="2193580" y="2093614"/>
            <a:chExt cx="3981095" cy="2378986"/>
          </a:xfrm>
        </p:grpSpPr>
        <p:cxnSp>
          <p:nvCxnSpPr>
            <p:cNvPr id="844" name="Google Shape;844;p69"/>
            <p:cNvCxnSpPr/>
            <p:nvPr/>
          </p:nvCxnSpPr>
          <p:spPr>
            <a:xfrm>
              <a:off x="3757000" y="2574525"/>
              <a:ext cx="0" cy="1867800"/>
            </a:xfrm>
            <a:prstGeom prst="straightConnector1">
              <a:avLst/>
            </a:prstGeom>
            <a:noFill/>
            <a:ln cap="flat" cmpd="sng" w="38100">
              <a:solidFill>
                <a:schemeClr val="dk1"/>
              </a:solidFill>
              <a:prstDash val="solid"/>
              <a:round/>
              <a:headEnd len="med" w="med" type="none"/>
              <a:tailEnd len="med" w="med" type="none"/>
            </a:ln>
          </p:spPr>
        </p:cxnSp>
        <p:cxnSp>
          <p:nvCxnSpPr>
            <p:cNvPr id="845" name="Google Shape;845;p69"/>
            <p:cNvCxnSpPr/>
            <p:nvPr/>
          </p:nvCxnSpPr>
          <p:spPr>
            <a:xfrm>
              <a:off x="4593554" y="2574525"/>
              <a:ext cx="0" cy="1867800"/>
            </a:xfrm>
            <a:prstGeom prst="straightConnector1">
              <a:avLst/>
            </a:prstGeom>
            <a:noFill/>
            <a:ln cap="flat" cmpd="sng" w="38100">
              <a:solidFill>
                <a:schemeClr val="dk1"/>
              </a:solidFill>
              <a:prstDash val="solid"/>
              <a:round/>
              <a:headEnd len="med" w="med" type="none"/>
              <a:tailEnd len="med" w="med" type="none"/>
            </a:ln>
          </p:spPr>
        </p:cxnSp>
        <p:cxnSp>
          <p:nvCxnSpPr>
            <p:cNvPr id="846" name="Google Shape;846;p69"/>
            <p:cNvCxnSpPr/>
            <p:nvPr/>
          </p:nvCxnSpPr>
          <p:spPr>
            <a:xfrm>
              <a:off x="5422334"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847" name="Google Shape;847;p69"/>
            <p:cNvCxnSpPr/>
            <p:nvPr/>
          </p:nvCxnSpPr>
          <p:spPr>
            <a:xfrm rot="10800000">
              <a:off x="3174075" y="28824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848" name="Google Shape;848;p69"/>
            <p:cNvCxnSpPr/>
            <p:nvPr/>
          </p:nvCxnSpPr>
          <p:spPr>
            <a:xfrm rot="10800000">
              <a:off x="3174075" y="34155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849" name="Google Shape;849;p69"/>
            <p:cNvCxnSpPr/>
            <p:nvPr/>
          </p:nvCxnSpPr>
          <p:spPr>
            <a:xfrm rot="10800000">
              <a:off x="3174075" y="3941925"/>
              <a:ext cx="3000600" cy="0"/>
            </a:xfrm>
            <a:prstGeom prst="straightConnector1">
              <a:avLst/>
            </a:prstGeom>
            <a:noFill/>
            <a:ln cap="flat" cmpd="sng" w="38100">
              <a:solidFill>
                <a:schemeClr val="dk1"/>
              </a:solidFill>
              <a:prstDash val="solid"/>
              <a:round/>
              <a:headEnd len="med" w="med" type="none"/>
              <a:tailEnd len="med" w="med" type="none"/>
            </a:ln>
          </p:spPr>
        </p:cxnSp>
        <p:sp>
          <p:nvSpPr>
            <p:cNvPr id="850" name="Google Shape;850;p69"/>
            <p:cNvSpPr txBox="1"/>
            <p:nvPr/>
          </p:nvSpPr>
          <p:spPr>
            <a:xfrm>
              <a:off x="3952375"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guul (win)</a:t>
              </a:r>
              <a:endParaRPr sz="1800">
                <a:solidFill>
                  <a:schemeClr val="dk1"/>
                </a:solidFill>
                <a:latin typeface="Lexend"/>
                <a:ea typeface="Lexend"/>
                <a:cs typeface="Lexend"/>
                <a:sym typeface="Lexend"/>
              </a:endParaRPr>
            </a:p>
          </p:txBody>
        </p:sp>
        <p:sp>
          <p:nvSpPr>
            <p:cNvPr id="851" name="Google Shape;851;p69"/>
            <p:cNvSpPr txBox="1"/>
            <p:nvPr/>
          </p:nvSpPr>
          <p:spPr>
            <a:xfrm>
              <a:off x="4785038"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khasaare (lose)</a:t>
              </a:r>
              <a:endParaRPr sz="1800">
                <a:solidFill>
                  <a:schemeClr val="dk1"/>
                </a:solidFill>
                <a:latin typeface="Lexend"/>
                <a:ea typeface="Lexend"/>
                <a:cs typeface="Lexend"/>
                <a:sym typeface="Lexend"/>
              </a:endParaRPr>
            </a:p>
          </p:txBody>
        </p:sp>
        <p:sp>
          <p:nvSpPr>
            <p:cNvPr id="852" name="Google Shape;852;p69"/>
            <p:cNvSpPr txBox="1"/>
            <p:nvPr/>
          </p:nvSpPr>
          <p:spPr>
            <a:xfrm>
              <a:off x="3250125" y="30104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guul (win)</a:t>
              </a:r>
              <a:endParaRPr sz="1800">
                <a:solidFill>
                  <a:schemeClr val="dk1"/>
                </a:solidFill>
                <a:latin typeface="Lexend"/>
                <a:ea typeface="Lexend"/>
                <a:cs typeface="Lexend"/>
                <a:sym typeface="Lexend"/>
              </a:endParaRPr>
            </a:p>
          </p:txBody>
        </p:sp>
        <p:sp>
          <p:nvSpPr>
            <p:cNvPr id="853" name="Google Shape;853;p69"/>
            <p:cNvSpPr txBox="1"/>
            <p:nvPr/>
          </p:nvSpPr>
          <p:spPr>
            <a:xfrm>
              <a:off x="3250125" y="3540150"/>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khasaare (lose)</a:t>
              </a:r>
              <a:endParaRPr sz="1800">
                <a:solidFill>
                  <a:schemeClr val="dk1"/>
                </a:solidFill>
                <a:latin typeface="Lexend"/>
                <a:ea typeface="Lexend"/>
                <a:cs typeface="Lexend"/>
                <a:sym typeface="Lexend"/>
              </a:endParaRPr>
            </a:p>
          </p:txBody>
        </p:sp>
        <p:sp>
          <p:nvSpPr>
            <p:cNvPr id="854" name="Google Shape;854;p69"/>
            <p:cNvSpPr/>
            <p:nvPr/>
          </p:nvSpPr>
          <p:spPr>
            <a:xfrm rot="-5400000">
              <a:off x="4897750" y="1231750"/>
              <a:ext cx="133800" cy="23994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5" name="Google Shape;855;p69"/>
            <p:cNvSpPr txBox="1"/>
            <p:nvPr/>
          </p:nvSpPr>
          <p:spPr>
            <a:xfrm>
              <a:off x="4574955" y="2093614"/>
              <a:ext cx="779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wareejin 1 (spin 1)</a:t>
              </a:r>
              <a:endParaRPr sz="1800">
                <a:solidFill>
                  <a:schemeClr val="dk1"/>
                </a:solidFill>
                <a:latin typeface="Lexend"/>
                <a:ea typeface="Lexend"/>
                <a:cs typeface="Lexend"/>
                <a:sym typeface="Lexend"/>
              </a:endParaRPr>
            </a:p>
          </p:txBody>
        </p:sp>
        <p:sp>
          <p:nvSpPr>
            <p:cNvPr id="856" name="Google Shape;856;p69"/>
            <p:cNvSpPr/>
            <p:nvPr/>
          </p:nvSpPr>
          <p:spPr>
            <a:xfrm rot="10800000">
              <a:off x="2963400" y="2882000"/>
              <a:ext cx="133800" cy="15906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7" name="Google Shape;857;p69"/>
            <p:cNvSpPr txBox="1"/>
            <p:nvPr/>
          </p:nvSpPr>
          <p:spPr>
            <a:xfrm>
              <a:off x="2193580" y="3557364"/>
              <a:ext cx="779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wareejin 2 (spin 2)</a:t>
              </a:r>
              <a:endParaRPr sz="1800">
                <a:solidFill>
                  <a:schemeClr val="dk1"/>
                </a:solidFill>
                <a:latin typeface="Lexend"/>
                <a:ea typeface="Lexend"/>
                <a:cs typeface="Lexend"/>
                <a:sym typeface="Lexend"/>
              </a:endParaRPr>
            </a:p>
          </p:txBody>
        </p:sp>
        <p:cxnSp>
          <p:nvCxnSpPr>
            <p:cNvPr id="858" name="Google Shape;858;p69"/>
            <p:cNvCxnSpPr/>
            <p:nvPr/>
          </p:nvCxnSpPr>
          <p:spPr>
            <a:xfrm>
              <a:off x="6158950"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859" name="Google Shape;859;p69"/>
            <p:cNvCxnSpPr/>
            <p:nvPr/>
          </p:nvCxnSpPr>
          <p:spPr>
            <a:xfrm rot="10800000">
              <a:off x="3174075" y="4467050"/>
              <a:ext cx="3000600" cy="0"/>
            </a:xfrm>
            <a:prstGeom prst="straightConnector1">
              <a:avLst/>
            </a:prstGeom>
            <a:noFill/>
            <a:ln cap="flat" cmpd="sng" w="38100">
              <a:solidFill>
                <a:schemeClr val="dk1"/>
              </a:solidFill>
              <a:prstDash val="solid"/>
              <a:round/>
              <a:headEnd len="med" w="med" type="none"/>
              <a:tailEnd len="med" w="med" type="none"/>
            </a:ln>
          </p:spPr>
        </p:cxnSp>
        <p:sp>
          <p:nvSpPr>
            <p:cNvPr id="860" name="Google Shape;860;p69"/>
            <p:cNvSpPr txBox="1"/>
            <p:nvPr/>
          </p:nvSpPr>
          <p:spPr>
            <a:xfrm>
              <a:off x="3141350" y="4065888"/>
              <a:ext cx="571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sawir (draw)</a:t>
              </a:r>
              <a:endParaRPr sz="1800">
                <a:solidFill>
                  <a:schemeClr val="dk1"/>
                </a:solidFill>
                <a:latin typeface="Lexend"/>
                <a:ea typeface="Lexend"/>
                <a:cs typeface="Lexend"/>
                <a:sym typeface="Lexend"/>
              </a:endParaRPr>
            </a:p>
          </p:txBody>
        </p:sp>
        <p:sp>
          <p:nvSpPr>
            <p:cNvPr id="861" name="Google Shape;861;p69"/>
            <p:cNvSpPr txBox="1"/>
            <p:nvPr/>
          </p:nvSpPr>
          <p:spPr>
            <a:xfrm>
              <a:off x="5514488" y="2551800"/>
              <a:ext cx="571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sawir (draw)</a:t>
              </a:r>
              <a:endParaRPr sz="1800">
                <a:solidFill>
                  <a:schemeClr val="dk1"/>
                </a:solidFill>
                <a:latin typeface="Lexend"/>
                <a:ea typeface="Lexend"/>
                <a:cs typeface="Lexend"/>
                <a:sym typeface="Lexend"/>
              </a:endParaRPr>
            </a:p>
          </p:txBody>
        </p:sp>
      </p:grpSp>
      <p:sp>
        <p:nvSpPr>
          <p:cNvPr id="862" name="Google Shape;862;p69"/>
          <p:cNvSpPr txBox="1"/>
          <p:nvPr/>
        </p:nvSpPr>
        <p:spPr>
          <a:xfrm>
            <a:off x="5485238" y="2845238"/>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sawir (draw), guul (win)</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63" name="Google Shape;863;p69"/>
          <p:cNvSpPr txBox="1"/>
          <p:nvPr/>
        </p:nvSpPr>
        <p:spPr>
          <a:xfrm>
            <a:off x="5485238" y="3397713"/>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sawir (draw), guuldarro (lose)</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64" name="Google Shape;864;p69"/>
          <p:cNvSpPr txBox="1"/>
          <p:nvPr/>
        </p:nvSpPr>
        <p:spPr>
          <a:xfrm>
            <a:off x="3952374" y="3941925"/>
            <a:ext cx="571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(win), sawir (draw)</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65" name="Google Shape;865;p69"/>
          <p:cNvSpPr txBox="1"/>
          <p:nvPr/>
        </p:nvSpPr>
        <p:spPr>
          <a:xfrm>
            <a:off x="4768213" y="3927450"/>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guuldarro (lose), sawir (draw)</a:t>
            </a:r>
            <a:endParaRPr sz="1800">
              <a:solidFill>
                <a:schemeClr val="dk1"/>
              </a:solidFill>
              <a:latin typeface="Lexend"/>
              <a:ea typeface="Lexend"/>
              <a:cs typeface="Lexend"/>
              <a:sym typeface="Lexend"/>
            </a:endParaRPr>
          </a:p>
        </p:txBody>
      </p:sp>
      <p:sp>
        <p:nvSpPr>
          <p:cNvPr id="866" name="Google Shape;866;p69"/>
          <p:cNvSpPr txBox="1"/>
          <p:nvPr/>
        </p:nvSpPr>
        <p:spPr>
          <a:xfrm>
            <a:off x="5485225" y="3948675"/>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sawir (draw), sawir (draw)</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natiijooyinka ee tijaabo laba heer ah (Natiijada table from a two-stage trial)</a:t>
            </a:r>
            <a:endParaRPr/>
          </a:p>
        </p:txBody>
      </p:sp>
      <p:sp>
        <p:nvSpPr>
          <p:cNvPr id="872" name="Google Shape;872;p70"/>
          <p:cNvSpPr txBox="1"/>
          <p:nvPr/>
        </p:nvSpPr>
        <p:spPr>
          <a:xfrm>
            <a:off x="324000" y="759300"/>
            <a:ext cx="6395400" cy="90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Tijaabo waa in la wareejiyo labada wareeg (spinners).</a:t>
            </a:r>
            <a:endParaRPr sz="1800">
              <a:solidFill>
                <a:srgbClr val="000000"/>
              </a:solidFill>
              <a:latin typeface="Lexend"/>
              <a:ea typeface="Lexend"/>
              <a:cs typeface="Lexend"/>
              <a:sym typeface="Lexend"/>
            </a:endParaRPr>
          </a:p>
        </p:txBody>
      </p:sp>
      <p:sp>
        <p:nvSpPr>
          <p:cNvPr id="873" name="Google Shape;873;p70"/>
          <p:cNvSpPr txBox="1"/>
          <p:nvPr/>
        </p:nvSpPr>
        <p:spPr>
          <a:xfrm>
            <a:off x="288400" y="1135150"/>
            <a:ext cx="63954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Waxaan samayn karnaa shax natiijooyin ah si aan u muujinno natiijooyinka suurtagalka ah.</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74" name="Google Shape;874;p70"/>
          <p:cNvSpPr/>
          <p:nvPr/>
        </p:nvSpPr>
        <p:spPr>
          <a:xfrm>
            <a:off x="6584544" y="8292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5" name="Google Shape;875;p70"/>
          <p:cNvSpPr/>
          <p:nvPr/>
        </p:nvSpPr>
        <p:spPr>
          <a:xfrm rot="7199698">
            <a:off x="6594354" y="8391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6" name="Google Shape;876;p70"/>
          <p:cNvSpPr/>
          <p:nvPr/>
        </p:nvSpPr>
        <p:spPr>
          <a:xfrm rot="-7211730">
            <a:off x="6594556" y="8392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7" name="Google Shape;877;p70"/>
          <p:cNvSpPr/>
          <p:nvPr/>
        </p:nvSpPr>
        <p:spPr>
          <a:xfrm>
            <a:off x="6594512" y="8392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8" name="Google Shape;878;p70"/>
          <p:cNvSpPr txBox="1"/>
          <p:nvPr/>
        </p:nvSpPr>
        <p:spPr>
          <a:xfrm>
            <a:off x="7276954" y="11030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879" name="Google Shape;879;p70"/>
          <p:cNvSpPr txBox="1"/>
          <p:nvPr/>
        </p:nvSpPr>
        <p:spPr>
          <a:xfrm>
            <a:off x="7072714" y="151153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80" name="Google Shape;880;p70"/>
          <p:cNvSpPr txBox="1"/>
          <p:nvPr/>
        </p:nvSpPr>
        <p:spPr>
          <a:xfrm>
            <a:off x="6766354" y="11030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881" name="Google Shape;881;p70"/>
          <p:cNvGrpSpPr/>
          <p:nvPr/>
        </p:nvGrpSpPr>
        <p:grpSpPr>
          <a:xfrm>
            <a:off x="7120165" y="885993"/>
            <a:ext cx="62922" cy="547386"/>
            <a:chOff x="996050" y="213293"/>
            <a:chExt cx="93900" cy="909732"/>
          </a:xfrm>
        </p:grpSpPr>
        <p:cxnSp>
          <p:nvCxnSpPr>
            <p:cNvPr id="882" name="Google Shape;882;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83" name="Google Shape;883;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84" name="Google Shape;884;p70"/>
          <p:cNvSpPr txBox="1"/>
          <p:nvPr/>
        </p:nvSpPr>
        <p:spPr>
          <a:xfrm>
            <a:off x="2519700" y="26367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A1</a:t>
            </a:r>
            <a:endParaRPr sz="1800">
              <a:solidFill>
                <a:schemeClr val="dk1"/>
              </a:solidFill>
              <a:latin typeface="Lexend"/>
              <a:ea typeface="Lexend"/>
              <a:cs typeface="Lexend"/>
              <a:sym typeface="Lexend"/>
            </a:endParaRPr>
          </a:p>
        </p:txBody>
      </p:sp>
      <p:grpSp>
        <p:nvGrpSpPr>
          <p:cNvPr id="885" name="Google Shape;885;p70"/>
          <p:cNvGrpSpPr/>
          <p:nvPr/>
        </p:nvGrpSpPr>
        <p:grpSpPr>
          <a:xfrm>
            <a:off x="356623" y="1712625"/>
            <a:ext cx="4294052" cy="2876100"/>
            <a:chOff x="1880623" y="1712625"/>
            <a:chExt cx="4294052" cy="2876100"/>
          </a:xfrm>
        </p:grpSpPr>
        <p:grpSp>
          <p:nvGrpSpPr>
            <p:cNvPr id="886" name="Google Shape;886;p70"/>
            <p:cNvGrpSpPr/>
            <p:nvPr/>
          </p:nvGrpSpPr>
          <p:grpSpPr>
            <a:xfrm>
              <a:off x="1880623" y="1712625"/>
              <a:ext cx="4294052" cy="2876100"/>
              <a:chOff x="1880623" y="2093625"/>
              <a:chExt cx="4294052" cy="2876100"/>
            </a:xfrm>
          </p:grpSpPr>
          <p:cxnSp>
            <p:nvCxnSpPr>
              <p:cNvPr id="887" name="Google Shape;887;p70"/>
              <p:cNvCxnSpPr/>
              <p:nvPr/>
            </p:nvCxnSpPr>
            <p:spPr>
              <a:xfrm>
                <a:off x="3757000" y="2574525"/>
                <a:ext cx="0" cy="2384700"/>
              </a:xfrm>
              <a:prstGeom prst="straightConnector1">
                <a:avLst/>
              </a:prstGeom>
              <a:noFill/>
              <a:ln cap="flat" cmpd="sng" w="38100">
                <a:solidFill>
                  <a:schemeClr val="dk1"/>
                </a:solidFill>
                <a:prstDash val="solid"/>
                <a:round/>
                <a:headEnd len="med" w="med" type="none"/>
                <a:tailEnd len="med" w="med" type="none"/>
              </a:ln>
            </p:spPr>
          </p:cxnSp>
          <p:cxnSp>
            <p:nvCxnSpPr>
              <p:cNvPr id="888" name="Google Shape;888;p70"/>
              <p:cNvCxnSpPr/>
              <p:nvPr/>
            </p:nvCxnSpPr>
            <p:spPr>
              <a:xfrm>
                <a:off x="4593554" y="2574525"/>
                <a:ext cx="0" cy="2374200"/>
              </a:xfrm>
              <a:prstGeom prst="straightConnector1">
                <a:avLst/>
              </a:prstGeom>
              <a:noFill/>
              <a:ln cap="flat" cmpd="sng" w="38100">
                <a:solidFill>
                  <a:schemeClr val="dk1"/>
                </a:solidFill>
                <a:prstDash val="solid"/>
                <a:round/>
                <a:headEnd len="med" w="med" type="none"/>
                <a:tailEnd len="med" w="med" type="none"/>
              </a:ln>
            </p:spPr>
          </p:cxnSp>
          <p:cxnSp>
            <p:nvCxnSpPr>
              <p:cNvPr id="889" name="Google Shape;889;p70"/>
              <p:cNvCxnSpPr/>
              <p:nvPr/>
            </p:nvCxnSpPr>
            <p:spPr>
              <a:xfrm>
                <a:off x="5422334" y="2574525"/>
                <a:ext cx="0" cy="2374200"/>
              </a:xfrm>
              <a:prstGeom prst="straightConnector1">
                <a:avLst/>
              </a:prstGeom>
              <a:noFill/>
              <a:ln cap="flat" cmpd="sng" w="38100">
                <a:solidFill>
                  <a:schemeClr val="dk1"/>
                </a:solidFill>
                <a:prstDash val="solid"/>
                <a:round/>
                <a:headEnd len="med" w="med" type="none"/>
                <a:tailEnd len="med" w="med" type="none"/>
              </a:ln>
            </p:spPr>
          </p:cxnSp>
          <p:cxnSp>
            <p:nvCxnSpPr>
              <p:cNvPr id="890" name="Google Shape;890;p70"/>
              <p:cNvCxnSpPr/>
              <p:nvPr/>
            </p:nvCxnSpPr>
            <p:spPr>
              <a:xfrm rot="10800000">
                <a:off x="3174075" y="28824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891" name="Google Shape;891;p70"/>
              <p:cNvCxnSpPr/>
              <p:nvPr/>
            </p:nvCxnSpPr>
            <p:spPr>
              <a:xfrm rot="10800000">
                <a:off x="3174075" y="34155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892" name="Google Shape;892;p70"/>
              <p:cNvCxnSpPr/>
              <p:nvPr/>
            </p:nvCxnSpPr>
            <p:spPr>
              <a:xfrm rot="10800000">
                <a:off x="3174075" y="3941925"/>
                <a:ext cx="3000600" cy="0"/>
              </a:xfrm>
              <a:prstGeom prst="straightConnector1">
                <a:avLst/>
              </a:prstGeom>
              <a:noFill/>
              <a:ln cap="flat" cmpd="sng" w="38100">
                <a:solidFill>
                  <a:schemeClr val="dk1"/>
                </a:solidFill>
                <a:prstDash val="solid"/>
                <a:round/>
                <a:headEnd len="med" w="med" type="none"/>
                <a:tailEnd len="med" w="med" type="none"/>
              </a:ln>
            </p:spPr>
          </p:cxnSp>
          <p:sp>
            <p:nvSpPr>
              <p:cNvPr id="893" name="Google Shape;893;p70"/>
              <p:cNvSpPr txBox="1"/>
              <p:nvPr/>
            </p:nvSpPr>
            <p:spPr>
              <a:xfrm>
                <a:off x="4104775" y="2574525"/>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894" name="Google Shape;894;p70"/>
              <p:cNvSpPr txBox="1"/>
              <p:nvPr/>
            </p:nvSpPr>
            <p:spPr>
              <a:xfrm>
                <a:off x="4937438"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895" name="Google Shape;895;p70"/>
              <p:cNvSpPr txBox="1"/>
              <p:nvPr/>
            </p:nvSpPr>
            <p:spPr>
              <a:xfrm>
                <a:off x="3402525" y="3010425"/>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896" name="Google Shape;896;p70"/>
              <p:cNvSpPr txBox="1"/>
              <p:nvPr/>
            </p:nvSpPr>
            <p:spPr>
              <a:xfrm>
                <a:off x="3402525" y="3540150"/>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897" name="Google Shape;897;p70"/>
              <p:cNvSpPr/>
              <p:nvPr/>
            </p:nvSpPr>
            <p:spPr>
              <a:xfrm rot="-5400000">
                <a:off x="4897750" y="1231750"/>
                <a:ext cx="133800" cy="23994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98" name="Google Shape;898;p70"/>
              <p:cNvSpPr txBox="1"/>
              <p:nvPr/>
            </p:nvSpPr>
            <p:spPr>
              <a:xfrm>
                <a:off x="4413753" y="2093625"/>
                <a:ext cx="1116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wareegga 1 (spinner 1)</a:t>
                </a:r>
                <a:endParaRPr sz="1800">
                  <a:solidFill>
                    <a:schemeClr val="dk1"/>
                  </a:solidFill>
                  <a:latin typeface="Lexend"/>
                  <a:ea typeface="Lexend"/>
                  <a:cs typeface="Lexend"/>
                  <a:sym typeface="Lexend"/>
                </a:endParaRPr>
              </a:p>
            </p:txBody>
          </p:sp>
          <p:sp>
            <p:nvSpPr>
              <p:cNvPr id="899" name="Google Shape;899;p70"/>
              <p:cNvSpPr/>
              <p:nvPr/>
            </p:nvSpPr>
            <p:spPr>
              <a:xfrm rot="10800000">
                <a:off x="2963400" y="2882150"/>
                <a:ext cx="133800" cy="20667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00" name="Google Shape;900;p70"/>
              <p:cNvSpPr txBox="1"/>
              <p:nvPr/>
            </p:nvSpPr>
            <p:spPr>
              <a:xfrm>
                <a:off x="1880623" y="3776900"/>
                <a:ext cx="100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wareegga 2 (spinner 2)</a:t>
                </a:r>
                <a:endParaRPr sz="1800">
                  <a:solidFill>
                    <a:schemeClr val="dk1"/>
                  </a:solidFill>
                  <a:latin typeface="Lexend"/>
                  <a:ea typeface="Lexend"/>
                  <a:cs typeface="Lexend"/>
                  <a:sym typeface="Lexend"/>
                </a:endParaRPr>
              </a:p>
            </p:txBody>
          </p:sp>
          <p:cxnSp>
            <p:nvCxnSpPr>
              <p:cNvPr id="901" name="Google Shape;901;p70"/>
              <p:cNvCxnSpPr/>
              <p:nvPr/>
            </p:nvCxnSpPr>
            <p:spPr>
              <a:xfrm>
                <a:off x="6158950" y="2574525"/>
                <a:ext cx="0" cy="2395200"/>
              </a:xfrm>
              <a:prstGeom prst="straightConnector1">
                <a:avLst/>
              </a:prstGeom>
              <a:noFill/>
              <a:ln cap="flat" cmpd="sng" w="38100">
                <a:solidFill>
                  <a:schemeClr val="dk1"/>
                </a:solidFill>
                <a:prstDash val="solid"/>
                <a:round/>
                <a:headEnd len="med" w="med" type="none"/>
                <a:tailEnd len="med" w="med" type="none"/>
              </a:ln>
            </p:spPr>
          </p:cxnSp>
          <p:cxnSp>
            <p:nvCxnSpPr>
              <p:cNvPr id="902" name="Google Shape;902;p70"/>
              <p:cNvCxnSpPr/>
              <p:nvPr/>
            </p:nvCxnSpPr>
            <p:spPr>
              <a:xfrm rot="10800000">
                <a:off x="3174075" y="4467050"/>
                <a:ext cx="3000600" cy="0"/>
              </a:xfrm>
              <a:prstGeom prst="straightConnector1">
                <a:avLst/>
              </a:prstGeom>
              <a:noFill/>
              <a:ln cap="flat" cmpd="sng" w="38100">
                <a:solidFill>
                  <a:schemeClr val="dk1"/>
                </a:solidFill>
                <a:prstDash val="solid"/>
                <a:round/>
                <a:headEnd len="med" w="med" type="none"/>
                <a:tailEnd len="med" w="med" type="none"/>
              </a:ln>
            </p:spPr>
          </p:cxnSp>
          <p:sp>
            <p:nvSpPr>
              <p:cNvPr id="903" name="Google Shape;903;p70"/>
              <p:cNvSpPr txBox="1"/>
              <p:nvPr/>
            </p:nvSpPr>
            <p:spPr>
              <a:xfrm>
                <a:off x="3403200" y="4065900"/>
                <a:ext cx="232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904" name="Google Shape;904;p70"/>
              <p:cNvSpPr txBox="1"/>
              <p:nvPr/>
            </p:nvSpPr>
            <p:spPr>
              <a:xfrm>
                <a:off x="5743093" y="2551800"/>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cxnSp>
          <p:nvCxnSpPr>
            <p:cNvPr id="905" name="Google Shape;905;p70"/>
            <p:cNvCxnSpPr/>
            <p:nvPr/>
          </p:nvCxnSpPr>
          <p:spPr>
            <a:xfrm rot="10800000">
              <a:off x="3174075" y="4574310"/>
              <a:ext cx="3000600" cy="0"/>
            </a:xfrm>
            <a:prstGeom prst="straightConnector1">
              <a:avLst/>
            </a:prstGeom>
            <a:noFill/>
            <a:ln cap="flat" cmpd="sng" w="38100">
              <a:solidFill>
                <a:schemeClr val="dk1"/>
              </a:solidFill>
              <a:prstDash val="solid"/>
              <a:round/>
              <a:headEnd len="med" w="med" type="none"/>
              <a:tailEnd len="med" w="med" type="none"/>
            </a:ln>
          </p:spPr>
        </p:cxnSp>
        <p:sp>
          <p:nvSpPr>
            <p:cNvPr id="906" name="Google Shape;906;p70"/>
            <p:cNvSpPr txBox="1"/>
            <p:nvPr/>
          </p:nvSpPr>
          <p:spPr>
            <a:xfrm>
              <a:off x="3403200" y="4207625"/>
              <a:ext cx="232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grpSp>
      <p:sp>
        <p:nvSpPr>
          <p:cNvPr id="907" name="Google Shape;907;p70"/>
          <p:cNvSpPr txBox="1"/>
          <p:nvPr/>
        </p:nvSpPr>
        <p:spPr>
          <a:xfrm>
            <a:off x="2519700" y="31701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A2</a:t>
            </a:r>
            <a:endParaRPr sz="1800">
              <a:solidFill>
                <a:schemeClr val="dk1"/>
              </a:solidFill>
              <a:latin typeface="Lexend"/>
              <a:ea typeface="Lexend"/>
              <a:cs typeface="Lexend"/>
              <a:sym typeface="Lexend"/>
            </a:endParaRPr>
          </a:p>
        </p:txBody>
      </p:sp>
      <p:sp>
        <p:nvSpPr>
          <p:cNvPr id="908" name="Google Shape;908;p70"/>
          <p:cNvSpPr txBox="1"/>
          <p:nvPr/>
        </p:nvSpPr>
        <p:spPr>
          <a:xfrm>
            <a:off x="2519700" y="37035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A3</a:t>
            </a:r>
            <a:endParaRPr sz="1800">
              <a:solidFill>
                <a:schemeClr val="dk1"/>
              </a:solidFill>
              <a:latin typeface="Lexend"/>
              <a:ea typeface="Lexend"/>
              <a:cs typeface="Lexend"/>
              <a:sym typeface="Lexend"/>
            </a:endParaRPr>
          </a:p>
        </p:txBody>
      </p:sp>
      <p:sp>
        <p:nvSpPr>
          <p:cNvPr id="909" name="Google Shape;909;p70"/>
          <p:cNvSpPr txBox="1"/>
          <p:nvPr/>
        </p:nvSpPr>
        <p:spPr>
          <a:xfrm>
            <a:off x="2520518" y="4195562"/>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A4</a:t>
            </a:r>
            <a:endParaRPr sz="1800">
              <a:solidFill>
                <a:schemeClr val="dk1"/>
              </a:solidFill>
              <a:latin typeface="Lexend"/>
              <a:ea typeface="Lexend"/>
              <a:cs typeface="Lexend"/>
              <a:sym typeface="Lexend"/>
            </a:endParaRPr>
          </a:p>
        </p:txBody>
      </p:sp>
      <p:sp>
        <p:nvSpPr>
          <p:cNvPr id="910" name="Google Shape;910;p70"/>
          <p:cNvSpPr txBox="1"/>
          <p:nvPr/>
        </p:nvSpPr>
        <p:spPr>
          <a:xfrm>
            <a:off x="3312760" y="26367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a:t>
            </a: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911" name="Google Shape;911;p70"/>
          <p:cNvSpPr txBox="1"/>
          <p:nvPr/>
        </p:nvSpPr>
        <p:spPr>
          <a:xfrm>
            <a:off x="3312760" y="31701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B2</a:t>
            </a:r>
            <a:endParaRPr sz="1800">
              <a:solidFill>
                <a:schemeClr val="dk1"/>
              </a:solidFill>
              <a:latin typeface="Lexend"/>
              <a:ea typeface="Lexend"/>
              <a:cs typeface="Lexend"/>
              <a:sym typeface="Lexend"/>
            </a:endParaRPr>
          </a:p>
        </p:txBody>
      </p:sp>
      <p:sp>
        <p:nvSpPr>
          <p:cNvPr id="912" name="Google Shape;912;p70"/>
          <p:cNvSpPr txBox="1"/>
          <p:nvPr/>
        </p:nvSpPr>
        <p:spPr>
          <a:xfrm>
            <a:off x="3312760" y="37035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B3</a:t>
            </a:r>
            <a:endParaRPr sz="1800">
              <a:solidFill>
                <a:schemeClr val="dk1"/>
              </a:solidFill>
              <a:latin typeface="Lexend"/>
              <a:ea typeface="Lexend"/>
              <a:cs typeface="Lexend"/>
              <a:sym typeface="Lexend"/>
            </a:endParaRPr>
          </a:p>
        </p:txBody>
      </p:sp>
      <p:sp>
        <p:nvSpPr>
          <p:cNvPr id="913" name="Google Shape;913;p70"/>
          <p:cNvSpPr txBox="1"/>
          <p:nvPr/>
        </p:nvSpPr>
        <p:spPr>
          <a:xfrm>
            <a:off x="3313578" y="4195562"/>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B4</a:t>
            </a:r>
            <a:endParaRPr sz="1800">
              <a:solidFill>
                <a:schemeClr val="dk1"/>
              </a:solidFill>
              <a:latin typeface="Lexend"/>
              <a:ea typeface="Lexend"/>
              <a:cs typeface="Lexend"/>
              <a:sym typeface="Lexend"/>
            </a:endParaRPr>
          </a:p>
        </p:txBody>
      </p:sp>
      <p:sp>
        <p:nvSpPr>
          <p:cNvPr id="914" name="Google Shape;914;p70"/>
          <p:cNvSpPr txBox="1"/>
          <p:nvPr/>
        </p:nvSpPr>
        <p:spPr>
          <a:xfrm>
            <a:off x="4130253" y="26367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a:t>
            </a: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915" name="Google Shape;915;p70"/>
          <p:cNvSpPr txBox="1"/>
          <p:nvPr/>
        </p:nvSpPr>
        <p:spPr>
          <a:xfrm>
            <a:off x="4130253" y="31701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C2</a:t>
            </a:r>
            <a:endParaRPr sz="1800">
              <a:solidFill>
                <a:schemeClr val="dk1"/>
              </a:solidFill>
              <a:latin typeface="Lexend"/>
              <a:ea typeface="Lexend"/>
              <a:cs typeface="Lexend"/>
              <a:sym typeface="Lexend"/>
            </a:endParaRPr>
          </a:p>
        </p:txBody>
      </p:sp>
      <p:sp>
        <p:nvSpPr>
          <p:cNvPr id="916" name="Google Shape;916;p70"/>
          <p:cNvSpPr txBox="1"/>
          <p:nvPr/>
        </p:nvSpPr>
        <p:spPr>
          <a:xfrm>
            <a:off x="4130253" y="370357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C3</a:t>
            </a:r>
            <a:endParaRPr sz="1800">
              <a:solidFill>
                <a:schemeClr val="dk1"/>
              </a:solidFill>
              <a:latin typeface="Lexend"/>
              <a:ea typeface="Lexend"/>
              <a:cs typeface="Lexend"/>
              <a:sym typeface="Lexend"/>
            </a:endParaRPr>
          </a:p>
        </p:txBody>
      </p:sp>
      <p:sp>
        <p:nvSpPr>
          <p:cNvPr id="917" name="Google Shape;917;p70"/>
          <p:cNvSpPr txBox="1"/>
          <p:nvPr/>
        </p:nvSpPr>
        <p:spPr>
          <a:xfrm>
            <a:off x="4131072" y="4195562"/>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C4</a:t>
            </a:r>
            <a:endParaRPr sz="1800">
              <a:solidFill>
                <a:schemeClr val="dk1"/>
              </a:solidFill>
              <a:latin typeface="Lexend"/>
              <a:ea typeface="Lexend"/>
              <a:cs typeface="Lexend"/>
              <a:sym typeface="Lexend"/>
            </a:endParaRPr>
          </a:p>
        </p:txBody>
      </p:sp>
      <p:pic>
        <p:nvPicPr>
          <p:cNvPr id="918" name="Google Shape;918;p70"/>
          <p:cNvPicPr preferRelativeResize="0"/>
          <p:nvPr/>
        </p:nvPicPr>
        <p:blipFill>
          <a:blip r:embed="rId6">
            <a:alphaModFix/>
          </a:blip>
          <a:stretch>
            <a:fillRect/>
          </a:stretch>
        </p:blipFill>
        <p:spPr>
          <a:xfrm flipH="1">
            <a:off x="7422932" y="3239075"/>
            <a:ext cx="705943" cy="1016575"/>
          </a:xfrm>
          <a:prstGeom prst="rect">
            <a:avLst/>
          </a:prstGeom>
          <a:noFill/>
          <a:ln>
            <a:noFill/>
          </a:ln>
        </p:spPr>
      </p:pic>
      <p:sp>
        <p:nvSpPr>
          <p:cNvPr id="919" name="Google Shape;919;p70"/>
          <p:cNvSpPr txBox="1"/>
          <p:nvPr/>
        </p:nvSpPr>
        <p:spPr>
          <a:xfrm>
            <a:off x="6960050" y="430592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Saciid</a:t>
            </a:r>
            <a:endParaRPr sz="1800">
              <a:latin typeface="Lexend"/>
              <a:ea typeface="Lexend"/>
              <a:cs typeface="Lexend"/>
              <a:sym typeface="Lexend"/>
            </a:endParaRPr>
          </a:p>
        </p:txBody>
      </p:sp>
      <p:pic>
        <p:nvPicPr>
          <p:cNvPr id="920" name="Google Shape;920;p70"/>
          <p:cNvPicPr preferRelativeResize="0"/>
          <p:nvPr/>
        </p:nvPicPr>
        <p:blipFill rotWithShape="1">
          <a:blip r:embed="rId4">
            <a:alphaModFix/>
          </a:blip>
          <a:srcRect b="43690" l="0" r="57905" t="0"/>
          <a:stretch/>
        </p:blipFill>
        <p:spPr>
          <a:xfrm>
            <a:off x="4845200" y="2355750"/>
            <a:ext cx="2662052" cy="1198499"/>
          </a:xfrm>
          <a:prstGeom prst="rect">
            <a:avLst/>
          </a:prstGeom>
          <a:noFill/>
          <a:ln>
            <a:noFill/>
          </a:ln>
        </p:spPr>
      </p:pic>
      <p:sp>
        <p:nvSpPr>
          <p:cNvPr id="921" name="Google Shape;921;p70"/>
          <p:cNvSpPr txBox="1"/>
          <p:nvPr/>
        </p:nvSpPr>
        <p:spPr>
          <a:xfrm>
            <a:off x="4947750" y="2393250"/>
            <a:ext cx="23292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Ma muhiim tahay wareegga loo yaqaan 'spinner 1'?</a:t>
            </a:r>
            <a:endParaRPr sz="1800">
              <a:solidFill>
                <a:srgbClr val="000000"/>
              </a:solidFill>
              <a:latin typeface="Lexend"/>
              <a:ea typeface="Lexend"/>
              <a:cs typeface="Lexend"/>
              <a:sym typeface="Lexend"/>
            </a:endParaRPr>
          </a:p>
        </p:txBody>
      </p:sp>
      <p:sp>
        <p:nvSpPr>
          <p:cNvPr id="922" name="Google Shape;922;p70"/>
          <p:cNvSpPr/>
          <p:nvPr/>
        </p:nvSpPr>
        <p:spPr>
          <a:xfrm>
            <a:off x="7547800" y="1738800"/>
            <a:ext cx="1198500" cy="1198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3" name="Google Shape;923;p70"/>
          <p:cNvSpPr/>
          <p:nvPr/>
        </p:nvSpPr>
        <p:spPr>
          <a:xfrm flipH="1">
            <a:off x="7558153" y="1749232"/>
            <a:ext cx="1177800" cy="11778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4" name="Google Shape;924;p70"/>
          <p:cNvSpPr/>
          <p:nvPr/>
        </p:nvSpPr>
        <p:spPr>
          <a:xfrm>
            <a:off x="7558232" y="1749232"/>
            <a:ext cx="1177800" cy="1177800"/>
          </a:xfrm>
          <a:prstGeom prst="pie">
            <a:avLst>
              <a:gd fmla="val 5387953" name="adj1"/>
              <a:gd fmla="val 1085822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5" name="Google Shape;925;p70"/>
          <p:cNvSpPr txBox="1"/>
          <p:nvPr/>
        </p:nvSpPr>
        <p:spPr>
          <a:xfrm>
            <a:off x="7815493" y="2404610"/>
            <a:ext cx="40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926" name="Google Shape;926;p70"/>
          <p:cNvSpPr/>
          <p:nvPr/>
        </p:nvSpPr>
        <p:spPr>
          <a:xfrm>
            <a:off x="7558232" y="1749232"/>
            <a:ext cx="1177800" cy="1177800"/>
          </a:xfrm>
          <a:prstGeom prst="pie">
            <a:avLst>
              <a:gd fmla="val 10799941"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7" name="Google Shape;927;p70"/>
          <p:cNvSpPr txBox="1"/>
          <p:nvPr/>
        </p:nvSpPr>
        <p:spPr>
          <a:xfrm>
            <a:off x="7815493" y="1919926"/>
            <a:ext cx="40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928" name="Google Shape;928;p70"/>
          <p:cNvSpPr/>
          <p:nvPr/>
        </p:nvSpPr>
        <p:spPr>
          <a:xfrm flipH="1">
            <a:off x="7558153" y="1749232"/>
            <a:ext cx="1177800" cy="11778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9" name="Google Shape;929;p70"/>
          <p:cNvSpPr txBox="1"/>
          <p:nvPr/>
        </p:nvSpPr>
        <p:spPr>
          <a:xfrm>
            <a:off x="8224234" y="1919926"/>
            <a:ext cx="44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930" name="Google Shape;930;p70"/>
          <p:cNvSpPr txBox="1"/>
          <p:nvPr/>
        </p:nvSpPr>
        <p:spPr>
          <a:xfrm>
            <a:off x="8224234" y="2404610"/>
            <a:ext cx="44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grpSp>
        <p:nvGrpSpPr>
          <p:cNvPr id="931" name="Google Shape;931;p70"/>
          <p:cNvGrpSpPr/>
          <p:nvPr/>
        </p:nvGrpSpPr>
        <p:grpSpPr>
          <a:xfrm>
            <a:off x="8112665" y="1785111"/>
            <a:ext cx="66359" cy="577407"/>
            <a:chOff x="996050" y="213293"/>
            <a:chExt cx="93900" cy="909732"/>
          </a:xfrm>
        </p:grpSpPr>
        <p:cxnSp>
          <p:nvCxnSpPr>
            <p:cNvPr id="932" name="Google Shape;932;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33" name="Google Shape;933;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34" name="Google Shape;934;p70"/>
          <p:cNvSpPr txBox="1"/>
          <p:nvPr/>
        </p:nvSpPr>
        <p:spPr>
          <a:xfrm>
            <a:off x="4932096" y="3638220"/>
            <a:ext cx="20334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Xaaladdan, maya. A1 iyo 1A waa isku natiijo.</a:t>
            </a:r>
            <a:endParaRPr sz="20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71"/>
          <p:cNvSpPr txBox="1"/>
          <p:nvPr>
            <p:ph idx="1" type="body"/>
          </p:nvPr>
        </p:nvSpPr>
        <p:spPr>
          <a:xfrm>
            <a:off x="324000" y="759300"/>
            <a:ext cx="8237700" cy="42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Kee ka mid ah kuwan soo socda ayaa noqon kara shax natiijooyin ah labadan wareeg?</a:t>
            </a:r>
            <a:r>
              <a:rPr b="1" lang="en-GB" sz="1400">
                <a:latin typeface="Lexend"/>
              </a:rPr>
              <a:t/>
            </a:r>
            <a:r>
              <a:rPr lang="en-GB" sz="1400">
                <a:latin typeface="Lexend"/>
              </a:rPr>
              <a:t/>
            </a:r>
            <a:endParaRPr sz="1800"/>
          </a:p>
        </p:txBody>
      </p:sp>
      <p:sp>
        <p:nvSpPr>
          <p:cNvPr id="940" name="Google Shape;940;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Shaxda natiijooyinka ee tijaabo laba heer ah (Natiijada table from a two-stage trial)</a:t>
            </a:r>
            <a:endParaRPr/>
          </a:p>
        </p:txBody>
      </p:sp>
      <p:grpSp>
        <p:nvGrpSpPr>
          <p:cNvPr id="941" name="Google Shape;941;p71"/>
          <p:cNvGrpSpPr/>
          <p:nvPr/>
        </p:nvGrpSpPr>
        <p:grpSpPr>
          <a:xfrm>
            <a:off x="784500" y="2838864"/>
            <a:ext cx="2128636" cy="1581135"/>
            <a:chOff x="1698900" y="2000664"/>
            <a:chExt cx="2128636" cy="1581135"/>
          </a:xfrm>
        </p:grpSpPr>
        <p:sp>
          <p:nvSpPr>
            <p:cNvPr id="942" name="Google Shape;942;p71"/>
            <p:cNvSpPr txBox="1"/>
            <p:nvPr/>
          </p:nvSpPr>
          <p:spPr>
            <a:xfrm>
              <a:off x="2056811" y="2507539"/>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A1</a:t>
              </a:r>
              <a:endParaRPr sz="1800">
                <a:solidFill>
                  <a:schemeClr val="dk1"/>
                </a:solidFill>
                <a:latin typeface="Lexend"/>
                <a:ea typeface="Lexend"/>
                <a:cs typeface="Lexend"/>
                <a:sym typeface="Lexend"/>
              </a:endParaRPr>
            </a:p>
          </p:txBody>
        </p:sp>
        <p:sp>
          <p:nvSpPr>
            <p:cNvPr id="943" name="Google Shape;943;p71"/>
            <p:cNvSpPr txBox="1"/>
            <p:nvPr/>
          </p:nvSpPr>
          <p:spPr>
            <a:xfrm>
              <a:off x="2510580" y="2507539"/>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B1</a:t>
              </a:r>
              <a:endParaRPr sz="1800">
                <a:solidFill>
                  <a:schemeClr val="dk1"/>
                </a:solidFill>
                <a:latin typeface="Lexend"/>
                <a:ea typeface="Lexend"/>
                <a:cs typeface="Lexend"/>
                <a:sym typeface="Lexend"/>
              </a:endParaRPr>
            </a:p>
          </p:txBody>
        </p:sp>
        <p:sp>
          <p:nvSpPr>
            <p:cNvPr id="944" name="Google Shape;944;p71"/>
            <p:cNvSpPr txBox="1"/>
            <p:nvPr/>
          </p:nvSpPr>
          <p:spPr>
            <a:xfrm>
              <a:off x="2941041" y="2507539"/>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C1</a:t>
              </a:r>
              <a:endParaRPr sz="1800">
                <a:solidFill>
                  <a:schemeClr val="dk1"/>
                </a:solidFill>
                <a:latin typeface="Lexend"/>
                <a:ea typeface="Lexend"/>
                <a:cs typeface="Lexend"/>
                <a:sym typeface="Lexend"/>
              </a:endParaRPr>
            </a:p>
          </p:txBody>
        </p:sp>
        <p:sp>
          <p:nvSpPr>
            <p:cNvPr id="945" name="Google Shape;945;p71"/>
            <p:cNvSpPr txBox="1"/>
            <p:nvPr/>
          </p:nvSpPr>
          <p:spPr>
            <a:xfrm>
              <a:off x="3381736" y="2507539"/>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D1</a:t>
              </a:r>
              <a:endParaRPr sz="1800">
                <a:solidFill>
                  <a:schemeClr val="dk1"/>
                </a:solidFill>
                <a:latin typeface="Lexend"/>
                <a:ea typeface="Lexend"/>
                <a:cs typeface="Lexend"/>
                <a:sym typeface="Lexend"/>
              </a:endParaRPr>
            </a:p>
          </p:txBody>
        </p:sp>
        <p:sp>
          <p:nvSpPr>
            <p:cNvPr id="946" name="Google Shape;946;p71"/>
            <p:cNvSpPr txBox="1"/>
            <p:nvPr/>
          </p:nvSpPr>
          <p:spPr>
            <a:xfrm>
              <a:off x="2056811" y="2895362"/>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A2</a:t>
              </a:r>
              <a:endParaRPr sz="1800">
                <a:solidFill>
                  <a:schemeClr val="dk1"/>
                </a:solidFill>
                <a:latin typeface="Lexend"/>
                <a:ea typeface="Lexend"/>
                <a:cs typeface="Lexend"/>
                <a:sym typeface="Lexend"/>
              </a:endParaRPr>
            </a:p>
          </p:txBody>
        </p:sp>
        <p:sp>
          <p:nvSpPr>
            <p:cNvPr id="947" name="Google Shape;947;p71"/>
            <p:cNvSpPr txBox="1"/>
            <p:nvPr/>
          </p:nvSpPr>
          <p:spPr>
            <a:xfrm>
              <a:off x="2510580" y="2895362"/>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B2</a:t>
              </a:r>
              <a:endParaRPr sz="1800">
                <a:solidFill>
                  <a:schemeClr val="dk1"/>
                </a:solidFill>
                <a:latin typeface="Lexend"/>
                <a:ea typeface="Lexend"/>
                <a:cs typeface="Lexend"/>
                <a:sym typeface="Lexend"/>
              </a:endParaRPr>
            </a:p>
          </p:txBody>
        </p:sp>
        <p:sp>
          <p:nvSpPr>
            <p:cNvPr id="948" name="Google Shape;948;p71"/>
            <p:cNvSpPr txBox="1"/>
            <p:nvPr/>
          </p:nvSpPr>
          <p:spPr>
            <a:xfrm>
              <a:off x="2941041" y="2895362"/>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C2</a:t>
              </a:r>
              <a:endParaRPr sz="1800">
                <a:solidFill>
                  <a:schemeClr val="dk1"/>
                </a:solidFill>
                <a:latin typeface="Lexend"/>
                <a:ea typeface="Lexend"/>
                <a:cs typeface="Lexend"/>
                <a:sym typeface="Lexend"/>
              </a:endParaRPr>
            </a:p>
          </p:txBody>
        </p:sp>
        <p:sp>
          <p:nvSpPr>
            <p:cNvPr id="949" name="Google Shape;949;p71"/>
            <p:cNvSpPr txBox="1"/>
            <p:nvPr/>
          </p:nvSpPr>
          <p:spPr>
            <a:xfrm>
              <a:off x="3381736" y="2895362"/>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D2</a:t>
              </a:r>
              <a:endParaRPr sz="1800">
                <a:solidFill>
                  <a:schemeClr val="dk1"/>
                </a:solidFill>
                <a:latin typeface="Lexend"/>
                <a:ea typeface="Lexend"/>
                <a:cs typeface="Lexend"/>
                <a:sym typeface="Lexend"/>
              </a:endParaRPr>
            </a:p>
          </p:txBody>
        </p:sp>
        <p:sp>
          <p:nvSpPr>
            <p:cNvPr id="950" name="Google Shape;950;p71"/>
            <p:cNvSpPr txBox="1"/>
            <p:nvPr/>
          </p:nvSpPr>
          <p:spPr>
            <a:xfrm>
              <a:off x="2056811" y="3271300"/>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A3</a:t>
              </a:r>
              <a:endParaRPr sz="1800">
                <a:solidFill>
                  <a:schemeClr val="dk1"/>
                </a:solidFill>
                <a:latin typeface="Lexend"/>
                <a:ea typeface="Lexend"/>
                <a:cs typeface="Lexend"/>
                <a:sym typeface="Lexend"/>
              </a:endParaRPr>
            </a:p>
          </p:txBody>
        </p:sp>
        <p:sp>
          <p:nvSpPr>
            <p:cNvPr id="951" name="Google Shape;951;p71"/>
            <p:cNvSpPr txBox="1"/>
            <p:nvPr/>
          </p:nvSpPr>
          <p:spPr>
            <a:xfrm>
              <a:off x="2510580" y="3271300"/>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B3</a:t>
              </a:r>
              <a:endParaRPr sz="1800">
                <a:solidFill>
                  <a:schemeClr val="dk1"/>
                </a:solidFill>
                <a:latin typeface="Lexend"/>
                <a:ea typeface="Lexend"/>
                <a:cs typeface="Lexend"/>
                <a:sym typeface="Lexend"/>
              </a:endParaRPr>
            </a:p>
          </p:txBody>
        </p:sp>
        <p:sp>
          <p:nvSpPr>
            <p:cNvPr id="952" name="Google Shape;952;p71"/>
            <p:cNvSpPr txBox="1"/>
            <p:nvPr/>
          </p:nvSpPr>
          <p:spPr>
            <a:xfrm>
              <a:off x="2941041" y="3271300"/>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C3</a:t>
              </a:r>
              <a:endParaRPr sz="1800">
                <a:solidFill>
                  <a:schemeClr val="dk1"/>
                </a:solidFill>
                <a:latin typeface="Lexend"/>
                <a:ea typeface="Lexend"/>
                <a:cs typeface="Lexend"/>
                <a:sym typeface="Lexend"/>
              </a:endParaRPr>
            </a:p>
          </p:txBody>
        </p:sp>
        <p:sp>
          <p:nvSpPr>
            <p:cNvPr id="953" name="Google Shape;953;p71"/>
            <p:cNvSpPr txBox="1"/>
            <p:nvPr/>
          </p:nvSpPr>
          <p:spPr>
            <a:xfrm>
              <a:off x="3381736" y="3271300"/>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D3</a:t>
              </a:r>
              <a:endParaRPr sz="1800">
                <a:solidFill>
                  <a:schemeClr val="dk1"/>
                </a:solidFill>
                <a:latin typeface="Lexend"/>
                <a:ea typeface="Lexend"/>
                <a:cs typeface="Lexend"/>
                <a:sym typeface="Lexend"/>
              </a:endParaRPr>
            </a:p>
          </p:txBody>
        </p:sp>
        <p:grpSp>
          <p:nvGrpSpPr>
            <p:cNvPr id="954" name="Google Shape;954;p71"/>
            <p:cNvGrpSpPr/>
            <p:nvPr/>
          </p:nvGrpSpPr>
          <p:grpSpPr>
            <a:xfrm flipH="1" rot="-5400000">
              <a:off x="1938551" y="1761013"/>
              <a:ext cx="1581135" cy="2060436"/>
              <a:chOff x="3174217" y="2193525"/>
              <a:chExt cx="1905900" cy="2060436"/>
            </a:xfrm>
          </p:grpSpPr>
          <p:grpSp>
            <p:nvGrpSpPr>
              <p:cNvPr id="955" name="Google Shape;955;p71"/>
              <p:cNvGrpSpPr/>
              <p:nvPr/>
            </p:nvGrpSpPr>
            <p:grpSpPr>
              <a:xfrm>
                <a:off x="3174217" y="2193525"/>
                <a:ext cx="1905900" cy="2056200"/>
                <a:chOff x="3174217" y="2574525"/>
                <a:chExt cx="1905900" cy="2056200"/>
              </a:xfrm>
            </p:grpSpPr>
            <p:cxnSp>
              <p:nvCxnSpPr>
                <p:cNvPr id="956" name="Google Shape;956;p71"/>
                <p:cNvCxnSpPr/>
                <p:nvPr/>
              </p:nvCxnSpPr>
              <p:spPr>
                <a:xfrm>
                  <a:off x="3777352" y="2574525"/>
                  <a:ext cx="0" cy="2047200"/>
                </a:xfrm>
                <a:prstGeom prst="straightConnector1">
                  <a:avLst/>
                </a:prstGeom>
                <a:noFill/>
                <a:ln cap="flat" cmpd="sng" w="38100">
                  <a:solidFill>
                    <a:schemeClr val="dk1"/>
                  </a:solidFill>
                  <a:prstDash val="solid"/>
                  <a:round/>
                  <a:headEnd len="med" w="med" type="none"/>
                  <a:tailEnd len="med" w="med" type="none"/>
                </a:ln>
              </p:spPr>
            </p:cxnSp>
            <p:cxnSp>
              <p:nvCxnSpPr>
                <p:cNvPr id="957" name="Google Shape;957;p71"/>
                <p:cNvCxnSpPr/>
                <p:nvPr/>
              </p:nvCxnSpPr>
              <p:spPr>
                <a:xfrm>
                  <a:off x="4220717" y="2574525"/>
                  <a:ext cx="0" cy="2038200"/>
                </a:xfrm>
                <a:prstGeom prst="straightConnector1">
                  <a:avLst/>
                </a:prstGeom>
                <a:noFill/>
                <a:ln cap="flat" cmpd="sng" w="38100">
                  <a:solidFill>
                    <a:schemeClr val="dk1"/>
                  </a:solidFill>
                  <a:prstDash val="solid"/>
                  <a:round/>
                  <a:headEnd len="med" w="med" type="none"/>
                  <a:tailEnd len="med" w="med" type="none"/>
                </a:ln>
              </p:spPr>
            </p:cxnSp>
            <p:cxnSp>
              <p:nvCxnSpPr>
                <p:cNvPr id="958" name="Google Shape;958;p71"/>
                <p:cNvCxnSpPr/>
                <p:nvPr/>
              </p:nvCxnSpPr>
              <p:spPr>
                <a:xfrm>
                  <a:off x="4665648" y="2574525"/>
                  <a:ext cx="0" cy="2038200"/>
                </a:xfrm>
                <a:prstGeom prst="straightConnector1">
                  <a:avLst/>
                </a:prstGeom>
                <a:noFill/>
                <a:ln cap="flat" cmpd="sng" w="38100">
                  <a:solidFill>
                    <a:schemeClr val="dk1"/>
                  </a:solidFill>
                  <a:prstDash val="solid"/>
                  <a:round/>
                  <a:headEnd len="med" w="med" type="none"/>
                  <a:tailEnd len="med" w="med" type="none"/>
                </a:ln>
              </p:spPr>
            </p:cxnSp>
            <p:cxnSp>
              <p:nvCxnSpPr>
                <p:cNvPr id="959" name="Google Shape;959;p71"/>
                <p:cNvCxnSpPr/>
                <p:nvPr/>
              </p:nvCxnSpPr>
              <p:spPr>
                <a:xfrm rot="10800000">
                  <a:off x="3174217" y="2882475"/>
                  <a:ext cx="1905900" cy="0"/>
                </a:xfrm>
                <a:prstGeom prst="straightConnector1">
                  <a:avLst/>
                </a:prstGeom>
                <a:noFill/>
                <a:ln cap="flat" cmpd="sng" w="38100">
                  <a:solidFill>
                    <a:schemeClr val="dk1"/>
                  </a:solidFill>
                  <a:prstDash val="solid"/>
                  <a:round/>
                  <a:headEnd len="med" w="med" type="none"/>
                  <a:tailEnd len="med" w="med" type="none"/>
                </a:ln>
              </p:spPr>
            </p:cxnSp>
            <p:cxnSp>
              <p:nvCxnSpPr>
                <p:cNvPr id="960" name="Google Shape;960;p71"/>
                <p:cNvCxnSpPr/>
                <p:nvPr/>
              </p:nvCxnSpPr>
              <p:spPr>
                <a:xfrm rot="10800000">
                  <a:off x="3174217" y="3323833"/>
                  <a:ext cx="1905900" cy="0"/>
                </a:xfrm>
                <a:prstGeom prst="straightConnector1">
                  <a:avLst/>
                </a:prstGeom>
                <a:noFill/>
                <a:ln cap="flat" cmpd="sng" w="38100">
                  <a:solidFill>
                    <a:schemeClr val="dk1"/>
                  </a:solidFill>
                  <a:prstDash val="solid"/>
                  <a:round/>
                  <a:headEnd len="med" w="med" type="none"/>
                  <a:tailEnd len="med" w="med" type="none"/>
                </a:ln>
              </p:spPr>
            </p:cxnSp>
            <p:cxnSp>
              <p:nvCxnSpPr>
                <p:cNvPr id="961" name="Google Shape;961;p71"/>
                <p:cNvCxnSpPr/>
                <p:nvPr/>
              </p:nvCxnSpPr>
              <p:spPr>
                <a:xfrm rot="10800000">
                  <a:off x="3174217" y="3766211"/>
                  <a:ext cx="1905900" cy="0"/>
                </a:xfrm>
                <a:prstGeom prst="straightConnector1">
                  <a:avLst/>
                </a:prstGeom>
                <a:noFill/>
                <a:ln cap="flat" cmpd="sng" w="38100">
                  <a:solidFill>
                    <a:schemeClr val="dk1"/>
                  </a:solidFill>
                  <a:prstDash val="solid"/>
                  <a:round/>
                  <a:headEnd len="med" w="med" type="none"/>
                  <a:tailEnd len="med" w="med" type="none"/>
                </a:ln>
              </p:spPr>
            </p:cxnSp>
            <p:sp>
              <p:nvSpPr>
                <p:cNvPr id="962" name="Google Shape;962;p71"/>
                <p:cNvSpPr txBox="1"/>
                <p:nvPr/>
              </p:nvSpPr>
              <p:spPr>
                <a:xfrm rot="-5400000">
                  <a:off x="3848902" y="2542480"/>
                  <a:ext cx="1911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963" name="Google Shape;963;p71"/>
                <p:cNvSpPr txBox="1"/>
                <p:nvPr/>
              </p:nvSpPr>
              <p:spPr>
                <a:xfrm rot="-5400000">
                  <a:off x="4234425" y="2631880"/>
                  <a:ext cx="3699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964" name="Google Shape;964;p71"/>
                <p:cNvSpPr txBox="1"/>
                <p:nvPr/>
              </p:nvSpPr>
              <p:spPr>
                <a:xfrm rot="-5400000">
                  <a:off x="3430869" y="2905792"/>
                  <a:ext cx="1146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965" name="Google Shape;965;p71"/>
                <p:cNvSpPr txBox="1"/>
                <p:nvPr/>
              </p:nvSpPr>
              <p:spPr>
                <a:xfrm rot="-5400000">
                  <a:off x="3430869" y="3359317"/>
                  <a:ext cx="1146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cxnSp>
              <p:nvCxnSpPr>
                <p:cNvPr id="966" name="Google Shape;966;p71"/>
                <p:cNvCxnSpPr/>
                <p:nvPr/>
              </p:nvCxnSpPr>
              <p:spPr>
                <a:xfrm>
                  <a:off x="5056734" y="2574525"/>
                  <a:ext cx="0" cy="2056200"/>
                </a:xfrm>
                <a:prstGeom prst="straightConnector1">
                  <a:avLst/>
                </a:prstGeom>
                <a:noFill/>
                <a:ln cap="flat" cmpd="sng" w="38100">
                  <a:solidFill>
                    <a:schemeClr val="dk1"/>
                  </a:solidFill>
                  <a:prstDash val="solid"/>
                  <a:round/>
                  <a:headEnd len="med" w="med" type="none"/>
                  <a:tailEnd len="med" w="med" type="none"/>
                </a:ln>
              </p:spPr>
            </p:cxnSp>
            <p:cxnSp>
              <p:nvCxnSpPr>
                <p:cNvPr id="967" name="Google Shape;967;p71"/>
                <p:cNvCxnSpPr/>
                <p:nvPr/>
              </p:nvCxnSpPr>
              <p:spPr>
                <a:xfrm rot="10800000">
                  <a:off x="3174217" y="4199594"/>
                  <a:ext cx="1905900" cy="0"/>
                </a:xfrm>
                <a:prstGeom prst="straightConnector1">
                  <a:avLst/>
                </a:prstGeom>
                <a:noFill/>
                <a:ln cap="flat" cmpd="sng" w="38100">
                  <a:solidFill>
                    <a:schemeClr val="dk1"/>
                  </a:solidFill>
                  <a:prstDash val="solid"/>
                  <a:round/>
                  <a:headEnd len="med" w="med" type="none"/>
                  <a:tailEnd len="med" w="med" type="none"/>
                </a:ln>
              </p:spPr>
            </p:cxnSp>
            <p:sp>
              <p:nvSpPr>
                <p:cNvPr id="968" name="Google Shape;968;p71"/>
                <p:cNvSpPr txBox="1"/>
                <p:nvPr/>
              </p:nvSpPr>
              <p:spPr>
                <a:xfrm rot="-5400000">
                  <a:off x="3391719" y="3832100"/>
                  <a:ext cx="1929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969" name="Google Shape;969;p71"/>
                <p:cNvSpPr txBox="1"/>
                <p:nvPr/>
              </p:nvSpPr>
              <p:spPr>
                <a:xfrm rot="-5400000">
                  <a:off x="4785942" y="2542480"/>
                  <a:ext cx="1911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grpSp>
          <p:cxnSp>
            <p:nvCxnSpPr>
              <p:cNvPr id="970" name="Google Shape;970;p71"/>
              <p:cNvCxnSpPr/>
              <p:nvPr/>
            </p:nvCxnSpPr>
            <p:spPr>
              <a:xfrm rot="10800000">
                <a:off x="3174217" y="4253961"/>
                <a:ext cx="1905900" cy="0"/>
              </a:xfrm>
              <a:prstGeom prst="straightConnector1">
                <a:avLst/>
              </a:prstGeom>
              <a:noFill/>
              <a:ln cap="flat" cmpd="sng" w="38100">
                <a:solidFill>
                  <a:schemeClr val="dk1"/>
                </a:solidFill>
                <a:prstDash val="solid"/>
                <a:round/>
                <a:headEnd len="med" w="med" type="none"/>
                <a:tailEnd len="med" w="med" type="none"/>
              </a:ln>
            </p:spPr>
          </p:cxnSp>
          <p:sp>
            <p:nvSpPr>
              <p:cNvPr id="971" name="Google Shape;971;p71"/>
              <p:cNvSpPr txBox="1"/>
              <p:nvPr/>
            </p:nvSpPr>
            <p:spPr>
              <a:xfrm rot="-5400000">
                <a:off x="3391719" y="3889855"/>
                <a:ext cx="1929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grpSp>
      </p:grpSp>
      <p:sp>
        <p:nvSpPr>
          <p:cNvPr id="972" name="Google Shape;972;p71"/>
          <p:cNvSpPr txBox="1"/>
          <p:nvPr/>
        </p:nvSpPr>
        <p:spPr>
          <a:xfrm>
            <a:off x="4336542" y="273244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1A</a:t>
            </a:r>
            <a:endParaRPr sz="1800">
              <a:solidFill>
                <a:schemeClr val="dk1"/>
              </a:solidFill>
              <a:latin typeface="Lexend"/>
              <a:ea typeface="Lexend"/>
              <a:cs typeface="Lexend"/>
              <a:sym typeface="Lexend"/>
            </a:endParaRPr>
          </a:p>
        </p:txBody>
      </p:sp>
      <p:sp>
        <p:nvSpPr>
          <p:cNvPr id="973" name="Google Shape;973;p71"/>
          <p:cNvSpPr txBox="1"/>
          <p:nvPr/>
        </p:nvSpPr>
        <p:spPr>
          <a:xfrm>
            <a:off x="4344307" y="316842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1B</a:t>
            </a:r>
            <a:endParaRPr sz="1800">
              <a:solidFill>
                <a:schemeClr val="dk1"/>
              </a:solidFill>
              <a:latin typeface="Lexend"/>
              <a:ea typeface="Lexend"/>
              <a:cs typeface="Lexend"/>
              <a:sym typeface="Lexend"/>
            </a:endParaRPr>
          </a:p>
        </p:txBody>
      </p:sp>
      <p:sp>
        <p:nvSpPr>
          <p:cNvPr id="974" name="Google Shape;974;p71"/>
          <p:cNvSpPr txBox="1"/>
          <p:nvPr/>
        </p:nvSpPr>
        <p:spPr>
          <a:xfrm>
            <a:off x="4344317" y="3606299"/>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1C</a:t>
            </a:r>
            <a:endParaRPr sz="1800">
              <a:solidFill>
                <a:schemeClr val="dk1"/>
              </a:solidFill>
              <a:latin typeface="Lexend"/>
              <a:ea typeface="Lexend"/>
              <a:cs typeface="Lexend"/>
              <a:sym typeface="Lexend"/>
            </a:endParaRPr>
          </a:p>
        </p:txBody>
      </p:sp>
      <p:sp>
        <p:nvSpPr>
          <p:cNvPr id="975" name="Google Shape;975;p71"/>
          <p:cNvSpPr txBox="1"/>
          <p:nvPr/>
        </p:nvSpPr>
        <p:spPr>
          <a:xfrm>
            <a:off x="4350391" y="404067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1D</a:t>
            </a:r>
            <a:endParaRPr sz="1800">
              <a:solidFill>
                <a:schemeClr val="dk1"/>
              </a:solidFill>
              <a:latin typeface="Lexend"/>
              <a:ea typeface="Lexend"/>
              <a:cs typeface="Lexend"/>
              <a:sym typeface="Lexend"/>
            </a:endParaRPr>
          </a:p>
        </p:txBody>
      </p:sp>
      <p:sp>
        <p:nvSpPr>
          <p:cNvPr id="976" name="Google Shape;976;p71"/>
          <p:cNvSpPr txBox="1"/>
          <p:nvPr/>
        </p:nvSpPr>
        <p:spPr>
          <a:xfrm>
            <a:off x="4702464" y="272854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2A</a:t>
            </a:r>
            <a:endParaRPr sz="1800">
              <a:solidFill>
                <a:schemeClr val="dk1"/>
              </a:solidFill>
              <a:latin typeface="Lexend"/>
              <a:ea typeface="Lexend"/>
              <a:cs typeface="Lexend"/>
              <a:sym typeface="Lexend"/>
            </a:endParaRPr>
          </a:p>
        </p:txBody>
      </p:sp>
      <p:sp>
        <p:nvSpPr>
          <p:cNvPr id="977" name="Google Shape;977;p71"/>
          <p:cNvSpPr txBox="1"/>
          <p:nvPr/>
        </p:nvSpPr>
        <p:spPr>
          <a:xfrm>
            <a:off x="4697881" y="3168407"/>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2B</a:t>
            </a:r>
            <a:endParaRPr sz="1800">
              <a:solidFill>
                <a:schemeClr val="dk1"/>
              </a:solidFill>
              <a:latin typeface="Lexend"/>
              <a:ea typeface="Lexend"/>
              <a:cs typeface="Lexend"/>
              <a:sym typeface="Lexend"/>
            </a:endParaRPr>
          </a:p>
        </p:txBody>
      </p:sp>
      <p:sp>
        <p:nvSpPr>
          <p:cNvPr id="978" name="Google Shape;978;p71"/>
          <p:cNvSpPr txBox="1"/>
          <p:nvPr/>
        </p:nvSpPr>
        <p:spPr>
          <a:xfrm>
            <a:off x="4707442" y="3606281"/>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2C</a:t>
            </a:r>
            <a:endParaRPr sz="1800">
              <a:solidFill>
                <a:schemeClr val="dk1"/>
              </a:solidFill>
              <a:latin typeface="Lexend"/>
              <a:ea typeface="Lexend"/>
              <a:cs typeface="Lexend"/>
              <a:sym typeface="Lexend"/>
            </a:endParaRPr>
          </a:p>
        </p:txBody>
      </p:sp>
      <p:sp>
        <p:nvSpPr>
          <p:cNvPr id="979" name="Google Shape;979;p71"/>
          <p:cNvSpPr txBox="1"/>
          <p:nvPr/>
        </p:nvSpPr>
        <p:spPr>
          <a:xfrm>
            <a:off x="4691923" y="4040656"/>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2D</a:t>
            </a:r>
            <a:endParaRPr sz="1800">
              <a:solidFill>
                <a:schemeClr val="dk1"/>
              </a:solidFill>
              <a:latin typeface="Lexend"/>
              <a:ea typeface="Lexend"/>
              <a:cs typeface="Lexend"/>
              <a:sym typeface="Lexend"/>
            </a:endParaRPr>
          </a:p>
        </p:txBody>
      </p:sp>
      <p:sp>
        <p:nvSpPr>
          <p:cNvPr id="980" name="Google Shape;980;p71"/>
          <p:cNvSpPr txBox="1"/>
          <p:nvPr/>
        </p:nvSpPr>
        <p:spPr>
          <a:xfrm>
            <a:off x="5081883" y="2726539"/>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3A</a:t>
            </a:r>
            <a:endParaRPr sz="1800">
              <a:solidFill>
                <a:schemeClr val="dk1"/>
              </a:solidFill>
              <a:latin typeface="Lexend"/>
              <a:ea typeface="Lexend"/>
              <a:cs typeface="Lexend"/>
              <a:sym typeface="Lexend"/>
            </a:endParaRPr>
          </a:p>
        </p:txBody>
      </p:sp>
      <p:sp>
        <p:nvSpPr>
          <p:cNvPr id="981" name="Google Shape;981;p71"/>
          <p:cNvSpPr txBox="1"/>
          <p:nvPr/>
        </p:nvSpPr>
        <p:spPr>
          <a:xfrm>
            <a:off x="5082461" y="3168401"/>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3B</a:t>
            </a:r>
            <a:endParaRPr sz="1800">
              <a:solidFill>
                <a:schemeClr val="dk1"/>
              </a:solidFill>
              <a:latin typeface="Lexend"/>
              <a:ea typeface="Lexend"/>
              <a:cs typeface="Lexend"/>
              <a:sym typeface="Lexend"/>
            </a:endParaRPr>
          </a:p>
        </p:txBody>
      </p:sp>
      <p:sp>
        <p:nvSpPr>
          <p:cNvPr id="982" name="Google Shape;982;p71"/>
          <p:cNvSpPr txBox="1"/>
          <p:nvPr/>
        </p:nvSpPr>
        <p:spPr>
          <a:xfrm>
            <a:off x="5088608" y="3606296"/>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3C</a:t>
            </a:r>
            <a:endParaRPr sz="1800">
              <a:solidFill>
                <a:schemeClr val="dk1"/>
              </a:solidFill>
              <a:latin typeface="Lexend"/>
              <a:ea typeface="Lexend"/>
              <a:cs typeface="Lexend"/>
              <a:sym typeface="Lexend"/>
            </a:endParaRPr>
          </a:p>
        </p:txBody>
      </p:sp>
      <p:sp>
        <p:nvSpPr>
          <p:cNvPr id="983" name="Google Shape;983;p71"/>
          <p:cNvSpPr txBox="1"/>
          <p:nvPr/>
        </p:nvSpPr>
        <p:spPr>
          <a:xfrm>
            <a:off x="5073465" y="4040651"/>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3D</a:t>
            </a:r>
            <a:endParaRPr sz="1800">
              <a:solidFill>
                <a:schemeClr val="dk1"/>
              </a:solidFill>
              <a:latin typeface="Lexend"/>
              <a:ea typeface="Lexend"/>
              <a:cs typeface="Lexend"/>
              <a:sym typeface="Lexend"/>
            </a:endParaRPr>
          </a:p>
        </p:txBody>
      </p:sp>
      <p:cxnSp>
        <p:nvCxnSpPr>
          <p:cNvPr id="984" name="Google Shape;984;p71"/>
          <p:cNvCxnSpPr/>
          <p:nvPr/>
        </p:nvCxnSpPr>
        <p:spPr>
          <a:xfrm>
            <a:off x="5034624" y="2336513"/>
            <a:ext cx="0" cy="2047200"/>
          </a:xfrm>
          <a:prstGeom prst="straightConnector1">
            <a:avLst/>
          </a:prstGeom>
          <a:noFill/>
          <a:ln cap="flat" cmpd="sng" w="38100">
            <a:solidFill>
              <a:schemeClr val="dk1"/>
            </a:solidFill>
            <a:prstDash val="solid"/>
            <a:round/>
            <a:headEnd len="med" w="med" type="none"/>
            <a:tailEnd len="med" w="med" type="none"/>
          </a:ln>
        </p:spPr>
      </p:cxnSp>
      <p:cxnSp>
        <p:nvCxnSpPr>
          <p:cNvPr id="985" name="Google Shape;985;p71"/>
          <p:cNvCxnSpPr/>
          <p:nvPr/>
        </p:nvCxnSpPr>
        <p:spPr>
          <a:xfrm>
            <a:off x="4666809" y="2336513"/>
            <a:ext cx="0" cy="2038200"/>
          </a:xfrm>
          <a:prstGeom prst="straightConnector1">
            <a:avLst/>
          </a:prstGeom>
          <a:noFill/>
          <a:ln cap="flat" cmpd="sng" w="38100">
            <a:solidFill>
              <a:schemeClr val="dk1"/>
            </a:solidFill>
            <a:prstDash val="solid"/>
            <a:round/>
            <a:headEnd len="med" w="med" type="none"/>
            <a:tailEnd len="med" w="med" type="none"/>
          </a:ln>
        </p:spPr>
      </p:cxnSp>
      <p:cxnSp>
        <p:nvCxnSpPr>
          <p:cNvPr id="986" name="Google Shape;986;p71"/>
          <p:cNvCxnSpPr/>
          <p:nvPr/>
        </p:nvCxnSpPr>
        <p:spPr>
          <a:xfrm>
            <a:off x="4297694" y="2336513"/>
            <a:ext cx="0" cy="2038200"/>
          </a:xfrm>
          <a:prstGeom prst="straightConnector1">
            <a:avLst/>
          </a:prstGeom>
          <a:noFill/>
          <a:ln cap="flat" cmpd="sng" w="38100">
            <a:solidFill>
              <a:schemeClr val="dk1"/>
            </a:solidFill>
            <a:prstDash val="solid"/>
            <a:round/>
            <a:headEnd len="med" w="med" type="none"/>
            <a:tailEnd len="med" w="med" type="none"/>
          </a:ln>
        </p:spPr>
      </p:cxnSp>
      <p:cxnSp>
        <p:nvCxnSpPr>
          <p:cNvPr id="987" name="Google Shape;987;p71"/>
          <p:cNvCxnSpPr/>
          <p:nvPr/>
        </p:nvCxnSpPr>
        <p:spPr>
          <a:xfrm>
            <a:off x="3953850" y="2644475"/>
            <a:ext cx="1459200" cy="0"/>
          </a:xfrm>
          <a:prstGeom prst="straightConnector1">
            <a:avLst/>
          </a:prstGeom>
          <a:noFill/>
          <a:ln cap="flat" cmpd="sng" w="38100">
            <a:solidFill>
              <a:schemeClr val="dk1"/>
            </a:solidFill>
            <a:prstDash val="solid"/>
            <a:round/>
            <a:headEnd len="med" w="med" type="none"/>
            <a:tailEnd len="med" w="med" type="none"/>
          </a:ln>
        </p:spPr>
      </p:cxnSp>
      <p:cxnSp>
        <p:nvCxnSpPr>
          <p:cNvPr id="988" name="Google Shape;988;p71"/>
          <p:cNvCxnSpPr/>
          <p:nvPr/>
        </p:nvCxnSpPr>
        <p:spPr>
          <a:xfrm>
            <a:off x="3953850" y="3085831"/>
            <a:ext cx="1459200" cy="0"/>
          </a:xfrm>
          <a:prstGeom prst="straightConnector1">
            <a:avLst/>
          </a:prstGeom>
          <a:noFill/>
          <a:ln cap="flat" cmpd="sng" w="38100">
            <a:solidFill>
              <a:schemeClr val="dk1"/>
            </a:solidFill>
            <a:prstDash val="solid"/>
            <a:round/>
            <a:headEnd len="med" w="med" type="none"/>
            <a:tailEnd len="med" w="med" type="none"/>
          </a:ln>
        </p:spPr>
      </p:cxnSp>
      <p:cxnSp>
        <p:nvCxnSpPr>
          <p:cNvPr id="989" name="Google Shape;989;p71"/>
          <p:cNvCxnSpPr/>
          <p:nvPr/>
        </p:nvCxnSpPr>
        <p:spPr>
          <a:xfrm>
            <a:off x="3953850" y="3528206"/>
            <a:ext cx="1459200" cy="0"/>
          </a:xfrm>
          <a:prstGeom prst="straightConnector1">
            <a:avLst/>
          </a:prstGeom>
          <a:noFill/>
          <a:ln cap="flat" cmpd="sng" w="38100">
            <a:solidFill>
              <a:schemeClr val="dk1"/>
            </a:solidFill>
            <a:prstDash val="solid"/>
            <a:round/>
            <a:headEnd len="med" w="med" type="none"/>
            <a:tailEnd len="med" w="med" type="none"/>
          </a:ln>
        </p:spPr>
      </p:cxnSp>
      <p:sp>
        <p:nvSpPr>
          <p:cNvPr id="990" name="Google Shape;990;p71"/>
          <p:cNvSpPr txBox="1"/>
          <p:nvPr/>
        </p:nvSpPr>
        <p:spPr>
          <a:xfrm flipH="1">
            <a:off x="4417777" y="2332423"/>
            <a:ext cx="191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991" name="Google Shape;991;p71"/>
          <p:cNvSpPr txBox="1"/>
          <p:nvPr/>
        </p:nvSpPr>
        <p:spPr>
          <a:xfrm flipH="1">
            <a:off x="4783344" y="2340188"/>
            <a:ext cx="36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992" name="Google Shape;992;p71"/>
          <p:cNvSpPr txBox="1"/>
          <p:nvPr/>
        </p:nvSpPr>
        <p:spPr>
          <a:xfrm flipH="1">
            <a:off x="4060179" y="2726560"/>
            <a:ext cx="114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993" name="Google Shape;993;p71"/>
          <p:cNvSpPr txBox="1"/>
          <p:nvPr/>
        </p:nvSpPr>
        <p:spPr>
          <a:xfrm flipH="1">
            <a:off x="4060179" y="3168422"/>
            <a:ext cx="114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cxnSp>
        <p:nvCxnSpPr>
          <p:cNvPr id="994" name="Google Shape;994;p71"/>
          <p:cNvCxnSpPr/>
          <p:nvPr/>
        </p:nvCxnSpPr>
        <p:spPr>
          <a:xfrm>
            <a:off x="5413149" y="2342988"/>
            <a:ext cx="0" cy="2056200"/>
          </a:xfrm>
          <a:prstGeom prst="straightConnector1">
            <a:avLst/>
          </a:prstGeom>
          <a:noFill/>
          <a:ln cap="flat" cmpd="sng" w="38100">
            <a:solidFill>
              <a:schemeClr val="dk1"/>
            </a:solidFill>
            <a:prstDash val="solid"/>
            <a:round/>
            <a:headEnd len="med" w="med" type="none"/>
            <a:tailEnd len="med" w="med" type="none"/>
          </a:ln>
        </p:spPr>
      </p:cxnSp>
      <p:cxnSp>
        <p:nvCxnSpPr>
          <p:cNvPr id="995" name="Google Shape;995;p71"/>
          <p:cNvCxnSpPr/>
          <p:nvPr/>
        </p:nvCxnSpPr>
        <p:spPr>
          <a:xfrm>
            <a:off x="3953850" y="3961586"/>
            <a:ext cx="1459200" cy="0"/>
          </a:xfrm>
          <a:prstGeom prst="straightConnector1">
            <a:avLst/>
          </a:prstGeom>
          <a:noFill/>
          <a:ln cap="flat" cmpd="sng" w="38100">
            <a:solidFill>
              <a:schemeClr val="dk1"/>
            </a:solidFill>
            <a:prstDash val="solid"/>
            <a:round/>
            <a:headEnd len="med" w="med" type="none"/>
            <a:tailEnd len="med" w="med" type="none"/>
          </a:ln>
        </p:spPr>
      </p:cxnSp>
      <p:sp>
        <p:nvSpPr>
          <p:cNvPr id="996" name="Google Shape;996;p71"/>
          <p:cNvSpPr txBox="1"/>
          <p:nvPr/>
        </p:nvSpPr>
        <p:spPr>
          <a:xfrm flipH="1">
            <a:off x="4021035" y="3606297"/>
            <a:ext cx="192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997" name="Google Shape;997;p71"/>
          <p:cNvSpPr txBox="1"/>
          <p:nvPr/>
        </p:nvSpPr>
        <p:spPr>
          <a:xfrm flipH="1">
            <a:off x="5159427" y="2346444"/>
            <a:ext cx="191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cxnSp>
        <p:nvCxnSpPr>
          <p:cNvPr id="998" name="Google Shape;998;p71"/>
          <p:cNvCxnSpPr/>
          <p:nvPr/>
        </p:nvCxnSpPr>
        <p:spPr>
          <a:xfrm>
            <a:off x="3953850" y="4396950"/>
            <a:ext cx="1459200" cy="0"/>
          </a:xfrm>
          <a:prstGeom prst="straightConnector1">
            <a:avLst/>
          </a:prstGeom>
          <a:noFill/>
          <a:ln cap="flat" cmpd="sng" w="38100">
            <a:solidFill>
              <a:schemeClr val="dk1"/>
            </a:solidFill>
            <a:prstDash val="solid"/>
            <a:round/>
            <a:headEnd len="med" w="med" type="none"/>
            <a:tailEnd len="med" w="med" type="none"/>
          </a:ln>
        </p:spPr>
      </p:cxnSp>
      <p:sp>
        <p:nvSpPr>
          <p:cNvPr id="999" name="Google Shape;999;p71"/>
          <p:cNvSpPr txBox="1"/>
          <p:nvPr/>
        </p:nvSpPr>
        <p:spPr>
          <a:xfrm flipH="1">
            <a:off x="4021018" y="4040672"/>
            <a:ext cx="192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sp>
        <p:nvSpPr>
          <p:cNvPr id="1000" name="Google Shape;1000;p71"/>
          <p:cNvSpPr txBox="1"/>
          <p:nvPr/>
        </p:nvSpPr>
        <p:spPr>
          <a:xfrm>
            <a:off x="7079742" y="273244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1A</a:t>
            </a:r>
            <a:endParaRPr sz="1800">
              <a:solidFill>
                <a:schemeClr val="dk1"/>
              </a:solidFill>
              <a:latin typeface="Lexend"/>
              <a:ea typeface="Lexend"/>
              <a:cs typeface="Lexend"/>
              <a:sym typeface="Lexend"/>
            </a:endParaRPr>
          </a:p>
        </p:txBody>
      </p:sp>
      <p:sp>
        <p:nvSpPr>
          <p:cNvPr id="1001" name="Google Shape;1001;p71"/>
          <p:cNvSpPr txBox="1"/>
          <p:nvPr/>
        </p:nvSpPr>
        <p:spPr>
          <a:xfrm>
            <a:off x="7087507" y="316842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12</a:t>
            </a:r>
            <a:endParaRPr sz="1800">
              <a:solidFill>
                <a:schemeClr val="dk1"/>
              </a:solidFill>
              <a:latin typeface="Lexend"/>
              <a:ea typeface="Lexend"/>
              <a:cs typeface="Lexend"/>
              <a:sym typeface="Lexend"/>
            </a:endParaRPr>
          </a:p>
        </p:txBody>
      </p:sp>
      <p:sp>
        <p:nvSpPr>
          <p:cNvPr id="1002" name="Google Shape;1002;p71"/>
          <p:cNvSpPr txBox="1"/>
          <p:nvPr/>
        </p:nvSpPr>
        <p:spPr>
          <a:xfrm>
            <a:off x="7087517" y="3606299"/>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1C</a:t>
            </a:r>
            <a:endParaRPr sz="1800">
              <a:solidFill>
                <a:schemeClr val="dk1"/>
              </a:solidFill>
              <a:latin typeface="Lexend"/>
              <a:ea typeface="Lexend"/>
              <a:cs typeface="Lexend"/>
              <a:sym typeface="Lexend"/>
            </a:endParaRPr>
          </a:p>
        </p:txBody>
      </p:sp>
      <p:sp>
        <p:nvSpPr>
          <p:cNvPr id="1003" name="Google Shape;1003;p71"/>
          <p:cNvSpPr txBox="1"/>
          <p:nvPr/>
        </p:nvSpPr>
        <p:spPr>
          <a:xfrm>
            <a:off x="7093591" y="404067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1D</a:t>
            </a:r>
            <a:endParaRPr sz="1800">
              <a:solidFill>
                <a:schemeClr val="dk1"/>
              </a:solidFill>
              <a:latin typeface="Lexend"/>
              <a:ea typeface="Lexend"/>
              <a:cs typeface="Lexend"/>
              <a:sym typeface="Lexend"/>
            </a:endParaRPr>
          </a:p>
        </p:txBody>
      </p:sp>
      <p:sp>
        <p:nvSpPr>
          <p:cNvPr id="1004" name="Google Shape;1004;p71"/>
          <p:cNvSpPr txBox="1"/>
          <p:nvPr/>
        </p:nvSpPr>
        <p:spPr>
          <a:xfrm>
            <a:off x="7437894" y="272854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a:t>
            </a:r>
            <a:endParaRPr sz="1800">
              <a:solidFill>
                <a:schemeClr val="dk1"/>
              </a:solidFill>
              <a:latin typeface="Lexend"/>
              <a:ea typeface="Lexend"/>
              <a:cs typeface="Lexend"/>
              <a:sym typeface="Lexend"/>
            </a:endParaRPr>
          </a:p>
        </p:txBody>
      </p:sp>
      <p:sp>
        <p:nvSpPr>
          <p:cNvPr id="1005" name="Google Shape;1005;p71"/>
          <p:cNvSpPr txBox="1"/>
          <p:nvPr/>
        </p:nvSpPr>
        <p:spPr>
          <a:xfrm>
            <a:off x="7441081" y="3168407"/>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B2</a:t>
            </a:r>
            <a:endParaRPr sz="1800">
              <a:solidFill>
                <a:schemeClr val="dk1"/>
              </a:solidFill>
              <a:latin typeface="Lexend"/>
              <a:ea typeface="Lexend"/>
              <a:cs typeface="Lexend"/>
              <a:sym typeface="Lexend"/>
            </a:endParaRPr>
          </a:p>
        </p:txBody>
      </p:sp>
      <p:sp>
        <p:nvSpPr>
          <p:cNvPr id="1006" name="Google Shape;1006;p71"/>
          <p:cNvSpPr txBox="1"/>
          <p:nvPr/>
        </p:nvSpPr>
        <p:spPr>
          <a:xfrm>
            <a:off x="7450642" y="3606281"/>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BC</a:t>
            </a:r>
            <a:endParaRPr sz="1800">
              <a:solidFill>
                <a:schemeClr val="dk1"/>
              </a:solidFill>
              <a:latin typeface="Lexend"/>
              <a:ea typeface="Lexend"/>
              <a:cs typeface="Lexend"/>
              <a:sym typeface="Lexend"/>
            </a:endParaRPr>
          </a:p>
        </p:txBody>
      </p:sp>
      <p:sp>
        <p:nvSpPr>
          <p:cNvPr id="1007" name="Google Shape;1007;p71"/>
          <p:cNvSpPr txBox="1"/>
          <p:nvPr/>
        </p:nvSpPr>
        <p:spPr>
          <a:xfrm>
            <a:off x="7435123" y="4040656"/>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BD</a:t>
            </a:r>
            <a:endParaRPr sz="1800">
              <a:solidFill>
                <a:schemeClr val="dk1"/>
              </a:solidFill>
              <a:latin typeface="Lexend"/>
              <a:ea typeface="Lexend"/>
              <a:cs typeface="Lexend"/>
              <a:sym typeface="Lexend"/>
            </a:endParaRPr>
          </a:p>
        </p:txBody>
      </p:sp>
      <p:sp>
        <p:nvSpPr>
          <p:cNvPr id="1008" name="Google Shape;1008;p71"/>
          <p:cNvSpPr txBox="1"/>
          <p:nvPr/>
        </p:nvSpPr>
        <p:spPr>
          <a:xfrm>
            <a:off x="7825083" y="2726539"/>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3A</a:t>
            </a:r>
            <a:endParaRPr sz="1800">
              <a:solidFill>
                <a:schemeClr val="dk1"/>
              </a:solidFill>
              <a:latin typeface="Lexend"/>
              <a:ea typeface="Lexend"/>
              <a:cs typeface="Lexend"/>
              <a:sym typeface="Lexend"/>
            </a:endParaRPr>
          </a:p>
        </p:txBody>
      </p:sp>
      <p:sp>
        <p:nvSpPr>
          <p:cNvPr id="1009" name="Google Shape;1009;p71"/>
          <p:cNvSpPr txBox="1"/>
          <p:nvPr/>
        </p:nvSpPr>
        <p:spPr>
          <a:xfrm>
            <a:off x="7825661" y="3168401"/>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32</a:t>
            </a:r>
            <a:endParaRPr sz="1800">
              <a:solidFill>
                <a:schemeClr val="dk1"/>
              </a:solidFill>
              <a:latin typeface="Lexend"/>
              <a:ea typeface="Lexend"/>
              <a:cs typeface="Lexend"/>
              <a:sym typeface="Lexend"/>
            </a:endParaRPr>
          </a:p>
        </p:txBody>
      </p:sp>
      <p:sp>
        <p:nvSpPr>
          <p:cNvPr id="1010" name="Google Shape;1010;p71"/>
          <p:cNvSpPr txBox="1"/>
          <p:nvPr/>
        </p:nvSpPr>
        <p:spPr>
          <a:xfrm>
            <a:off x="7831808" y="3606296"/>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3C</a:t>
            </a:r>
            <a:endParaRPr sz="1800">
              <a:solidFill>
                <a:schemeClr val="dk1"/>
              </a:solidFill>
              <a:latin typeface="Lexend"/>
              <a:ea typeface="Lexend"/>
              <a:cs typeface="Lexend"/>
              <a:sym typeface="Lexend"/>
            </a:endParaRPr>
          </a:p>
        </p:txBody>
      </p:sp>
      <p:sp>
        <p:nvSpPr>
          <p:cNvPr id="1011" name="Google Shape;1011;p71"/>
          <p:cNvSpPr txBox="1"/>
          <p:nvPr/>
        </p:nvSpPr>
        <p:spPr>
          <a:xfrm>
            <a:off x="7816665" y="4040651"/>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3D</a:t>
            </a:r>
            <a:endParaRPr sz="1800">
              <a:solidFill>
                <a:schemeClr val="dk1"/>
              </a:solidFill>
              <a:latin typeface="Lexend"/>
              <a:ea typeface="Lexend"/>
              <a:cs typeface="Lexend"/>
              <a:sym typeface="Lexend"/>
            </a:endParaRPr>
          </a:p>
        </p:txBody>
      </p:sp>
      <p:cxnSp>
        <p:nvCxnSpPr>
          <p:cNvPr id="1012" name="Google Shape;1012;p71"/>
          <p:cNvCxnSpPr/>
          <p:nvPr/>
        </p:nvCxnSpPr>
        <p:spPr>
          <a:xfrm>
            <a:off x="7777824" y="2336513"/>
            <a:ext cx="0" cy="2047200"/>
          </a:xfrm>
          <a:prstGeom prst="straightConnector1">
            <a:avLst/>
          </a:prstGeom>
          <a:noFill/>
          <a:ln cap="flat" cmpd="sng" w="38100">
            <a:solidFill>
              <a:schemeClr val="dk1"/>
            </a:solidFill>
            <a:prstDash val="solid"/>
            <a:round/>
            <a:headEnd len="med" w="med" type="none"/>
            <a:tailEnd len="med" w="med" type="none"/>
          </a:ln>
        </p:spPr>
      </p:cxnSp>
      <p:cxnSp>
        <p:nvCxnSpPr>
          <p:cNvPr id="1013" name="Google Shape;1013;p71"/>
          <p:cNvCxnSpPr/>
          <p:nvPr/>
        </p:nvCxnSpPr>
        <p:spPr>
          <a:xfrm>
            <a:off x="7410009" y="2336513"/>
            <a:ext cx="0" cy="2038200"/>
          </a:xfrm>
          <a:prstGeom prst="straightConnector1">
            <a:avLst/>
          </a:prstGeom>
          <a:noFill/>
          <a:ln cap="flat" cmpd="sng" w="38100">
            <a:solidFill>
              <a:schemeClr val="dk1"/>
            </a:solidFill>
            <a:prstDash val="solid"/>
            <a:round/>
            <a:headEnd len="med" w="med" type="none"/>
            <a:tailEnd len="med" w="med" type="none"/>
          </a:ln>
        </p:spPr>
      </p:cxnSp>
      <p:cxnSp>
        <p:nvCxnSpPr>
          <p:cNvPr id="1014" name="Google Shape;1014;p71"/>
          <p:cNvCxnSpPr/>
          <p:nvPr/>
        </p:nvCxnSpPr>
        <p:spPr>
          <a:xfrm>
            <a:off x="7040894" y="2336513"/>
            <a:ext cx="0" cy="2038200"/>
          </a:xfrm>
          <a:prstGeom prst="straightConnector1">
            <a:avLst/>
          </a:prstGeom>
          <a:noFill/>
          <a:ln cap="flat" cmpd="sng" w="38100">
            <a:solidFill>
              <a:schemeClr val="dk1"/>
            </a:solidFill>
            <a:prstDash val="solid"/>
            <a:round/>
            <a:headEnd len="med" w="med" type="none"/>
            <a:tailEnd len="med" w="med" type="none"/>
          </a:ln>
        </p:spPr>
      </p:cxnSp>
      <p:cxnSp>
        <p:nvCxnSpPr>
          <p:cNvPr id="1015" name="Google Shape;1015;p71"/>
          <p:cNvCxnSpPr/>
          <p:nvPr/>
        </p:nvCxnSpPr>
        <p:spPr>
          <a:xfrm>
            <a:off x="6697050" y="2644475"/>
            <a:ext cx="1459200" cy="0"/>
          </a:xfrm>
          <a:prstGeom prst="straightConnector1">
            <a:avLst/>
          </a:prstGeom>
          <a:noFill/>
          <a:ln cap="flat" cmpd="sng" w="38100">
            <a:solidFill>
              <a:schemeClr val="dk1"/>
            </a:solidFill>
            <a:prstDash val="solid"/>
            <a:round/>
            <a:headEnd len="med" w="med" type="none"/>
            <a:tailEnd len="med" w="med" type="none"/>
          </a:ln>
        </p:spPr>
      </p:cxnSp>
      <p:cxnSp>
        <p:nvCxnSpPr>
          <p:cNvPr id="1016" name="Google Shape;1016;p71"/>
          <p:cNvCxnSpPr/>
          <p:nvPr/>
        </p:nvCxnSpPr>
        <p:spPr>
          <a:xfrm>
            <a:off x="6697050" y="3085831"/>
            <a:ext cx="1459200" cy="0"/>
          </a:xfrm>
          <a:prstGeom prst="straightConnector1">
            <a:avLst/>
          </a:prstGeom>
          <a:noFill/>
          <a:ln cap="flat" cmpd="sng" w="38100">
            <a:solidFill>
              <a:schemeClr val="dk1"/>
            </a:solidFill>
            <a:prstDash val="solid"/>
            <a:round/>
            <a:headEnd len="med" w="med" type="none"/>
            <a:tailEnd len="med" w="med" type="none"/>
          </a:ln>
        </p:spPr>
      </p:cxnSp>
      <p:cxnSp>
        <p:nvCxnSpPr>
          <p:cNvPr id="1017" name="Google Shape;1017;p71"/>
          <p:cNvCxnSpPr/>
          <p:nvPr/>
        </p:nvCxnSpPr>
        <p:spPr>
          <a:xfrm>
            <a:off x="6697050" y="3528206"/>
            <a:ext cx="1459200" cy="0"/>
          </a:xfrm>
          <a:prstGeom prst="straightConnector1">
            <a:avLst/>
          </a:prstGeom>
          <a:noFill/>
          <a:ln cap="flat" cmpd="sng" w="38100">
            <a:solidFill>
              <a:schemeClr val="dk1"/>
            </a:solidFill>
            <a:prstDash val="solid"/>
            <a:round/>
            <a:headEnd len="med" w="med" type="none"/>
            <a:tailEnd len="med" w="med" type="none"/>
          </a:ln>
        </p:spPr>
      </p:cxnSp>
      <p:sp>
        <p:nvSpPr>
          <p:cNvPr id="1018" name="Google Shape;1018;p71"/>
          <p:cNvSpPr txBox="1"/>
          <p:nvPr/>
        </p:nvSpPr>
        <p:spPr>
          <a:xfrm flipH="1">
            <a:off x="7160977" y="2332423"/>
            <a:ext cx="191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019" name="Google Shape;1019;p71"/>
          <p:cNvSpPr txBox="1"/>
          <p:nvPr/>
        </p:nvSpPr>
        <p:spPr>
          <a:xfrm flipH="1">
            <a:off x="7526544" y="2340188"/>
            <a:ext cx="36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020" name="Google Shape;1020;p71"/>
          <p:cNvSpPr txBox="1"/>
          <p:nvPr/>
        </p:nvSpPr>
        <p:spPr>
          <a:xfrm flipH="1">
            <a:off x="6803379" y="2726560"/>
            <a:ext cx="114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021" name="Google Shape;1021;p71"/>
          <p:cNvSpPr txBox="1"/>
          <p:nvPr/>
        </p:nvSpPr>
        <p:spPr>
          <a:xfrm flipH="1">
            <a:off x="6803379" y="3168422"/>
            <a:ext cx="114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cxnSp>
        <p:nvCxnSpPr>
          <p:cNvPr id="1022" name="Google Shape;1022;p71"/>
          <p:cNvCxnSpPr/>
          <p:nvPr/>
        </p:nvCxnSpPr>
        <p:spPr>
          <a:xfrm>
            <a:off x="8156349" y="2342988"/>
            <a:ext cx="0" cy="2056200"/>
          </a:xfrm>
          <a:prstGeom prst="straightConnector1">
            <a:avLst/>
          </a:prstGeom>
          <a:noFill/>
          <a:ln cap="flat" cmpd="sng" w="38100">
            <a:solidFill>
              <a:schemeClr val="dk1"/>
            </a:solidFill>
            <a:prstDash val="solid"/>
            <a:round/>
            <a:headEnd len="med" w="med" type="none"/>
            <a:tailEnd len="med" w="med" type="none"/>
          </a:ln>
        </p:spPr>
      </p:cxnSp>
      <p:cxnSp>
        <p:nvCxnSpPr>
          <p:cNvPr id="1023" name="Google Shape;1023;p71"/>
          <p:cNvCxnSpPr/>
          <p:nvPr/>
        </p:nvCxnSpPr>
        <p:spPr>
          <a:xfrm>
            <a:off x="6697050" y="3961586"/>
            <a:ext cx="1459200" cy="0"/>
          </a:xfrm>
          <a:prstGeom prst="straightConnector1">
            <a:avLst/>
          </a:prstGeom>
          <a:noFill/>
          <a:ln cap="flat" cmpd="sng" w="38100">
            <a:solidFill>
              <a:schemeClr val="dk1"/>
            </a:solidFill>
            <a:prstDash val="solid"/>
            <a:round/>
            <a:headEnd len="med" w="med" type="none"/>
            <a:tailEnd len="med" w="med" type="none"/>
          </a:ln>
        </p:spPr>
      </p:cxnSp>
      <p:sp>
        <p:nvSpPr>
          <p:cNvPr id="1024" name="Google Shape;1024;p71"/>
          <p:cNvSpPr txBox="1"/>
          <p:nvPr/>
        </p:nvSpPr>
        <p:spPr>
          <a:xfrm flipH="1">
            <a:off x="6764235" y="3606297"/>
            <a:ext cx="192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025" name="Google Shape;1025;p71"/>
          <p:cNvSpPr txBox="1"/>
          <p:nvPr/>
        </p:nvSpPr>
        <p:spPr>
          <a:xfrm flipH="1">
            <a:off x="7902627" y="2346444"/>
            <a:ext cx="191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cxnSp>
        <p:nvCxnSpPr>
          <p:cNvPr id="1026" name="Google Shape;1026;p71"/>
          <p:cNvCxnSpPr/>
          <p:nvPr/>
        </p:nvCxnSpPr>
        <p:spPr>
          <a:xfrm>
            <a:off x="6697050" y="4396950"/>
            <a:ext cx="1459200" cy="0"/>
          </a:xfrm>
          <a:prstGeom prst="straightConnector1">
            <a:avLst/>
          </a:prstGeom>
          <a:noFill/>
          <a:ln cap="flat" cmpd="sng" w="38100">
            <a:solidFill>
              <a:schemeClr val="dk1"/>
            </a:solidFill>
            <a:prstDash val="solid"/>
            <a:round/>
            <a:headEnd len="med" w="med" type="none"/>
            <a:tailEnd len="med" w="med" type="none"/>
          </a:ln>
        </p:spPr>
      </p:cxnSp>
      <p:sp>
        <p:nvSpPr>
          <p:cNvPr id="1027" name="Google Shape;1027;p71"/>
          <p:cNvSpPr txBox="1"/>
          <p:nvPr/>
        </p:nvSpPr>
        <p:spPr>
          <a:xfrm flipH="1">
            <a:off x="6764218" y="4040672"/>
            <a:ext cx="192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sp>
        <p:nvSpPr>
          <p:cNvPr id="1028" name="Google Shape;1028;p71"/>
          <p:cNvSpPr/>
          <p:nvPr/>
        </p:nvSpPr>
        <p:spPr>
          <a:xfrm>
            <a:off x="869544" y="11340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29" name="Google Shape;1029;p71"/>
          <p:cNvSpPr/>
          <p:nvPr/>
        </p:nvSpPr>
        <p:spPr>
          <a:xfrm rot="7199698">
            <a:off x="879354" y="11439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0" name="Google Shape;1030;p71"/>
          <p:cNvSpPr/>
          <p:nvPr/>
        </p:nvSpPr>
        <p:spPr>
          <a:xfrm rot="-7211730">
            <a:off x="879556" y="11440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1" name="Google Shape;1031;p71"/>
          <p:cNvSpPr/>
          <p:nvPr/>
        </p:nvSpPr>
        <p:spPr>
          <a:xfrm>
            <a:off x="879512" y="11440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2" name="Google Shape;1032;p71"/>
          <p:cNvSpPr txBox="1"/>
          <p:nvPr/>
        </p:nvSpPr>
        <p:spPr>
          <a:xfrm>
            <a:off x="1561954" y="14078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033" name="Google Shape;1033;p71"/>
          <p:cNvSpPr txBox="1"/>
          <p:nvPr/>
        </p:nvSpPr>
        <p:spPr>
          <a:xfrm>
            <a:off x="1357714" y="181633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034" name="Google Shape;1034;p71"/>
          <p:cNvSpPr txBox="1"/>
          <p:nvPr/>
        </p:nvSpPr>
        <p:spPr>
          <a:xfrm>
            <a:off x="1051354" y="14078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grpSp>
        <p:nvGrpSpPr>
          <p:cNvPr id="1035" name="Google Shape;1035;p71"/>
          <p:cNvGrpSpPr/>
          <p:nvPr/>
        </p:nvGrpSpPr>
        <p:grpSpPr>
          <a:xfrm>
            <a:off x="1405165" y="1190793"/>
            <a:ext cx="62922" cy="547386"/>
            <a:chOff x="996050" y="213293"/>
            <a:chExt cx="93900" cy="909732"/>
          </a:xfrm>
        </p:grpSpPr>
        <p:cxnSp>
          <p:nvCxnSpPr>
            <p:cNvPr id="1036" name="Google Shape;1036;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37" name="Google Shape;1037;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38" name="Google Shape;1038;p71"/>
          <p:cNvSpPr/>
          <p:nvPr/>
        </p:nvSpPr>
        <p:spPr>
          <a:xfrm>
            <a:off x="2290000" y="1129200"/>
            <a:ext cx="1198500" cy="1198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9" name="Google Shape;1039;p71"/>
          <p:cNvSpPr/>
          <p:nvPr/>
        </p:nvSpPr>
        <p:spPr>
          <a:xfrm flipH="1">
            <a:off x="2300353" y="1139632"/>
            <a:ext cx="1177800" cy="11778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40" name="Google Shape;1040;p71"/>
          <p:cNvSpPr/>
          <p:nvPr/>
        </p:nvSpPr>
        <p:spPr>
          <a:xfrm>
            <a:off x="2300432" y="1139632"/>
            <a:ext cx="1177800" cy="1177800"/>
          </a:xfrm>
          <a:prstGeom prst="pie">
            <a:avLst>
              <a:gd fmla="val 5387953" name="adj1"/>
              <a:gd fmla="val 1085822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41" name="Google Shape;1041;p71"/>
          <p:cNvSpPr/>
          <p:nvPr/>
        </p:nvSpPr>
        <p:spPr>
          <a:xfrm>
            <a:off x="2300432" y="1139632"/>
            <a:ext cx="1177800" cy="1177800"/>
          </a:xfrm>
          <a:prstGeom prst="pie">
            <a:avLst>
              <a:gd fmla="val 10799941"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42" name="Google Shape;1042;p71"/>
          <p:cNvSpPr txBox="1"/>
          <p:nvPr/>
        </p:nvSpPr>
        <p:spPr>
          <a:xfrm>
            <a:off x="2557693" y="1310326"/>
            <a:ext cx="40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043" name="Google Shape;1043;p71"/>
          <p:cNvSpPr/>
          <p:nvPr/>
        </p:nvSpPr>
        <p:spPr>
          <a:xfrm flipH="1">
            <a:off x="2300353" y="1139632"/>
            <a:ext cx="1177800" cy="11778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44" name="Google Shape;1044;p71"/>
          <p:cNvSpPr txBox="1"/>
          <p:nvPr/>
        </p:nvSpPr>
        <p:spPr>
          <a:xfrm>
            <a:off x="2966434" y="1310326"/>
            <a:ext cx="44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nvGrpSpPr>
          <p:cNvPr id="1045" name="Google Shape;1045;p71"/>
          <p:cNvGrpSpPr/>
          <p:nvPr/>
        </p:nvGrpSpPr>
        <p:grpSpPr>
          <a:xfrm>
            <a:off x="2854865" y="1175511"/>
            <a:ext cx="66359" cy="577407"/>
            <a:chOff x="996050" y="213293"/>
            <a:chExt cx="93900" cy="909732"/>
          </a:xfrm>
        </p:grpSpPr>
        <p:cxnSp>
          <p:nvCxnSpPr>
            <p:cNvPr id="1046" name="Google Shape;1046;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47" name="Google Shape;1047;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48" name="Google Shape;1048;p71"/>
          <p:cNvSpPr txBox="1"/>
          <p:nvPr/>
        </p:nvSpPr>
        <p:spPr>
          <a:xfrm>
            <a:off x="2524363" y="1748554"/>
            <a:ext cx="40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049" name="Google Shape;1049;p71"/>
          <p:cNvSpPr txBox="1"/>
          <p:nvPr/>
        </p:nvSpPr>
        <p:spPr>
          <a:xfrm>
            <a:off x="2933103" y="1748554"/>
            <a:ext cx="44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050" name="Google Shape;1050;p71"/>
          <p:cNvGrpSpPr/>
          <p:nvPr/>
        </p:nvGrpSpPr>
        <p:grpSpPr>
          <a:xfrm>
            <a:off x="1701566" y="2314550"/>
            <a:ext cx="457200" cy="457200"/>
            <a:chOff x="1020916" y="1442088"/>
            <a:chExt cx="457200" cy="457200"/>
          </a:xfrm>
        </p:grpSpPr>
        <p:pic>
          <p:nvPicPr>
            <p:cNvPr id="1051" name="Google Shape;1051;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52" name="Google Shape;1052;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53" name="Google Shape;1053;p71"/>
          <p:cNvGrpSpPr/>
          <p:nvPr/>
        </p:nvGrpSpPr>
        <p:grpSpPr>
          <a:xfrm>
            <a:off x="4595391" y="1752400"/>
            <a:ext cx="457200" cy="457200"/>
            <a:chOff x="1020916" y="1442088"/>
            <a:chExt cx="457200" cy="457200"/>
          </a:xfrm>
        </p:grpSpPr>
        <p:pic>
          <p:nvPicPr>
            <p:cNvPr id="1054" name="Google Shape;1054;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55" name="Google Shape;1055;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56" name="Google Shape;1056;p71"/>
          <p:cNvGrpSpPr/>
          <p:nvPr/>
        </p:nvGrpSpPr>
        <p:grpSpPr>
          <a:xfrm>
            <a:off x="7230591" y="1725763"/>
            <a:ext cx="457200" cy="457200"/>
            <a:chOff x="1020916" y="1442088"/>
            <a:chExt cx="457200" cy="457200"/>
          </a:xfrm>
        </p:grpSpPr>
        <p:pic>
          <p:nvPicPr>
            <p:cNvPr id="1057" name="Google Shape;1057;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58" name="Google Shape;1058;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059" name="Google Shape;1059;p71"/>
          <p:cNvPicPr preferRelativeResize="0"/>
          <p:nvPr/>
        </p:nvPicPr>
        <p:blipFill>
          <a:blip r:embed="rId4">
            <a:alphaModFix/>
          </a:blip>
          <a:stretch>
            <a:fillRect/>
          </a:stretch>
        </p:blipFill>
        <p:spPr>
          <a:xfrm>
            <a:off x="2273858" y="2299713"/>
            <a:ext cx="396000" cy="419100"/>
          </a:xfrm>
          <a:prstGeom prst="rect">
            <a:avLst/>
          </a:prstGeom>
          <a:noFill/>
          <a:ln>
            <a:noFill/>
          </a:ln>
        </p:spPr>
      </p:pic>
      <p:pic>
        <p:nvPicPr>
          <p:cNvPr id="1060" name="Google Shape;1060;p71"/>
          <p:cNvPicPr preferRelativeResize="0"/>
          <p:nvPr/>
        </p:nvPicPr>
        <p:blipFill>
          <a:blip r:embed="rId4">
            <a:alphaModFix/>
          </a:blip>
          <a:stretch>
            <a:fillRect/>
          </a:stretch>
        </p:blipFill>
        <p:spPr>
          <a:xfrm>
            <a:off x="5250283" y="17438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natiijooyinka ee tijaabo laba heer ah (Natiijada table from a two-stage trial)</a:t>
            </a:r>
            <a:endParaRPr/>
          </a:p>
        </p:txBody>
      </p:sp>
      <p:sp>
        <p:nvSpPr>
          <p:cNvPr id="1066" name="Google Shape;1066;p72"/>
          <p:cNvSpPr txBox="1"/>
          <p:nvPr/>
        </p:nvSpPr>
        <p:spPr>
          <a:xfrm>
            <a:off x="324000" y="759300"/>
            <a:ext cx="6395400" cy="90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Ciyaar baa la ciyaarayaa halkaas oo wareegga ugu sarreeya uu guuleysto.</a:t>
            </a:r>
            <a:endParaRPr sz="1800">
              <a:latin typeface="Lexend"/>
              <a:ea typeface="Lexend"/>
              <a:cs typeface="Lexend"/>
              <a:sym typeface="Lexend"/>
            </a:endParaRPr>
          </a:p>
          <a:p>
            <a:pPr indent="0" lvl="0" marL="0" rtl="0" algn="l">
              <a:lnSpc>
                <a:spcPct val="115000"/>
              </a:lnSpc>
              <a:spcBef>
                <a:spcPts val="1000"/>
              </a:spcBef>
              <a:spcAft>
                <a:spcPts val="1000"/>
              </a:spcAft>
              <a:buNone/>
            </a:pPr>
            <a:r>
              <a:rPr lang="en-GB" sz="1100">
                <a:latin typeface="Lexend"/>
                <a:ea typeface="Lexend"/>
                <a:cs typeface="Lexend"/>
                <a:sym typeface="Lexend"/>
              </a:rPr>
              <a:t>Suad iyo Nuur ayaa ciyaarta ciyaaraya, labadooduba waxay leeyihiin wareejiye (spinner).</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67" name="Google Shape;1067;p72"/>
          <p:cNvSpPr txBox="1"/>
          <p:nvPr/>
        </p:nvSpPr>
        <p:spPr>
          <a:xfrm>
            <a:off x="2047375" y="2650725"/>
            <a:ext cx="44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ma jirto</a:t>
            </a:r>
            <a:endParaRPr sz="1800">
              <a:solidFill>
                <a:schemeClr val="dk1"/>
              </a:solidFill>
              <a:latin typeface="Lexend"/>
              <a:ea typeface="Lexend"/>
              <a:cs typeface="Lexend"/>
              <a:sym typeface="Lexend"/>
            </a:endParaRPr>
          </a:p>
        </p:txBody>
      </p:sp>
      <p:grpSp>
        <p:nvGrpSpPr>
          <p:cNvPr id="1068" name="Google Shape;1068;p72"/>
          <p:cNvGrpSpPr/>
          <p:nvPr/>
        </p:nvGrpSpPr>
        <p:grpSpPr>
          <a:xfrm>
            <a:off x="593377" y="1865014"/>
            <a:ext cx="3676298" cy="2378986"/>
            <a:chOff x="2498377" y="2093614"/>
            <a:chExt cx="3676298" cy="2378986"/>
          </a:xfrm>
        </p:grpSpPr>
        <p:cxnSp>
          <p:nvCxnSpPr>
            <p:cNvPr id="1069" name="Google Shape;1069;p72"/>
            <p:cNvCxnSpPr/>
            <p:nvPr/>
          </p:nvCxnSpPr>
          <p:spPr>
            <a:xfrm>
              <a:off x="3757000" y="2574525"/>
              <a:ext cx="0" cy="1867800"/>
            </a:xfrm>
            <a:prstGeom prst="straightConnector1">
              <a:avLst/>
            </a:prstGeom>
            <a:noFill/>
            <a:ln cap="flat" cmpd="sng" w="38100">
              <a:solidFill>
                <a:schemeClr val="dk1"/>
              </a:solidFill>
              <a:prstDash val="solid"/>
              <a:round/>
              <a:headEnd len="med" w="med" type="none"/>
              <a:tailEnd len="med" w="med" type="none"/>
            </a:ln>
          </p:spPr>
        </p:cxnSp>
        <p:cxnSp>
          <p:nvCxnSpPr>
            <p:cNvPr id="1070" name="Google Shape;1070;p72"/>
            <p:cNvCxnSpPr/>
            <p:nvPr/>
          </p:nvCxnSpPr>
          <p:spPr>
            <a:xfrm>
              <a:off x="4593554" y="2574525"/>
              <a:ext cx="0" cy="1867800"/>
            </a:xfrm>
            <a:prstGeom prst="straightConnector1">
              <a:avLst/>
            </a:prstGeom>
            <a:noFill/>
            <a:ln cap="flat" cmpd="sng" w="38100">
              <a:solidFill>
                <a:schemeClr val="dk1"/>
              </a:solidFill>
              <a:prstDash val="solid"/>
              <a:round/>
              <a:headEnd len="med" w="med" type="none"/>
              <a:tailEnd len="med" w="med" type="none"/>
            </a:ln>
          </p:spPr>
        </p:cxnSp>
        <p:cxnSp>
          <p:nvCxnSpPr>
            <p:cNvPr id="1071" name="Google Shape;1071;p72"/>
            <p:cNvCxnSpPr/>
            <p:nvPr/>
          </p:nvCxnSpPr>
          <p:spPr>
            <a:xfrm>
              <a:off x="5422334"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072" name="Google Shape;1072;p72"/>
            <p:cNvCxnSpPr/>
            <p:nvPr/>
          </p:nvCxnSpPr>
          <p:spPr>
            <a:xfrm rot="10800000">
              <a:off x="3174075" y="28824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073" name="Google Shape;1073;p72"/>
            <p:cNvCxnSpPr/>
            <p:nvPr/>
          </p:nvCxnSpPr>
          <p:spPr>
            <a:xfrm rot="10800000">
              <a:off x="3174075" y="34155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074" name="Google Shape;1074;p72"/>
            <p:cNvCxnSpPr/>
            <p:nvPr/>
          </p:nvCxnSpPr>
          <p:spPr>
            <a:xfrm rot="10800000">
              <a:off x="3174075" y="3941925"/>
              <a:ext cx="3000600" cy="0"/>
            </a:xfrm>
            <a:prstGeom prst="straightConnector1">
              <a:avLst/>
            </a:prstGeom>
            <a:noFill/>
            <a:ln cap="flat" cmpd="sng" w="38100">
              <a:solidFill>
                <a:schemeClr val="dk1"/>
              </a:solidFill>
              <a:prstDash val="solid"/>
              <a:round/>
              <a:headEnd len="med" w="med" type="none"/>
              <a:tailEnd len="med" w="med" type="none"/>
            </a:ln>
          </p:spPr>
        </p:cxnSp>
        <p:sp>
          <p:nvSpPr>
            <p:cNvPr id="1075" name="Google Shape;1075;p72"/>
            <p:cNvSpPr txBox="1"/>
            <p:nvPr/>
          </p:nvSpPr>
          <p:spPr>
            <a:xfrm>
              <a:off x="3952375"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076" name="Google Shape;1076;p72"/>
            <p:cNvSpPr txBox="1"/>
            <p:nvPr/>
          </p:nvSpPr>
          <p:spPr>
            <a:xfrm>
              <a:off x="4785038"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077" name="Google Shape;1077;p72"/>
            <p:cNvSpPr txBox="1"/>
            <p:nvPr/>
          </p:nvSpPr>
          <p:spPr>
            <a:xfrm>
              <a:off x="3250125" y="30104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078" name="Google Shape;1078;p72"/>
            <p:cNvSpPr txBox="1"/>
            <p:nvPr/>
          </p:nvSpPr>
          <p:spPr>
            <a:xfrm>
              <a:off x="3250125" y="3540150"/>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079" name="Google Shape;1079;p72"/>
            <p:cNvSpPr/>
            <p:nvPr/>
          </p:nvSpPr>
          <p:spPr>
            <a:xfrm rot="-5400000">
              <a:off x="4897750" y="1231750"/>
              <a:ext cx="133800" cy="23994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0" name="Google Shape;1080;p72"/>
            <p:cNvSpPr txBox="1"/>
            <p:nvPr/>
          </p:nvSpPr>
          <p:spPr>
            <a:xfrm>
              <a:off x="4574955" y="2093614"/>
              <a:ext cx="7794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Suad</a:t>
              </a:r>
              <a:endParaRPr sz="1800">
                <a:solidFill>
                  <a:schemeClr val="dk1"/>
                </a:solidFill>
                <a:latin typeface="Lexend"/>
                <a:ea typeface="Lexend"/>
                <a:cs typeface="Lexend"/>
                <a:sym typeface="Lexend"/>
              </a:endParaRPr>
            </a:p>
          </p:txBody>
        </p:sp>
        <p:sp>
          <p:nvSpPr>
            <p:cNvPr id="1081" name="Google Shape;1081;p72"/>
            <p:cNvSpPr/>
            <p:nvPr/>
          </p:nvSpPr>
          <p:spPr>
            <a:xfrm rot="10800000">
              <a:off x="2963400" y="2882000"/>
              <a:ext cx="133800" cy="15906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2" name="Google Shape;1082;p72"/>
            <p:cNvSpPr txBox="1"/>
            <p:nvPr/>
          </p:nvSpPr>
          <p:spPr>
            <a:xfrm>
              <a:off x="2498377" y="3557375"/>
              <a:ext cx="4458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Nuur</a:t>
              </a:r>
              <a:endParaRPr sz="1800">
                <a:solidFill>
                  <a:schemeClr val="dk1"/>
                </a:solidFill>
                <a:latin typeface="Lexend"/>
                <a:ea typeface="Lexend"/>
                <a:cs typeface="Lexend"/>
                <a:sym typeface="Lexend"/>
              </a:endParaRPr>
            </a:p>
          </p:txBody>
        </p:sp>
        <p:cxnSp>
          <p:nvCxnSpPr>
            <p:cNvPr id="1083" name="Google Shape;1083;p72"/>
            <p:cNvCxnSpPr/>
            <p:nvPr/>
          </p:nvCxnSpPr>
          <p:spPr>
            <a:xfrm>
              <a:off x="6158950"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084" name="Google Shape;1084;p72"/>
            <p:cNvCxnSpPr/>
            <p:nvPr/>
          </p:nvCxnSpPr>
          <p:spPr>
            <a:xfrm rot="10800000">
              <a:off x="3174075" y="4467050"/>
              <a:ext cx="3000600" cy="0"/>
            </a:xfrm>
            <a:prstGeom prst="straightConnector1">
              <a:avLst/>
            </a:prstGeom>
            <a:noFill/>
            <a:ln cap="flat" cmpd="sng" w="38100">
              <a:solidFill>
                <a:schemeClr val="dk1"/>
              </a:solidFill>
              <a:prstDash val="solid"/>
              <a:round/>
              <a:headEnd len="med" w="med" type="none"/>
              <a:tailEnd len="med" w="med" type="none"/>
            </a:ln>
          </p:spPr>
        </p:cxnSp>
        <p:sp>
          <p:nvSpPr>
            <p:cNvPr id="1085" name="Google Shape;1085;p72"/>
            <p:cNvSpPr txBox="1"/>
            <p:nvPr/>
          </p:nvSpPr>
          <p:spPr>
            <a:xfrm>
              <a:off x="3242355" y="4065888"/>
              <a:ext cx="571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086" name="Google Shape;1086;p72"/>
            <p:cNvSpPr txBox="1"/>
            <p:nvPr/>
          </p:nvSpPr>
          <p:spPr>
            <a:xfrm>
              <a:off x="5514488" y="2551800"/>
              <a:ext cx="571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grpSp>
      <p:sp>
        <p:nvSpPr>
          <p:cNvPr id="1087" name="Google Shape;1087;p72"/>
          <p:cNvSpPr txBox="1"/>
          <p:nvPr/>
        </p:nvSpPr>
        <p:spPr>
          <a:xfrm>
            <a:off x="3580238" y="2639946"/>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Suad ayaa guuleysatay</a:t>
            </a:r>
            <a:endParaRPr sz="1800">
              <a:solidFill>
                <a:schemeClr val="dk1"/>
              </a:solidFill>
              <a:latin typeface="Lexend"/>
              <a:ea typeface="Lexend"/>
              <a:cs typeface="Lexend"/>
              <a:sym typeface="Lexend"/>
            </a:endParaRPr>
          </a:p>
        </p:txBody>
      </p:sp>
      <p:sp>
        <p:nvSpPr>
          <p:cNvPr id="1088" name="Google Shape;1088;p72"/>
          <p:cNvSpPr/>
          <p:nvPr/>
        </p:nvSpPr>
        <p:spPr>
          <a:xfrm>
            <a:off x="6584544" y="8292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89" name="Google Shape;1089;p72"/>
          <p:cNvSpPr/>
          <p:nvPr/>
        </p:nvSpPr>
        <p:spPr>
          <a:xfrm rot="7199698">
            <a:off x="6594354" y="8391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0" name="Google Shape;1090;p72"/>
          <p:cNvSpPr/>
          <p:nvPr/>
        </p:nvSpPr>
        <p:spPr>
          <a:xfrm rot="-7211730">
            <a:off x="6594556" y="8392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1" name="Google Shape;1091;p72"/>
          <p:cNvSpPr/>
          <p:nvPr/>
        </p:nvSpPr>
        <p:spPr>
          <a:xfrm>
            <a:off x="6594512" y="8392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2" name="Google Shape;1092;p72"/>
          <p:cNvSpPr txBox="1"/>
          <p:nvPr/>
        </p:nvSpPr>
        <p:spPr>
          <a:xfrm>
            <a:off x="7276954" y="11030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093" name="Google Shape;1093;p72"/>
          <p:cNvSpPr txBox="1"/>
          <p:nvPr/>
        </p:nvSpPr>
        <p:spPr>
          <a:xfrm>
            <a:off x="7072714" y="151153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094" name="Google Shape;1094;p72"/>
          <p:cNvSpPr txBox="1"/>
          <p:nvPr/>
        </p:nvSpPr>
        <p:spPr>
          <a:xfrm>
            <a:off x="6766354" y="11030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grpSp>
        <p:nvGrpSpPr>
          <p:cNvPr id="1095" name="Google Shape;1095;p72"/>
          <p:cNvGrpSpPr/>
          <p:nvPr/>
        </p:nvGrpSpPr>
        <p:grpSpPr>
          <a:xfrm>
            <a:off x="7120165" y="885993"/>
            <a:ext cx="62922" cy="547386"/>
            <a:chOff x="996050" y="213293"/>
            <a:chExt cx="93900" cy="909732"/>
          </a:xfrm>
        </p:grpSpPr>
        <p:cxnSp>
          <p:nvCxnSpPr>
            <p:cNvPr id="1096" name="Google Shape;1096;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97" name="Google Shape;1097;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98" name="Google Shape;1098;p72"/>
          <p:cNvSpPr txBox="1"/>
          <p:nvPr/>
        </p:nvSpPr>
        <p:spPr>
          <a:xfrm>
            <a:off x="1980346" y="3181504"/>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Nuur ayaa guuleystay</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99" name="Google Shape;1099;p72"/>
          <p:cNvSpPr txBox="1"/>
          <p:nvPr/>
        </p:nvSpPr>
        <p:spPr>
          <a:xfrm>
            <a:off x="2906800" y="3170750"/>
            <a:ext cx="44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ma jirto</a:t>
            </a:r>
            <a:endParaRPr sz="1800">
              <a:solidFill>
                <a:schemeClr val="dk1"/>
              </a:solidFill>
              <a:latin typeface="Lexend"/>
              <a:ea typeface="Lexend"/>
              <a:cs typeface="Lexend"/>
              <a:sym typeface="Lexend"/>
            </a:endParaRPr>
          </a:p>
        </p:txBody>
      </p:sp>
      <p:sp>
        <p:nvSpPr>
          <p:cNvPr id="1100" name="Google Shape;1100;p72"/>
          <p:cNvSpPr txBox="1"/>
          <p:nvPr/>
        </p:nvSpPr>
        <p:spPr>
          <a:xfrm>
            <a:off x="3672350" y="3689900"/>
            <a:ext cx="44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guul ma jirto</a:t>
            </a:r>
            <a:endParaRPr sz="1800">
              <a:solidFill>
                <a:schemeClr val="dk1"/>
              </a:solidFill>
              <a:latin typeface="Lexend"/>
              <a:ea typeface="Lexend"/>
              <a:cs typeface="Lexend"/>
              <a:sym typeface="Lexend"/>
            </a:endParaRPr>
          </a:p>
        </p:txBody>
      </p:sp>
      <p:sp>
        <p:nvSpPr>
          <p:cNvPr id="1101" name="Google Shape;1101;p72"/>
          <p:cNvSpPr txBox="1"/>
          <p:nvPr/>
        </p:nvSpPr>
        <p:spPr>
          <a:xfrm>
            <a:off x="1980346" y="3697657"/>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Nuur ayaa guuleystay</a:t>
            </a:r>
            <a:endParaRPr sz="1800">
              <a:solidFill>
                <a:schemeClr val="dk1"/>
              </a:solidFill>
              <a:latin typeface="Lexend"/>
              <a:ea typeface="Lexend"/>
              <a:cs typeface="Lexend"/>
              <a:sym typeface="Lexend"/>
            </a:endParaRPr>
          </a:p>
        </p:txBody>
      </p:sp>
      <p:sp>
        <p:nvSpPr>
          <p:cNvPr id="1102" name="Google Shape;1102;p72"/>
          <p:cNvSpPr txBox="1"/>
          <p:nvPr/>
        </p:nvSpPr>
        <p:spPr>
          <a:xfrm>
            <a:off x="2814688" y="3689888"/>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Nuur ayaa guuleystay</a:t>
            </a:r>
            <a:endParaRPr sz="1800">
              <a:solidFill>
                <a:schemeClr val="dk1"/>
              </a:solidFill>
              <a:latin typeface="Lexend"/>
              <a:ea typeface="Lexend"/>
              <a:cs typeface="Lexend"/>
              <a:sym typeface="Lexend"/>
            </a:endParaRPr>
          </a:p>
        </p:txBody>
      </p:sp>
      <p:sp>
        <p:nvSpPr>
          <p:cNvPr id="1103" name="Google Shape;1103;p72"/>
          <p:cNvSpPr txBox="1"/>
          <p:nvPr/>
        </p:nvSpPr>
        <p:spPr>
          <a:xfrm>
            <a:off x="2814688" y="2639946"/>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Suad ayaa guuleysatay</a:t>
            </a:r>
            <a:endParaRPr sz="1800">
              <a:solidFill>
                <a:schemeClr val="dk1"/>
              </a:solidFill>
              <a:latin typeface="Lexend"/>
              <a:ea typeface="Lexend"/>
              <a:cs typeface="Lexend"/>
              <a:sym typeface="Lexend"/>
            </a:endParaRPr>
          </a:p>
        </p:txBody>
      </p:sp>
      <p:sp>
        <p:nvSpPr>
          <p:cNvPr id="1104" name="Google Shape;1104;p72"/>
          <p:cNvSpPr txBox="1"/>
          <p:nvPr/>
        </p:nvSpPr>
        <p:spPr>
          <a:xfrm>
            <a:off x="3580238" y="3170738"/>
            <a:ext cx="63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Suad ayaa guuleysatay</a:t>
            </a:r>
            <a:endParaRPr sz="1800">
              <a:solidFill>
                <a:schemeClr val="dk1"/>
              </a:solidFill>
              <a:latin typeface="Lexend"/>
              <a:ea typeface="Lexend"/>
              <a:cs typeface="Lexend"/>
              <a:sym typeface="Lexend"/>
            </a:endParaRPr>
          </a:p>
        </p:txBody>
      </p:sp>
      <p:sp>
        <p:nvSpPr>
          <p:cNvPr id="1105" name="Google Shape;1105;p72"/>
          <p:cNvSpPr txBox="1"/>
          <p:nvPr/>
        </p:nvSpPr>
        <p:spPr>
          <a:xfrm>
            <a:off x="4778325" y="3248100"/>
            <a:ext cx="3324000" cy="90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Si kastaba ha ahaatee, qoondaynta (allocation) nambarka qofka ayaa hadda muhiim ah, si loo go'aamiyo cidda guuleysata.</a:t>
            </a:r>
            <a:r>
              <a:rPr lang="en-GB" sz="1100">
                <a:latin typeface="Lexend"/>
                <a:ea typeface="Lexend"/>
                <a:cs typeface="Lexend"/>
                <a:sym typeface="Lexend"/>
              </a:rPr>
              <a:t/>
            </a:r>
            <a:endParaRPr sz="1800">
              <a:latin typeface="Lexend"/>
              <a:ea typeface="Lexend"/>
              <a:cs typeface="Lexend"/>
              <a:sym typeface="Lexend"/>
            </a:endParaRPr>
          </a:p>
        </p:txBody>
      </p:sp>
      <p:sp>
        <p:nvSpPr>
          <p:cNvPr id="1106" name="Google Shape;1106;p72"/>
          <p:cNvSpPr/>
          <p:nvPr/>
        </p:nvSpPr>
        <p:spPr>
          <a:xfrm>
            <a:off x="2692472" y="2639950"/>
            <a:ext cx="818400" cy="5541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7" name="Google Shape;1107;p72"/>
          <p:cNvSpPr/>
          <p:nvPr/>
        </p:nvSpPr>
        <p:spPr>
          <a:xfrm>
            <a:off x="1854272" y="3173350"/>
            <a:ext cx="818400" cy="5541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8" name="Google Shape;1108;p72"/>
          <p:cNvSpPr txBox="1"/>
          <p:nvPr/>
        </p:nvSpPr>
        <p:spPr>
          <a:xfrm>
            <a:off x="4778325" y="2181300"/>
            <a:ext cx="3783900" cy="90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Labadan natiijaba (outcomes) waa hal wareejiye (spinner) oo leh '1' iyo kan kale oo leh '2'.</a:t>
            </a:r>
            <a:endParaRPr sz="1800">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natiijada (outcome table) ee tijaabada laba-tallaabo (two-stage trial)</a:t>
            </a:r>
            <a:endParaRPr/>
          </a:p>
        </p:txBody>
      </p:sp>
      <p:sp>
        <p:nvSpPr>
          <p:cNvPr id="1114" name="Google Shape;1114;p73"/>
          <p:cNvSpPr txBox="1"/>
          <p:nvPr/>
        </p:nvSpPr>
        <p:spPr>
          <a:xfrm>
            <a:off x="324000" y="759300"/>
            <a:ext cx="6395400" cy="90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 la ciyaarayaa ciyaar halkaas oo wadarta (total) labada wareejiye (spinner) ee wareejinta (spins) ay go'aamiso tirada tiriyeyaasha (counters) la soo ururiyay.</a:t>
            </a:r>
            <a:endParaRPr sz="1800">
              <a:latin typeface="Lexend"/>
              <a:ea typeface="Lexend"/>
              <a:cs typeface="Lexend"/>
              <a:sym typeface="Lexend"/>
            </a:endParaRPr>
          </a:p>
          <a:p>
            <a:pPr indent="0" lvl="0" marL="0" rtl="0" algn="l">
              <a:lnSpc>
                <a:spcPct val="115000"/>
              </a:lnSpc>
              <a:spcBef>
                <a:spcPts val="1000"/>
              </a:spcBef>
              <a:spcAft>
                <a:spcPts val="1000"/>
              </a:spcAft>
              <a:buNone/>
            </a:pPr>
            <a:r>
              <a:rPr lang="en-GB" sz="1100">
                <a:latin typeface="Lexend"/>
                <a:ea typeface="Lexend"/>
                <a:cs typeface="Lexend"/>
                <a:sym typeface="Lexend"/>
              </a:rPr>
              <a:t>Shaxda natiijada (outcome table) waxay tusi kartaa wadarta (totals) suurtogalka ah, taas oo kuu ogolaanaysa inaad aragto suurtogalnimada (likelihood) helista tiradaas tiriyeyaasha (counters).</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115" name="Google Shape;1115;p73"/>
          <p:cNvCxnSpPr/>
          <p:nvPr/>
        </p:nvCxnSpPr>
        <p:spPr>
          <a:xfrm>
            <a:off x="1852000" y="2879325"/>
            <a:ext cx="0" cy="1867800"/>
          </a:xfrm>
          <a:prstGeom prst="straightConnector1">
            <a:avLst/>
          </a:prstGeom>
          <a:noFill/>
          <a:ln cap="flat" cmpd="sng" w="38100">
            <a:solidFill>
              <a:schemeClr val="dk1"/>
            </a:solidFill>
            <a:prstDash val="solid"/>
            <a:round/>
            <a:headEnd len="med" w="med" type="none"/>
            <a:tailEnd len="med" w="med" type="none"/>
          </a:ln>
        </p:spPr>
      </p:cxnSp>
      <p:cxnSp>
        <p:nvCxnSpPr>
          <p:cNvPr id="1116" name="Google Shape;1116;p73"/>
          <p:cNvCxnSpPr/>
          <p:nvPr/>
        </p:nvCxnSpPr>
        <p:spPr>
          <a:xfrm>
            <a:off x="2378110" y="2879325"/>
            <a:ext cx="0" cy="1867800"/>
          </a:xfrm>
          <a:prstGeom prst="straightConnector1">
            <a:avLst/>
          </a:prstGeom>
          <a:noFill/>
          <a:ln cap="flat" cmpd="sng" w="38100">
            <a:solidFill>
              <a:schemeClr val="dk1"/>
            </a:solidFill>
            <a:prstDash val="solid"/>
            <a:round/>
            <a:headEnd len="med" w="med" type="none"/>
            <a:tailEnd len="med" w="med" type="none"/>
          </a:ln>
        </p:spPr>
      </p:cxnSp>
      <p:cxnSp>
        <p:nvCxnSpPr>
          <p:cNvPr id="1117" name="Google Shape;1117;p73"/>
          <p:cNvCxnSpPr/>
          <p:nvPr/>
        </p:nvCxnSpPr>
        <p:spPr>
          <a:xfrm>
            <a:off x="2904220" y="28793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118" name="Google Shape;1118;p73"/>
          <p:cNvCxnSpPr/>
          <p:nvPr/>
        </p:nvCxnSpPr>
        <p:spPr>
          <a:xfrm rot="10800000">
            <a:off x="1497675" y="31872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119" name="Google Shape;1119;p73"/>
          <p:cNvCxnSpPr/>
          <p:nvPr/>
        </p:nvCxnSpPr>
        <p:spPr>
          <a:xfrm rot="10800000">
            <a:off x="1497675" y="3504190"/>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120" name="Google Shape;1120;p73"/>
          <p:cNvCxnSpPr/>
          <p:nvPr/>
        </p:nvCxnSpPr>
        <p:spPr>
          <a:xfrm rot="10800000">
            <a:off x="1497675" y="3821105"/>
            <a:ext cx="3000600" cy="0"/>
          </a:xfrm>
          <a:prstGeom prst="straightConnector1">
            <a:avLst/>
          </a:prstGeom>
          <a:noFill/>
          <a:ln cap="flat" cmpd="sng" w="38100">
            <a:solidFill>
              <a:schemeClr val="dk1"/>
            </a:solidFill>
            <a:prstDash val="solid"/>
            <a:round/>
            <a:headEnd len="med" w="med" type="none"/>
            <a:tailEnd len="med" w="med" type="none"/>
          </a:ln>
        </p:spPr>
      </p:cxnSp>
      <p:sp>
        <p:nvSpPr>
          <p:cNvPr id="1121" name="Google Shape;1121;p73"/>
          <p:cNvSpPr txBox="1"/>
          <p:nvPr/>
        </p:nvSpPr>
        <p:spPr>
          <a:xfrm>
            <a:off x="2047375" y="287932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22" name="Google Shape;1122;p73"/>
          <p:cNvSpPr txBox="1"/>
          <p:nvPr/>
        </p:nvSpPr>
        <p:spPr>
          <a:xfrm>
            <a:off x="2576834" y="2879325"/>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23" name="Google Shape;1123;p73"/>
          <p:cNvSpPr txBox="1"/>
          <p:nvPr/>
        </p:nvSpPr>
        <p:spPr>
          <a:xfrm>
            <a:off x="1597034" y="3207946"/>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24" name="Google Shape;1124;p73"/>
          <p:cNvSpPr txBox="1"/>
          <p:nvPr/>
        </p:nvSpPr>
        <p:spPr>
          <a:xfrm>
            <a:off x="1608868" y="3524050"/>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25" name="Google Shape;1125;p73"/>
          <p:cNvSpPr/>
          <p:nvPr/>
        </p:nvSpPr>
        <p:spPr>
          <a:xfrm rot="-5400000">
            <a:off x="3100750" y="1459625"/>
            <a:ext cx="133800" cy="26154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6" name="Google Shape;1126;p73"/>
          <p:cNvSpPr txBox="1"/>
          <p:nvPr/>
        </p:nvSpPr>
        <p:spPr>
          <a:xfrm>
            <a:off x="2669955" y="2398414"/>
            <a:ext cx="779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wareejin 1 (spin 1)</a:t>
            </a:r>
            <a:endParaRPr sz="1800">
              <a:solidFill>
                <a:schemeClr val="dk1"/>
              </a:solidFill>
              <a:latin typeface="Lexend"/>
              <a:ea typeface="Lexend"/>
              <a:cs typeface="Lexend"/>
              <a:sym typeface="Lexend"/>
            </a:endParaRPr>
          </a:p>
        </p:txBody>
      </p:sp>
      <p:sp>
        <p:nvSpPr>
          <p:cNvPr id="1127" name="Google Shape;1127;p73"/>
          <p:cNvSpPr/>
          <p:nvPr/>
        </p:nvSpPr>
        <p:spPr>
          <a:xfrm rot="10800000">
            <a:off x="1287000" y="3186800"/>
            <a:ext cx="133800" cy="1590600"/>
          </a:xfrm>
          <a:prstGeom prst="righ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8" name="Google Shape;1128;p73"/>
          <p:cNvSpPr txBox="1"/>
          <p:nvPr/>
        </p:nvSpPr>
        <p:spPr>
          <a:xfrm>
            <a:off x="585999" y="3862175"/>
            <a:ext cx="681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wareejin 2 (spin 2)</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1129" name="Google Shape;1129;p73"/>
          <p:cNvCxnSpPr/>
          <p:nvPr/>
        </p:nvCxnSpPr>
        <p:spPr>
          <a:xfrm>
            <a:off x="4482550" y="28793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130" name="Google Shape;1130;p73"/>
          <p:cNvCxnSpPr/>
          <p:nvPr/>
        </p:nvCxnSpPr>
        <p:spPr>
          <a:xfrm rot="10800000">
            <a:off x="1497675" y="4771850"/>
            <a:ext cx="3000600" cy="0"/>
          </a:xfrm>
          <a:prstGeom prst="straightConnector1">
            <a:avLst/>
          </a:prstGeom>
          <a:noFill/>
          <a:ln cap="flat" cmpd="sng" w="38100">
            <a:solidFill>
              <a:schemeClr val="dk1"/>
            </a:solidFill>
            <a:prstDash val="solid"/>
            <a:round/>
            <a:headEnd len="med" w="med" type="none"/>
            <a:tailEnd len="med" w="med" type="none"/>
          </a:ln>
        </p:spPr>
      </p:cxnSp>
      <p:sp>
        <p:nvSpPr>
          <p:cNvPr id="1131" name="Google Shape;1131;p73"/>
          <p:cNvSpPr txBox="1"/>
          <p:nvPr/>
        </p:nvSpPr>
        <p:spPr>
          <a:xfrm>
            <a:off x="1603607" y="3838795"/>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32" name="Google Shape;1132;p73"/>
          <p:cNvSpPr txBox="1"/>
          <p:nvPr/>
        </p:nvSpPr>
        <p:spPr>
          <a:xfrm>
            <a:off x="3106294" y="2879325"/>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33" name="Google Shape;1133;p73"/>
          <p:cNvSpPr/>
          <p:nvPr/>
        </p:nvSpPr>
        <p:spPr>
          <a:xfrm>
            <a:off x="7033589" y="821050"/>
            <a:ext cx="1137000" cy="11370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4" name="Google Shape;1134;p73"/>
          <p:cNvSpPr/>
          <p:nvPr/>
        </p:nvSpPr>
        <p:spPr>
          <a:xfrm rot="8650032">
            <a:off x="7043563" y="830989"/>
            <a:ext cx="1117143" cy="1117143"/>
          </a:xfrm>
          <a:prstGeom prst="pie">
            <a:avLst>
              <a:gd fmla="val 11928607"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5" name="Google Shape;1135;p73"/>
          <p:cNvSpPr/>
          <p:nvPr/>
        </p:nvSpPr>
        <p:spPr>
          <a:xfrm rot="-8628989">
            <a:off x="7043740" y="831288"/>
            <a:ext cx="1116920" cy="1116920"/>
          </a:xfrm>
          <a:prstGeom prst="pie">
            <a:avLst>
              <a:gd fmla="val 11928607"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6" name="Google Shape;1136;p73"/>
          <p:cNvSpPr/>
          <p:nvPr/>
        </p:nvSpPr>
        <p:spPr>
          <a:xfrm rot="-4309960">
            <a:off x="7043661" y="831128"/>
            <a:ext cx="1117087" cy="1117087"/>
          </a:xfrm>
          <a:prstGeom prst="pie">
            <a:avLst>
              <a:gd fmla="val 11928607"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7" name="Google Shape;1137;p73"/>
          <p:cNvSpPr/>
          <p:nvPr/>
        </p:nvSpPr>
        <p:spPr>
          <a:xfrm>
            <a:off x="7043673" y="831225"/>
            <a:ext cx="1116900" cy="1116900"/>
          </a:xfrm>
          <a:prstGeom prst="pie">
            <a:avLst>
              <a:gd fmla="val 11928607" name="adj1"/>
              <a:gd fmla="val 1622532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8" name="Google Shape;1138;p73"/>
          <p:cNvSpPr txBox="1"/>
          <p:nvPr/>
        </p:nvSpPr>
        <p:spPr>
          <a:xfrm>
            <a:off x="7464878" y="1582565"/>
            <a:ext cx="422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139" name="Google Shape;1139;p73"/>
          <p:cNvSpPr/>
          <p:nvPr/>
        </p:nvSpPr>
        <p:spPr>
          <a:xfrm rot="4312880">
            <a:off x="7043530" y="830895"/>
            <a:ext cx="1117092" cy="1117092"/>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40" name="Google Shape;1140;p73"/>
          <p:cNvSpPr txBox="1"/>
          <p:nvPr/>
        </p:nvSpPr>
        <p:spPr>
          <a:xfrm>
            <a:off x="7211321" y="865573"/>
            <a:ext cx="422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141" name="Google Shape;1141;p73"/>
          <p:cNvSpPr txBox="1"/>
          <p:nvPr/>
        </p:nvSpPr>
        <p:spPr>
          <a:xfrm>
            <a:off x="7703025" y="865578"/>
            <a:ext cx="422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142" name="Google Shape;1142;p73"/>
          <p:cNvSpPr txBox="1"/>
          <p:nvPr/>
        </p:nvSpPr>
        <p:spPr>
          <a:xfrm>
            <a:off x="7824037" y="1303838"/>
            <a:ext cx="422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143" name="Google Shape;1143;p73"/>
          <p:cNvSpPr txBox="1"/>
          <p:nvPr/>
        </p:nvSpPr>
        <p:spPr>
          <a:xfrm>
            <a:off x="7050297" y="1282025"/>
            <a:ext cx="383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144" name="Google Shape;1144;p73"/>
          <p:cNvGrpSpPr/>
          <p:nvPr/>
        </p:nvGrpSpPr>
        <p:grpSpPr>
          <a:xfrm>
            <a:off x="7569445" y="858516"/>
            <a:ext cx="62951" cy="547659"/>
            <a:chOff x="996050" y="213293"/>
            <a:chExt cx="93900" cy="909732"/>
          </a:xfrm>
        </p:grpSpPr>
        <p:cxnSp>
          <p:nvCxnSpPr>
            <p:cNvPr id="1145" name="Google Shape;1145;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46" name="Google Shape;1146;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1147" name="Google Shape;1147;p73"/>
          <p:cNvCxnSpPr/>
          <p:nvPr/>
        </p:nvCxnSpPr>
        <p:spPr>
          <a:xfrm>
            <a:off x="3430330" y="28793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148" name="Google Shape;1148;p73"/>
          <p:cNvCxnSpPr/>
          <p:nvPr/>
        </p:nvCxnSpPr>
        <p:spPr>
          <a:xfrm>
            <a:off x="3956440" y="28793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149" name="Google Shape;1149;p73"/>
          <p:cNvCxnSpPr/>
          <p:nvPr/>
        </p:nvCxnSpPr>
        <p:spPr>
          <a:xfrm rot="10800000">
            <a:off x="1497675" y="4138020"/>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150" name="Google Shape;1150;p73"/>
          <p:cNvCxnSpPr/>
          <p:nvPr/>
        </p:nvCxnSpPr>
        <p:spPr>
          <a:xfrm rot="10800000">
            <a:off x="1497675" y="4454935"/>
            <a:ext cx="3000600" cy="0"/>
          </a:xfrm>
          <a:prstGeom prst="straightConnector1">
            <a:avLst/>
          </a:prstGeom>
          <a:noFill/>
          <a:ln cap="flat" cmpd="sng" w="38100">
            <a:solidFill>
              <a:schemeClr val="dk1"/>
            </a:solidFill>
            <a:prstDash val="solid"/>
            <a:round/>
            <a:headEnd len="med" w="med" type="none"/>
            <a:tailEnd len="med" w="med" type="none"/>
          </a:ln>
        </p:spPr>
      </p:cxnSp>
      <p:sp>
        <p:nvSpPr>
          <p:cNvPr id="1151" name="Google Shape;1151;p73"/>
          <p:cNvSpPr txBox="1"/>
          <p:nvPr/>
        </p:nvSpPr>
        <p:spPr>
          <a:xfrm>
            <a:off x="3609053" y="2879325"/>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152" name="Google Shape;1152;p73"/>
          <p:cNvSpPr txBox="1"/>
          <p:nvPr/>
        </p:nvSpPr>
        <p:spPr>
          <a:xfrm>
            <a:off x="4172473" y="2879325"/>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153" name="Google Shape;1153;p73"/>
          <p:cNvSpPr txBox="1"/>
          <p:nvPr/>
        </p:nvSpPr>
        <p:spPr>
          <a:xfrm>
            <a:off x="1603607" y="447170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154" name="Google Shape;1154;p73"/>
          <p:cNvSpPr txBox="1"/>
          <p:nvPr/>
        </p:nvSpPr>
        <p:spPr>
          <a:xfrm>
            <a:off x="1603607" y="4143595"/>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155" name="Google Shape;1155;p73"/>
          <p:cNvSpPr txBox="1"/>
          <p:nvPr/>
        </p:nvSpPr>
        <p:spPr>
          <a:xfrm>
            <a:off x="2047375" y="319966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56" name="Google Shape;1156;p73"/>
          <p:cNvSpPr txBox="1"/>
          <p:nvPr/>
        </p:nvSpPr>
        <p:spPr>
          <a:xfrm>
            <a:off x="2576834" y="319966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57" name="Google Shape;1157;p73"/>
          <p:cNvSpPr txBox="1"/>
          <p:nvPr/>
        </p:nvSpPr>
        <p:spPr>
          <a:xfrm>
            <a:off x="3106294" y="319966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158" name="Google Shape;1158;p73"/>
          <p:cNvSpPr txBox="1"/>
          <p:nvPr/>
        </p:nvSpPr>
        <p:spPr>
          <a:xfrm>
            <a:off x="3609053" y="319966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159" name="Google Shape;1159;p73"/>
          <p:cNvSpPr txBox="1"/>
          <p:nvPr/>
        </p:nvSpPr>
        <p:spPr>
          <a:xfrm>
            <a:off x="4172473" y="319966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160" name="Google Shape;1160;p73"/>
          <p:cNvSpPr txBox="1"/>
          <p:nvPr/>
        </p:nvSpPr>
        <p:spPr>
          <a:xfrm>
            <a:off x="2047375" y="352000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61" name="Google Shape;1161;p73"/>
          <p:cNvSpPr txBox="1"/>
          <p:nvPr/>
        </p:nvSpPr>
        <p:spPr>
          <a:xfrm>
            <a:off x="2576834" y="352000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162" name="Google Shape;1162;p73"/>
          <p:cNvSpPr txBox="1"/>
          <p:nvPr/>
        </p:nvSpPr>
        <p:spPr>
          <a:xfrm>
            <a:off x="3106294" y="352000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163" name="Google Shape;1163;p73"/>
          <p:cNvSpPr txBox="1"/>
          <p:nvPr/>
        </p:nvSpPr>
        <p:spPr>
          <a:xfrm>
            <a:off x="3609053" y="352000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164" name="Google Shape;1164;p73"/>
          <p:cNvSpPr txBox="1"/>
          <p:nvPr/>
        </p:nvSpPr>
        <p:spPr>
          <a:xfrm>
            <a:off x="4172473" y="352000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p:txBody>
      </p:sp>
      <p:sp>
        <p:nvSpPr>
          <p:cNvPr id="1165" name="Google Shape;1165;p73"/>
          <p:cNvSpPr txBox="1"/>
          <p:nvPr/>
        </p:nvSpPr>
        <p:spPr>
          <a:xfrm>
            <a:off x="2047375" y="382480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166" name="Google Shape;1166;p73"/>
          <p:cNvSpPr txBox="1"/>
          <p:nvPr/>
        </p:nvSpPr>
        <p:spPr>
          <a:xfrm>
            <a:off x="2576834" y="3824804"/>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167" name="Google Shape;1167;p73"/>
          <p:cNvSpPr txBox="1"/>
          <p:nvPr/>
        </p:nvSpPr>
        <p:spPr>
          <a:xfrm>
            <a:off x="3106294" y="382480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168" name="Google Shape;1168;p73"/>
          <p:cNvSpPr txBox="1"/>
          <p:nvPr/>
        </p:nvSpPr>
        <p:spPr>
          <a:xfrm>
            <a:off x="3609053" y="382480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p:txBody>
      </p:sp>
      <p:sp>
        <p:nvSpPr>
          <p:cNvPr id="1169" name="Google Shape;1169;p73"/>
          <p:cNvSpPr txBox="1"/>
          <p:nvPr/>
        </p:nvSpPr>
        <p:spPr>
          <a:xfrm>
            <a:off x="2047375" y="4152912"/>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170" name="Google Shape;1170;p73"/>
          <p:cNvSpPr txBox="1"/>
          <p:nvPr/>
        </p:nvSpPr>
        <p:spPr>
          <a:xfrm>
            <a:off x="2576834" y="4152912"/>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171" name="Google Shape;1171;p73"/>
          <p:cNvSpPr txBox="1"/>
          <p:nvPr/>
        </p:nvSpPr>
        <p:spPr>
          <a:xfrm>
            <a:off x="3106294" y="4152912"/>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p:txBody>
      </p:sp>
      <p:sp>
        <p:nvSpPr>
          <p:cNvPr id="1172" name="Google Shape;1172;p73"/>
          <p:cNvSpPr txBox="1"/>
          <p:nvPr/>
        </p:nvSpPr>
        <p:spPr>
          <a:xfrm>
            <a:off x="3609053" y="4152912"/>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p:txBody>
      </p:sp>
      <p:sp>
        <p:nvSpPr>
          <p:cNvPr id="1173" name="Google Shape;1173;p73"/>
          <p:cNvSpPr txBox="1"/>
          <p:nvPr/>
        </p:nvSpPr>
        <p:spPr>
          <a:xfrm>
            <a:off x="4172473" y="4152912"/>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9</a:t>
            </a:r>
            <a:endParaRPr sz="1800">
              <a:solidFill>
                <a:schemeClr val="dk1"/>
              </a:solidFill>
              <a:latin typeface="Lexend"/>
              <a:ea typeface="Lexend"/>
              <a:cs typeface="Lexend"/>
              <a:sym typeface="Lexend"/>
            </a:endParaRPr>
          </a:p>
        </p:txBody>
      </p:sp>
      <p:sp>
        <p:nvSpPr>
          <p:cNvPr id="1174" name="Google Shape;1174;p73"/>
          <p:cNvSpPr txBox="1"/>
          <p:nvPr/>
        </p:nvSpPr>
        <p:spPr>
          <a:xfrm>
            <a:off x="4172473" y="3824804"/>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p:txBody>
      </p:sp>
      <p:sp>
        <p:nvSpPr>
          <p:cNvPr id="1175" name="Google Shape;1175;p73"/>
          <p:cNvSpPr txBox="1"/>
          <p:nvPr/>
        </p:nvSpPr>
        <p:spPr>
          <a:xfrm>
            <a:off x="2047375" y="4465482"/>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176" name="Google Shape;1176;p73"/>
          <p:cNvSpPr txBox="1"/>
          <p:nvPr/>
        </p:nvSpPr>
        <p:spPr>
          <a:xfrm>
            <a:off x="2576834" y="4465482"/>
            <a:ext cx="44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p:txBody>
      </p:sp>
      <p:sp>
        <p:nvSpPr>
          <p:cNvPr id="1177" name="Google Shape;1177;p73"/>
          <p:cNvSpPr txBox="1"/>
          <p:nvPr/>
        </p:nvSpPr>
        <p:spPr>
          <a:xfrm>
            <a:off x="3106294" y="4465482"/>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p:txBody>
      </p:sp>
      <p:sp>
        <p:nvSpPr>
          <p:cNvPr id="1178" name="Google Shape;1178;p73"/>
          <p:cNvSpPr txBox="1"/>
          <p:nvPr/>
        </p:nvSpPr>
        <p:spPr>
          <a:xfrm>
            <a:off x="3609053" y="4465482"/>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9</a:t>
            </a:r>
            <a:endParaRPr sz="1800">
              <a:solidFill>
                <a:schemeClr val="dk1"/>
              </a:solidFill>
              <a:latin typeface="Lexend"/>
              <a:ea typeface="Lexend"/>
              <a:cs typeface="Lexend"/>
              <a:sym typeface="Lexend"/>
            </a:endParaRPr>
          </a:p>
        </p:txBody>
      </p:sp>
      <p:sp>
        <p:nvSpPr>
          <p:cNvPr id="1179" name="Google Shape;1179;p73"/>
          <p:cNvSpPr txBox="1"/>
          <p:nvPr/>
        </p:nvSpPr>
        <p:spPr>
          <a:xfrm>
            <a:off x="4096273" y="4465482"/>
            <a:ext cx="57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p:txBody>
      </p:sp>
      <p:sp>
        <p:nvSpPr>
          <p:cNvPr id="1180" name="Google Shape;1180;p73"/>
          <p:cNvSpPr txBox="1"/>
          <p:nvPr/>
        </p:nvSpPr>
        <p:spPr>
          <a:xfrm>
            <a:off x="4743975" y="2740500"/>
            <a:ext cx="4109100" cy="736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Tirada suurtogalka ah ee tiriyeyaasha (counters) waa {2, 3, 4, 5, 6, 7, 8, 9, 10}</a:t>
            </a:r>
            <a:endParaRPr sz="1800">
              <a:latin typeface="Lexend"/>
              <a:ea typeface="Lexend"/>
              <a:cs typeface="Lexend"/>
              <a:sym typeface="Lexend"/>
            </a:endParaRPr>
          </a:p>
        </p:txBody>
      </p:sp>
      <p:sp>
        <p:nvSpPr>
          <p:cNvPr id="1181" name="Google Shape;1181;p73"/>
          <p:cNvSpPr txBox="1"/>
          <p:nvPr/>
        </p:nvSpPr>
        <p:spPr>
          <a:xfrm>
            <a:off x="4766975" y="3595150"/>
            <a:ext cx="4109100" cy="736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Natiijooyinkan (outcomes) iskuma dhigma suurtogalnimada (equally likely).</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sp>
        <p:nvSpPr>
          <p:cNvPr id="1186" name="Google Shape;1186;p74"/>
          <p:cNvSpPr txBox="1"/>
          <p:nvPr>
            <p:ph idx="1" type="body"/>
          </p:nvPr>
        </p:nvSpPr>
        <p:spPr>
          <a:xfrm>
            <a:off x="324000" y="759300"/>
            <a:ext cx="8237700" cy="42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Labada wareejiye (spinners) waa la wareejin doonaa (spun) nambaradana waa la isku dhufan doonaa (multiplied). Buuxi shaxda natiijada (outcome table).</a:t>
            </a:r>
            <a:r>
              <a:rPr b="1" lang="en-GB">
                <a:latin typeface="Lexend"/>
              </a:rPr>
              <a:t/>
            </a:r>
            <a:r>
              <a:rPr lang="en-GB">
                <a:latin typeface="Lexend"/>
              </a:rPr>
              <a:t/>
            </a:r>
            <a:endParaRPr/>
          </a:p>
        </p:txBody>
      </p:sp>
      <p:sp>
        <p:nvSpPr>
          <p:cNvPr id="1187" name="Google Shape;1187;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Shaxda natiijada (outcome table) ee tijaabo laba heer ah (two-stage trial)</a:t>
            </a:r>
            <a:endParaRPr/>
          </a:p>
        </p:txBody>
      </p:sp>
      <p:sp>
        <p:nvSpPr>
          <p:cNvPr id="1188" name="Google Shape;1188;p74"/>
          <p:cNvSpPr txBox="1"/>
          <p:nvPr/>
        </p:nvSpPr>
        <p:spPr>
          <a:xfrm>
            <a:off x="2185902" y="2759500"/>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4</a:t>
            </a:r>
            <a:endParaRPr sz="2000">
              <a:solidFill>
                <a:schemeClr val="dk1"/>
              </a:solidFill>
              <a:latin typeface="Kalam"/>
              <a:ea typeface="Kalam"/>
              <a:cs typeface="Kalam"/>
              <a:sym typeface="Kalam"/>
            </a:endParaRPr>
          </a:p>
        </p:txBody>
      </p:sp>
      <p:sp>
        <p:nvSpPr>
          <p:cNvPr id="1189" name="Google Shape;1189;p74"/>
          <p:cNvSpPr txBox="1"/>
          <p:nvPr/>
        </p:nvSpPr>
        <p:spPr>
          <a:xfrm>
            <a:off x="2708102" y="2759500"/>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8</a:t>
            </a:r>
            <a:endParaRPr sz="2000">
              <a:solidFill>
                <a:schemeClr val="dk1"/>
              </a:solidFill>
              <a:latin typeface="Kalam"/>
              <a:ea typeface="Kalam"/>
              <a:cs typeface="Kalam"/>
              <a:sym typeface="Kalam"/>
            </a:endParaRPr>
          </a:p>
        </p:txBody>
      </p:sp>
      <p:sp>
        <p:nvSpPr>
          <p:cNvPr id="1190" name="Google Shape;1190;p74"/>
          <p:cNvSpPr txBox="1"/>
          <p:nvPr/>
        </p:nvSpPr>
        <p:spPr>
          <a:xfrm>
            <a:off x="3230302" y="27904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12</a:t>
            </a:r>
            <a:endParaRPr sz="2000">
              <a:solidFill>
                <a:schemeClr val="dk1"/>
              </a:solidFill>
              <a:latin typeface="Kalam"/>
              <a:ea typeface="Kalam"/>
              <a:cs typeface="Kalam"/>
              <a:sym typeface="Kalam"/>
            </a:endParaRPr>
          </a:p>
        </p:txBody>
      </p:sp>
      <p:sp>
        <p:nvSpPr>
          <p:cNvPr id="1191" name="Google Shape;1191;p74"/>
          <p:cNvSpPr txBox="1"/>
          <p:nvPr/>
        </p:nvSpPr>
        <p:spPr>
          <a:xfrm>
            <a:off x="2185902" y="3447375"/>
            <a:ext cx="4458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5</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192" name="Google Shape;1192;p74"/>
          <p:cNvSpPr txBox="1"/>
          <p:nvPr/>
        </p:nvSpPr>
        <p:spPr>
          <a:xfrm>
            <a:off x="2708102" y="34473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10</a:t>
            </a:r>
            <a:endParaRPr sz="2000">
              <a:solidFill>
                <a:schemeClr val="dk1"/>
              </a:solidFill>
              <a:latin typeface="Kalam"/>
              <a:ea typeface="Kalam"/>
              <a:cs typeface="Kalam"/>
              <a:sym typeface="Kalam"/>
            </a:endParaRPr>
          </a:p>
        </p:txBody>
      </p:sp>
      <p:sp>
        <p:nvSpPr>
          <p:cNvPr id="1193" name="Google Shape;1193;p74"/>
          <p:cNvSpPr txBox="1"/>
          <p:nvPr/>
        </p:nvSpPr>
        <p:spPr>
          <a:xfrm>
            <a:off x="3230302" y="3472306"/>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15</a:t>
            </a:r>
            <a:endParaRPr sz="2000">
              <a:solidFill>
                <a:schemeClr val="dk1"/>
              </a:solidFill>
              <a:latin typeface="Kalam"/>
              <a:ea typeface="Kalam"/>
              <a:cs typeface="Kalam"/>
              <a:sym typeface="Kalam"/>
            </a:endParaRPr>
          </a:p>
        </p:txBody>
      </p:sp>
      <p:sp>
        <p:nvSpPr>
          <p:cNvPr id="1194" name="Google Shape;1194;p74"/>
          <p:cNvSpPr txBox="1"/>
          <p:nvPr/>
        </p:nvSpPr>
        <p:spPr>
          <a:xfrm>
            <a:off x="2185902" y="4109500"/>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6</a:t>
            </a:r>
            <a:endParaRPr sz="2000">
              <a:solidFill>
                <a:schemeClr val="dk1"/>
              </a:solidFill>
              <a:latin typeface="Kalam"/>
              <a:ea typeface="Kalam"/>
              <a:cs typeface="Kalam"/>
              <a:sym typeface="Kalam"/>
            </a:endParaRPr>
          </a:p>
        </p:txBody>
      </p:sp>
      <p:sp>
        <p:nvSpPr>
          <p:cNvPr id="1195" name="Google Shape;1195;p74"/>
          <p:cNvSpPr txBox="1"/>
          <p:nvPr/>
        </p:nvSpPr>
        <p:spPr>
          <a:xfrm>
            <a:off x="2708102" y="4109500"/>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12</a:t>
            </a:r>
            <a:endParaRPr sz="2000">
              <a:solidFill>
                <a:schemeClr val="dk1"/>
              </a:solidFill>
              <a:latin typeface="Kalam"/>
              <a:ea typeface="Kalam"/>
              <a:cs typeface="Kalam"/>
              <a:sym typeface="Kalam"/>
            </a:endParaRPr>
          </a:p>
        </p:txBody>
      </p:sp>
      <p:sp>
        <p:nvSpPr>
          <p:cNvPr id="1196" name="Google Shape;1196;p74"/>
          <p:cNvSpPr txBox="1"/>
          <p:nvPr/>
        </p:nvSpPr>
        <p:spPr>
          <a:xfrm>
            <a:off x="3230302" y="4109500"/>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18</a:t>
            </a:r>
            <a:endParaRPr sz="2000">
              <a:solidFill>
                <a:schemeClr val="dk1"/>
              </a:solidFill>
              <a:latin typeface="Kalam"/>
              <a:ea typeface="Kalam"/>
              <a:cs typeface="Kalam"/>
              <a:sym typeface="Kalam"/>
            </a:endParaRPr>
          </a:p>
        </p:txBody>
      </p:sp>
      <p:sp>
        <p:nvSpPr>
          <p:cNvPr id="1197" name="Google Shape;1197;p74"/>
          <p:cNvSpPr/>
          <p:nvPr/>
        </p:nvSpPr>
        <p:spPr>
          <a:xfrm>
            <a:off x="4712044" y="1735581"/>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8" name="Google Shape;1198;p74"/>
          <p:cNvSpPr/>
          <p:nvPr/>
        </p:nvSpPr>
        <p:spPr>
          <a:xfrm rot="7199698">
            <a:off x="4721854" y="1745513"/>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9" name="Google Shape;1199;p74"/>
          <p:cNvSpPr/>
          <p:nvPr/>
        </p:nvSpPr>
        <p:spPr>
          <a:xfrm rot="-7211730">
            <a:off x="4722056" y="1745650"/>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0" name="Google Shape;1200;p74"/>
          <p:cNvSpPr/>
          <p:nvPr/>
        </p:nvSpPr>
        <p:spPr>
          <a:xfrm>
            <a:off x="4722012" y="1745591"/>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1" name="Google Shape;1201;p74"/>
          <p:cNvSpPr txBox="1"/>
          <p:nvPr/>
        </p:nvSpPr>
        <p:spPr>
          <a:xfrm>
            <a:off x="5404454" y="2009431"/>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202" name="Google Shape;1202;p74"/>
          <p:cNvSpPr txBox="1"/>
          <p:nvPr/>
        </p:nvSpPr>
        <p:spPr>
          <a:xfrm>
            <a:off x="5124014" y="2417911"/>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203" name="Google Shape;1203;p74"/>
          <p:cNvSpPr txBox="1"/>
          <p:nvPr/>
        </p:nvSpPr>
        <p:spPr>
          <a:xfrm>
            <a:off x="4893854" y="2009431"/>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grpSp>
        <p:nvGrpSpPr>
          <p:cNvPr id="1204" name="Google Shape;1204;p74"/>
          <p:cNvGrpSpPr/>
          <p:nvPr/>
        </p:nvGrpSpPr>
        <p:grpSpPr>
          <a:xfrm>
            <a:off x="5247665" y="1792368"/>
            <a:ext cx="62922" cy="547386"/>
            <a:chOff x="996050" y="213293"/>
            <a:chExt cx="93900" cy="909732"/>
          </a:xfrm>
        </p:grpSpPr>
        <p:cxnSp>
          <p:nvCxnSpPr>
            <p:cNvPr id="1205" name="Google Shape;1205;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06" name="Google Shape;1206;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07" name="Google Shape;1207;p74"/>
          <p:cNvSpPr/>
          <p:nvPr/>
        </p:nvSpPr>
        <p:spPr>
          <a:xfrm>
            <a:off x="6577119" y="16566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208" name="Google Shape;1208;p74"/>
          <p:cNvGrpSpPr/>
          <p:nvPr/>
        </p:nvGrpSpPr>
        <p:grpSpPr>
          <a:xfrm flipH="1" rot="-5400000">
            <a:off x="1400514" y="2375133"/>
            <a:ext cx="2489298" cy="1892525"/>
            <a:chOff x="3174075" y="2574525"/>
            <a:chExt cx="3000600" cy="1892525"/>
          </a:xfrm>
        </p:grpSpPr>
        <p:cxnSp>
          <p:nvCxnSpPr>
            <p:cNvPr id="1209" name="Google Shape;1209;p74"/>
            <p:cNvCxnSpPr/>
            <p:nvPr/>
          </p:nvCxnSpPr>
          <p:spPr>
            <a:xfrm>
              <a:off x="3757011" y="2574525"/>
              <a:ext cx="0" cy="1884300"/>
            </a:xfrm>
            <a:prstGeom prst="straightConnector1">
              <a:avLst/>
            </a:prstGeom>
            <a:noFill/>
            <a:ln cap="flat" cmpd="sng" w="38100">
              <a:solidFill>
                <a:schemeClr val="dk1"/>
              </a:solidFill>
              <a:prstDash val="solid"/>
              <a:round/>
              <a:headEnd len="med" w="med" type="none"/>
              <a:tailEnd len="med" w="med" type="none"/>
            </a:ln>
          </p:spPr>
        </p:cxnSp>
        <p:cxnSp>
          <p:nvCxnSpPr>
            <p:cNvPr id="1210" name="Google Shape;1210;p74"/>
            <p:cNvCxnSpPr/>
            <p:nvPr/>
          </p:nvCxnSpPr>
          <p:spPr>
            <a:xfrm>
              <a:off x="4593562"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211" name="Google Shape;1211;p74"/>
            <p:cNvCxnSpPr/>
            <p:nvPr/>
          </p:nvCxnSpPr>
          <p:spPr>
            <a:xfrm>
              <a:off x="5422338"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212" name="Google Shape;1212;p74"/>
            <p:cNvCxnSpPr/>
            <p:nvPr/>
          </p:nvCxnSpPr>
          <p:spPr>
            <a:xfrm rot="10800000">
              <a:off x="3174075" y="28824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213" name="Google Shape;1213;p74"/>
            <p:cNvCxnSpPr/>
            <p:nvPr/>
          </p:nvCxnSpPr>
          <p:spPr>
            <a:xfrm rot="10800000">
              <a:off x="3174075" y="34155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214" name="Google Shape;1214;p74"/>
            <p:cNvCxnSpPr/>
            <p:nvPr/>
          </p:nvCxnSpPr>
          <p:spPr>
            <a:xfrm rot="10800000">
              <a:off x="3174075" y="3941925"/>
              <a:ext cx="3000600" cy="0"/>
            </a:xfrm>
            <a:prstGeom prst="straightConnector1">
              <a:avLst/>
            </a:prstGeom>
            <a:noFill/>
            <a:ln cap="flat" cmpd="sng" w="38100">
              <a:solidFill>
                <a:schemeClr val="dk1"/>
              </a:solidFill>
              <a:prstDash val="solid"/>
              <a:round/>
              <a:headEnd len="med" w="med" type="none"/>
              <a:tailEnd len="med" w="med" type="none"/>
            </a:ln>
          </p:spPr>
        </p:cxnSp>
        <p:sp>
          <p:nvSpPr>
            <p:cNvPr id="1215" name="Google Shape;1215;p74"/>
            <p:cNvSpPr txBox="1"/>
            <p:nvPr/>
          </p:nvSpPr>
          <p:spPr>
            <a:xfrm rot="-5400000">
              <a:off x="4124457" y="2542480"/>
              <a:ext cx="1911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216" name="Google Shape;1216;p74"/>
            <p:cNvSpPr txBox="1"/>
            <p:nvPr/>
          </p:nvSpPr>
          <p:spPr>
            <a:xfrm rot="-5400000">
              <a:off x="4822996" y="2631880"/>
              <a:ext cx="3699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217" name="Google Shape;1217;p74"/>
            <p:cNvSpPr txBox="1"/>
            <p:nvPr/>
          </p:nvSpPr>
          <p:spPr>
            <a:xfrm rot="-5400000">
              <a:off x="3414407" y="2981992"/>
              <a:ext cx="1146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218" name="Google Shape;1218;p74"/>
            <p:cNvSpPr txBox="1"/>
            <p:nvPr/>
          </p:nvSpPr>
          <p:spPr>
            <a:xfrm rot="-5400000">
              <a:off x="3414407" y="3511717"/>
              <a:ext cx="1146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cxnSp>
          <p:nvCxnSpPr>
            <p:cNvPr id="1219" name="Google Shape;1219;p74"/>
            <p:cNvCxnSpPr/>
            <p:nvPr/>
          </p:nvCxnSpPr>
          <p:spPr>
            <a:xfrm>
              <a:off x="6158952"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220" name="Google Shape;1220;p74"/>
            <p:cNvCxnSpPr/>
            <p:nvPr/>
          </p:nvCxnSpPr>
          <p:spPr>
            <a:xfrm rot="10800000">
              <a:off x="3174075" y="4467050"/>
              <a:ext cx="3000600" cy="0"/>
            </a:xfrm>
            <a:prstGeom prst="straightConnector1">
              <a:avLst/>
            </a:prstGeom>
            <a:noFill/>
            <a:ln cap="flat" cmpd="sng" w="38100">
              <a:solidFill>
                <a:schemeClr val="dk1"/>
              </a:solidFill>
              <a:prstDash val="solid"/>
              <a:round/>
              <a:headEnd len="med" w="med" type="none"/>
              <a:tailEnd len="med" w="med" type="none"/>
            </a:ln>
          </p:spPr>
        </p:cxnSp>
        <p:sp>
          <p:nvSpPr>
            <p:cNvPr id="1221" name="Google Shape;1221;p74"/>
            <p:cNvSpPr txBox="1"/>
            <p:nvPr/>
          </p:nvSpPr>
          <p:spPr>
            <a:xfrm rot="-5400000">
              <a:off x="3389782" y="4037391"/>
              <a:ext cx="1929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222" name="Google Shape;1222;p74"/>
            <p:cNvSpPr txBox="1"/>
            <p:nvPr/>
          </p:nvSpPr>
          <p:spPr>
            <a:xfrm rot="-5400000">
              <a:off x="5695091" y="2542480"/>
              <a:ext cx="191100" cy="33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sp>
        <p:nvSpPr>
          <p:cNvPr id="1223" name="Google Shape;1223;p74"/>
          <p:cNvSpPr/>
          <p:nvPr/>
        </p:nvSpPr>
        <p:spPr>
          <a:xfrm rot="7199698">
            <a:off x="6586929" y="16665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24" name="Google Shape;1224;p74"/>
          <p:cNvSpPr/>
          <p:nvPr/>
        </p:nvSpPr>
        <p:spPr>
          <a:xfrm rot="-7211730">
            <a:off x="6587131" y="16666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25" name="Google Shape;1225;p74"/>
          <p:cNvSpPr/>
          <p:nvPr/>
        </p:nvSpPr>
        <p:spPr>
          <a:xfrm>
            <a:off x="6587087" y="16666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26" name="Google Shape;1226;p74"/>
          <p:cNvSpPr txBox="1"/>
          <p:nvPr/>
        </p:nvSpPr>
        <p:spPr>
          <a:xfrm>
            <a:off x="7269529" y="19304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6</a:t>
            </a:r>
            <a:endParaRPr sz="1600">
              <a:solidFill>
                <a:srgbClr val="FFFFFF"/>
              </a:solidFill>
              <a:latin typeface="Lexend"/>
              <a:ea typeface="Lexend"/>
              <a:cs typeface="Lexend"/>
              <a:sym typeface="Lexend"/>
            </a:endParaRPr>
          </a:p>
        </p:txBody>
      </p:sp>
      <p:sp>
        <p:nvSpPr>
          <p:cNvPr id="1227" name="Google Shape;1227;p74"/>
          <p:cNvSpPr txBox="1"/>
          <p:nvPr/>
        </p:nvSpPr>
        <p:spPr>
          <a:xfrm>
            <a:off x="6989089" y="233893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5</a:t>
            </a:r>
            <a:endParaRPr sz="1600">
              <a:solidFill>
                <a:srgbClr val="FFFFFF"/>
              </a:solidFill>
              <a:latin typeface="Lexend"/>
              <a:ea typeface="Lexend"/>
              <a:cs typeface="Lexend"/>
              <a:sym typeface="Lexend"/>
            </a:endParaRPr>
          </a:p>
        </p:txBody>
      </p:sp>
      <p:sp>
        <p:nvSpPr>
          <p:cNvPr id="1228" name="Google Shape;1228;p74"/>
          <p:cNvSpPr txBox="1"/>
          <p:nvPr/>
        </p:nvSpPr>
        <p:spPr>
          <a:xfrm>
            <a:off x="6758929" y="1930456"/>
            <a:ext cx="42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229" name="Google Shape;1229;p74"/>
          <p:cNvGrpSpPr/>
          <p:nvPr/>
        </p:nvGrpSpPr>
        <p:grpSpPr>
          <a:xfrm>
            <a:off x="7112740" y="1713393"/>
            <a:ext cx="62922" cy="547386"/>
            <a:chOff x="996050" y="213293"/>
            <a:chExt cx="93900" cy="909732"/>
          </a:xfrm>
        </p:grpSpPr>
        <p:cxnSp>
          <p:nvCxnSpPr>
            <p:cNvPr id="1230" name="Google Shape;1230;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31" name="Google Shape;1231;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sp>
        <p:nvSpPr>
          <p:cNvPr id="1236" name="Google Shape;1236;p7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(outcome table) ee tijaabo laba heer ah (two-stage trial)</a:t>
            </a:r>
            <a:r>
              <a:rPr lang="en-GB" sz="1100">
                <a:latin typeface="Lexend"/>
              </a:rPr>
              <a:t/>
            </a:r>
            <a:endParaRPr/>
          </a:p>
        </p:txBody>
      </p:sp>
      <p:sp>
        <p:nvSpPr>
          <p:cNvPr id="1237" name="Google Shape;1237;p7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Wareeggan (spinner) waxaa la wareejin doonaa laba jeer oo qayb ka mid ah tijaabo laba heer ah (two-stage trial). Buuxi shaxda natiijada (outcome table) si aad u muujiso dhammaan natiijooyinka suurtagalka ah.</a:t>
            </a:r>
            <a:r>
              <a:rPr b="1" lang="en-GB" sz="1100">
                <a:latin typeface="Lexend"/>
              </a:rPr>
              <a:t/>
            </a:r>
            <a:r>
              <a:rPr lang="en-GB" sz="1100">
                <a:latin typeface="Lexend"/>
              </a:rPr>
              <a:t/>
            </a:r>
            <a:endParaRPr sz="1800"/>
          </a:p>
        </p:txBody>
      </p:sp>
      <p:grpSp>
        <p:nvGrpSpPr>
          <p:cNvPr id="1238" name="Google Shape;1238;p75"/>
          <p:cNvGrpSpPr/>
          <p:nvPr/>
        </p:nvGrpSpPr>
        <p:grpSpPr>
          <a:xfrm>
            <a:off x="4469475" y="1485000"/>
            <a:ext cx="3000600" cy="1915250"/>
            <a:chOff x="3174075" y="2551800"/>
            <a:chExt cx="3000600" cy="1915250"/>
          </a:xfrm>
        </p:grpSpPr>
        <p:cxnSp>
          <p:nvCxnSpPr>
            <p:cNvPr id="1239" name="Google Shape;1239;p75"/>
            <p:cNvCxnSpPr/>
            <p:nvPr/>
          </p:nvCxnSpPr>
          <p:spPr>
            <a:xfrm>
              <a:off x="3757000" y="2574525"/>
              <a:ext cx="0" cy="1884300"/>
            </a:xfrm>
            <a:prstGeom prst="straightConnector1">
              <a:avLst/>
            </a:prstGeom>
            <a:noFill/>
            <a:ln cap="flat" cmpd="sng" w="38100">
              <a:solidFill>
                <a:schemeClr val="dk1"/>
              </a:solidFill>
              <a:prstDash val="solid"/>
              <a:round/>
              <a:headEnd len="med" w="med" type="none"/>
              <a:tailEnd len="med" w="med" type="none"/>
            </a:ln>
          </p:spPr>
        </p:cxnSp>
        <p:cxnSp>
          <p:nvCxnSpPr>
            <p:cNvPr id="1240" name="Google Shape;1240;p75"/>
            <p:cNvCxnSpPr/>
            <p:nvPr/>
          </p:nvCxnSpPr>
          <p:spPr>
            <a:xfrm>
              <a:off x="459355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241" name="Google Shape;1241;p75"/>
            <p:cNvCxnSpPr/>
            <p:nvPr/>
          </p:nvCxnSpPr>
          <p:spPr>
            <a:xfrm>
              <a:off x="542233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242" name="Google Shape;1242;p75"/>
            <p:cNvCxnSpPr/>
            <p:nvPr/>
          </p:nvCxnSpPr>
          <p:spPr>
            <a:xfrm rot="10800000">
              <a:off x="3174075" y="28824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243" name="Google Shape;1243;p75"/>
            <p:cNvCxnSpPr/>
            <p:nvPr/>
          </p:nvCxnSpPr>
          <p:spPr>
            <a:xfrm rot="10800000">
              <a:off x="3174075" y="34155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244" name="Google Shape;1244;p75"/>
            <p:cNvCxnSpPr/>
            <p:nvPr/>
          </p:nvCxnSpPr>
          <p:spPr>
            <a:xfrm rot="10800000">
              <a:off x="3174075" y="3941925"/>
              <a:ext cx="3000600" cy="0"/>
            </a:xfrm>
            <a:prstGeom prst="straightConnector1">
              <a:avLst/>
            </a:prstGeom>
            <a:noFill/>
            <a:ln cap="flat" cmpd="sng" w="38100">
              <a:solidFill>
                <a:schemeClr val="dk1"/>
              </a:solidFill>
              <a:prstDash val="solid"/>
              <a:round/>
              <a:headEnd len="med" w="med" type="none"/>
              <a:tailEnd len="med" w="med" type="none"/>
            </a:ln>
          </p:spPr>
        </p:cxnSp>
        <p:sp>
          <p:nvSpPr>
            <p:cNvPr id="1245" name="Google Shape;1245;p75"/>
            <p:cNvSpPr txBox="1"/>
            <p:nvPr/>
          </p:nvSpPr>
          <p:spPr>
            <a:xfrm>
              <a:off x="4104775" y="2574525"/>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46" name="Google Shape;1246;p75"/>
            <p:cNvSpPr txBox="1"/>
            <p:nvPr/>
          </p:nvSpPr>
          <p:spPr>
            <a:xfrm>
              <a:off x="4937438"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47" name="Google Shape;1247;p75"/>
            <p:cNvSpPr txBox="1"/>
            <p:nvPr/>
          </p:nvSpPr>
          <p:spPr>
            <a:xfrm>
              <a:off x="3402525" y="3010425"/>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48" name="Google Shape;1248;p75"/>
            <p:cNvSpPr txBox="1"/>
            <p:nvPr/>
          </p:nvSpPr>
          <p:spPr>
            <a:xfrm>
              <a:off x="3402525" y="3540150"/>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cxnSp>
          <p:nvCxnSpPr>
            <p:cNvPr id="1249" name="Google Shape;1249;p75"/>
            <p:cNvCxnSpPr/>
            <p:nvPr/>
          </p:nvCxnSpPr>
          <p:spPr>
            <a:xfrm>
              <a:off x="6158950"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250" name="Google Shape;1250;p75"/>
            <p:cNvCxnSpPr/>
            <p:nvPr/>
          </p:nvCxnSpPr>
          <p:spPr>
            <a:xfrm rot="10800000">
              <a:off x="3174075" y="4467050"/>
              <a:ext cx="3000600" cy="0"/>
            </a:xfrm>
            <a:prstGeom prst="straightConnector1">
              <a:avLst/>
            </a:prstGeom>
            <a:noFill/>
            <a:ln cap="flat" cmpd="sng" w="38100">
              <a:solidFill>
                <a:schemeClr val="dk1"/>
              </a:solidFill>
              <a:prstDash val="solid"/>
              <a:round/>
              <a:headEnd len="med" w="med" type="none"/>
              <a:tailEnd len="med" w="med" type="none"/>
            </a:ln>
          </p:spPr>
        </p:cxnSp>
        <p:sp>
          <p:nvSpPr>
            <p:cNvPr id="1251" name="Google Shape;1251;p75"/>
            <p:cNvSpPr txBox="1"/>
            <p:nvPr/>
          </p:nvSpPr>
          <p:spPr>
            <a:xfrm>
              <a:off x="3369950" y="4065900"/>
              <a:ext cx="232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52" name="Google Shape;1252;p75"/>
            <p:cNvSpPr txBox="1"/>
            <p:nvPr/>
          </p:nvSpPr>
          <p:spPr>
            <a:xfrm>
              <a:off x="5743093" y="2551800"/>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grpSp>
        <p:nvGrpSpPr>
          <p:cNvPr id="1253" name="Google Shape;1253;p75"/>
          <p:cNvGrpSpPr/>
          <p:nvPr/>
        </p:nvGrpSpPr>
        <p:grpSpPr>
          <a:xfrm>
            <a:off x="1512710" y="1396229"/>
            <a:ext cx="1526700" cy="1526700"/>
            <a:chOff x="6389510" y="634229"/>
            <a:chExt cx="1526700" cy="1526700"/>
          </a:xfrm>
        </p:grpSpPr>
        <p:sp>
          <p:nvSpPr>
            <p:cNvPr id="1254" name="Google Shape;1254;p75"/>
            <p:cNvSpPr/>
            <p:nvPr/>
          </p:nvSpPr>
          <p:spPr>
            <a:xfrm>
              <a:off x="6584544" y="8292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5" name="Google Shape;1255;p75"/>
            <p:cNvSpPr/>
            <p:nvPr/>
          </p:nvSpPr>
          <p:spPr>
            <a:xfrm rot="7199698">
              <a:off x="6594354" y="8391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6" name="Google Shape;1256;p75"/>
            <p:cNvSpPr/>
            <p:nvPr/>
          </p:nvSpPr>
          <p:spPr>
            <a:xfrm rot="-7211730">
              <a:off x="6594556" y="8392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7" name="Google Shape;1257;p75"/>
            <p:cNvSpPr/>
            <p:nvPr/>
          </p:nvSpPr>
          <p:spPr>
            <a:xfrm>
              <a:off x="6594512" y="8392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8" name="Google Shape;1258;p75"/>
            <p:cNvSpPr txBox="1"/>
            <p:nvPr/>
          </p:nvSpPr>
          <p:spPr>
            <a:xfrm>
              <a:off x="72769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259" name="Google Shape;1259;p75"/>
            <p:cNvSpPr txBox="1"/>
            <p:nvPr/>
          </p:nvSpPr>
          <p:spPr>
            <a:xfrm>
              <a:off x="6996514" y="151153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60" name="Google Shape;1260;p75"/>
            <p:cNvSpPr txBox="1"/>
            <p:nvPr/>
          </p:nvSpPr>
          <p:spPr>
            <a:xfrm>
              <a:off x="67663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1261" name="Google Shape;1261;p75"/>
            <p:cNvGrpSpPr/>
            <p:nvPr/>
          </p:nvGrpSpPr>
          <p:grpSpPr>
            <a:xfrm>
              <a:off x="7120165" y="885993"/>
              <a:ext cx="62922" cy="547386"/>
              <a:chOff x="996050" y="213293"/>
              <a:chExt cx="93900" cy="909732"/>
            </a:xfrm>
          </p:grpSpPr>
          <p:cxnSp>
            <p:nvCxnSpPr>
              <p:cNvPr id="1262" name="Google Shape;1262;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63" name="Google Shape;1263;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(outcome table) ee tijaabo laba heer ah (two-stage trial)</a:t>
            </a:r>
            <a:endParaRPr/>
          </a:p>
        </p:txBody>
      </p:sp>
      <p:sp>
        <p:nvSpPr>
          <p:cNvPr id="1269" name="Google Shape;1269;p7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Labada wareeg (spinners) ayaa la wareejin doonaa qayb ka mid ah tijaabo laba heer ah (two-stage trial). Buuxi shaxda natiijada (outcome table) si aad u muujiso dhammaan natiijooyinka suurtagalka ah.</a:t>
            </a:r>
            <a:r>
              <a:rPr lang="en-GB" sz="1100">
                <a:latin typeface="Lexend"/>
              </a:rPr>
              <a:t/>
            </a:r>
            <a:r>
              <a:rPr lang="en-GB" sz="1100">
                <a:latin typeface="Lexend"/>
              </a:rPr>
              <a:t/>
            </a:r>
            <a:r>
              <a:rPr b="1" lang="en-GB" sz="1100">
                <a:latin typeface="Lexend"/>
              </a:rPr>
              <a:t/>
            </a:r>
            <a:r>
              <a:rPr lang="en-GB" sz="1100">
                <a:latin typeface="Lexend"/>
              </a:rPr>
              <a:t/>
            </a:r>
            <a:endParaRPr sz="1800"/>
          </a:p>
        </p:txBody>
      </p:sp>
      <p:grpSp>
        <p:nvGrpSpPr>
          <p:cNvPr id="1270" name="Google Shape;1270;p76"/>
          <p:cNvGrpSpPr/>
          <p:nvPr/>
        </p:nvGrpSpPr>
        <p:grpSpPr>
          <a:xfrm>
            <a:off x="750710" y="1472429"/>
            <a:ext cx="1526700" cy="1526700"/>
            <a:chOff x="6389510" y="634229"/>
            <a:chExt cx="1526700" cy="1526700"/>
          </a:xfrm>
        </p:grpSpPr>
        <p:sp>
          <p:nvSpPr>
            <p:cNvPr id="1271" name="Google Shape;1271;p76"/>
            <p:cNvSpPr/>
            <p:nvPr/>
          </p:nvSpPr>
          <p:spPr>
            <a:xfrm>
              <a:off x="6584544" y="8292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2" name="Google Shape;1272;p76"/>
            <p:cNvSpPr/>
            <p:nvPr/>
          </p:nvSpPr>
          <p:spPr>
            <a:xfrm rot="7199698">
              <a:off x="6594354" y="8391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3" name="Google Shape;1273;p76"/>
            <p:cNvSpPr/>
            <p:nvPr/>
          </p:nvSpPr>
          <p:spPr>
            <a:xfrm rot="-7211730">
              <a:off x="6594556" y="8392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4" name="Google Shape;1274;p76"/>
            <p:cNvSpPr/>
            <p:nvPr/>
          </p:nvSpPr>
          <p:spPr>
            <a:xfrm>
              <a:off x="6594512" y="8392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5" name="Google Shape;1275;p76"/>
            <p:cNvSpPr txBox="1"/>
            <p:nvPr/>
          </p:nvSpPr>
          <p:spPr>
            <a:xfrm>
              <a:off x="72769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276" name="Google Shape;1276;p76"/>
            <p:cNvSpPr txBox="1"/>
            <p:nvPr/>
          </p:nvSpPr>
          <p:spPr>
            <a:xfrm>
              <a:off x="6996514" y="151153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77" name="Google Shape;1277;p76"/>
            <p:cNvSpPr txBox="1"/>
            <p:nvPr/>
          </p:nvSpPr>
          <p:spPr>
            <a:xfrm>
              <a:off x="67663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1278" name="Google Shape;1278;p76"/>
            <p:cNvGrpSpPr/>
            <p:nvPr/>
          </p:nvGrpSpPr>
          <p:grpSpPr>
            <a:xfrm>
              <a:off x="7120165" y="885993"/>
              <a:ext cx="62922" cy="547386"/>
              <a:chOff x="996050" y="213293"/>
              <a:chExt cx="93900" cy="909732"/>
            </a:xfrm>
          </p:grpSpPr>
          <p:cxnSp>
            <p:nvCxnSpPr>
              <p:cNvPr id="1279" name="Google Shape;1279;p7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80" name="Google Shape;1280;p7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281" name="Google Shape;1281;p76"/>
          <p:cNvSpPr/>
          <p:nvPr/>
        </p:nvSpPr>
        <p:spPr>
          <a:xfrm>
            <a:off x="2302950" y="2054025"/>
            <a:ext cx="1168500" cy="11685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2" name="Google Shape;1282;p76"/>
          <p:cNvSpPr/>
          <p:nvPr/>
        </p:nvSpPr>
        <p:spPr>
          <a:xfrm flipH="1">
            <a:off x="2313007" y="2064196"/>
            <a:ext cx="1148400" cy="1148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3" name="Google Shape;1283;p76"/>
          <p:cNvSpPr/>
          <p:nvPr/>
        </p:nvSpPr>
        <p:spPr>
          <a:xfrm>
            <a:off x="2313121" y="2064196"/>
            <a:ext cx="1148400" cy="11484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4" name="Google Shape;1284;p76"/>
          <p:cNvSpPr txBox="1"/>
          <p:nvPr/>
        </p:nvSpPr>
        <p:spPr>
          <a:xfrm>
            <a:off x="2421344" y="2390186"/>
            <a:ext cx="393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285" name="Google Shape;1285;p76"/>
          <p:cNvSpPr txBox="1"/>
          <p:nvPr/>
        </p:nvSpPr>
        <p:spPr>
          <a:xfrm>
            <a:off x="2977390" y="2390186"/>
            <a:ext cx="43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grpSp>
        <p:nvGrpSpPr>
          <p:cNvPr id="1286" name="Google Shape;1286;p76"/>
          <p:cNvGrpSpPr/>
          <p:nvPr/>
        </p:nvGrpSpPr>
        <p:grpSpPr>
          <a:xfrm>
            <a:off x="2853760" y="2117817"/>
            <a:ext cx="64706" cy="562942"/>
            <a:chOff x="996050" y="213293"/>
            <a:chExt cx="93900" cy="909732"/>
          </a:xfrm>
        </p:grpSpPr>
        <p:cxnSp>
          <p:nvCxnSpPr>
            <p:cNvPr id="1287" name="Google Shape;1287;p7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88" name="Google Shape;1288;p7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289" name="Google Shape;1289;p76"/>
          <p:cNvGrpSpPr/>
          <p:nvPr/>
        </p:nvGrpSpPr>
        <p:grpSpPr>
          <a:xfrm>
            <a:off x="4469525" y="1507725"/>
            <a:ext cx="2248209" cy="1892525"/>
            <a:chOff x="3174125" y="2574525"/>
            <a:chExt cx="2248209" cy="1892525"/>
          </a:xfrm>
        </p:grpSpPr>
        <p:cxnSp>
          <p:nvCxnSpPr>
            <p:cNvPr id="1290" name="Google Shape;1290;p76"/>
            <p:cNvCxnSpPr/>
            <p:nvPr/>
          </p:nvCxnSpPr>
          <p:spPr>
            <a:xfrm>
              <a:off x="3757000" y="2574525"/>
              <a:ext cx="0" cy="1884300"/>
            </a:xfrm>
            <a:prstGeom prst="straightConnector1">
              <a:avLst/>
            </a:prstGeom>
            <a:noFill/>
            <a:ln cap="flat" cmpd="sng" w="38100">
              <a:solidFill>
                <a:schemeClr val="dk1"/>
              </a:solidFill>
              <a:prstDash val="solid"/>
              <a:round/>
              <a:headEnd len="med" w="med" type="none"/>
              <a:tailEnd len="med" w="med" type="none"/>
            </a:ln>
          </p:spPr>
        </p:cxnSp>
        <p:cxnSp>
          <p:nvCxnSpPr>
            <p:cNvPr id="1291" name="Google Shape;1291;p76"/>
            <p:cNvCxnSpPr/>
            <p:nvPr/>
          </p:nvCxnSpPr>
          <p:spPr>
            <a:xfrm>
              <a:off x="459355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292" name="Google Shape;1292;p76"/>
            <p:cNvCxnSpPr/>
            <p:nvPr/>
          </p:nvCxnSpPr>
          <p:spPr>
            <a:xfrm rot="10800000">
              <a:off x="3174125" y="2882475"/>
              <a:ext cx="2248200" cy="0"/>
            </a:xfrm>
            <a:prstGeom prst="straightConnector1">
              <a:avLst/>
            </a:prstGeom>
            <a:noFill/>
            <a:ln cap="flat" cmpd="sng" w="38100">
              <a:solidFill>
                <a:schemeClr val="dk1"/>
              </a:solidFill>
              <a:prstDash val="solid"/>
              <a:round/>
              <a:headEnd len="med" w="med" type="none"/>
              <a:tailEnd len="med" w="med" type="none"/>
            </a:ln>
          </p:spPr>
        </p:cxnSp>
        <p:cxnSp>
          <p:nvCxnSpPr>
            <p:cNvPr id="1293" name="Google Shape;1293;p76"/>
            <p:cNvCxnSpPr/>
            <p:nvPr/>
          </p:nvCxnSpPr>
          <p:spPr>
            <a:xfrm rot="10800000">
              <a:off x="3174125" y="3415575"/>
              <a:ext cx="2248200" cy="0"/>
            </a:xfrm>
            <a:prstGeom prst="straightConnector1">
              <a:avLst/>
            </a:prstGeom>
            <a:noFill/>
            <a:ln cap="flat" cmpd="sng" w="38100">
              <a:solidFill>
                <a:schemeClr val="dk1"/>
              </a:solidFill>
              <a:prstDash val="solid"/>
              <a:round/>
              <a:headEnd len="med" w="med" type="none"/>
              <a:tailEnd len="med" w="med" type="none"/>
            </a:ln>
          </p:spPr>
        </p:cxnSp>
        <p:cxnSp>
          <p:nvCxnSpPr>
            <p:cNvPr id="1294" name="Google Shape;1294;p76"/>
            <p:cNvCxnSpPr/>
            <p:nvPr/>
          </p:nvCxnSpPr>
          <p:spPr>
            <a:xfrm rot="10800000">
              <a:off x="3174125" y="3941925"/>
              <a:ext cx="2248200" cy="0"/>
            </a:xfrm>
            <a:prstGeom prst="straightConnector1">
              <a:avLst/>
            </a:prstGeom>
            <a:noFill/>
            <a:ln cap="flat" cmpd="sng" w="38100">
              <a:solidFill>
                <a:schemeClr val="dk1"/>
              </a:solidFill>
              <a:prstDash val="solid"/>
              <a:round/>
              <a:headEnd len="med" w="med" type="none"/>
              <a:tailEnd len="med" w="med" type="none"/>
            </a:ln>
          </p:spPr>
        </p:cxnSp>
        <p:sp>
          <p:nvSpPr>
            <p:cNvPr id="1295" name="Google Shape;1295;p76"/>
            <p:cNvSpPr txBox="1"/>
            <p:nvPr/>
          </p:nvSpPr>
          <p:spPr>
            <a:xfrm>
              <a:off x="4104775" y="2574525"/>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296" name="Google Shape;1296;p76"/>
            <p:cNvSpPr txBox="1"/>
            <p:nvPr/>
          </p:nvSpPr>
          <p:spPr>
            <a:xfrm>
              <a:off x="4937438"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297" name="Google Shape;1297;p76"/>
            <p:cNvSpPr txBox="1"/>
            <p:nvPr/>
          </p:nvSpPr>
          <p:spPr>
            <a:xfrm>
              <a:off x="3402525" y="3010425"/>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98" name="Google Shape;1298;p76"/>
            <p:cNvSpPr txBox="1"/>
            <p:nvPr/>
          </p:nvSpPr>
          <p:spPr>
            <a:xfrm>
              <a:off x="3402525" y="3540150"/>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99" name="Google Shape;1299;p76"/>
            <p:cNvSpPr txBox="1"/>
            <p:nvPr/>
          </p:nvSpPr>
          <p:spPr>
            <a:xfrm>
              <a:off x="3369950" y="4065900"/>
              <a:ext cx="232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cxnSp>
          <p:nvCxnSpPr>
            <p:cNvPr id="1300" name="Google Shape;1300;p76"/>
            <p:cNvCxnSpPr/>
            <p:nvPr/>
          </p:nvCxnSpPr>
          <p:spPr>
            <a:xfrm rot="10800000">
              <a:off x="3174125" y="4467050"/>
              <a:ext cx="2248200" cy="0"/>
            </a:xfrm>
            <a:prstGeom prst="straightConnector1">
              <a:avLst/>
            </a:prstGeom>
            <a:noFill/>
            <a:ln cap="flat" cmpd="sng" w="38100">
              <a:solidFill>
                <a:schemeClr val="dk1"/>
              </a:solidFill>
              <a:prstDash val="solid"/>
              <a:round/>
              <a:headEnd len="med" w="med" type="none"/>
              <a:tailEnd len="med" w="med" type="none"/>
            </a:ln>
          </p:spPr>
        </p:cxnSp>
        <p:cxnSp>
          <p:nvCxnSpPr>
            <p:cNvPr id="1301" name="Google Shape;1301;p76"/>
            <p:cNvCxnSpPr/>
            <p:nvPr/>
          </p:nvCxnSpPr>
          <p:spPr>
            <a:xfrm>
              <a:off x="5422334" y="2574525"/>
              <a:ext cx="0" cy="18759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sp>
        <p:nvSpPr>
          <p:cNvPr id="1306" name="Google Shape;1306;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(outcome table) ee tijaabo laba heer ah (two-stage trial)</a:t>
            </a:r>
            <a:endParaRPr/>
          </a:p>
        </p:txBody>
      </p:sp>
      <p:sp>
        <p:nvSpPr>
          <p:cNvPr id="1307" name="Google Shape;1307;p77"/>
          <p:cNvSpPr txBox="1"/>
          <p:nvPr>
            <p:ph idx="1" type="body"/>
          </p:nvPr>
        </p:nvSpPr>
        <p:spPr>
          <a:xfrm>
            <a:off x="324000" y="759300"/>
            <a:ext cx="8237700" cy="1135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Layla iyo Isra waxay ciyaarayaan ciyaarta 'dhagax, warqad, maqas' (rock, paper, scissors), halkaas oo dhagax uu ka adkaado maqas, maqas uu ka adkaado warqad, iyo warqad ay ka adkaato dhagax.</a:t>
            </a:r>
            <a:r>
              <a:rPr lang="en-GB" sz="1100">
                <a:latin typeface="Lexend"/>
              </a:rPr>
              <a:t/>
            </a:r>
            <a:endParaRPr sz="1800"/>
          </a:p>
          <a:p>
            <a:pPr indent="0" lvl="0" marL="0" rtl="0" algn="l">
              <a:spcBef>
                <a:spcPts val="1000"/>
              </a:spcBef>
              <a:spcAft>
                <a:spcPts val="1000"/>
              </a:spcAft>
              <a:buNone/>
            </a:pPr>
            <a:r>
              <a:rPr lang="en-GB" sz="1100">
                <a:latin typeface="Lexend"/>
              </a:rPr>
              <a:t>Buuxi shaxda natiijada (outcome table) si aad u muujiso marka qof kastaa guuleysto.</a:t>
            </a:r>
            <a:r>
              <a:rPr b="1" lang="en-GB" sz="1100">
                <a:latin typeface="Lexend"/>
              </a:rPr>
              <a:t/>
            </a:r>
            <a:r>
              <a:rPr lang="en-GB" sz="1100">
                <a:latin typeface="Lexend"/>
              </a:rPr>
              <a:t/>
            </a:r>
            <a:endParaRPr sz="1800"/>
          </a:p>
        </p:txBody>
      </p:sp>
      <p:sp>
        <p:nvSpPr>
          <p:cNvPr id="1308" name="Google Shape;1308;p77"/>
          <p:cNvSpPr txBox="1"/>
          <p:nvPr/>
        </p:nvSpPr>
        <p:spPr>
          <a:xfrm>
            <a:off x="2421344" y="2847386"/>
            <a:ext cx="393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309" name="Google Shape;1309;p77"/>
          <p:cNvSpPr txBox="1"/>
          <p:nvPr/>
        </p:nvSpPr>
        <p:spPr>
          <a:xfrm>
            <a:off x="2977390" y="2847386"/>
            <a:ext cx="43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grpSp>
        <p:nvGrpSpPr>
          <p:cNvPr id="1310" name="Google Shape;1310;p77"/>
          <p:cNvGrpSpPr/>
          <p:nvPr/>
        </p:nvGrpSpPr>
        <p:grpSpPr>
          <a:xfrm>
            <a:off x="2853760" y="2575017"/>
            <a:ext cx="64706" cy="562942"/>
            <a:chOff x="996050" y="213293"/>
            <a:chExt cx="93900" cy="909732"/>
          </a:xfrm>
        </p:grpSpPr>
        <p:cxnSp>
          <p:nvCxnSpPr>
            <p:cNvPr id="1311" name="Google Shape;1311;p77"/>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312" name="Google Shape;1312;p77"/>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313" name="Google Shape;1313;p77"/>
          <p:cNvGrpSpPr/>
          <p:nvPr/>
        </p:nvGrpSpPr>
        <p:grpSpPr>
          <a:xfrm>
            <a:off x="2573650" y="2706218"/>
            <a:ext cx="4031084" cy="1913232"/>
            <a:chOff x="2802250" y="2553818"/>
            <a:chExt cx="4031084" cy="1913232"/>
          </a:xfrm>
        </p:grpSpPr>
        <p:cxnSp>
          <p:nvCxnSpPr>
            <p:cNvPr id="1314" name="Google Shape;1314;p77"/>
            <p:cNvCxnSpPr/>
            <p:nvPr/>
          </p:nvCxnSpPr>
          <p:spPr>
            <a:xfrm>
              <a:off x="3757000" y="2574525"/>
              <a:ext cx="0" cy="1884300"/>
            </a:xfrm>
            <a:prstGeom prst="straightConnector1">
              <a:avLst/>
            </a:prstGeom>
            <a:noFill/>
            <a:ln cap="flat" cmpd="sng" w="38100">
              <a:solidFill>
                <a:schemeClr val="dk1"/>
              </a:solidFill>
              <a:prstDash val="solid"/>
              <a:round/>
              <a:headEnd len="med" w="med" type="none"/>
              <a:tailEnd len="med" w="med" type="none"/>
            </a:ln>
          </p:spPr>
        </p:cxnSp>
        <p:cxnSp>
          <p:nvCxnSpPr>
            <p:cNvPr id="1315" name="Google Shape;1315;p77"/>
            <p:cNvCxnSpPr/>
            <p:nvPr/>
          </p:nvCxnSpPr>
          <p:spPr>
            <a:xfrm>
              <a:off x="459355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316" name="Google Shape;1316;p77"/>
            <p:cNvCxnSpPr/>
            <p:nvPr/>
          </p:nvCxnSpPr>
          <p:spPr>
            <a:xfrm>
              <a:off x="542233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317" name="Google Shape;1317;p77"/>
            <p:cNvCxnSpPr/>
            <p:nvPr/>
          </p:nvCxnSpPr>
          <p:spPr>
            <a:xfrm rot="10800000">
              <a:off x="2802250" y="2882475"/>
              <a:ext cx="3661500" cy="0"/>
            </a:xfrm>
            <a:prstGeom prst="straightConnector1">
              <a:avLst/>
            </a:prstGeom>
            <a:noFill/>
            <a:ln cap="flat" cmpd="sng" w="38100">
              <a:solidFill>
                <a:schemeClr val="dk1"/>
              </a:solidFill>
              <a:prstDash val="solid"/>
              <a:round/>
              <a:headEnd len="med" w="med" type="none"/>
              <a:tailEnd len="med" w="med" type="none"/>
            </a:ln>
          </p:spPr>
        </p:cxnSp>
        <p:cxnSp>
          <p:nvCxnSpPr>
            <p:cNvPr id="1318" name="Google Shape;1318;p77"/>
            <p:cNvCxnSpPr/>
            <p:nvPr/>
          </p:nvCxnSpPr>
          <p:spPr>
            <a:xfrm rot="10800000">
              <a:off x="2802250" y="3415575"/>
              <a:ext cx="3661500" cy="0"/>
            </a:xfrm>
            <a:prstGeom prst="straightConnector1">
              <a:avLst/>
            </a:prstGeom>
            <a:noFill/>
            <a:ln cap="flat" cmpd="sng" w="38100">
              <a:solidFill>
                <a:schemeClr val="dk1"/>
              </a:solidFill>
              <a:prstDash val="solid"/>
              <a:round/>
              <a:headEnd len="med" w="med" type="none"/>
              <a:tailEnd len="med" w="med" type="none"/>
            </a:ln>
          </p:spPr>
        </p:cxnSp>
        <p:cxnSp>
          <p:nvCxnSpPr>
            <p:cNvPr id="1319" name="Google Shape;1319;p77"/>
            <p:cNvCxnSpPr/>
            <p:nvPr/>
          </p:nvCxnSpPr>
          <p:spPr>
            <a:xfrm rot="10800000">
              <a:off x="2802250" y="3941925"/>
              <a:ext cx="3661500" cy="0"/>
            </a:xfrm>
            <a:prstGeom prst="straightConnector1">
              <a:avLst/>
            </a:prstGeom>
            <a:noFill/>
            <a:ln cap="flat" cmpd="sng" w="38100">
              <a:solidFill>
                <a:schemeClr val="dk1"/>
              </a:solidFill>
              <a:prstDash val="solid"/>
              <a:round/>
              <a:headEnd len="med" w="med" type="none"/>
              <a:tailEnd len="med" w="med" type="none"/>
            </a:ln>
          </p:spPr>
        </p:cxnSp>
        <p:sp>
          <p:nvSpPr>
            <p:cNvPr id="1320" name="Google Shape;1320;p77"/>
            <p:cNvSpPr txBox="1"/>
            <p:nvPr/>
          </p:nvSpPr>
          <p:spPr>
            <a:xfrm>
              <a:off x="3944038" y="2553818"/>
              <a:ext cx="578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dhagax (rock)</a:t>
              </a:r>
              <a:endParaRPr sz="1800">
                <a:solidFill>
                  <a:schemeClr val="dk1"/>
                </a:solidFill>
                <a:latin typeface="Lexend"/>
                <a:ea typeface="Lexend"/>
                <a:cs typeface="Lexend"/>
                <a:sym typeface="Lexend"/>
              </a:endParaRPr>
            </a:p>
          </p:txBody>
        </p:sp>
        <p:sp>
          <p:nvSpPr>
            <p:cNvPr id="1321" name="Google Shape;1321;p77"/>
            <p:cNvSpPr txBox="1"/>
            <p:nvPr/>
          </p:nvSpPr>
          <p:spPr>
            <a:xfrm>
              <a:off x="4688143" y="2553818"/>
              <a:ext cx="716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warqad (paper)</a:t>
              </a:r>
              <a:endParaRPr sz="1800">
                <a:solidFill>
                  <a:schemeClr val="dk1"/>
                </a:solidFill>
                <a:latin typeface="Lexend"/>
                <a:ea typeface="Lexend"/>
                <a:cs typeface="Lexend"/>
                <a:sym typeface="Lexend"/>
              </a:endParaRPr>
            </a:p>
          </p:txBody>
        </p:sp>
        <p:sp>
          <p:nvSpPr>
            <p:cNvPr id="1322" name="Google Shape;1322;p77"/>
            <p:cNvSpPr txBox="1"/>
            <p:nvPr/>
          </p:nvSpPr>
          <p:spPr>
            <a:xfrm>
              <a:off x="3185450" y="3010425"/>
              <a:ext cx="493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dhagax (rock)</a:t>
              </a:r>
              <a:endParaRPr sz="1800">
                <a:solidFill>
                  <a:schemeClr val="dk1"/>
                </a:solidFill>
                <a:latin typeface="Lexend"/>
                <a:ea typeface="Lexend"/>
                <a:cs typeface="Lexend"/>
                <a:sym typeface="Lexend"/>
              </a:endParaRPr>
            </a:p>
          </p:txBody>
        </p:sp>
        <p:sp>
          <p:nvSpPr>
            <p:cNvPr id="1323" name="Google Shape;1323;p77"/>
            <p:cNvSpPr txBox="1"/>
            <p:nvPr/>
          </p:nvSpPr>
          <p:spPr>
            <a:xfrm>
              <a:off x="2961950" y="3540150"/>
              <a:ext cx="716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warqad (paper)</a:t>
              </a:r>
              <a:endParaRPr sz="1800">
                <a:solidFill>
                  <a:schemeClr val="dk1"/>
                </a:solidFill>
                <a:latin typeface="Lexend"/>
                <a:ea typeface="Lexend"/>
                <a:cs typeface="Lexend"/>
                <a:sym typeface="Lexend"/>
              </a:endParaRPr>
            </a:p>
          </p:txBody>
        </p:sp>
        <p:cxnSp>
          <p:nvCxnSpPr>
            <p:cNvPr id="1324" name="Google Shape;1324;p77"/>
            <p:cNvCxnSpPr/>
            <p:nvPr/>
          </p:nvCxnSpPr>
          <p:spPr>
            <a:xfrm>
              <a:off x="6463750"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325" name="Google Shape;1325;p77"/>
            <p:cNvCxnSpPr/>
            <p:nvPr/>
          </p:nvCxnSpPr>
          <p:spPr>
            <a:xfrm rot="10800000">
              <a:off x="2802250" y="4467050"/>
              <a:ext cx="3661500" cy="0"/>
            </a:xfrm>
            <a:prstGeom prst="straightConnector1">
              <a:avLst/>
            </a:prstGeom>
            <a:noFill/>
            <a:ln cap="flat" cmpd="sng" w="38100">
              <a:solidFill>
                <a:schemeClr val="dk1"/>
              </a:solidFill>
              <a:prstDash val="solid"/>
              <a:round/>
              <a:headEnd len="med" w="med" type="none"/>
              <a:tailEnd len="med" w="med" type="none"/>
            </a:ln>
          </p:spPr>
        </p:cxnSp>
        <p:sp>
          <p:nvSpPr>
            <p:cNvPr id="1326" name="Google Shape;1326;p77"/>
            <p:cNvSpPr txBox="1"/>
            <p:nvPr/>
          </p:nvSpPr>
          <p:spPr>
            <a:xfrm>
              <a:off x="2802350" y="4065900"/>
              <a:ext cx="872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maqas (scissors)</a:t>
              </a:r>
              <a:endParaRPr sz="1800">
                <a:solidFill>
                  <a:schemeClr val="dk1"/>
                </a:solidFill>
                <a:latin typeface="Lexend"/>
                <a:ea typeface="Lexend"/>
                <a:cs typeface="Lexend"/>
                <a:sym typeface="Lexend"/>
              </a:endParaRPr>
            </a:p>
          </p:txBody>
        </p:sp>
        <p:sp>
          <p:nvSpPr>
            <p:cNvPr id="1327" name="Google Shape;1327;p77"/>
            <p:cNvSpPr txBox="1"/>
            <p:nvPr/>
          </p:nvSpPr>
          <p:spPr>
            <a:xfrm>
              <a:off x="5514534" y="2553818"/>
              <a:ext cx="1318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maqas (scissors)</a:t>
              </a:r>
              <a:endParaRPr sz="1800">
                <a:solidFill>
                  <a:schemeClr val="dk1"/>
                </a:solidFill>
                <a:latin typeface="Lexend"/>
                <a:ea typeface="Lexend"/>
                <a:cs typeface="Lexend"/>
                <a:sym typeface="Lexend"/>
              </a:endParaRPr>
            </a:p>
          </p:txBody>
        </p:sp>
      </p:grpSp>
      <p:pic>
        <p:nvPicPr>
          <p:cNvPr id="1328" name="Google Shape;1328;p77"/>
          <p:cNvPicPr preferRelativeResize="0"/>
          <p:nvPr/>
        </p:nvPicPr>
        <p:blipFill rotWithShape="1">
          <a:blip r:embed="rId7">
            <a:alphaModFix/>
          </a:blip>
          <a:srcRect b="0" l="72517" r="1253" t="11347"/>
          <a:stretch/>
        </p:blipFill>
        <p:spPr>
          <a:xfrm rot="-5400000">
            <a:off x="2160811" y="3524435"/>
            <a:ext cx="456878" cy="641705"/>
          </a:xfrm>
          <a:prstGeom prst="rect">
            <a:avLst/>
          </a:prstGeom>
          <a:noFill/>
          <a:ln>
            <a:noFill/>
          </a:ln>
        </p:spPr>
      </p:pic>
      <p:pic>
        <p:nvPicPr>
          <p:cNvPr id="1329" name="Google Shape;1329;p77"/>
          <p:cNvPicPr preferRelativeResize="0"/>
          <p:nvPr/>
        </p:nvPicPr>
        <p:blipFill rotWithShape="1">
          <a:blip r:embed="rId4">
            <a:alphaModFix/>
          </a:blip>
          <a:srcRect b="0" l="0" r="0" t="24789"/>
          <a:stretch/>
        </p:blipFill>
        <p:spPr>
          <a:xfrm rot="-5400000">
            <a:off x="2264213" y="3023813"/>
            <a:ext cx="250079" cy="541265"/>
          </a:xfrm>
          <a:prstGeom prst="rect">
            <a:avLst/>
          </a:prstGeom>
          <a:noFill/>
          <a:ln>
            <a:noFill/>
          </a:ln>
        </p:spPr>
      </p:pic>
      <p:pic>
        <p:nvPicPr>
          <p:cNvPr id="1330" name="Google Shape;1330;p77"/>
          <p:cNvPicPr preferRelativeResize="0"/>
          <p:nvPr/>
        </p:nvPicPr>
        <p:blipFill rotWithShape="1">
          <a:blip r:embed="rId8">
            <a:alphaModFix/>
          </a:blip>
          <a:srcRect b="0" l="72517" r="1253" t="11347"/>
          <a:stretch/>
        </p:blipFill>
        <p:spPr>
          <a:xfrm rot="-5400000">
            <a:off x="4534729" y="2245642"/>
            <a:ext cx="456878" cy="641705"/>
          </a:xfrm>
          <a:prstGeom prst="rect">
            <a:avLst/>
          </a:prstGeom>
          <a:noFill/>
          <a:ln>
            <a:noFill/>
          </a:ln>
        </p:spPr>
      </p:pic>
      <p:pic>
        <p:nvPicPr>
          <p:cNvPr id="1331" name="Google Shape;1331;p77"/>
          <p:cNvPicPr preferRelativeResize="0"/>
          <p:nvPr/>
        </p:nvPicPr>
        <p:blipFill rotWithShape="1">
          <a:blip r:embed="rId3">
            <a:alphaModFix/>
          </a:blip>
          <a:srcRect b="0" l="18128" r="63873" t="11347"/>
          <a:stretch/>
        </p:blipFill>
        <p:spPr>
          <a:xfrm rot="-5400000">
            <a:off x="2096049" y="4073086"/>
            <a:ext cx="313503" cy="641705"/>
          </a:xfrm>
          <a:prstGeom prst="rect">
            <a:avLst/>
          </a:prstGeom>
          <a:noFill/>
          <a:ln>
            <a:noFill/>
          </a:ln>
        </p:spPr>
      </p:pic>
      <p:pic>
        <p:nvPicPr>
          <p:cNvPr id="1332" name="Google Shape;1332;p77"/>
          <p:cNvPicPr preferRelativeResize="0"/>
          <p:nvPr/>
        </p:nvPicPr>
        <p:blipFill rotWithShape="1">
          <a:blip r:embed="rId3">
            <a:alphaModFix/>
          </a:blip>
          <a:srcRect b="0" l="18128" r="63873" t="11347"/>
          <a:stretch/>
        </p:blipFill>
        <p:spPr>
          <a:xfrm rot="-5400000">
            <a:off x="5529499" y="2296336"/>
            <a:ext cx="313503" cy="641705"/>
          </a:xfrm>
          <a:prstGeom prst="rect">
            <a:avLst/>
          </a:prstGeom>
          <a:noFill/>
          <a:ln>
            <a:noFill/>
          </a:ln>
        </p:spPr>
      </p:pic>
      <p:pic>
        <p:nvPicPr>
          <p:cNvPr id="1333" name="Google Shape;1333;p77"/>
          <p:cNvPicPr preferRelativeResize="0"/>
          <p:nvPr/>
        </p:nvPicPr>
        <p:blipFill rotWithShape="1">
          <a:blip r:embed="rId4">
            <a:alphaModFix/>
          </a:blip>
          <a:srcRect b="0" l="0" r="0" t="24789"/>
          <a:stretch/>
        </p:blipFill>
        <p:spPr>
          <a:xfrm rot="-5400000">
            <a:off x="3846838" y="2346575"/>
            <a:ext cx="250079" cy="541265"/>
          </a:xfrm>
          <a:prstGeom prst="rect">
            <a:avLst/>
          </a:prstGeom>
          <a:noFill/>
          <a:ln>
            <a:noFill/>
          </a:ln>
        </p:spPr>
      </p:pic>
      <p:sp>
        <p:nvSpPr>
          <p:cNvPr id="1334" name="Google Shape;1334;p77"/>
          <p:cNvSpPr txBox="1"/>
          <p:nvPr>
            <p:ph idx="1" type="body"/>
          </p:nvPr>
        </p:nvSpPr>
        <p:spPr>
          <a:xfrm>
            <a:off x="4300828" y="2032606"/>
            <a:ext cx="1115700" cy="5628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Layla</a:t>
            </a:r>
            <a:endParaRPr sz="1800"/>
          </a:p>
        </p:txBody>
      </p:sp>
      <p:sp>
        <p:nvSpPr>
          <p:cNvPr id="1335" name="Google Shape;1335;p77"/>
          <p:cNvSpPr txBox="1"/>
          <p:nvPr>
            <p:ph idx="1" type="body"/>
          </p:nvPr>
        </p:nvSpPr>
        <p:spPr>
          <a:xfrm rot="-5400000">
            <a:off x="1502700" y="3510325"/>
            <a:ext cx="747900" cy="3942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Isra</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(outcome table) ee tijaabo laba heer ah (two-stage trial)</a:t>
            </a:r>
            <a:endParaRPr/>
          </a:p>
        </p:txBody>
      </p:sp>
      <p:sp>
        <p:nvSpPr>
          <p:cNvPr id="1341" name="Google Shape;1341;p7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Wareeggan (spinner) waxaa la wareejin doonaa laba jeer oo qayb ka mid ah tijaabo laba heer ah (two-stage trial). Buuxi shaxda natiijada (outcome table) si aad u muujiso dhammaan natiijooyinka suurtagalka ah.</a:t>
            </a:r>
            <a:r>
              <a:rPr b="1" lang="en-GB" sz="1100">
                <a:latin typeface="Lexend"/>
              </a:rPr>
              <a:t/>
            </a:r>
            <a:r>
              <a:rPr lang="en-GB" sz="1100">
                <a:latin typeface="Lexend"/>
              </a:rPr>
              <a:t/>
            </a:r>
            <a:endParaRPr sz="1800"/>
          </a:p>
        </p:txBody>
      </p:sp>
      <p:sp>
        <p:nvSpPr>
          <p:cNvPr id="1342" name="Google Shape;1342;p78"/>
          <p:cNvSpPr txBox="1"/>
          <p:nvPr/>
        </p:nvSpPr>
        <p:spPr>
          <a:xfrm>
            <a:off x="5339100" y="19509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AA</a:t>
            </a:r>
            <a:endParaRPr sz="2000">
              <a:solidFill>
                <a:schemeClr val="dk1"/>
              </a:solidFill>
              <a:latin typeface="Kalam"/>
              <a:ea typeface="Kalam"/>
              <a:cs typeface="Kalam"/>
              <a:sym typeface="Kalam"/>
            </a:endParaRPr>
          </a:p>
        </p:txBody>
      </p:sp>
      <p:grpSp>
        <p:nvGrpSpPr>
          <p:cNvPr id="1343" name="Google Shape;1343;p78"/>
          <p:cNvGrpSpPr/>
          <p:nvPr/>
        </p:nvGrpSpPr>
        <p:grpSpPr>
          <a:xfrm>
            <a:off x="4469475" y="1485000"/>
            <a:ext cx="3000600" cy="1915250"/>
            <a:chOff x="3174075" y="2551800"/>
            <a:chExt cx="3000600" cy="1915250"/>
          </a:xfrm>
        </p:grpSpPr>
        <p:cxnSp>
          <p:nvCxnSpPr>
            <p:cNvPr id="1344" name="Google Shape;1344;p78"/>
            <p:cNvCxnSpPr/>
            <p:nvPr/>
          </p:nvCxnSpPr>
          <p:spPr>
            <a:xfrm>
              <a:off x="3757000" y="2574525"/>
              <a:ext cx="0" cy="1884300"/>
            </a:xfrm>
            <a:prstGeom prst="straightConnector1">
              <a:avLst/>
            </a:prstGeom>
            <a:noFill/>
            <a:ln cap="flat" cmpd="sng" w="38100">
              <a:solidFill>
                <a:schemeClr val="dk1"/>
              </a:solidFill>
              <a:prstDash val="solid"/>
              <a:round/>
              <a:headEnd len="med" w="med" type="none"/>
              <a:tailEnd len="med" w="med" type="none"/>
            </a:ln>
          </p:spPr>
        </p:cxnSp>
        <p:cxnSp>
          <p:nvCxnSpPr>
            <p:cNvPr id="1345" name="Google Shape;1345;p78"/>
            <p:cNvCxnSpPr/>
            <p:nvPr/>
          </p:nvCxnSpPr>
          <p:spPr>
            <a:xfrm>
              <a:off x="459355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346" name="Google Shape;1346;p78"/>
            <p:cNvCxnSpPr/>
            <p:nvPr/>
          </p:nvCxnSpPr>
          <p:spPr>
            <a:xfrm>
              <a:off x="542233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347" name="Google Shape;1347;p78"/>
            <p:cNvCxnSpPr/>
            <p:nvPr/>
          </p:nvCxnSpPr>
          <p:spPr>
            <a:xfrm rot="10800000">
              <a:off x="3174075" y="28824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348" name="Google Shape;1348;p78"/>
            <p:cNvCxnSpPr/>
            <p:nvPr/>
          </p:nvCxnSpPr>
          <p:spPr>
            <a:xfrm rot="10800000">
              <a:off x="3174075" y="3415575"/>
              <a:ext cx="3000600" cy="0"/>
            </a:xfrm>
            <a:prstGeom prst="straightConnector1">
              <a:avLst/>
            </a:prstGeom>
            <a:noFill/>
            <a:ln cap="flat" cmpd="sng" w="38100">
              <a:solidFill>
                <a:schemeClr val="dk1"/>
              </a:solidFill>
              <a:prstDash val="solid"/>
              <a:round/>
              <a:headEnd len="med" w="med" type="none"/>
              <a:tailEnd len="med" w="med" type="none"/>
            </a:ln>
          </p:spPr>
        </p:cxnSp>
        <p:cxnSp>
          <p:nvCxnSpPr>
            <p:cNvPr id="1349" name="Google Shape;1349;p78"/>
            <p:cNvCxnSpPr/>
            <p:nvPr/>
          </p:nvCxnSpPr>
          <p:spPr>
            <a:xfrm rot="10800000">
              <a:off x="3174075" y="3941925"/>
              <a:ext cx="3000600" cy="0"/>
            </a:xfrm>
            <a:prstGeom prst="straightConnector1">
              <a:avLst/>
            </a:prstGeom>
            <a:noFill/>
            <a:ln cap="flat" cmpd="sng" w="38100">
              <a:solidFill>
                <a:schemeClr val="dk1"/>
              </a:solidFill>
              <a:prstDash val="solid"/>
              <a:round/>
              <a:headEnd len="med" w="med" type="none"/>
              <a:tailEnd len="med" w="med" type="none"/>
            </a:ln>
          </p:spPr>
        </p:cxnSp>
        <p:sp>
          <p:nvSpPr>
            <p:cNvPr id="1350" name="Google Shape;1350;p78"/>
            <p:cNvSpPr txBox="1"/>
            <p:nvPr/>
          </p:nvSpPr>
          <p:spPr>
            <a:xfrm>
              <a:off x="4104775" y="2574525"/>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351" name="Google Shape;1351;p78"/>
            <p:cNvSpPr txBox="1"/>
            <p:nvPr/>
          </p:nvSpPr>
          <p:spPr>
            <a:xfrm>
              <a:off x="4937438"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352" name="Google Shape;1352;p78"/>
            <p:cNvSpPr txBox="1"/>
            <p:nvPr/>
          </p:nvSpPr>
          <p:spPr>
            <a:xfrm>
              <a:off x="3402525" y="3010425"/>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353" name="Google Shape;1353;p78"/>
            <p:cNvSpPr txBox="1"/>
            <p:nvPr/>
          </p:nvSpPr>
          <p:spPr>
            <a:xfrm>
              <a:off x="3402525" y="3540150"/>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cxnSp>
          <p:nvCxnSpPr>
            <p:cNvPr id="1354" name="Google Shape;1354;p78"/>
            <p:cNvCxnSpPr/>
            <p:nvPr/>
          </p:nvCxnSpPr>
          <p:spPr>
            <a:xfrm>
              <a:off x="6158950"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355" name="Google Shape;1355;p78"/>
            <p:cNvCxnSpPr/>
            <p:nvPr/>
          </p:nvCxnSpPr>
          <p:spPr>
            <a:xfrm rot="10800000">
              <a:off x="3174075" y="4467050"/>
              <a:ext cx="3000600" cy="0"/>
            </a:xfrm>
            <a:prstGeom prst="straightConnector1">
              <a:avLst/>
            </a:prstGeom>
            <a:noFill/>
            <a:ln cap="flat" cmpd="sng" w="38100">
              <a:solidFill>
                <a:schemeClr val="dk1"/>
              </a:solidFill>
              <a:prstDash val="solid"/>
              <a:round/>
              <a:headEnd len="med" w="med" type="none"/>
              <a:tailEnd len="med" w="med" type="none"/>
            </a:ln>
          </p:spPr>
        </p:cxnSp>
        <p:sp>
          <p:nvSpPr>
            <p:cNvPr id="1356" name="Google Shape;1356;p78"/>
            <p:cNvSpPr txBox="1"/>
            <p:nvPr/>
          </p:nvSpPr>
          <p:spPr>
            <a:xfrm>
              <a:off x="3369950" y="4065900"/>
              <a:ext cx="232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357" name="Google Shape;1357;p78"/>
            <p:cNvSpPr txBox="1"/>
            <p:nvPr/>
          </p:nvSpPr>
          <p:spPr>
            <a:xfrm>
              <a:off x="5743093" y="2551800"/>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sp>
        <p:nvSpPr>
          <p:cNvPr id="1358" name="Google Shape;1358;p78"/>
          <p:cNvSpPr txBox="1"/>
          <p:nvPr/>
        </p:nvSpPr>
        <p:spPr>
          <a:xfrm>
            <a:off x="5339100" y="24843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BA</a:t>
            </a:r>
            <a:endParaRPr sz="2000">
              <a:solidFill>
                <a:schemeClr val="dk1"/>
              </a:solidFill>
              <a:latin typeface="Kalam"/>
              <a:ea typeface="Kalam"/>
              <a:cs typeface="Kalam"/>
              <a:sym typeface="Kalam"/>
            </a:endParaRPr>
          </a:p>
        </p:txBody>
      </p:sp>
      <p:sp>
        <p:nvSpPr>
          <p:cNvPr id="1359" name="Google Shape;1359;p78"/>
          <p:cNvSpPr txBox="1"/>
          <p:nvPr/>
        </p:nvSpPr>
        <p:spPr>
          <a:xfrm>
            <a:off x="5339100" y="30177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a:t>
            </a:r>
            <a:endParaRPr sz="2000">
              <a:solidFill>
                <a:schemeClr val="dk1"/>
              </a:solidFill>
              <a:latin typeface="Kalam"/>
              <a:ea typeface="Kalam"/>
              <a:cs typeface="Kalam"/>
              <a:sym typeface="Kalam"/>
            </a:endParaRPr>
          </a:p>
        </p:txBody>
      </p:sp>
      <p:sp>
        <p:nvSpPr>
          <p:cNvPr id="1360" name="Google Shape;1360;p78"/>
          <p:cNvSpPr txBox="1"/>
          <p:nvPr/>
        </p:nvSpPr>
        <p:spPr>
          <a:xfrm>
            <a:off x="6132160" y="19509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AB</a:t>
            </a:r>
            <a:endParaRPr sz="2000">
              <a:solidFill>
                <a:schemeClr val="dk1"/>
              </a:solidFill>
              <a:latin typeface="Kalam"/>
              <a:ea typeface="Kalam"/>
              <a:cs typeface="Kalam"/>
              <a:sym typeface="Kalam"/>
            </a:endParaRPr>
          </a:p>
        </p:txBody>
      </p:sp>
      <p:sp>
        <p:nvSpPr>
          <p:cNvPr id="1361" name="Google Shape;1361;p78"/>
          <p:cNvSpPr txBox="1"/>
          <p:nvPr/>
        </p:nvSpPr>
        <p:spPr>
          <a:xfrm>
            <a:off x="6132160" y="24843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BB</a:t>
            </a:r>
            <a:endParaRPr sz="2000">
              <a:solidFill>
                <a:schemeClr val="dk1"/>
              </a:solidFill>
              <a:latin typeface="Kalam"/>
              <a:ea typeface="Kalam"/>
              <a:cs typeface="Kalam"/>
              <a:sym typeface="Kalam"/>
            </a:endParaRPr>
          </a:p>
        </p:txBody>
      </p:sp>
      <p:sp>
        <p:nvSpPr>
          <p:cNvPr id="1362" name="Google Shape;1362;p78"/>
          <p:cNvSpPr txBox="1"/>
          <p:nvPr/>
        </p:nvSpPr>
        <p:spPr>
          <a:xfrm>
            <a:off x="6132160" y="30177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CB</a:t>
            </a:r>
            <a:endParaRPr sz="2000">
              <a:solidFill>
                <a:schemeClr val="dk1"/>
              </a:solidFill>
              <a:latin typeface="Kalam"/>
              <a:ea typeface="Kalam"/>
              <a:cs typeface="Kalam"/>
              <a:sym typeface="Kalam"/>
            </a:endParaRPr>
          </a:p>
        </p:txBody>
      </p:sp>
      <p:sp>
        <p:nvSpPr>
          <p:cNvPr id="1363" name="Google Shape;1363;p78"/>
          <p:cNvSpPr txBox="1"/>
          <p:nvPr/>
        </p:nvSpPr>
        <p:spPr>
          <a:xfrm>
            <a:off x="6949653" y="19509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AC</a:t>
            </a:r>
            <a:endParaRPr sz="2000">
              <a:solidFill>
                <a:schemeClr val="dk1"/>
              </a:solidFill>
              <a:latin typeface="Kalam"/>
              <a:ea typeface="Kalam"/>
              <a:cs typeface="Kalam"/>
              <a:sym typeface="Kalam"/>
            </a:endParaRPr>
          </a:p>
        </p:txBody>
      </p:sp>
      <p:sp>
        <p:nvSpPr>
          <p:cNvPr id="1364" name="Google Shape;1364;p78"/>
          <p:cNvSpPr txBox="1"/>
          <p:nvPr/>
        </p:nvSpPr>
        <p:spPr>
          <a:xfrm>
            <a:off x="6949653" y="24843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BC</a:t>
            </a:r>
            <a:endParaRPr sz="2000">
              <a:solidFill>
                <a:schemeClr val="dk1"/>
              </a:solidFill>
              <a:latin typeface="Kalam"/>
              <a:ea typeface="Kalam"/>
              <a:cs typeface="Kalam"/>
              <a:sym typeface="Kalam"/>
            </a:endParaRPr>
          </a:p>
        </p:txBody>
      </p:sp>
      <p:sp>
        <p:nvSpPr>
          <p:cNvPr id="1365" name="Google Shape;1365;p78"/>
          <p:cNvSpPr txBox="1"/>
          <p:nvPr/>
        </p:nvSpPr>
        <p:spPr>
          <a:xfrm>
            <a:off x="6949653" y="30177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CC</a:t>
            </a:r>
            <a:endParaRPr sz="2000">
              <a:solidFill>
                <a:schemeClr val="dk1"/>
              </a:solidFill>
              <a:latin typeface="Kalam"/>
              <a:ea typeface="Kalam"/>
              <a:cs typeface="Kalam"/>
              <a:sym typeface="Kalam"/>
            </a:endParaRPr>
          </a:p>
        </p:txBody>
      </p:sp>
      <p:grpSp>
        <p:nvGrpSpPr>
          <p:cNvPr id="1366" name="Google Shape;1366;p78"/>
          <p:cNvGrpSpPr/>
          <p:nvPr/>
        </p:nvGrpSpPr>
        <p:grpSpPr>
          <a:xfrm>
            <a:off x="1512710" y="1396229"/>
            <a:ext cx="1526700" cy="1526700"/>
            <a:chOff x="6389510" y="634229"/>
            <a:chExt cx="1526700" cy="1526700"/>
          </a:xfrm>
        </p:grpSpPr>
        <p:sp>
          <p:nvSpPr>
            <p:cNvPr id="1367" name="Google Shape;1367;p78"/>
            <p:cNvSpPr/>
            <p:nvPr/>
          </p:nvSpPr>
          <p:spPr>
            <a:xfrm>
              <a:off x="6584544" y="8292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8" name="Google Shape;1368;p78"/>
            <p:cNvSpPr/>
            <p:nvPr/>
          </p:nvSpPr>
          <p:spPr>
            <a:xfrm rot="7199698">
              <a:off x="6594354" y="8391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9" name="Google Shape;1369;p78"/>
            <p:cNvSpPr/>
            <p:nvPr/>
          </p:nvSpPr>
          <p:spPr>
            <a:xfrm rot="-7211730">
              <a:off x="6594556" y="8392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0" name="Google Shape;1370;p78"/>
            <p:cNvSpPr/>
            <p:nvPr/>
          </p:nvSpPr>
          <p:spPr>
            <a:xfrm>
              <a:off x="6594512" y="8392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1" name="Google Shape;1371;p78"/>
            <p:cNvSpPr txBox="1"/>
            <p:nvPr/>
          </p:nvSpPr>
          <p:spPr>
            <a:xfrm>
              <a:off x="72769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372" name="Google Shape;1372;p78"/>
            <p:cNvSpPr txBox="1"/>
            <p:nvPr/>
          </p:nvSpPr>
          <p:spPr>
            <a:xfrm>
              <a:off x="6996514" y="151153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373" name="Google Shape;1373;p78"/>
            <p:cNvSpPr txBox="1"/>
            <p:nvPr/>
          </p:nvSpPr>
          <p:spPr>
            <a:xfrm>
              <a:off x="67663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1374" name="Google Shape;1374;p78"/>
            <p:cNvGrpSpPr/>
            <p:nvPr/>
          </p:nvGrpSpPr>
          <p:grpSpPr>
            <a:xfrm>
              <a:off x="7120165" y="885993"/>
              <a:ext cx="62922" cy="547386"/>
              <a:chOff x="996050" y="213293"/>
              <a:chExt cx="93900" cy="909732"/>
            </a:xfrm>
          </p:grpSpPr>
          <p:cxnSp>
            <p:nvCxnSpPr>
              <p:cNvPr id="1375" name="Google Shape;1375;p7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376" name="Google Shape;1376;p7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(Natiijada table) ee tijaabo laba marxaladood (two-stage trial)</a:t>
            </a:r>
            <a:endParaRPr/>
          </a:p>
        </p:txBody>
      </p:sp>
      <p:sp>
        <p:nvSpPr>
          <p:cNvPr id="1382" name="Google Shape;1382;p7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Labada wareeg (spinners) waa la wareejin doonaa qayb ka mid ah tijaabada laba marxaladood (two-stage trial). Buuxi shaxda natiijada (outcome table) si aad u muujiso dhammaan natiijooyinka suurtagalka ah.</a:t>
            </a:r>
            <a:r>
              <a:rPr b="1" lang="en-GB" sz="1100">
                <a:latin typeface="Lexend"/>
              </a:rPr>
              <a:t/>
            </a:r>
            <a:r>
              <a:rPr lang="en-GB" sz="1100">
                <a:latin typeface="Lexend"/>
              </a:rPr>
              <a:t/>
            </a:r>
            <a:endParaRPr sz="1800"/>
          </a:p>
        </p:txBody>
      </p:sp>
      <p:sp>
        <p:nvSpPr>
          <p:cNvPr id="1383" name="Google Shape;1383;p79"/>
          <p:cNvSpPr txBox="1"/>
          <p:nvPr/>
        </p:nvSpPr>
        <p:spPr>
          <a:xfrm>
            <a:off x="5339100" y="19509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A1</a:t>
            </a:r>
            <a:endParaRPr sz="2000">
              <a:solidFill>
                <a:schemeClr val="dk1"/>
              </a:solidFill>
              <a:latin typeface="Kalam"/>
              <a:ea typeface="Kalam"/>
              <a:cs typeface="Kalam"/>
              <a:sym typeface="Kalam"/>
            </a:endParaRPr>
          </a:p>
        </p:txBody>
      </p:sp>
      <p:sp>
        <p:nvSpPr>
          <p:cNvPr id="1384" name="Google Shape;1384;p79"/>
          <p:cNvSpPr txBox="1"/>
          <p:nvPr/>
        </p:nvSpPr>
        <p:spPr>
          <a:xfrm>
            <a:off x="5339100" y="24843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B1</a:t>
            </a:r>
            <a:endParaRPr sz="2000">
              <a:solidFill>
                <a:schemeClr val="dk1"/>
              </a:solidFill>
              <a:latin typeface="Kalam"/>
              <a:ea typeface="Kalam"/>
              <a:cs typeface="Kalam"/>
              <a:sym typeface="Kalam"/>
            </a:endParaRPr>
          </a:p>
        </p:txBody>
      </p:sp>
      <p:sp>
        <p:nvSpPr>
          <p:cNvPr id="1385" name="Google Shape;1385;p79"/>
          <p:cNvSpPr txBox="1"/>
          <p:nvPr/>
        </p:nvSpPr>
        <p:spPr>
          <a:xfrm>
            <a:off x="5339100" y="30177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C1</a:t>
            </a:r>
            <a:endParaRPr sz="2000">
              <a:solidFill>
                <a:schemeClr val="dk1"/>
              </a:solidFill>
              <a:latin typeface="Kalam"/>
              <a:ea typeface="Kalam"/>
              <a:cs typeface="Kalam"/>
              <a:sym typeface="Kalam"/>
            </a:endParaRPr>
          </a:p>
        </p:txBody>
      </p:sp>
      <p:sp>
        <p:nvSpPr>
          <p:cNvPr id="1386" name="Google Shape;1386;p79"/>
          <p:cNvSpPr txBox="1"/>
          <p:nvPr/>
        </p:nvSpPr>
        <p:spPr>
          <a:xfrm>
            <a:off x="6132160" y="19509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A2</a:t>
            </a:r>
            <a:endParaRPr sz="2000">
              <a:solidFill>
                <a:schemeClr val="dk1"/>
              </a:solidFill>
              <a:latin typeface="Kalam"/>
              <a:ea typeface="Kalam"/>
              <a:cs typeface="Kalam"/>
              <a:sym typeface="Kalam"/>
            </a:endParaRPr>
          </a:p>
        </p:txBody>
      </p:sp>
      <p:sp>
        <p:nvSpPr>
          <p:cNvPr id="1387" name="Google Shape;1387;p79"/>
          <p:cNvSpPr txBox="1"/>
          <p:nvPr/>
        </p:nvSpPr>
        <p:spPr>
          <a:xfrm>
            <a:off x="6132160" y="24843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B2</a:t>
            </a:r>
            <a:endParaRPr sz="2000">
              <a:solidFill>
                <a:schemeClr val="dk1"/>
              </a:solidFill>
              <a:latin typeface="Kalam"/>
              <a:ea typeface="Kalam"/>
              <a:cs typeface="Kalam"/>
              <a:sym typeface="Kalam"/>
            </a:endParaRPr>
          </a:p>
        </p:txBody>
      </p:sp>
      <p:sp>
        <p:nvSpPr>
          <p:cNvPr id="1388" name="Google Shape;1388;p79"/>
          <p:cNvSpPr txBox="1"/>
          <p:nvPr/>
        </p:nvSpPr>
        <p:spPr>
          <a:xfrm>
            <a:off x="6132160" y="3017775"/>
            <a:ext cx="445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C2</a:t>
            </a:r>
            <a:endParaRPr sz="2000">
              <a:solidFill>
                <a:schemeClr val="dk1"/>
              </a:solidFill>
              <a:latin typeface="Kalam"/>
              <a:ea typeface="Kalam"/>
              <a:cs typeface="Kalam"/>
              <a:sym typeface="Kalam"/>
            </a:endParaRPr>
          </a:p>
        </p:txBody>
      </p:sp>
      <p:grpSp>
        <p:nvGrpSpPr>
          <p:cNvPr id="1389" name="Google Shape;1389;p79"/>
          <p:cNvGrpSpPr/>
          <p:nvPr/>
        </p:nvGrpSpPr>
        <p:grpSpPr>
          <a:xfrm>
            <a:off x="750710" y="1472429"/>
            <a:ext cx="1526700" cy="1526700"/>
            <a:chOff x="6389510" y="634229"/>
            <a:chExt cx="1526700" cy="1526700"/>
          </a:xfrm>
        </p:grpSpPr>
        <p:sp>
          <p:nvSpPr>
            <p:cNvPr id="1390" name="Google Shape;1390;p79"/>
            <p:cNvSpPr/>
            <p:nvPr/>
          </p:nvSpPr>
          <p:spPr>
            <a:xfrm>
              <a:off x="6584544" y="829206"/>
              <a:ext cx="1136400" cy="1136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1" name="Google Shape;1391;p79"/>
            <p:cNvSpPr/>
            <p:nvPr/>
          </p:nvSpPr>
          <p:spPr>
            <a:xfrm rot="7199698">
              <a:off x="6594354" y="839138"/>
              <a:ext cx="1116770" cy="111677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2" name="Google Shape;1392;p79"/>
            <p:cNvSpPr/>
            <p:nvPr/>
          </p:nvSpPr>
          <p:spPr>
            <a:xfrm rot="-7211730">
              <a:off x="6594556" y="839275"/>
              <a:ext cx="1116608" cy="1116608"/>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3" name="Google Shape;1393;p79"/>
            <p:cNvSpPr/>
            <p:nvPr/>
          </p:nvSpPr>
          <p:spPr>
            <a:xfrm>
              <a:off x="6594512" y="839216"/>
              <a:ext cx="1116600" cy="11166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4" name="Google Shape;1394;p79"/>
            <p:cNvSpPr txBox="1"/>
            <p:nvPr/>
          </p:nvSpPr>
          <p:spPr>
            <a:xfrm>
              <a:off x="72769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395" name="Google Shape;1395;p79"/>
            <p:cNvSpPr txBox="1"/>
            <p:nvPr/>
          </p:nvSpPr>
          <p:spPr>
            <a:xfrm>
              <a:off x="6996514" y="151153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396" name="Google Shape;1396;p79"/>
            <p:cNvSpPr txBox="1"/>
            <p:nvPr/>
          </p:nvSpPr>
          <p:spPr>
            <a:xfrm>
              <a:off x="6766354" y="1103056"/>
              <a:ext cx="422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1397" name="Google Shape;1397;p79"/>
            <p:cNvGrpSpPr/>
            <p:nvPr/>
          </p:nvGrpSpPr>
          <p:grpSpPr>
            <a:xfrm>
              <a:off x="7120165" y="885993"/>
              <a:ext cx="62922" cy="547386"/>
              <a:chOff x="996050" y="213293"/>
              <a:chExt cx="93900" cy="909732"/>
            </a:xfrm>
          </p:grpSpPr>
          <p:cxnSp>
            <p:nvCxnSpPr>
              <p:cNvPr id="1398" name="Google Shape;1398;p7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399" name="Google Shape;1399;p7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400" name="Google Shape;1400;p79"/>
          <p:cNvSpPr/>
          <p:nvPr/>
        </p:nvSpPr>
        <p:spPr>
          <a:xfrm>
            <a:off x="2302950" y="2054025"/>
            <a:ext cx="1168500" cy="11685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1" name="Google Shape;1401;p79"/>
          <p:cNvSpPr/>
          <p:nvPr/>
        </p:nvSpPr>
        <p:spPr>
          <a:xfrm flipH="1">
            <a:off x="2313007" y="2064196"/>
            <a:ext cx="1148400" cy="1148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2" name="Google Shape;1402;p79"/>
          <p:cNvSpPr/>
          <p:nvPr/>
        </p:nvSpPr>
        <p:spPr>
          <a:xfrm>
            <a:off x="2313121" y="2064196"/>
            <a:ext cx="1148400" cy="11484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3" name="Google Shape;1403;p79"/>
          <p:cNvSpPr txBox="1"/>
          <p:nvPr/>
        </p:nvSpPr>
        <p:spPr>
          <a:xfrm>
            <a:off x="2421344" y="2390186"/>
            <a:ext cx="393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404" name="Google Shape;1404;p79"/>
          <p:cNvSpPr txBox="1"/>
          <p:nvPr/>
        </p:nvSpPr>
        <p:spPr>
          <a:xfrm>
            <a:off x="2977390" y="2390186"/>
            <a:ext cx="43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grpSp>
        <p:nvGrpSpPr>
          <p:cNvPr id="1405" name="Google Shape;1405;p79"/>
          <p:cNvGrpSpPr/>
          <p:nvPr/>
        </p:nvGrpSpPr>
        <p:grpSpPr>
          <a:xfrm>
            <a:off x="2853760" y="2117817"/>
            <a:ext cx="64706" cy="562942"/>
            <a:chOff x="996050" y="213293"/>
            <a:chExt cx="93900" cy="909732"/>
          </a:xfrm>
        </p:grpSpPr>
        <p:cxnSp>
          <p:nvCxnSpPr>
            <p:cNvPr id="1406" name="Google Shape;1406;p7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407" name="Google Shape;1407;p7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408" name="Google Shape;1408;p79"/>
          <p:cNvGrpSpPr/>
          <p:nvPr/>
        </p:nvGrpSpPr>
        <p:grpSpPr>
          <a:xfrm>
            <a:off x="4469525" y="1507725"/>
            <a:ext cx="2248209" cy="1892525"/>
            <a:chOff x="3174125" y="2574525"/>
            <a:chExt cx="2248209" cy="1892525"/>
          </a:xfrm>
        </p:grpSpPr>
        <p:cxnSp>
          <p:nvCxnSpPr>
            <p:cNvPr id="1409" name="Google Shape;1409;p79"/>
            <p:cNvCxnSpPr/>
            <p:nvPr/>
          </p:nvCxnSpPr>
          <p:spPr>
            <a:xfrm>
              <a:off x="3757000" y="2574525"/>
              <a:ext cx="0" cy="1884300"/>
            </a:xfrm>
            <a:prstGeom prst="straightConnector1">
              <a:avLst/>
            </a:prstGeom>
            <a:noFill/>
            <a:ln cap="flat" cmpd="sng" w="38100">
              <a:solidFill>
                <a:schemeClr val="dk1"/>
              </a:solidFill>
              <a:prstDash val="solid"/>
              <a:round/>
              <a:headEnd len="med" w="med" type="none"/>
              <a:tailEnd len="med" w="med" type="none"/>
            </a:ln>
          </p:spPr>
        </p:cxnSp>
        <p:cxnSp>
          <p:nvCxnSpPr>
            <p:cNvPr id="1410" name="Google Shape;1410;p79"/>
            <p:cNvCxnSpPr/>
            <p:nvPr/>
          </p:nvCxnSpPr>
          <p:spPr>
            <a:xfrm>
              <a:off x="459355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411" name="Google Shape;1411;p79"/>
            <p:cNvCxnSpPr/>
            <p:nvPr/>
          </p:nvCxnSpPr>
          <p:spPr>
            <a:xfrm rot="10800000">
              <a:off x="3174125" y="2882475"/>
              <a:ext cx="2248200" cy="0"/>
            </a:xfrm>
            <a:prstGeom prst="straightConnector1">
              <a:avLst/>
            </a:prstGeom>
            <a:noFill/>
            <a:ln cap="flat" cmpd="sng" w="38100">
              <a:solidFill>
                <a:schemeClr val="dk1"/>
              </a:solidFill>
              <a:prstDash val="solid"/>
              <a:round/>
              <a:headEnd len="med" w="med" type="none"/>
              <a:tailEnd len="med" w="med" type="none"/>
            </a:ln>
          </p:spPr>
        </p:cxnSp>
        <p:cxnSp>
          <p:nvCxnSpPr>
            <p:cNvPr id="1412" name="Google Shape;1412;p79"/>
            <p:cNvCxnSpPr/>
            <p:nvPr/>
          </p:nvCxnSpPr>
          <p:spPr>
            <a:xfrm rot="10800000">
              <a:off x="3174125" y="3415575"/>
              <a:ext cx="2248200" cy="0"/>
            </a:xfrm>
            <a:prstGeom prst="straightConnector1">
              <a:avLst/>
            </a:prstGeom>
            <a:noFill/>
            <a:ln cap="flat" cmpd="sng" w="38100">
              <a:solidFill>
                <a:schemeClr val="dk1"/>
              </a:solidFill>
              <a:prstDash val="solid"/>
              <a:round/>
              <a:headEnd len="med" w="med" type="none"/>
              <a:tailEnd len="med" w="med" type="none"/>
            </a:ln>
          </p:spPr>
        </p:cxnSp>
        <p:cxnSp>
          <p:nvCxnSpPr>
            <p:cNvPr id="1413" name="Google Shape;1413;p79"/>
            <p:cNvCxnSpPr/>
            <p:nvPr/>
          </p:nvCxnSpPr>
          <p:spPr>
            <a:xfrm rot="10800000">
              <a:off x="3174125" y="3941925"/>
              <a:ext cx="2248200" cy="0"/>
            </a:xfrm>
            <a:prstGeom prst="straightConnector1">
              <a:avLst/>
            </a:prstGeom>
            <a:noFill/>
            <a:ln cap="flat" cmpd="sng" w="38100">
              <a:solidFill>
                <a:schemeClr val="dk1"/>
              </a:solidFill>
              <a:prstDash val="solid"/>
              <a:round/>
              <a:headEnd len="med" w="med" type="none"/>
              <a:tailEnd len="med" w="med" type="none"/>
            </a:ln>
          </p:spPr>
        </p:cxnSp>
        <p:sp>
          <p:nvSpPr>
            <p:cNvPr id="1414" name="Google Shape;1414;p79"/>
            <p:cNvSpPr txBox="1"/>
            <p:nvPr/>
          </p:nvSpPr>
          <p:spPr>
            <a:xfrm>
              <a:off x="4104775" y="2574525"/>
              <a:ext cx="23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415" name="Google Shape;1415;p79"/>
            <p:cNvSpPr txBox="1"/>
            <p:nvPr/>
          </p:nvSpPr>
          <p:spPr>
            <a:xfrm>
              <a:off x="4937438" y="2574525"/>
              <a:ext cx="445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416" name="Google Shape;1416;p79"/>
            <p:cNvSpPr txBox="1"/>
            <p:nvPr/>
          </p:nvSpPr>
          <p:spPr>
            <a:xfrm>
              <a:off x="3402525" y="3010425"/>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417" name="Google Shape;1417;p79"/>
            <p:cNvSpPr txBox="1"/>
            <p:nvPr/>
          </p:nvSpPr>
          <p:spPr>
            <a:xfrm>
              <a:off x="3402525" y="3540150"/>
              <a:ext cx="138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418" name="Google Shape;1418;p79"/>
            <p:cNvSpPr txBox="1"/>
            <p:nvPr/>
          </p:nvSpPr>
          <p:spPr>
            <a:xfrm>
              <a:off x="3369950" y="4065900"/>
              <a:ext cx="232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cxnSp>
          <p:nvCxnSpPr>
            <p:cNvPr id="1419" name="Google Shape;1419;p79"/>
            <p:cNvCxnSpPr/>
            <p:nvPr/>
          </p:nvCxnSpPr>
          <p:spPr>
            <a:xfrm rot="10800000">
              <a:off x="3174125" y="4467050"/>
              <a:ext cx="2248200" cy="0"/>
            </a:xfrm>
            <a:prstGeom prst="straightConnector1">
              <a:avLst/>
            </a:prstGeom>
            <a:noFill/>
            <a:ln cap="flat" cmpd="sng" w="38100">
              <a:solidFill>
                <a:schemeClr val="dk1"/>
              </a:solidFill>
              <a:prstDash val="solid"/>
              <a:round/>
              <a:headEnd len="med" w="med" type="none"/>
              <a:tailEnd len="med" w="med" type="none"/>
            </a:ln>
          </p:spPr>
        </p:cxnSp>
        <p:cxnSp>
          <p:nvCxnSpPr>
            <p:cNvPr id="1420" name="Google Shape;1420;p79"/>
            <p:cNvCxnSpPr/>
            <p:nvPr/>
          </p:nvCxnSpPr>
          <p:spPr>
            <a:xfrm>
              <a:off x="5422334" y="2574525"/>
              <a:ext cx="0" cy="18759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(Natiijada table) ee tijaabo laba marxaladood (two-stage trial)</a:t>
            </a:r>
            <a:endParaRPr/>
          </a:p>
        </p:txBody>
      </p:sp>
      <p:sp>
        <p:nvSpPr>
          <p:cNvPr id="1426" name="Google Shape;1426;p8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Layla iyo Isra waxay ciyaarayaan ciyaarta 'dhagax, warqad, maqas' (rock, paper, scissors), halkaas oo dhagax (rock) ka adkaado maqas (scissors), maqas (scissors) ka adkaado warqad (paper), warqad (paper) ka adkaato dhagax (rock).</a:t>
            </a:r>
            <a:endParaRPr sz="1800"/>
          </a:p>
          <a:p>
            <a:pPr indent="0" lvl="0" marL="0" rtl="0" algn="l">
              <a:spcBef>
                <a:spcPts val="1000"/>
              </a:spcBef>
              <a:spcAft>
                <a:spcPts val="1000"/>
              </a:spcAft>
              <a:buNone/>
            </a:pPr>
            <a:r>
              <a:rPr lang="en-GB" sz="1100">
                <a:latin typeface="Lexend"/>
              </a:rPr>
              <a:t>Buuxi shaxda natiijada (outcome table) si aad u muujiso goorta qof kasta uu guuleysto.</a:t>
            </a:r>
            <a:r>
              <a:rPr b="1" lang="en-GB" sz="1100">
                <a:latin typeface="Lexend"/>
              </a:rPr>
              <a:t/>
            </a:r>
            <a:r>
              <a:rPr lang="en-GB" sz="1100">
                <a:latin typeface="Lexend"/>
              </a:rPr>
              <a:t/>
            </a:r>
            <a:endParaRPr sz="1800"/>
          </a:p>
        </p:txBody>
      </p:sp>
      <p:sp>
        <p:nvSpPr>
          <p:cNvPr id="1427" name="Google Shape;1427;p80"/>
          <p:cNvSpPr txBox="1"/>
          <p:nvPr/>
        </p:nvSpPr>
        <p:spPr>
          <a:xfrm>
            <a:off x="2421344" y="2771186"/>
            <a:ext cx="393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428" name="Google Shape;1428;p80"/>
          <p:cNvSpPr txBox="1"/>
          <p:nvPr/>
        </p:nvSpPr>
        <p:spPr>
          <a:xfrm>
            <a:off x="2977390" y="2771186"/>
            <a:ext cx="434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429" name="Google Shape;1429;p80"/>
          <p:cNvSpPr txBox="1"/>
          <p:nvPr/>
        </p:nvSpPr>
        <p:spPr>
          <a:xfrm>
            <a:off x="3592590" y="3093975"/>
            <a:ext cx="784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qofna (no one)</a:t>
            </a:r>
            <a:endParaRPr sz="2000">
              <a:solidFill>
                <a:schemeClr val="dk1"/>
              </a:solidFill>
              <a:latin typeface="Kalam"/>
              <a:ea typeface="Kalam"/>
              <a:cs typeface="Kalam"/>
              <a:sym typeface="Kalam"/>
            </a:endParaRPr>
          </a:p>
        </p:txBody>
      </p:sp>
      <p:grpSp>
        <p:nvGrpSpPr>
          <p:cNvPr id="1430" name="Google Shape;1430;p80"/>
          <p:cNvGrpSpPr/>
          <p:nvPr/>
        </p:nvGrpSpPr>
        <p:grpSpPr>
          <a:xfrm>
            <a:off x="2573656" y="2630122"/>
            <a:ext cx="4031084" cy="1964697"/>
            <a:chOff x="2802250" y="2553818"/>
            <a:chExt cx="4031084" cy="1913232"/>
          </a:xfrm>
        </p:grpSpPr>
        <p:cxnSp>
          <p:nvCxnSpPr>
            <p:cNvPr id="1431" name="Google Shape;1431;p80"/>
            <p:cNvCxnSpPr/>
            <p:nvPr/>
          </p:nvCxnSpPr>
          <p:spPr>
            <a:xfrm>
              <a:off x="3757000" y="2574525"/>
              <a:ext cx="0" cy="1884300"/>
            </a:xfrm>
            <a:prstGeom prst="straightConnector1">
              <a:avLst/>
            </a:prstGeom>
            <a:noFill/>
            <a:ln cap="flat" cmpd="sng" w="38100">
              <a:solidFill>
                <a:schemeClr val="dk1"/>
              </a:solidFill>
              <a:prstDash val="solid"/>
              <a:round/>
              <a:headEnd len="med" w="med" type="none"/>
              <a:tailEnd len="med" w="med" type="none"/>
            </a:ln>
          </p:spPr>
        </p:cxnSp>
        <p:cxnSp>
          <p:nvCxnSpPr>
            <p:cNvPr id="1432" name="Google Shape;1432;p80"/>
            <p:cNvCxnSpPr/>
            <p:nvPr/>
          </p:nvCxnSpPr>
          <p:spPr>
            <a:xfrm>
              <a:off x="459355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433" name="Google Shape;1433;p80"/>
            <p:cNvCxnSpPr/>
            <p:nvPr/>
          </p:nvCxnSpPr>
          <p:spPr>
            <a:xfrm>
              <a:off x="5422334" y="2574525"/>
              <a:ext cx="0" cy="1875900"/>
            </a:xfrm>
            <a:prstGeom prst="straightConnector1">
              <a:avLst/>
            </a:prstGeom>
            <a:noFill/>
            <a:ln cap="flat" cmpd="sng" w="38100">
              <a:solidFill>
                <a:schemeClr val="dk1"/>
              </a:solidFill>
              <a:prstDash val="solid"/>
              <a:round/>
              <a:headEnd len="med" w="med" type="none"/>
              <a:tailEnd len="med" w="med" type="none"/>
            </a:ln>
          </p:spPr>
        </p:cxnSp>
        <p:cxnSp>
          <p:nvCxnSpPr>
            <p:cNvPr id="1434" name="Google Shape;1434;p80"/>
            <p:cNvCxnSpPr/>
            <p:nvPr/>
          </p:nvCxnSpPr>
          <p:spPr>
            <a:xfrm rot="10800000">
              <a:off x="2802250" y="2882475"/>
              <a:ext cx="3661500" cy="0"/>
            </a:xfrm>
            <a:prstGeom prst="straightConnector1">
              <a:avLst/>
            </a:prstGeom>
            <a:noFill/>
            <a:ln cap="flat" cmpd="sng" w="38100">
              <a:solidFill>
                <a:schemeClr val="dk1"/>
              </a:solidFill>
              <a:prstDash val="solid"/>
              <a:round/>
              <a:headEnd len="med" w="med" type="none"/>
              <a:tailEnd len="med" w="med" type="none"/>
            </a:ln>
          </p:spPr>
        </p:cxnSp>
        <p:cxnSp>
          <p:nvCxnSpPr>
            <p:cNvPr id="1435" name="Google Shape;1435;p80"/>
            <p:cNvCxnSpPr/>
            <p:nvPr/>
          </p:nvCxnSpPr>
          <p:spPr>
            <a:xfrm rot="10800000">
              <a:off x="2802250" y="3415575"/>
              <a:ext cx="3661500" cy="0"/>
            </a:xfrm>
            <a:prstGeom prst="straightConnector1">
              <a:avLst/>
            </a:prstGeom>
            <a:noFill/>
            <a:ln cap="flat" cmpd="sng" w="38100">
              <a:solidFill>
                <a:schemeClr val="dk1"/>
              </a:solidFill>
              <a:prstDash val="solid"/>
              <a:round/>
              <a:headEnd len="med" w="med" type="none"/>
              <a:tailEnd len="med" w="med" type="none"/>
            </a:ln>
          </p:spPr>
        </p:cxnSp>
        <p:cxnSp>
          <p:nvCxnSpPr>
            <p:cNvPr id="1436" name="Google Shape;1436;p80"/>
            <p:cNvCxnSpPr/>
            <p:nvPr/>
          </p:nvCxnSpPr>
          <p:spPr>
            <a:xfrm rot="10800000">
              <a:off x="2802250" y="3941925"/>
              <a:ext cx="3661500" cy="0"/>
            </a:xfrm>
            <a:prstGeom prst="straightConnector1">
              <a:avLst/>
            </a:prstGeom>
            <a:noFill/>
            <a:ln cap="flat" cmpd="sng" w="38100">
              <a:solidFill>
                <a:schemeClr val="dk1"/>
              </a:solidFill>
              <a:prstDash val="solid"/>
              <a:round/>
              <a:headEnd len="med" w="med" type="none"/>
              <a:tailEnd len="med" w="med" type="none"/>
            </a:ln>
          </p:spPr>
        </p:cxnSp>
        <p:sp>
          <p:nvSpPr>
            <p:cNvPr id="1437" name="Google Shape;1437;p80"/>
            <p:cNvSpPr txBox="1"/>
            <p:nvPr/>
          </p:nvSpPr>
          <p:spPr>
            <a:xfrm>
              <a:off x="3944038" y="2553818"/>
              <a:ext cx="578100" cy="2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dhagax (rock)</a:t>
              </a:r>
              <a:endParaRPr sz="1800">
                <a:solidFill>
                  <a:schemeClr val="dk1"/>
                </a:solidFill>
                <a:latin typeface="Lexend"/>
                <a:ea typeface="Lexend"/>
                <a:cs typeface="Lexend"/>
                <a:sym typeface="Lexend"/>
              </a:endParaRPr>
            </a:p>
          </p:txBody>
        </p:sp>
        <p:sp>
          <p:nvSpPr>
            <p:cNvPr id="1438" name="Google Shape;1438;p80"/>
            <p:cNvSpPr txBox="1"/>
            <p:nvPr/>
          </p:nvSpPr>
          <p:spPr>
            <a:xfrm>
              <a:off x="4688143" y="2553818"/>
              <a:ext cx="716700" cy="2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warqad (paper)</a:t>
              </a:r>
              <a:endParaRPr sz="1800">
                <a:solidFill>
                  <a:schemeClr val="dk1"/>
                </a:solidFill>
                <a:latin typeface="Lexend"/>
                <a:ea typeface="Lexend"/>
                <a:cs typeface="Lexend"/>
                <a:sym typeface="Lexend"/>
              </a:endParaRPr>
            </a:p>
          </p:txBody>
        </p:sp>
        <p:sp>
          <p:nvSpPr>
            <p:cNvPr id="1439" name="Google Shape;1439;p80"/>
            <p:cNvSpPr txBox="1"/>
            <p:nvPr/>
          </p:nvSpPr>
          <p:spPr>
            <a:xfrm>
              <a:off x="3185450" y="3010425"/>
              <a:ext cx="493200" cy="2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dhagax (rock)</a:t>
              </a:r>
              <a:endParaRPr sz="1800">
                <a:solidFill>
                  <a:schemeClr val="dk1"/>
                </a:solidFill>
                <a:latin typeface="Lexend"/>
                <a:ea typeface="Lexend"/>
                <a:cs typeface="Lexend"/>
                <a:sym typeface="Lexend"/>
              </a:endParaRPr>
            </a:p>
          </p:txBody>
        </p:sp>
        <p:sp>
          <p:nvSpPr>
            <p:cNvPr id="1440" name="Google Shape;1440;p80"/>
            <p:cNvSpPr txBox="1"/>
            <p:nvPr/>
          </p:nvSpPr>
          <p:spPr>
            <a:xfrm>
              <a:off x="2961950" y="3540150"/>
              <a:ext cx="716700" cy="2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warqad (paper)</a:t>
              </a:r>
              <a:endParaRPr sz="1800">
                <a:solidFill>
                  <a:schemeClr val="dk1"/>
                </a:solidFill>
                <a:latin typeface="Lexend"/>
                <a:ea typeface="Lexend"/>
                <a:cs typeface="Lexend"/>
                <a:sym typeface="Lexend"/>
              </a:endParaRPr>
            </a:p>
          </p:txBody>
        </p:sp>
        <p:cxnSp>
          <p:nvCxnSpPr>
            <p:cNvPr id="1441" name="Google Shape;1441;p80"/>
            <p:cNvCxnSpPr/>
            <p:nvPr/>
          </p:nvCxnSpPr>
          <p:spPr>
            <a:xfrm>
              <a:off x="6463750" y="2574525"/>
              <a:ext cx="0" cy="1892400"/>
            </a:xfrm>
            <a:prstGeom prst="straightConnector1">
              <a:avLst/>
            </a:prstGeom>
            <a:noFill/>
            <a:ln cap="flat" cmpd="sng" w="38100">
              <a:solidFill>
                <a:schemeClr val="dk1"/>
              </a:solidFill>
              <a:prstDash val="solid"/>
              <a:round/>
              <a:headEnd len="med" w="med" type="none"/>
              <a:tailEnd len="med" w="med" type="none"/>
            </a:ln>
          </p:spPr>
        </p:cxnSp>
        <p:cxnSp>
          <p:nvCxnSpPr>
            <p:cNvPr id="1442" name="Google Shape;1442;p80"/>
            <p:cNvCxnSpPr/>
            <p:nvPr/>
          </p:nvCxnSpPr>
          <p:spPr>
            <a:xfrm rot="10800000">
              <a:off x="2802250" y="4467050"/>
              <a:ext cx="3661500" cy="0"/>
            </a:xfrm>
            <a:prstGeom prst="straightConnector1">
              <a:avLst/>
            </a:prstGeom>
            <a:noFill/>
            <a:ln cap="flat" cmpd="sng" w="38100">
              <a:solidFill>
                <a:schemeClr val="dk1"/>
              </a:solidFill>
              <a:prstDash val="solid"/>
              <a:round/>
              <a:headEnd len="med" w="med" type="none"/>
              <a:tailEnd len="med" w="med" type="none"/>
            </a:ln>
          </p:spPr>
        </p:cxnSp>
        <p:sp>
          <p:nvSpPr>
            <p:cNvPr id="1443" name="Google Shape;1443;p80"/>
            <p:cNvSpPr txBox="1"/>
            <p:nvPr/>
          </p:nvSpPr>
          <p:spPr>
            <a:xfrm>
              <a:off x="2802350" y="4065900"/>
              <a:ext cx="872100" cy="2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maqas (scissors)</a:t>
              </a:r>
              <a:endParaRPr sz="1800">
                <a:solidFill>
                  <a:schemeClr val="dk1"/>
                </a:solidFill>
                <a:latin typeface="Lexend"/>
                <a:ea typeface="Lexend"/>
                <a:cs typeface="Lexend"/>
                <a:sym typeface="Lexend"/>
              </a:endParaRPr>
            </a:p>
          </p:txBody>
        </p:sp>
        <p:sp>
          <p:nvSpPr>
            <p:cNvPr id="1444" name="Google Shape;1444;p80"/>
            <p:cNvSpPr txBox="1"/>
            <p:nvPr/>
          </p:nvSpPr>
          <p:spPr>
            <a:xfrm>
              <a:off x="5514534" y="2553818"/>
              <a:ext cx="1318800" cy="26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maqas (scissors)</a:t>
              </a:r>
              <a:endParaRPr sz="1800">
                <a:solidFill>
                  <a:schemeClr val="dk1"/>
                </a:solidFill>
                <a:latin typeface="Lexend"/>
                <a:ea typeface="Lexend"/>
                <a:cs typeface="Lexend"/>
                <a:sym typeface="Lexend"/>
              </a:endParaRPr>
            </a:p>
          </p:txBody>
        </p:sp>
      </p:grpSp>
      <p:sp>
        <p:nvSpPr>
          <p:cNvPr id="1445" name="Google Shape;1445;p80"/>
          <p:cNvSpPr txBox="1"/>
          <p:nvPr/>
        </p:nvSpPr>
        <p:spPr>
          <a:xfrm>
            <a:off x="4476451" y="3086912"/>
            <a:ext cx="6927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Layla</a:t>
            </a:r>
            <a:endParaRPr sz="2000">
              <a:solidFill>
                <a:schemeClr val="dk1"/>
              </a:solidFill>
              <a:latin typeface="Kalam"/>
              <a:ea typeface="Kalam"/>
              <a:cs typeface="Kalam"/>
              <a:sym typeface="Kalam"/>
            </a:endParaRPr>
          </a:p>
        </p:txBody>
      </p:sp>
      <p:sp>
        <p:nvSpPr>
          <p:cNvPr id="1446" name="Google Shape;1446;p80"/>
          <p:cNvSpPr txBox="1"/>
          <p:nvPr/>
        </p:nvSpPr>
        <p:spPr>
          <a:xfrm>
            <a:off x="5425650" y="3062478"/>
            <a:ext cx="5067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Isra</a:t>
            </a:r>
            <a:endParaRPr sz="2000">
              <a:solidFill>
                <a:schemeClr val="dk1"/>
              </a:solidFill>
              <a:latin typeface="Kalam"/>
              <a:ea typeface="Kalam"/>
              <a:cs typeface="Kalam"/>
              <a:sym typeface="Kalam"/>
            </a:endParaRPr>
          </a:p>
        </p:txBody>
      </p:sp>
      <p:sp>
        <p:nvSpPr>
          <p:cNvPr id="1447" name="Google Shape;1447;p80"/>
          <p:cNvSpPr txBox="1"/>
          <p:nvPr/>
        </p:nvSpPr>
        <p:spPr>
          <a:xfrm>
            <a:off x="4430390" y="3621000"/>
            <a:ext cx="784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qofna (no one)</a:t>
            </a:r>
            <a:endParaRPr sz="2000">
              <a:solidFill>
                <a:schemeClr val="dk1"/>
              </a:solidFill>
              <a:latin typeface="Kalam"/>
              <a:ea typeface="Kalam"/>
              <a:cs typeface="Kalam"/>
              <a:sym typeface="Kalam"/>
            </a:endParaRPr>
          </a:p>
        </p:txBody>
      </p:sp>
      <p:sp>
        <p:nvSpPr>
          <p:cNvPr id="1448" name="Google Shape;1448;p80"/>
          <p:cNvSpPr txBox="1"/>
          <p:nvPr/>
        </p:nvSpPr>
        <p:spPr>
          <a:xfrm>
            <a:off x="5338590" y="4132950"/>
            <a:ext cx="784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qofna (no one)</a:t>
            </a:r>
            <a:endParaRPr sz="2000">
              <a:solidFill>
                <a:schemeClr val="dk1"/>
              </a:solidFill>
              <a:latin typeface="Kalam"/>
              <a:ea typeface="Kalam"/>
              <a:cs typeface="Kalam"/>
              <a:sym typeface="Kalam"/>
            </a:endParaRPr>
          </a:p>
        </p:txBody>
      </p:sp>
      <p:sp>
        <p:nvSpPr>
          <p:cNvPr id="1449" name="Google Shape;1449;p80"/>
          <p:cNvSpPr txBox="1"/>
          <p:nvPr/>
        </p:nvSpPr>
        <p:spPr>
          <a:xfrm>
            <a:off x="3669550" y="3625169"/>
            <a:ext cx="5067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Isra</a:t>
            </a:r>
            <a:endParaRPr sz="2000">
              <a:solidFill>
                <a:schemeClr val="dk1"/>
              </a:solidFill>
              <a:latin typeface="Kalam"/>
              <a:ea typeface="Kalam"/>
              <a:cs typeface="Kalam"/>
              <a:sym typeface="Kalam"/>
            </a:endParaRPr>
          </a:p>
        </p:txBody>
      </p:sp>
      <p:sp>
        <p:nvSpPr>
          <p:cNvPr id="1450" name="Google Shape;1450;p80"/>
          <p:cNvSpPr txBox="1"/>
          <p:nvPr/>
        </p:nvSpPr>
        <p:spPr>
          <a:xfrm>
            <a:off x="4569450" y="4137119"/>
            <a:ext cx="5067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Isra</a:t>
            </a:r>
            <a:endParaRPr sz="2000">
              <a:solidFill>
                <a:schemeClr val="dk1"/>
              </a:solidFill>
              <a:latin typeface="Kalam"/>
              <a:ea typeface="Kalam"/>
              <a:cs typeface="Kalam"/>
              <a:sym typeface="Kalam"/>
            </a:endParaRPr>
          </a:p>
        </p:txBody>
      </p:sp>
      <p:sp>
        <p:nvSpPr>
          <p:cNvPr id="1451" name="Google Shape;1451;p80"/>
          <p:cNvSpPr txBox="1"/>
          <p:nvPr/>
        </p:nvSpPr>
        <p:spPr>
          <a:xfrm>
            <a:off x="5395004" y="3614800"/>
            <a:ext cx="6927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Layla</a:t>
            </a:r>
            <a:endParaRPr sz="2000">
              <a:solidFill>
                <a:schemeClr val="dk1"/>
              </a:solidFill>
              <a:latin typeface="Kalam"/>
              <a:ea typeface="Kalam"/>
              <a:cs typeface="Kalam"/>
              <a:sym typeface="Kalam"/>
            </a:endParaRPr>
          </a:p>
        </p:txBody>
      </p:sp>
      <p:sp>
        <p:nvSpPr>
          <p:cNvPr id="1452" name="Google Shape;1452;p80"/>
          <p:cNvSpPr txBox="1"/>
          <p:nvPr/>
        </p:nvSpPr>
        <p:spPr>
          <a:xfrm>
            <a:off x="3635008" y="4126750"/>
            <a:ext cx="6927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Layla</a:t>
            </a:r>
            <a:endParaRPr sz="2000">
              <a:solidFill>
                <a:schemeClr val="dk1"/>
              </a:solidFill>
              <a:latin typeface="Kalam"/>
              <a:ea typeface="Kalam"/>
              <a:cs typeface="Kalam"/>
              <a:sym typeface="Kalam"/>
            </a:endParaRPr>
          </a:p>
        </p:txBody>
      </p:sp>
      <p:pic>
        <p:nvPicPr>
          <p:cNvPr id="1453" name="Google Shape;1453;p80"/>
          <p:cNvPicPr preferRelativeResize="0"/>
          <p:nvPr/>
        </p:nvPicPr>
        <p:blipFill rotWithShape="1">
          <a:blip r:embed="rId7">
            <a:alphaModFix/>
          </a:blip>
          <a:srcRect b="0" l="72517" r="1253" t="11347"/>
          <a:stretch/>
        </p:blipFill>
        <p:spPr>
          <a:xfrm rot="-5400000">
            <a:off x="2160811" y="3448235"/>
            <a:ext cx="456878" cy="641705"/>
          </a:xfrm>
          <a:prstGeom prst="rect">
            <a:avLst/>
          </a:prstGeom>
          <a:noFill/>
          <a:ln>
            <a:noFill/>
          </a:ln>
        </p:spPr>
      </p:pic>
      <p:pic>
        <p:nvPicPr>
          <p:cNvPr id="1454" name="Google Shape;1454;p80"/>
          <p:cNvPicPr preferRelativeResize="0"/>
          <p:nvPr/>
        </p:nvPicPr>
        <p:blipFill rotWithShape="1">
          <a:blip r:embed="rId4">
            <a:alphaModFix/>
          </a:blip>
          <a:srcRect b="0" l="0" r="0" t="24789"/>
          <a:stretch/>
        </p:blipFill>
        <p:spPr>
          <a:xfrm rot="-5400000">
            <a:off x="2264213" y="2947613"/>
            <a:ext cx="250079" cy="541265"/>
          </a:xfrm>
          <a:prstGeom prst="rect">
            <a:avLst/>
          </a:prstGeom>
          <a:noFill/>
          <a:ln>
            <a:noFill/>
          </a:ln>
        </p:spPr>
      </p:pic>
      <p:pic>
        <p:nvPicPr>
          <p:cNvPr id="1455" name="Google Shape;1455;p80"/>
          <p:cNvPicPr preferRelativeResize="0"/>
          <p:nvPr/>
        </p:nvPicPr>
        <p:blipFill rotWithShape="1">
          <a:blip r:embed="rId8">
            <a:alphaModFix/>
          </a:blip>
          <a:srcRect b="0" l="72517" r="1253" t="11347"/>
          <a:stretch/>
        </p:blipFill>
        <p:spPr>
          <a:xfrm rot="-5400000">
            <a:off x="4534729" y="2169442"/>
            <a:ext cx="456878" cy="641705"/>
          </a:xfrm>
          <a:prstGeom prst="rect">
            <a:avLst/>
          </a:prstGeom>
          <a:noFill/>
          <a:ln>
            <a:noFill/>
          </a:ln>
        </p:spPr>
      </p:pic>
      <p:pic>
        <p:nvPicPr>
          <p:cNvPr id="1456" name="Google Shape;1456;p80"/>
          <p:cNvPicPr preferRelativeResize="0"/>
          <p:nvPr/>
        </p:nvPicPr>
        <p:blipFill rotWithShape="1">
          <a:blip r:embed="rId3">
            <a:alphaModFix/>
          </a:blip>
          <a:srcRect b="0" l="18128" r="63873" t="11347"/>
          <a:stretch/>
        </p:blipFill>
        <p:spPr>
          <a:xfrm rot="-5400000">
            <a:off x="2096049" y="3996886"/>
            <a:ext cx="313503" cy="641705"/>
          </a:xfrm>
          <a:prstGeom prst="rect">
            <a:avLst/>
          </a:prstGeom>
          <a:noFill/>
          <a:ln>
            <a:noFill/>
          </a:ln>
        </p:spPr>
      </p:pic>
      <p:pic>
        <p:nvPicPr>
          <p:cNvPr id="1457" name="Google Shape;1457;p80"/>
          <p:cNvPicPr preferRelativeResize="0"/>
          <p:nvPr/>
        </p:nvPicPr>
        <p:blipFill rotWithShape="1">
          <a:blip r:embed="rId3">
            <a:alphaModFix/>
          </a:blip>
          <a:srcRect b="0" l="18128" r="63873" t="11347"/>
          <a:stretch/>
        </p:blipFill>
        <p:spPr>
          <a:xfrm rot="-5400000">
            <a:off x="5529499" y="2220136"/>
            <a:ext cx="313503" cy="641705"/>
          </a:xfrm>
          <a:prstGeom prst="rect">
            <a:avLst/>
          </a:prstGeom>
          <a:noFill/>
          <a:ln>
            <a:noFill/>
          </a:ln>
        </p:spPr>
      </p:pic>
      <p:pic>
        <p:nvPicPr>
          <p:cNvPr id="1458" name="Google Shape;1458;p80"/>
          <p:cNvPicPr preferRelativeResize="0"/>
          <p:nvPr/>
        </p:nvPicPr>
        <p:blipFill rotWithShape="1">
          <a:blip r:embed="rId4">
            <a:alphaModFix/>
          </a:blip>
          <a:srcRect b="0" l="0" r="0" t="24789"/>
          <a:stretch/>
        </p:blipFill>
        <p:spPr>
          <a:xfrm rot="-5400000">
            <a:off x="3846838" y="2270375"/>
            <a:ext cx="250079" cy="541265"/>
          </a:xfrm>
          <a:prstGeom prst="rect">
            <a:avLst/>
          </a:prstGeom>
          <a:noFill/>
          <a:ln>
            <a:noFill/>
          </a:ln>
        </p:spPr>
      </p:pic>
      <p:sp>
        <p:nvSpPr>
          <p:cNvPr id="1459" name="Google Shape;1459;p80"/>
          <p:cNvSpPr txBox="1"/>
          <p:nvPr>
            <p:ph idx="1" type="body"/>
          </p:nvPr>
        </p:nvSpPr>
        <p:spPr>
          <a:xfrm>
            <a:off x="4377028" y="1978033"/>
            <a:ext cx="1115700" cy="5628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Layla</a:t>
            </a:r>
            <a:endParaRPr sz="1800"/>
          </a:p>
        </p:txBody>
      </p:sp>
      <p:sp>
        <p:nvSpPr>
          <p:cNvPr id="1460" name="Google Shape;1460;p80"/>
          <p:cNvSpPr txBox="1"/>
          <p:nvPr>
            <p:ph idx="1" type="body"/>
          </p:nvPr>
        </p:nvSpPr>
        <p:spPr>
          <a:xfrm rot="-5400000">
            <a:off x="1578900" y="3455752"/>
            <a:ext cx="747900" cy="3942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Isra</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8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Shaxda natiijooyinka ee tijaabo laba heer ah</a:t>
            </a:r>
            <a:endParaRPr/>
          </a:p>
        </p:txBody>
      </p:sp>
      <p:sp>
        <p:nvSpPr>
          <p:cNvPr id="1466" name="Google Shape;1466;p8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Shaxda natiijooyinka ee laba dhacdo</a:t>
            </a:r>
            <a:endParaRPr/>
          </a:p>
        </p:txBody>
      </p:sp>
      <p:sp>
        <p:nvSpPr>
          <p:cNvPr id="1467" name="Google Shape;1467;p8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shaxanka laba-geesoodka ah si loo muujiyo natiijooyinka laba dhacdo</a:t>
            </a:r>
            <a:endParaRPr/>
          </a:p>
        </p:txBody>
      </p:sp>
      <p:pic>
        <p:nvPicPr>
          <p:cNvPr id="1468" name="Google Shape;1468;p81"/>
          <p:cNvPicPr preferRelativeResize="0"/>
          <p:nvPr/>
        </p:nvPicPr>
        <p:blipFill>
          <a:blip r:embed="rId3">
            <a:alphaModFix/>
          </a:blip>
          <a:stretch>
            <a:fillRect/>
          </a:stretch>
        </p:blipFill>
        <p:spPr>
          <a:xfrm>
            <a:off x="417370" y="2766075"/>
            <a:ext cx="450575" cy="446750"/>
          </a:xfrm>
          <a:prstGeom prst="rect">
            <a:avLst/>
          </a:prstGeom>
          <a:noFill/>
          <a:ln>
            <a:noFill/>
          </a:ln>
        </p:spPr>
      </p:pic>
      <p:sp>
        <p:nvSpPr>
          <p:cNvPr id="1469" name="Google Shape;1469;p8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Soo noqnoqoshada (Frequency) ee shaxanka laba-geesoodka ah</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3" name="Shape 1473"/>
        <p:cNvGrpSpPr/>
        <p:nvPr/>
      </p:nvGrpSpPr>
      <p:grpSpPr>
        <a:xfrm>
          <a:off x="0" y="0"/>
          <a:ext cx="0" cy="0"/>
          <a:chOff x="0" y="0"/>
          <a:chExt cx="0" cy="0"/>
        </a:xfrm>
      </p:grpSpPr>
      <p:sp>
        <p:nvSpPr>
          <p:cNvPr id="1474" name="Google Shape;1474;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natiijooyinka ee laba dhacdo</a:t>
            </a:r>
            <a:r>
              <a:rPr lang="en-GB" sz="1100">
                <a:latin typeface="Lexend"/>
              </a:rPr>
              <a:t/>
            </a:r>
            <a:endParaRPr/>
          </a:p>
        </p:txBody>
      </p:sp>
      <p:sp>
        <p:nvSpPr>
          <p:cNvPr id="1475" name="Google Shape;1475;p82"/>
          <p:cNvSpPr txBox="1"/>
          <p:nvPr/>
        </p:nvSpPr>
        <p:spPr>
          <a:xfrm>
            <a:off x="324000" y="759300"/>
            <a:ext cx="6971100" cy="248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Haddii wareegtan la wareejiyo, natiijooyinka suurtagalka ah waa {1, 2, 3, 4, 5}.</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0"/>
              </a:spcAft>
              <a:buNone/>
            </a:pPr>
            <a:r>
              <a:rPr lang="en-GB" sz="1100">
                <a:solidFill>
                  <a:srgbClr val="000000"/>
                </a:solidFill>
                <a:latin typeface="Lexend"/>
                <a:ea typeface="Lexend"/>
                <a:cs typeface="Lexend"/>
                <a:sym typeface="Lexend"/>
              </a:rPr>
              <a:t>Isra iyo Cabdi waxay ciyaarayaan ciyaar. Isra waxay heshaa dhibic haddii ay ku soo baxdo tiro kooban (prime number) Cabdina wuxuu heshaa dhibic haddii ay ku soo baxdo tiro aan caadi ahayn (odd number).</a:t>
            </a:r>
            <a:r>
              <a:rPr lang="en-GB" sz="1100">
                <a:solidFill>
                  <a:schemeClr val="accent5"/>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solidFill>
                  <a:schemeClr val="accent5"/>
                </a:solidFill>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rgbClr val="000000"/>
              </a:solidFill>
              <a:latin typeface="Lexend"/>
              <a:ea typeface="Lexend"/>
              <a:cs typeface="Lexend"/>
              <a:sym typeface="Lexend"/>
            </a:endParaRPr>
          </a:p>
        </p:txBody>
      </p:sp>
      <p:grpSp>
        <p:nvGrpSpPr>
          <p:cNvPr id="1476" name="Google Shape;1476;p82"/>
          <p:cNvGrpSpPr/>
          <p:nvPr/>
        </p:nvGrpSpPr>
        <p:grpSpPr>
          <a:xfrm>
            <a:off x="7126221" y="456684"/>
            <a:ext cx="1897576" cy="1897576"/>
            <a:chOff x="6440626" y="456693"/>
            <a:chExt cx="2328600" cy="2328600"/>
          </a:xfrm>
        </p:grpSpPr>
        <p:sp>
          <p:nvSpPr>
            <p:cNvPr id="1477" name="Google Shape;1477;p82"/>
            <p:cNvSpPr/>
            <p:nvPr/>
          </p:nvSpPr>
          <p:spPr>
            <a:xfrm>
              <a:off x="6756800" y="7728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8" name="Google Shape;1478;p82"/>
            <p:cNvSpPr/>
            <p:nvPr/>
          </p:nvSpPr>
          <p:spPr>
            <a:xfrm rot="8649824">
              <a:off x="6771695" y="787761"/>
              <a:ext cx="1666351" cy="1666351"/>
            </a:xfrm>
            <a:prstGeom prst="pie">
              <a:avLst>
                <a:gd fmla="val 11928607"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9" name="Google Shape;1479;p82"/>
            <p:cNvSpPr/>
            <p:nvPr/>
          </p:nvSpPr>
          <p:spPr>
            <a:xfrm rot="-8629029">
              <a:off x="6771796" y="787863"/>
              <a:ext cx="1666260" cy="1666260"/>
            </a:xfrm>
            <a:prstGeom prst="pie">
              <a:avLst>
                <a:gd fmla="val 11928607"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0" name="Google Shape;1480;p82"/>
            <p:cNvSpPr/>
            <p:nvPr/>
          </p:nvSpPr>
          <p:spPr>
            <a:xfrm rot="-4309758">
              <a:off x="6771841" y="788027"/>
              <a:ext cx="1666190" cy="1666190"/>
            </a:xfrm>
            <a:prstGeom prst="pie">
              <a:avLst>
                <a:gd fmla="val 11928607"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1" name="Google Shape;1481;p82"/>
            <p:cNvSpPr/>
            <p:nvPr/>
          </p:nvSpPr>
          <p:spPr>
            <a:xfrm>
              <a:off x="6771841" y="788027"/>
              <a:ext cx="1666200" cy="1666200"/>
            </a:xfrm>
            <a:prstGeom prst="pie">
              <a:avLst>
                <a:gd fmla="val 11928607" name="adj1"/>
                <a:gd fmla="val 1622532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2" name="Google Shape;1482;p82"/>
            <p:cNvSpPr txBox="1"/>
            <p:nvPr/>
          </p:nvSpPr>
          <p:spPr>
            <a:xfrm>
              <a:off x="7458075" y="1943525"/>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483" name="Google Shape;1483;p82"/>
            <p:cNvSpPr/>
            <p:nvPr/>
          </p:nvSpPr>
          <p:spPr>
            <a:xfrm rot="4312496">
              <a:off x="6771674" y="787606"/>
              <a:ext cx="1666387" cy="1666387"/>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4" name="Google Shape;1484;p82"/>
            <p:cNvSpPr txBox="1"/>
            <p:nvPr/>
          </p:nvSpPr>
          <p:spPr>
            <a:xfrm>
              <a:off x="7135575" y="952925"/>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485" name="Google Shape;1485;p82"/>
            <p:cNvSpPr txBox="1"/>
            <p:nvPr/>
          </p:nvSpPr>
          <p:spPr>
            <a:xfrm>
              <a:off x="7790126" y="952932"/>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486" name="Google Shape;1486;p82"/>
            <p:cNvSpPr txBox="1"/>
            <p:nvPr/>
          </p:nvSpPr>
          <p:spPr>
            <a:xfrm>
              <a:off x="7866326" y="1562532"/>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487" name="Google Shape;1487;p82"/>
            <p:cNvSpPr txBox="1"/>
            <p:nvPr/>
          </p:nvSpPr>
          <p:spPr>
            <a:xfrm>
              <a:off x="6906975" y="1562532"/>
              <a:ext cx="5715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488" name="Google Shape;1488;p82"/>
            <p:cNvGrpSpPr/>
            <p:nvPr/>
          </p:nvGrpSpPr>
          <p:grpSpPr>
            <a:xfrm>
              <a:off x="7556109" y="828742"/>
              <a:ext cx="93900" cy="816939"/>
              <a:chOff x="996050" y="213293"/>
              <a:chExt cx="93900" cy="909732"/>
            </a:xfrm>
          </p:grpSpPr>
          <p:cxnSp>
            <p:nvCxnSpPr>
              <p:cNvPr id="1489" name="Google Shape;1489;p8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490" name="Google Shape;1490;p8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491" name="Google Shape;1491;p82"/>
          <p:cNvSpPr txBox="1"/>
          <p:nvPr/>
        </p:nvSpPr>
        <p:spPr>
          <a:xfrm>
            <a:off x="324000" y="2266950"/>
            <a:ext cx="4335000" cy="704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Shaxda natiijooyinka waxaa loo samayn karaa si loo kala saaro natiijooyinka suurtagalka ah.</a:t>
            </a:r>
            <a:r>
              <a:rPr b="1"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1492" name="Google Shape;1492;p82"/>
          <p:cNvCxnSpPr/>
          <p:nvPr/>
        </p:nvCxnSpPr>
        <p:spPr>
          <a:xfrm>
            <a:off x="5942850" y="21911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493" name="Google Shape;1493;p82"/>
          <p:cNvCxnSpPr/>
          <p:nvPr/>
        </p:nvCxnSpPr>
        <p:spPr>
          <a:xfrm>
            <a:off x="7140503" y="21911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494" name="Google Shape;1494;p82"/>
          <p:cNvCxnSpPr/>
          <p:nvPr/>
        </p:nvCxnSpPr>
        <p:spPr>
          <a:xfrm>
            <a:off x="8327025" y="2191152"/>
            <a:ext cx="0" cy="2576400"/>
          </a:xfrm>
          <a:prstGeom prst="straightConnector1">
            <a:avLst/>
          </a:prstGeom>
          <a:noFill/>
          <a:ln cap="flat" cmpd="sng" w="38100">
            <a:solidFill>
              <a:schemeClr val="dk1"/>
            </a:solidFill>
            <a:prstDash val="solid"/>
            <a:round/>
            <a:headEnd len="med" w="med" type="none"/>
            <a:tailEnd len="med" w="med" type="none"/>
          </a:ln>
        </p:spPr>
      </p:cxnSp>
      <p:cxnSp>
        <p:nvCxnSpPr>
          <p:cNvPr id="1495" name="Google Shape;1495;p82"/>
          <p:cNvCxnSpPr/>
          <p:nvPr/>
        </p:nvCxnSpPr>
        <p:spPr>
          <a:xfrm rot="10800000">
            <a:off x="4529527" y="3078175"/>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496" name="Google Shape;1496;p82"/>
          <p:cNvCxnSpPr/>
          <p:nvPr/>
        </p:nvCxnSpPr>
        <p:spPr>
          <a:xfrm rot="10800000">
            <a:off x="4529527" y="3913916"/>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497" name="Google Shape;1497;p82"/>
          <p:cNvCxnSpPr/>
          <p:nvPr/>
        </p:nvCxnSpPr>
        <p:spPr>
          <a:xfrm rot="10800000">
            <a:off x="4529527" y="4739075"/>
            <a:ext cx="3815400" cy="0"/>
          </a:xfrm>
          <a:prstGeom prst="straightConnector1">
            <a:avLst/>
          </a:prstGeom>
          <a:noFill/>
          <a:ln cap="flat" cmpd="sng" w="38100">
            <a:solidFill>
              <a:schemeClr val="dk1"/>
            </a:solidFill>
            <a:prstDash val="solid"/>
            <a:round/>
            <a:headEnd len="med" w="med" type="none"/>
            <a:tailEnd len="med" w="med" type="none"/>
          </a:ln>
        </p:spPr>
      </p:cxnSp>
      <p:sp>
        <p:nvSpPr>
          <p:cNvPr id="1498" name="Google Shape;1498;p82"/>
          <p:cNvSpPr txBox="1"/>
          <p:nvPr/>
        </p:nvSpPr>
        <p:spPr>
          <a:xfrm>
            <a:off x="6127227" y="2399238"/>
            <a:ext cx="901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kooban (prime number)</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499" name="Google Shape;1499;p82"/>
          <p:cNvSpPr txBox="1"/>
          <p:nvPr/>
        </p:nvSpPr>
        <p:spPr>
          <a:xfrm>
            <a:off x="7213436" y="2214425"/>
            <a:ext cx="1030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kooban (not a prime number)</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00" name="Google Shape;1500;p82"/>
          <p:cNvSpPr txBox="1"/>
          <p:nvPr/>
        </p:nvSpPr>
        <p:spPr>
          <a:xfrm>
            <a:off x="4744192" y="3218700"/>
            <a:ext cx="1030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aan caadi ahayn (odd number)</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01" name="Google Shape;1501;p82"/>
          <p:cNvSpPr txBox="1"/>
          <p:nvPr/>
        </p:nvSpPr>
        <p:spPr>
          <a:xfrm>
            <a:off x="4658948" y="3913334"/>
            <a:ext cx="1606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aan caadi ahayn (even)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02" name="Google Shape;1502;p82"/>
          <p:cNvSpPr txBox="1"/>
          <p:nvPr/>
        </p:nvSpPr>
        <p:spPr>
          <a:xfrm>
            <a:off x="7301518" y="32334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503" name="Google Shape;1503;p82"/>
          <p:cNvSpPr txBox="1"/>
          <p:nvPr/>
        </p:nvSpPr>
        <p:spPr>
          <a:xfrm>
            <a:off x="6158518" y="32334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504" name="Google Shape;1504;p82"/>
          <p:cNvSpPr txBox="1"/>
          <p:nvPr/>
        </p:nvSpPr>
        <p:spPr>
          <a:xfrm>
            <a:off x="6158518" y="40716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505" name="Google Shape;1505;p82"/>
          <p:cNvSpPr txBox="1"/>
          <p:nvPr/>
        </p:nvSpPr>
        <p:spPr>
          <a:xfrm>
            <a:off x="6691918" y="34620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506" name="Google Shape;1506;p82"/>
          <p:cNvSpPr txBox="1"/>
          <p:nvPr/>
        </p:nvSpPr>
        <p:spPr>
          <a:xfrm>
            <a:off x="7301518" y="40716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natiijooyinka ee laba dhacdo</a:t>
            </a:r>
            <a:endParaRPr/>
          </a:p>
        </p:txBody>
      </p:sp>
      <p:sp>
        <p:nvSpPr>
          <p:cNvPr id="1512" name="Google Shape;1512;p83"/>
          <p:cNvSpPr txBox="1"/>
          <p:nvPr/>
        </p:nvSpPr>
        <p:spPr>
          <a:xfrm>
            <a:off x="324000" y="759300"/>
            <a:ext cx="6971100" cy="248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Haddii wareegtan la wareejiyo, natiijooyinka suurtagalka ah waa {1, 2, 3, 4, 5}.</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0"/>
              </a:spcAft>
              <a:buNone/>
            </a:pPr>
            <a:r>
              <a:rPr lang="en-GB" sz="1100">
                <a:solidFill>
                  <a:srgbClr val="000000"/>
                </a:solidFill>
                <a:latin typeface="Lexend"/>
                <a:ea typeface="Lexend"/>
                <a:cs typeface="Lexend"/>
                <a:sym typeface="Lexend"/>
              </a:rPr>
              <a:t>Isra iyo Cabdi waxay ciyaarayaan ciyaar. Isra waxay heshaa dhibic haddii ay ku soo baxdo tiro kooban (prime number) Cabdina wuxuu heshaa dhibic haddii ay ku soo baxdo tiro aan caadi ahayn (odd number).</a:t>
            </a:r>
            <a:r>
              <a:rPr lang="en-GB" sz="1100">
                <a:solidFill>
                  <a:schemeClr val="accent5"/>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solidFill>
                  <a:schemeClr val="accent5"/>
                </a:solidFill>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rgbClr val="000000"/>
              </a:solidFill>
              <a:latin typeface="Lexend"/>
              <a:ea typeface="Lexend"/>
              <a:cs typeface="Lexend"/>
              <a:sym typeface="Lexend"/>
            </a:endParaRPr>
          </a:p>
        </p:txBody>
      </p:sp>
      <p:grpSp>
        <p:nvGrpSpPr>
          <p:cNvPr id="1513" name="Google Shape;1513;p83"/>
          <p:cNvGrpSpPr/>
          <p:nvPr/>
        </p:nvGrpSpPr>
        <p:grpSpPr>
          <a:xfrm>
            <a:off x="7126221" y="456684"/>
            <a:ext cx="1897576" cy="1897576"/>
            <a:chOff x="6440626" y="456693"/>
            <a:chExt cx="2328600" cy="2328600"/>
          </a:xfrm>
        </p:grpSpPr>
        <p:sp>
          <p:nvSpPr>
            <p:cNvPr id="1514" name="Google Shape;1514;p83"/>
            <p:cNvSpPr/>
            <p:nvPr/>
          </p:nvSpPr>
          <p:spPr>
            <a:xfrm>
              <a:off x="6756800" y="7728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5" name="Google Shape;1515;p83"/>
            <p:cNvSpPr/>
            <p:nvPr/>
          </p:nvSpPr>
          <p:spPr>
            <a:xfrm rot="8649824">
              <a:off x="6771695" y="787761"/>
              <a:ext cx="1666351" cy="1666351"/>
            </a:xfrm>
            <a:prstGeom prst="pie">
              <a:avLst>
                <a:gd fmla="val 11928607"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6" name="Google Shape;1516;p83"/>
            <p:cNvSpPr/>
            <p:nvPr/>
          </p:nvSpPr>
          <p:spPr>
            <a:xfrm rot="-8629029">
              <a:off x="6771796" y="787863"/>
              <a:ext cx="1666260" cy="1666260"/>
            </a:xfrm>
            <a:prstGeom prst="pie">
              <a:avLst>
                <a:gd fmla="val 11928607"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7" name="Google Shape;1517;p83"/>
            <p:cNvSpPr/>
            <p:nvPr/>
          </p:nvSpPr>
          <p:spPr>
            <a:xfrm rot="-4309758">
              <a:off x="6771841" y="788027"/>
              <a:ext cx="1666190" cy="1666190"/>
            </a:xfrm>
            <a:prstGeom prst="pie">
              <a:avLst>
                <a:gd fmla="val 11928607"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8" name="Google Shape;1518;p83"/>
            <p:cNvSpPr/>
            <p:nvPr/>
          </p:nvSpPr>
          <p:spPr>
            <a:xfrm>
              <a:off x="6771841" y="788027"/>
              <a:ext cx="1666200" cy="1666200"/>
            </a:xfrm>
            <a:prstGeom prst="pie">
              <a:avLst>
                <a:gd fmla="val 11928607" name="adj1"/>
                <a:gd fmla="val 1622532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9" name="Google Shape;1519;p83"/>
            <p:cNvSpPr txBox="1"/>
            <p:nvPr/>
          </p:nvSpPr>
          <p:spPr>
            <a:xfrm>
              <a:off x="7458075" y="1943525"/>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20" name="Google Shape;1520;p83"/>
            <p:cNvSpPr/>
            <p:nvPr/>
          </p:nvSpPr>
          <p:spPr>
            <a:xfrm rot="4312496">
              <a:off x="6771674" y="787606"/>
              <a:ext cx="1666387" cy="1666387"/>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1" name="Google Shape;1521;p83"/>
            <p:cNvSpPr txBox="1"/>
            <p:nvPr/>
          </p:nvSpPr>
          <p:spPr>
            <a:xfrm>
              <a:off x="7135575" y="952925"/>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522" name="Google Shape;1522;p83"/>
            <p:cNvSpPr txBox="1"/>
            <p:nvPr/>
          </p:nvSpPr>
          <p:spPr>
            <a:xfrm>
              <a:off x="7790126" y="952932"/>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523" name="Google Shape;1523;p83"/>
            <p:cNvSpPr txBox="1"/>
            <p:nvPr/>
          </p:nvSpPr>
          <p:spPr>
            <a:xfrm>
              <a:off x="7866326" y="1562532"/>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524" name="Google Shape;1524;p83"/>
            <p:cNvSpPr txBox="1"/>
            <p:nvPr/>
          </p:nvSpPr>
          <p:spPr>
            <a:xfrm>
              <a:off x="6906975" y="1562532"/>
              <a:ext cx="5715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525" name="Google Shape;1525;p83"/>
            <p:cNvGrpSpPr/>
            <p:nvPr/>
          </p:nvGrpSpPr>
          <p:grpSpPr>
            <a:xfrm>
              <a:off x="7556109" y="828742"/>
              <a:ext cx="93900" cy="816939"/>
              <a:chOff x="996050" y="213293"/>
              <a:chExt cx="93900" cy="909732"/>
            </a:xfrm>
          </p:grpSpPr>
          <p:cxnSp>
            <p:nvCxnSpPr>
              <p:cNvPr id="1526" name="Google Shape;1526;p8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527" name="Google Shape;1527;p8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528" name="Google Shape;1528;p83"/>
          <p:cNvSpPr txBox="1"/>
          <p:nvPr/>
        </p:nvSpPr>
        <p:spPr>
          <a:xfrm>
            <a:off x="324000" y="2266950"/>
            <a:ext cx="4335000" cy="704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Dhammaan natiijooyinka suurtagalka ah, goobta muunadda (sample space), waxaa lagu muujiyay shaxda natiijooyinka.</a:t>
            </a:r>
            <a:r>
              <a:rPr b="1"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1529" name="Google Shape;1529;p83"/>
          <p:cNvCxnSpPr/>
          <p:nvPr/>
        </p:nvCxnSpPr>
        <p:spPr>
          <a:xfrm>
            <a:off x="5942850" y="21911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530" name="Google Shape;1530;p83"/>
          <p:cNvCxnSpPr/>
          <p:nvPr/>
        </p:nvCxnSpPr>
        <p:spPr>
          <a:xfrm>
            <a:off x="7140503" y="21911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531" name="Google Shape;1531;p83"/>
          <p:cNvCxnSpPr/>
          <p:nvPr/>
        </p:nvCxnSpPr>
        <p:spPr>
          <a:xfrm>
            <a:off x="8327025" y="2191152"/>
            <a:ext cx="0" cy="2576400"/>
          </a:xfrm>
          <a:prstGeom prst="straightConnector1">
            <a:avLst/>
          </a:prstGeom>
          <a:noFill/>
          <a:ln cap="flat" cmpd="sng" w="38100">
            <a:solidFill>
              <a:schemeClr val="dk1"/>
            </a:solidFill>
            <a:prstDash val="solid"/>
            <a:round/>
            <a:headEnd len="med" w="med" type="none"/>
            <a:tailEnd len="med" w="med" type="none"/>
          </a:ln>
        </p:spPr>
      </p:cxnSp>
      <p:cxnSp>
        <p:nvCxnSpPr>
          <p:cNvPr id="1532" name="Google Shape;1532;p83"/>
          <p:cNvCxnSpPr/>
          <p:nvPr/>
        </p:nvCxnSpPr>
        <p:spPr>
          <a:xfrm rot="10800000">
            <a:off x="4529527" y="3078175"/>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533" name="Google Shape;1533;p83"/>
          <p:cNvCxnSpPr/>
          <p:nvPr/>
        </p:nvCxnSpPr>
        <p:spPr>
          <a:xfrm rot="10800000">
            <a:off x="4529527" y="3913916"/>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534" name="Google Shape;1534;p83"/>
          <p:cNvCxnSpPr/>
          <p:nvPr/>
        </p:nvCxnSpPr>
        <p:spPr>
          <a:xfrm rot="10800000">
            <a:off x="4529527" y="4739075"/>
            <a:ext cx="3815400" cy="0"/>
          </a:xfrm>
          <a:prstGeom prst="straightConnector1">
            <a:avLst/>
          </a:prstGeom>
          <a:noFill/>
          <a:ln cap="flat" cmpd="sng" w="38100">
            <a:solidFill>
              <a:schemeClr val="dk1"/>
            </a:solidFill>
            <a:prstDash val="solid"/>
            <a:round/>
            <a:headEnd len="med" w="med" type="none"/>
            <a:tailEnd len="med" w="med" type="none"/>
          </a:ln>
        </p:spPr>
      </p:cxnSp>
      <p:sp>
        <p:nvSpPr>
          <p:cNvPr id="1535" name="Google Shape;1535;p83"/>
          <p:cNvSpPr txBox="1"/>
          <p:nvPr/>
        </p:nvSpPr>
        <p:spPr>
          <a:xfrm>
            <a:off x="6127227" y="2399238"/>
            <a:ext cx="901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kooban (prime number)</a:t>
            </a:r>
            <a:endParaRPr sz="1800">
              <a:solidFill>
                <a:schemeClr val="dk1"/>
              </a:solidFill>
              <a:latin typeface="Lexend"/>
              <a:ea typeface="Lexend"/>
              <a:cs typeface="Lexend"/>
              <a:sym typeface="Lexend"/>
            </a:endParaRPr>
          </a:p>
        </p:txBody>
      </p:sp>
      <p:sp>
        <p:nvSpPr>
          <p:cNvPr id="1536" name="Google Shape;1536;p83"/>
          <p:cNvSpPr txBox="1"/>
          <p:nvPr/>
        </p:nvSpPr>
        <p:spPr>
          <a:xfrm>
            <a:off x="7213436" y="2214425"/>
            <a:ext cx="1030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koowaad (not a prime number)</a:t>
            </a:r>
            <a:endParaRPr sz="1800">
              <a:solidFill>
                <a:schemeClr val="dk1"/>
              </a:solidFill>
              <a:latin typeface="Lexend"/>
              <a:ea typeface="Lexend"/>
              <a:cs typeface="Lexend"/>
              <a:sym typeface="Lexend"/>
            </a:endParaRPr>
          </a:p>
        </p:txBody>
      </p:sp>
      <p:sp>
        <p:nvSpPr>
          <p:cNvPr id="1537" name="Google Shape;1537;p83"/>
          <p:cNvSpPr txBox="1"/>
          <p:nvPr/>
        </p:nvSpPr>
        <p:spPr>
          <a:xfrm>
            <a:off x="4744192" y="3218700"/>
            <a:ext cx="1030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kisi (odd number)</a:t>
            </a:r>
            <a:endParaRPr sz="1800">
              <a:solidFill>
                <a:schemeClr val="dk1"/>
              </a:solidFill>
              <a:latin typeface="Lexend"/>
              <a:ea typeface="Lexend"/>
              <a:cs typeface="Lexend"/>
              <a:sym typeface="Lexend"/>
            </a:endParaRPr>
          </a:p>
        </p:txBody>
      </p:sp>
      <p:sp>
        <p:nvSpPr>
          <p:cNvPr id="1538" name="Google Shape;1538;p83"/>
          <p:cNvSpPr txBox="1"/>
          <p:nvPr/>
        </p:nvSpPr>
        <p:spPr>
          <a:xfrm>
            <a:off x="4658948" y="3913334"/>
            <a:ext cx="1606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kisi (xataa) (not an odd number (even))</a:t>
            </a:r>
            <a:endParaRPr sz="1800">
              <a:solidFill>
                <a:schemeClr val="dk1"/>
              </a:solidFill>
              <a:latin typeface="Lexend"/>
              <a:ea typeface="Lexend"/>
              <a:cs typeface="Lexend"/>
              <a:sym typeface="Lexend"/>
            </a:endParaRPr>
          </a:p>
        </p:txBody>
      </p:sp>
      <p:sp>
        <p:nvSpPr>
          <p:cNvPr id="1539" name="Google Shape;1539;p83"/>
          <p:cNvSpPr txBox="1"/>
          <p:nvPr/>
        </p:nvSpPr>
        <p:spPr>
          <a:xfrm>
            <a:off x="7301518" y="32334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540" name="Google Shape;1540;p83"/>
          <p:cNvSpPr txBox="1"/>
          <p:nvPr/>
        </p:nvSpPr>
        <p:spPr>
          <a:xfrm>
            <a:off x="6158518" y="32334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541" name="Google Shape;1541;p83"/>
          <p:cNvSpPr txBox="1"/>
          <p:nvPr/>
        </p:nvSpPr>
        <p:spPr>
          <a:xfrm>
            <a:off x="6158518" y="40716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542" name="Google Shape;1542;p83"/>
          <p:cNvSpPr txBox="1"/>
          <p:nvPr/>
        </p:nvSpPr>
        <p:spPr>
          <a:xfrm>
            <a:off x="6691918" y="34620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543" name="Google Shape;1543;p83"/>
          <p:cNvSpPr txBox="1"/>
          <p:nvPr/>
        </p:nvSpPr>
        <p:spPr>
          <a:xfrm>
            <a:off x="7301518" y="40716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sp>
        <p:nvSpPr>
          <p:cNvPr id="1548" name="Google Shape;1548;p84"/>
          <p:cNvSpPr txBox="1"/>
          <p:nvPr>
            <p:ph idx="1" type="body"/>
          </p:nvPr>
        </p:nvSpPr>
        <p:spPr>
          <a:xfrm>
            <a:off x="324000" y="759300"/>
            <a:ext cx="68022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Isra iyo Cabdi waxay go'aansadeen inay beddelaan xeerarka ciyaartooda. Isra hadda waxay helaysaa dhibic (point) haddii wareejiyaha (spinner) ku soo baxo 'tiro xataa (even number)' Cabdi wuxuu helayaa dhibic (point) haddii wareejiyaha (spinner) ku soo baxo 'qaybiyaha 6 (factor of 6)'.</a:t>
            </a:r>
            <a:r>
              <a:rPr lang="en-GB" sz="1100">
                <a:solidFill>
                  <a:schemeClr val="accent5"/>
                </a:solidFill>
                <a:latin typeface="Lexend"/>
              </a:rPr>
              <a:t/>
            </a:r>
            <a:r>
              <a:rPr lang="en-GB" sz="1100">
                <a:latin typeface="Lexend"/>
              </a:rPr>
              <a:t/>
            </a:r>
            <a:r>
              <a:rPr lang="en-GB" sz="1100">
                <a:solidFill>
                  <a:schemeClr val="accent5"/>
                </a:solidFill>
                <a:latin typeface="Lexend"/>
              </a:rPr>
              <a:t/>
            </a:r>
            <a:r>
              <a:rPr lang="en-GB" sz="1100">
                <a:latin typeface="Lexend"/>
              </a:rPr>
              <a:t/>
            </a:r>
            <a:endParaRPr/>
          </a:p>
          <a:p>
            <a:pPr indent="0" lvl="0" marL="0" rtl="0" algn="l">
              <a:spcBef>
                <a:spcPts val="1000"/>
              </a:spcBef>
              <a:spcAft>
                <a:spcPts val="1000"/>
              </a:spcAft>
              <a:buNone/>
              <a:defRPr/>
            </a:pPr>
            <a:r>
              <a:rPr lang="en-GB" sz="1100">
                <a:latin typeface="Lexend"/>
              </a:rPr>
              <a:t>Buuxi jaantuska natiijada (outcome table).</a:t>
            </a:r>
            <a:r>
              <a:rPr b="1" lang="en-GB" sz="1100">
                <a:latin typeface="Lexend"/>
              </a:rPr>
              <a:t/>
            </a:r>
            <a:r>
              <a:rPr lang="en-GB" sz="1100">
                <a:latin typeface="Lexend"/>
              </a:rPr>
              <a:t/>
            </a:r>
            <a:endParaRPr/>
          </a:p>
        </p:txBody>
      </p:sp>
      <p:sp>
        <p:nvSpPr>
          <p:cNvPr id="1549" name="Google Shape;1549;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Jaantuska natiijada (outcome table) ee laba dhacdo (two events)</a:t>
            </a:r>
            <a:r>
              <a:rPr lang="en-GB" sz="1100">
                <a:latin typeface="Lexend"/>
              </a:rPr>
              <a:t/>
            </a:r>
            <a:endParaRPr/>
          </a:p>
        </p:txBody>
      </p:sp>
      <p:cxnSp>
        <p:nvCxnSpPr>
          <p:cNvPr id="1550" name="Google Shape;1550;p84"/>
          <p:cNvCxnSpPr/>
          <p:nvPr/>
        </p:nvCxnSpPr>
        <p:spPr>
          <a:xfrm>
            <a:off x="5942850" y="21911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551" name="Google Shape;1551;p84"/>
          <p:cNvCxnSpPr/>
          <p:nvPr/>
        </p:nvCxnSpPr>
        <p:spPr>
          <a:xfrm>
            <a:off x="7140503" y="21911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552" name="Google Shape;1552;p84"/>
          <p:cNvCxnSpPr/>
          <p:nvPr/>
        </p:nvCxnSpPr>
        <p:spPr>
          <a:xfrm rot="10800000">
            <a:off x="4529527" y="3078175"/>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553" name="Google Shape;1553;p84"/>
          <p:cNvCxnSpPr/>
          <p:nvPr/>
        </p:nvCxnSpPr>
        <p:spPr>
          <a:xfrm rot="10800000">
            <a:off x="4529527" y="3913916"/>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554" name="Google Shape;1554;p84"/>
          <p:cNvCxnSpPr/>
          <p:nvPr/>
        </p:nvCxnSpPr>
        <p:spPr>
          <a:xfrm rot="10800000">
            <a:off x="4529527" y="4739075"/>
            <a:ext cx="3815400" cy="0"/>
          </a:xfrm>
          <a:prstGeom prst="straightConnector1">
            <a:avLst/>
          </a:prstGeom>
          <a:noFill/>
          <a:ln cap="flat" cmpd="sng" w="38100">
            <a:solidFill>
              <a:schemeClr val="dk1"/>
            </a:solidFill>
            <a:prstDash val="solid"/>
            <a:round/>
            <a:headEnd len="med" w="med" type="none"/>
            <a:tailEnd len="med" w="med" type="none"/>
          </a:ln>
        </p:spPr>
      </p:cxnSp>
      <p:sp>
        <p:nvSpPr>
          <p:cNvPr id="1555" name="Google Shape;1555;p84"/>
          <p:cNvSpPr txBox="1"/>
          <p:nvPr/>
        </p:nvSpPr>
        <p:spPr>
          <a:xfrm>
            <a:off x="6127227" y="2399238"/>
            <a:ext cx="901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qaybiyaha 6 (factor of 6)</a:t>
            </a:r>
            <a:endParaRPr sz="1800">
              <a:solidFill>
                <a:schemeClr val="dk1"/>
              </a:solidFill>
              <a:latin typeface="Lexend"/>
              <a:ea typeface="Lexend"/>
              <a:cs typeface="Lexend"/>
              <a:sym typeface="Lexend"/>
            </a:endParaRPr>
          </a:p>
        </p:txBody>
      </p:sp>
      <p:sp>
        <p:nvSpPr>
          <p:cNvPr id="1556" name="Google Shape;1556;p84"/>
          <p:cNvSpPr txBox="1"/>
          <p:nvPr/>
        </p:nvSpPr>
        <p:spPr>
          <a:xfrm>
            <a:off x="7213436" y="2214425"/>
            <a:ext cx="1030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qaybiyaha 6 (not a factor of 6)</a:t>
            </a:r>
            <a:endParaRPr sz="1800">
              <a:solidFill>
                <a:schemeClr val="dk1"/>
              </a:solidFill>
              <a:latin typeface="Lexend"/>
              <a:ea typeface="Lexend"/>
              <a:cs typeface="Lexend"/>
              <a:sym typeface="Lexend"/>
            </a:endParaRPr>
          </a:p>
        </p:txBody>
      </p:sp>
      <p:sp>
        <p:nvSpPr>
          <p:cNvPr id="1557" name="Google Shape;1557;p84"/>
          <p:cNvSpPr txBox="1"/>
          <p:nvPr/>
        </p:nvSpPr>
        <p:spPr>
          <a:xfrm>
            <a:off x="4744192" y="3218700"/>
            <a:ext cx="1030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xataa (even number)</a:t>
            </a:r>
            <a:endParaRPr sz="1800">
              <a:solidFill>
                <a:schemeClr val="dk1"/>
              </a:solidFill>
              <a:latin typeface="Lexend"/>
              <a:ea typeface="Lexend"/>
              <a:cs typeface="Lexend"/>
              <a:sym typeface="Lexend"/>
            </a:endParaRPr>
          </a:p>
        </p:txBody>
      </p:sp>
      <p:sp>
        <p:nvSpPr>
          <p:cNvPr id="1558" name="Google Shape;1558;p84"/>
          <p:cNvSpPr txBox="1"/>
          <p:nvPr/>
        </p:nvSpPr>
        <p:spPr>
          <a:xfrm>
            <a:off x="4582750" y="3913325"/>
            <a:ext cx="1339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xataa (kisi) (not an even number (odd))</a:t>
            </a:r>
            <a:endParaRPr sz="1800">
              <a:solidFill>
                <a:schemeClr val="dk1"/>
              </a:solidFill>
              <a:latin typeface="Lexend"/>
              <a:ea typeface="Lexend"/>
              <a:cs typeface="Lexend"/>
              <a:sym typeface="Lexend"/>
            </a:endParaRPr>
          </a:p>
        </p:txBody>
      </p:sp>
      <p:sp>
        <p:nvSpPr>
          <p:cNvPr id="1559" name="Google Shape;1559;p84"/>
          <p:cNvSpPr txBox="1"/>
          <p:nvPr/>
        </p:nvSpPr>
        <p:spPr>
          <a:xfrm flipH="1">
            <a:off x="6791528" y="4100538"/>
            <a:ext cx="51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a:t>
            </a:r>
            <a:endParaRPr sz="2000">
              <a:solidFill>
                <a:schemeClr val="dk1"/>
              </a:solidFill>
              <a:latin typeface="Kalam"/>
              <a:ea typeface="Kalam"/>
              <a:cs typeface="Kalam"/>
              <a:sym typeface="Kalam"/>
            </a:endParaRPr>
          </a:p>
        </p:txBody>
      </p:sp>
      <p:sp>
        <p:nvSpPr>
          <p:cNvPr id="1560" name="Google Shape;1560;p84"/>
          <p:cNvSpPr txBox="1"/>
          <p:nvPr/>
        </p:nvSpPr>
        <p:spPr>
          <a:xfrm>
            <a:off x="6158518" y="43764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3</a:t>
            </a:r>
            <a:endParaRPr sz="2000">
              <a:solidFill>
                <a:schemeClr val="dk1"/>
              </a:solidFill>
              <a:latin typeface="Kalam"/>
              <a:ea typeface="Kalam"/>
              <a:cs typeface="Kalam"/>
              <a:sym typeface="Kalam"/>
            </a:endParaRPr>
          </a:p>
        </p:txBody>
      </p:sp>
      <p:sp>
        <p:nvSpPr>
          <p:cNvPr id="1561" name="Google Shape;1561;p84"/>
          <p:cNvSpPr txBox="1"/>
          <p:nvPr/>
        </p:nvSpPr>
        <p:spPr>
          <a:xfrm>
            <a:off x="6158518" y="32334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2</a:t>
            </a:r>
            <a:endParaRPr sz="2000">
              <a:solidFill>
                <a:schemeClr val="dk1"/>
              </a:solidFill>
              <a:latin typeface="Kalam"/>
              <a:ea typeface="Kalam"/>
              <a:cs typeface="Kalam"/>
              <a:sym typeface="Kalam"/>
            </a:endParaRPr>
          </a:p>
        </p:txBody>
      </p:sp>
      <p:sp>
        <p:nvSpPr>
          <p:cNvPr id="1562" name="Google Shape;1562;p84"/>
          <p:cNvSpPr txBox="1"/>
          <p:nvPr/>
        </p:nvSpPr>
        <p:spPr>
          <a:xfrm>
            <a:off x="7377718" y="41478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5</a:t>
            </a:r>
            <a:endParaRPr sz="2000">
              <a:solidFill>
                <a:schemeClr val="dk1"/>
              </a:solidFill>
              <a:latin typeface="Kalam"/>
              <a:ea typeface="Kalam"/>
              <a:cs typeface="Kalam"/>
              <a:sym typeface="Kalam"/>
            </a:endParaRPr>
          </a:p>
        </p:txBody>
      </p:sp>
      <p:sp>
        <p:nvSpPr>
          <p:cNvPr id="1563" name="Google Shape;1563;p84"/>
          <p:cNvSpPr txBox="1"/>
          <p:nvPr/>
        </p:nvSpPr>
        <p:spPr>
          <a:xfrm>
            <a:off x="7377718" y="32334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4</a:t>
            </a:r>
            <a:endParaRPr sz="2000">
              <a:solidFill>
                <a:schemeClr val="dk1"/>
              </a:solidFill>
              <a:latin typeface="Kalam"/>
              <a:ea typeface="Kalam"/>
              <a:cs typeface="Kalam"/>
              <a:sym typeface="Kalam"/>
            </a:endParaRPr>
          </a:p>
        </p:txBody>
      </p:sp>
      <p:grpSp>
        <p:nvGrpSpPr>
          <p:cNvPr id="1564" name="Google Shape;1564;p84"/>
          <p:cNvGrpSpPr/>
          <p:nvPr/>
        </p:nvGrpSpPr>
        <p:grpSpPr>
          <a:xfrm>
            <a:off x="7126221" y="456684"/>
            <a:ext cx="1897576" cy="1897576"/>
            <a:chOff x="6440626" y="456693"/>
            <a:chExt cx="2328600" cy="2328600"/>
          </a:xfrm>
        </p:grpSpPr>
        <p:sp>
          <p:nvSpPr>
            <p:cNvPr id="1565" name="Google Shape;1565;p84"/>
            <p:cNvSpPr/>
            <p:nvPr/>
          </p:nvSpPr>
          <p:spPr>
            <a:xfrm>
              <a:off x="6756800" y="7728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6" name="Google Shape;1566;p84"/>
            <p:cNvSpPr/>
            <p:nvPr/>
          </p:nvSpPr>
          <p:spPr>
            <a:xfrm rot="8649824">
              <a:off x="6771695" y="787761"/>
              <a:ext cx="1666351" cy="1666351"/>
            </a:xfrm>
            <a:prstGeom prst="pie">
              <a:avLst>
                <a:gd fmla="val 11928607"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7" name="Google Shape;1567;p84"/>
            <p:cNvSpPr/>
            <p:nvPr/>
          </p:nvSpPr>
          <p:spPr>
            <a:xfrm rot="-8629029">
              <a:off x="6771796" y="787863"/>
              <a:ext cx="1666260" cy="1666260"/>
            </a:xfrm>
            <a:prstGeom prst="pie">
              <a:avLst>
                <a:gd fmla="val 11928607"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8" name="Google Shape;1568;p84"/>
            <p:cNvSpPr/>
            <p:nvPr/>
          </p:nvSpPr>
          <p:spPr>
            <a:xfrm rot="-4309758">
              <a:off x="6771841" y="788027"/>
              <a:ext cx="1666190" cy="1666190"/>
            </a:xfrm>
            <a:prstGeom prst="pie">
              <a:avLst>
                <a:gd fmla="val 11928607"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9" name="Google Shape;1569;p84"/>
            <p:cNvSpPr/>
            <p:nvPr/>
          </p:nvSpPr>
          <p:spPr>
            <a:xfrm>
              <a:off x="6771841" y="788027"/>
              <a:ext cx="1666200" cy="1666200"/>
            </a:xfrm>
            <a:prstGeom prst="pie">
              <a:avLst>
                <a:gd fmla="val 11928607" name="adj1"/>
                <a:gd fmla="val 1622532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0" name="Google Shape;1570;p84"/>
            <p:cNvSpPr txBox="1"/>
            <p:nvPr/>
          </p:nvSpPr>
          <p:spPr>
            <a:xfrm>
              <a:off x="7458075" y="1943525"/>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71" name="Google Shape;1571;p84"/>
            <p:cNvSpPr/>
            <p:nvPr/>
          </p:nvSpPr>
          <p:spPr>
            <a:xfrm rot="4312496">
              <a:off x="6771674" y="787606"/>
              <a:ext cx="1666387" cy="1666387"/>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2" name="Google Shape;1572;p84"/>
            <p:cNvSpPr txBox="1"/>
            <p:nvPr/>
          </p:nvSpPr>
          <p:spPr>
            <a:xfrm>
              <a:off x="7135575" y="952925"/>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573" name="Google Shape;1573;p84"/>
            <p:cNvSpPr txBox="1"/>
            <p:nvPr/>
          </p:nvSpPr>
          <p:spPr>
            <a:xfrm>
              <a:off x="7790126" y="952932"/>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574" name="Google Shape;1574;p84"/>
            <p:cNvSpPr txBox="1"/>
            <p:nvPr/>
          </p:nvSpPr>
          <p:spPr>
            <a:xfrm>
              <a:off x="7866326" y="1562532"/>
              <a:ext cx="6300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575" name="Google Shape;1575;p84"/>
            <p:cNvSpPr txBox="1"/>
            <p:nvPr/>
          </p:nvSpPr>
          <p:spPr>
            <a:xfrm>
              <a:off x="6906975" y="1562532"/>
              <a:ext cx="571500" cy="52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576" name="Google Shape;1576;p84"/>
            <p:cNvGrpSpPr/>
            <p:nvPr/>
          </p:nvGrpSpPr>
          <p:grpSpPr>
            <a:xfrm>
              <a:off x="7556109" y="828742"/>
              <a:ext cx="93900" cy="816939"/>
              <a:chOff x="996050" y="213293"/>
              <a:chExt cx="93900" cy="909732"/>
            </a:xfrm>
          </p:grpSpPr>
          <p:cxnSp>
            <p:nvCxnSpPr>
              <p:cNvPr id="1577" name="Google Shape;1577;p8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578" name="Google Shape;1578;p8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2" name="Shape 1582"/>
        <p:cNvGrpSpPr/>
        <p:nvPr/>
      </p:nvGrpSpPr>
      <p:grpSpPr>
        <a:xfrm>
          <a:off x="0" y="0"/>
          <a:ext cx="0" cy="0"/>
          <a:chOff x="0" y="0"/>
          <a:chExt cx="0" cy="0"/>
        </a:xfrm>
      </p:grpSpPr>
      <p:sp>
        <p:nvSpPr>
          <p:cNvPr id="1583" name="Google Shape;1583;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Jaantuska natiijada (outcome table) ee laba dhacdo (two events)</a:t>
            </a:r>
            <a:endParaRPr/>
          </a:p>
        </p:txBody>
      </p:sp>
      <p:sp>
        <p:nvSpPr>
          <p:cNvPr id="1584" name="Google Shape;1584;p85"/>
          <p:cNvSpPr txBox="1"/>
          <p:nvPr/>
        </p:nvSpPr>
        <p:spPr>
          <a:xfrm>
            <a:off x="324000" y="759300"/>
            <a:ext cx="7725300" cy="649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Jaantuskan natiijada (outcome table) waxaa loo sameeyay laba dhacdo (two events) oo ka yimid tijaabo (trial).</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rgbClr val="000000"/>
              </a:solidFill>
              <a:latin typeface="Lexend"/>
              <a:ea typeface="Lexend"/>
              <a:cs typeface="Lexend"/>
              <a:sym typeface="Lexend"/>
            </a:endParaRPr>
          </a:p>
        </p:txBody>
      </p:sp>
      <p:cxnSp>
        <p:nvCxnSpPr>
          <p:cNvPr id="1585" name="Google Shape;1585;p85"/>
          <p:cNvCxnSpPr/>
          <p:nvPr/>
        </p:nvCxnSpPr>
        <p:spPr>
          <a:xfrm>
            <a:off x="6095250" y="12005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586" name="Google Shape;1586;p85"/>
          <p:cNvCxnSpPr/>
          <p:nvPr/>
        </p:nvCxnSpPr>
        <p:spPr>
          <a:xfrm>
            <a:off x="7292903" y="12005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587" name="Google Shape;1587;p85"/>
          <p:cNvCxnSpPr/>
          <p:nvPr/>
        </p:nvCxnSpPr>
        <p:spPr>
          <a:xfrm>
            <a:off x="8479425" y="1200552"/>
            <a:ext cx="0" cy="2576400"/>
          </a:xfrm>
          <a:prstGeom prst="straightConnector1">
            <a:avLst/>
          </a:prstGeom>
          <a:noFill/>
          <a:ln cap="flat" cmpd="sng" w="38100">
            <a:solidFill>
              <a:schemeClr val="dk1"/>
            </a:solidFill>
            <a:prstDash val="solid"/>
            <a:round/>
            <a:headEnd len="med" w="med" type="none"/>
            <a:tailEnd len="med" w="med" type="none"/>
          </a:ln>
        </p:spPr>
      </p:cxnSp>
      <p:cxnSp>
        <p:nvCxnSpPr>
          <p:cNvPr id="1588" name="Google Shape;1588;p85"/>
          <p:cNvCxnSpPr/>
          <p:nvPr/>
        </p:nvCxnSpPr>
        <p:spPr>
          <a:xfrm rot="10800000">
            <a:off x="4681927" y="2087575"/>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589" name="Google Shape;1589;p85"/>
          <p:cNvCxnSpPr/>
          <p:nvPr/>
        </p:nvCxnSpPr>
        <p:spPr>
          <a:xfrm rot="10800000">
            <a:off x="4681927" y="2923316"/>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590" name="Google Shape;1590;p85"/>
          <p:cNvCxnSpPr/>
          <p:nvPr/>
        </p:nvCxnSpPr>
        <p:spPr>
          <a:xfrm rot="10800000">
            <a:off x="4681927" y="3748475"/>
            <a:ext cx="3815400" cy="0"/>
          </a:xfrm>
          <a:prstGeom prst="straightConnector1">
            <a:avLst/>
          </a:prstGeom>
          <a:noFill/>
          <a:ln cap="flat" cmpd="sng" w="38100">
            <a:solidFill>
              <a:schemeClr val="dk1"/>
            </a:solidFill>
            <a:prstDash val="solid"/>
            <a:round/>
            <a:headEnd len="med" w="med" type="none"/>
            <a:tailEnd len="med" w="med" type="none"/>
          </a:ln>
        </p:spPr>
      </p:cxnSp>
      <p:sp>
        <p:nvSpPr>
          <p:cNvPr id="1591" name="Google Shape;1591;p85"/>
          <p:cNvSpPr txBox="1"/>
          <p:nvPr/>
        </p:nvSpPr>
        <p:spPr>
          <a:xfrm>
            <a:off x="6279627" y="1408638"/>
            <a:ext cx="901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labajibbaaran (square number)</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92" name="Google Shape;1592;p85"/>
          <p:cNvSpPr txBox="1"/>
          <p:nvPr/>
        </p:nvSpPr>
        <p:spPr>
          <a:xfrm>
            <a:off x="7365836" y="1223825"/>
            <a:ext cx="1030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labajibbaaran (not a square number)</a:t>
            </a:r>
            <a:endParaRPr sz="1800">
              <a:solidFill>
                <a:schemeClr val="dk1"/>
              </a:solidFill>
              <a:latin typeface="Lexend"/>
              <a:ea typeface="Lexend"/>
              <a:cs typeface="Lexend"/>
              <a:sym typeface="Lexend"/>
            </a:endParaRPr>
          </a:p>
        </p:txBody>
      </p:sp>
      <p:sp>
        <p:nvSpPr>
          <p:cNvPr id="1593" name="Google Shape;1593;p85"/>
          <p:cNvSpPr txBox="1"/>
          <p:nvPr/>
        </p:nvSpPr>
        <p:spPr>
          <a:xfrm>
            <a:off x="4896592" y="2228100"/>
            <a:ext cx="1030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kisi (odd number)</a:t>
            </a:r>
            <a:endParaRPr sz="1800">
              <a:solidFill>
                <a:schemeClr val="dk1"/>
              </a:solidFill>
              <a:latin typeface="Lexend"/>
              <a:ea typeface="Lexend"/>
              <a:cs typeface="Lexend"/>
              <a:sym typeface="Lexend"/>
            </a:endParaRPr>
          </a:p>
        </p:txBody>
      </p:sp>
      <p:sp>
        <p:nvSpPr>
          <p:cNvPr id="1594" name="Google Shape;1594;p85"/>
          <p:cNvSpPr txBox="1"/>
          <p:nvPr/>
        </p:nvSpPr>
        <p:spPr>
          <a:xfrm>
            <a:off x="4811348" y="2922734"/>
            <a:ext cx="1606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kisi (xataa) (not an odd number (even))</a:t>
            </a:r>
            <a:endParaRPr sz="1800">
              <a:solidFill>
                <a:schemeClr val="dk1"/>
              </a:solidFill>
              <a:latin typeface="Lexend"/>
              <a:ea typeface="Lexend"/>
              <a:cs typeface="Lexend"/>
              <a:sym typeface="Lexend"/>
            </a:endParaRPr>
          </a:p>
        </p:txBody>
      </p:sp>
      <p:sp>
        <p:nvSpPr>
          <p:cNvPr id="1595" name="Google Shape;1595;p85"/>
          <p:cNvSpPr txBox="1"/>
          <p:nvPr/>
        </p:nvSpPr>
        <p:spPr>
          <a:xfrm>
            <a:off x="7453918" y="22428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596" name="Google Shape;1596;p85"/>
          <p:cNvSpPr txBox="1"/>
          <p:nvPr/>
        </p:nvSpPr>
        <p:spPr>
          <a:xfrm>
            <a:off x="6310918" y="22428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597" name="Google Shape;1597;p85"/>
          <p:cNvSpPr txBox="1"/>
          <p:nvPr/>
        </p:nvSpPr>
        <p:spPr>
          <a:xfrm>
            <a:off x="6310918" y="30810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598" name="Google Shape;1598;p85"/>
          <p:cNvSpPr txBox="1"/>
          <p:nvPr/>
        </p:nvSpPr>
        <p:spPr>
          <a:xfrm>
            <a:off x="6844318" y="24714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9</a:t>
            </a:r>
            <a:endParaRPr sz="1800">
              <a:solidFill>
                <a:schemeClr val="dk1"/>
              </a:solidFill>
              <a:latin typeface="Lexend"/>
              <a:ea typeface="Lexend"/>
              <a:cs typeface="Lexend"/>
              <a:sym typeface="Lexend"/>
            </a:endParaRPr>
          </a:p>
        </p:txBody>
      </p:sp>
      <p:sp>
        <p:nvSpPr>
          <p:cNvPr id="1599" name="Google Shape;1599;p85"/>
          <p:cNvSpPr txBox="1"/>
          <p:nvPr/>
        </p:nvSpPr>
        <p:spPr>
          <a:xfrm>
            <a:off x="7453918" y="30810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600" name="Google Shape;1600;p85"/>
          <p:cNvSpPr txBox="1"/>
          <p:nvPr/>
        </p:nvSpPr>
        <p:spPr>
          <a:xfrm>
            <a:off x="7966668" y="222810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601" name="Google Shape;1601;p85"/>
          <p:cNvSpPr txBox="1"/>
          <p:nvPr/>
        </p:nvSpPr>
        <p:spPr>
          <a:xfrm>
            <a:off x="7661868" y="2488450"/>
            <a:ext cx="25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p:txBody>
      </p:sp>
      <p:sp>
        <p:nvSpPr>
          <p:cNvPr id="1602" name="Google Shape;1602;p85"/>
          <p:cNvSpPr txBox="1"/>
          <p:nvPr/>
        </p:nvSpPr>
        <p:spPr>
          <a:xfrm>
            <a:off x="7912673" y="3081000"/>
            <a:ext cx="186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603" name="Google Shape;1603;p85"/>
          <p:cNvSpPr txBox="1"/>
          <p:nvPr/>
        </p:nvSpPr>
        <p:spPr>
          <a:xfrm>
            <a:off x="7704723" y="3358200"/>
            <a:ext cx="186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p:txBody>
      </p:sp>
      <p:sp>
        <p:nvSpPr>
          <p:cNvPr id="1604" name="Google Shape;1604;p85"/>
          <p:cNvSpPr txBox="1"/>
          <p:nvPr/>
        </p:nvSpPr>
        <p:spPr>
          <a:xfrm>
            <a:off x="324000" y="1326000"/>
            <a:ext cx="4248000" cy="649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 maxay booska muunadda (sample space) ee tijaabadan (trial)?</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rgbClr val="000000"/>
              </a:solidFill>
              <a:latin typeface="Lexend"/>
              <a:ea typeface="Lexend"/>
              <a:cs typeface="Lexend"/>
              <a:sym typeface="Lexend"/>
            </a:endParaRPr>
          </a:p>
        </p:txBody>
      </p:sp>
      <p:sp>
        <p:nvSpPr>
          <p:cNvPr id="1605" name="Google Shape;1605;p85"/>
          <p:cNvSpPr txBox="1"/>
          <p:nvPr/>
        </p:nvSpPr>
        <p:spPr>
          <a:xfrm flipH="1">
            <a:off x="771539" y="2043150"/>
            <a:ext cx="2817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 2, 3, 4, 5, 6, 7, 8, 9}</a:t>
            </a:r>
            <a:endParaRPr sz="2000">
              <a:solidFill>
                <a:schemeClr val="dk1"/>
              </a:solidFill>
              <a:latin typeface="Kalam"/>
              <a:ea typeface="Kalam"/>
              <a:cs typeface="Kalam"/>
              <a:sym typeface="Kalam"/>
            </a:endParaRPr>
          </a:p>
        </p:txBody>
      </p:sp>
      <p:sp>
        <p:nvSpPr>
          <p:cNvPr id="1606" name="Google Shape;1606;p85"/>
          <p:cNvSpPr txBox="1"/>
          <p:nvPr/>
        </p:nvSpPr>
        <p:spPr>
          <a:xfrm>
            <a:off x="324000" y="2545200"/>
            <a:ext cx="4248000" cy="36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 kuwee labada dhacdo (two events)?</a:t>
            </a:r>
            <a:endParaRPr sz="1800">
              <a:latin typeface="Lexend"/>
              <a:ea typeface="Lexend"/>
              <a:cs typeface="Lexend"/>
              <a:sym typeface="Lexend"/>
            </a:endParaRPr>
          </a:p>
        </p:txBody>
      </p:sp>
      <p:sp>
        <p:nvSpPr>
          <p:cNvPr id="1607" name="Google Shape;1607;p85"/>
          <p:cNvSpPr txBox="1"/>
          <p:nvPr/>
        </p:nvSpPr>
        <p:spPr>
          <a:xfrm flipH="1">
            <a:off x="323875" y="2957550"/>
            <a:ext cx="4412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Dhacdada 1 (Event 1) = tirooyinka kisi (odd numbers) = {1, 3, 5, 7, 9}</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608" name="Google Shape;1608;p85"/>
          <p:cNvSpPr txBox="1"/>
          <p:nvPr/>
        </p:nvSpPr>
        <p:spPr>
          <a:xfrm flipH="1">
            <a:off x="323825" y="3414750"/>
            <a:ext cx="4358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Dhacdada 2 (Event 2) = tirooyinka labajibbaaran (square numbers) = {1, 4, 9}</a:t>
            </a:r>
            <a:endParaRPr sz="2000">
              <a:solidFill>
                <a:schemeClr val="dk1"/>
              </a:solidFill>
              <a:latin typeface="Kalam"/>
              <a:ea typeface="Kalam"/>
              <a:cs typeface="Kalam"/>
              <a:sym typeface="Kalam"/>
            </a:endParaRPr>
          </a:p>
        </p:txBody>
      </p:sp>
      <p:sp>
        <p:nvSpPr>
          <p:cNvPr id="1609" name="Google Shape;1609;p85"/>
          <p:cNvSpPr txBox="1"/>
          <p:nvPr/>
        </p:nvSpPr>
        <p:spPr>
          <a:xfrm>
            <a:off x="324000" y="3840600"/>
            <a:ext cx="5955600" cy="649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Kee ka mid ah natiijooyinka (outcomes) ayaa ku jira labada dhacdo (both events)?</a:t>
            </a:r>
            <a:endParaRPr sz="1800">
              <a:latin typeface="Lexend"/>
              <a:ea typeface="Lexend"/>
              <a:cs typeface="Lexend"/>
              <a:sym typeface="Lexend"/>
            </a:endParaRPr>
          </a:p>
        </p:txBody>
      </p:sp>
      <p:sp>
        <p:nvSpPr>
          <p:cNvPr id="1610" name="Google Shape;1610;p85"/>
          <p:cNvSpPr txBox="1"/>
          <p:nvPr/>
        </p:nvSpPr>
        <p:spPr>
          <a:xfrm flipH="1">
            <a:off x="923939" y="4176750"/>
            <a:ext cx="2817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 9}</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4" name="Shape 1614"/>
        <p:cNvGrpSpPr/>
        <p:nvPr/>
      </p:nvGrpSpPr>
      <p:grpSpPr>
        <a:xfrm>
          <a:off x="0" y="0"/>
          <a:ext cx="0" cy="0"/>
          <a:chOff x="0" y="0"/>
          <a:chExt cx="0" cy="0"/>
        </a:xfrm>
      </p:grpSpPr>
      <p:sp>
        <p:nvSpPr>
          <p:cNvPr id="1615" name="Google Shape;1615;p86"/>
          <p:cNvSpPr txBox="1"/>
          <p:nvPr>
            <p:ph idx="1" type="body"/>
          </p:nvPr>
        </p:nvSpPr>
        <p:spPr>
          <a:xfrm>
            <a:off x="324000" y="759300"/>
            <a:ext cx="6802200" cy="69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Isticmaal jaantuskan natiijada (outcome table) si aad u qorto booska muunadda (sample space).</a:t>
            </a:r>
            <a:r>
              <a:rPr b="1" lang="en-GB" sz="1100">
                <a:latin typeface="Lexend"/>
              </a:rPr>
              <a:t/>
            </a:r>
            <a:r>
              <a:rPr lang="en-GB" sz="1100">
                <a:latin typeface="Lexend"/>
              </a:rPr>
              <a:t/>
            </a:r>
            <a:endParaRPr/>
          </a:p>
        </p:txBody>
      </p:sp>
      <p:sp>
        <p:nvSpPr>
          <p:cNvPr id="1616" name="Google Shape;1616;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natiijada (Natiijada table) ee laba dhacdo (events)</a:t>
            </a:r>
            <a:endParaRPr/>
          </a:p>
        </p:txBody>
      </p:sp>
      <p:cxnSp>
        <p:nvCxnSpPr>
          <p:cNvPr id="1617" name="Google Shape;1617;p86"/>
          <p:cNvCxnSpPr/>
          <p:nvPr/>
        </p:nvCxnSpPr>
        <p:spPr>
          <a:xfrm>
            <a:off x="2666250" y="13529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618" name="Google Shape;1618;p86"/>
          <p:cNvCxnSpPr/>
          <p:nvPr/>
        </p:nvCxnSpPr>
        <p:spPr>
          <a:xfrm>
            <a:off x="3863903" y="1352952"/>
            <a:ext cx="0" cy="2542500"/>
          </a:xfrm>
          <a:prstGeom prst="straightConnector1">
            <a:avLst/>
          </a:prstGeom>
          <a:noFill/>
          <a:ln cap="flat" cmpd="sng" w="38100">
            <a:solidFill>
              <a:schemeClr val="dk1"/>
            </a:solidFill>
            <a:prstDash val="solid"/>
            <a:round/>
            <a:headEnd len="med" w="med" type="none"/>
            <a:tailEnd len="med" w="med" type="none"/>
          </a:ln>
        </p:spPr>
      </p:cxnSp>
      <p:cxnSp>
        <p:nvCxnSpPr>
          <p:cNvPr id="1619" name="Google Shape;1619;p86"/>
          <p:cNvCxnSpPr/>
          <p:nvPr/>
        </p:nvCxnSpPr>
        <p:spPr>
          <a:xfrm rot="10800000">
            <a:off x="1252927" y="2239975"/>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620" name="Google Shape;1620;p86"/>
          <p:cNvCxnSpPr/>
          <p:nvPr/>
        </p:nvCxnSpPr>
        <p:spPr>
          <a:xfrm rot="10800000">
            <a:off x="1252927" y="3075716"/>
            <a:ext cx="3815400" cy="0"/>
          </a:xfrm>
          <a:prstGeom prst="straightConnector1">
            <a:avLst/>
          </a:prstGeom>
          <a:noFill/>
          <a:ln cap="flat" cmpd="sng" w="38100">
            <a:solidFill>
              <a:schemeClr val="dk1"/>
            </a:solidFill>
            <a:prstDash val="solid"/>
            <a:round/>
            <a:headEnd len="med" w="med" type="none"/>
            <a:tailEnd len="med" w="med" type="none"/>
          </a:ln>
        </p:spPr>
      </p:cxnSp>
      <p:cxnSp>
        <p:nvCxnSpPr>
          <p:cNvPr id="1621" name="Google Shape;1621;p86"/>
          <p:cNvCxnSpPr/>
          <p:nvPr/>
        </p:nvCxnSpPr>
        <p:spPr>
          <a:xfrm rot="10800000">
            <a:off x="1252927" y="3900875"/>
            <a:ext cx="3815400" cy="0"/>
          </a:xfrm>
          <a:prstGeom prst="straightConnector1">
            <a:avLst/>
          </a:prstGeom>
          <a:noFill/>
          <a:ln cap="flat" cmpd="sng" w="38100">
            <a:solidFill>
              <a:schemeClr val="dk1"/>
            </a:solidFill>
            <a:prstDash val="solid"/>
            <a:round/>
            <a:headEnd len="med" w="med" type="none"/>
            <a:tailEnd len="med" w="med" type="none"/>
          </a:ln>
        </p:spPr>
      </p:cxnSp>
      <p:sp>
        <p:nvSpPr>
          <p:cNvPr id="1622" name="Google Shape;1622;p86"/>
          <p:cNvSpPr txBox="1"/>
          <p:nvPr/>
        </p:nvSpPr>
        <p:spPr>
          <a:xfrm>
            <a:off x="2850627" y="1561038"/>
            <a:ext cx="901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faktor (factor) ee 12</a:t>
            </a:r>
            <a:endParaRPr sz="1800">
              <a:solidFill>
                <a:schemeClr val="dk1"/>
              </a:solidFill>
              <a:latin typeface="Lexend"/>
              <a:ea typeface="Lexend"/>
              <a:cs typeface="Lexend"/>
              <a:sym typeface="Lexend"/>
            </a:endParaRPr>
          </a:p>
        </p:txBody>
      </p:sp>
      <p:sp>
        <p:nvSpPr>
          <p:cNvPr id="1623" name="Google Shape;1623;p86"/>
          <p:cNvSpPr txBox="1"/>
          <p:nvPr/>
        </p:nvSpPr>
        <p:spPr>
          <a:xfrm>
            <a:off x="3936836" y="1376225"/>
            <a:ext cx="1030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faktor (factor) ee 12</a:t>
            </a:r>
            <a:endParaRPr sz="1800">
              <a:solidFill>
                <a:schemeClr val="dk1"/>
              </a:solidFill>
              <a:latin typeface="Lexend"/>
              <a:ea typeface="Lexend"/>
              <a:cs typeface="Lexend"/>
              <a:sym typeface="Lexend"/>
            </a:endParaRPr>
          </a:p>
        </p:txBody>
      </p:sp>
      <p:sp>
        <p:nvSpPr>
          <p:cNvPr id="1624" name="Google Shape;1624;p86"/>
          <p:cNvSpPr txBox="1"/>
          <p:nvPr/>
        </p:nvSpPr>
        <p:spPr>
          <a:xfrm>
            <a:off x="1225050" y="2563288"/>
            <a:ext cx="1483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tiro badan (multiple) ee 3</a:t>
            </a:r>
            <a:endParaRPr sz="1800">
              <a:solidFill>
                <a:schemeClr val="dk1"/>
              </a:solidFill>
              <a:latin typeface="Lexend"/>
              <a:ea typeface="Lexend"/>
              <a:cs typeface="Lexend"/>
              <a:sym typeface="Lexend"/>
            </a:endParaRPr>
          </a:p>
        </p:txBody>
      </p:sp>
      <p:sp>
        <p:nvSpPr>
          <p:cNvPr id="1625" name="Google Shape;1625;p86"/>
          <p:cNvSpPr txBox="1"/>
          <p:nvPr/>
        </p:nvSpPr>
        <p:spPr>
          <a:xfrm>
            <a:off x="1225050" y="3163800"/>
            <a:ext cx="1441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 aha tiro badan (multiple) ee 3</a:t>
            </a:r>
            <a:endParaRPr sz="1800">
              <a:solidFill>
                <a:schemeClr val="dk1"/>
              </a:solidFill>
              <a:latin typeface="Lexend"/>
              <a:ea typeface="Lexend"/>
              <a:cs typeface="Lexend"/>
              <a:sym typeface="Lexend"/>
            </a:endParaRPr>
          </a:p>
        </p:txBody>
      </p:sp>
      <p:sp>
        <p:nvSpPr>
          <p:cNvPr id="1626" name="Google Shape;1626;p86"/>
          <p:cNvSpPr txBox="1"/>
          <p:nvPr/>
        </p:nvSpPr>
        <p:spPr>
          <a:xfrm flipH="1">
            <a:off x="2800118" y="3138900"/>
            <a:ext cx="170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2000">
              <a:solidFill>
                <a:schemeClr val="dk1"/>
              </a:solidFill>
              <a:latin typeface="Lexend"/>
              <a:ea typeface="Lexend"/>
              <a:cs typeface="Lexend"/>
              <a:sym typeface="Lexend"/>
            </a:endParaRPr>
          </a:p>
        </p:txBody>
      </p:sp>
      <p:sp>
        <p:nvSpPr>
          <p:cNvPr id="1627" name="Google Shape;1627;p86"/>
          <p:cNvSpPr txBox="1"/>
          <p:nvPr/>
        </p:nvSpPr>
        <p:spPr>
          <a:xfrm>
            <a:off x="2760068" y="23648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2000">
              <a:solidFill>
                <a:schemeClr val="dk1"/>
              </a:solidFill>
              <a:latin typeface="Lexend"/>
              <a:ea typeface="Lexend"/>
              <a:cs typeface="Lexend"/>
              <a:sym typeface="Lexend"/>
            </a:endParaRPr>
          </a:p>
        </p:txBody>
      </p:sp>
      <p:sp>
        <p:nvSpPr>
          <p:cNvPr id="1628" name="Google Shape;1628;p86"/>
          <p:cNvSpPr txBox="1"/>
          <p:nvPr/>
        </p:nvSpPr>
        <p:spPr>
          <a:xfrm>
            <a:off x="3139668" y="31389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2000">
              <a:solidFill>
                <a:schemeClr val="dk1"/>
              </a:solidFill>
              <a:latin typeface="Lexend"/>
              <a:ea typeface="Lexend"/>
              <a:cs typeface="Lexend"/>
              <a:sym typeface="Lexend"/>
            </a:endParaRPr>
          </a:p>
        </p:txBody>
      </p:sp>
      <p:sp>
        <p:nvSpPr>
          <p:cNvPr id="1629" name="Google Shape;1629;p86"/>
          <p:cNvSpPr txBox="1"/>
          <p:nvPr/>
        </p:nvSpPr>
        <p:spPr>
          <a:xfrm>
            <a:off x="4060218" y="32121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a:t>
            </a:r>
            <a:endParaRPr sz="2000">
              <a:solidFill>
                <a:schemeClr val="dk1"/>
              </a:solidFill>
              <a:latin typeface="Lexend"/>
              <a:ea typeface="Lexend"/>
              <a:cs typeface="Lexend"/>
              <a:sym typeface="Lexend"/>
            </a:endParaRPr>
          </a:p>
        </p:txBody>
      </p:sp>
      <p:sp>
        <p:nvSpPr>
          <p:cNvPr id="1630" name="Google Shape;1630;p86"/>
          <p:cNvSpPr txBox="1"/>
          <p:nvPr/>
        </p:nvSpPr>
        <p:spPr>
          <a:xfrm>
            <a:off x="2800118" y="3519888"/>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a:t>
            </a:r>
            <a:endParaRPr sz="2000">
              <a:solidFill>
                <a:schemeClr val="dk1"/>
              </a:solidFill>
              <a:latin typeface="Lexend"/>
              <a:ea typeface="Lexend"/>
              <a:cs typeface="Lexend"/>
              <a:sym typeface="Lexend"/>
            </a:endParaRPr>
          </a:p>
        </p:txBody>
      </p:sp>
      <p:sp>
        <p:nvSpPr>
          <p:cNvPr id="1631" name="Google Shape;1631;p86"/>
          <p:cNvSpPr txBox="1"/>
          <p:nvPr/>
        </p:nvSpPr>
        <p:spPr>
          <a:xfrm>
            <a:off x="3179723" y="2376925"/>
            <a:ext cx="170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a:t>
            </a:r>
            <a:endParaRPr sz="2000">
              <a:solidFill>
                <a:schemeClr val="dk1"/>
              </a:solidFill>
              <a:latin typeface="Lexend"/>
              <a:ea typeface="Lexend"/>
              <a:cs typeface="Lexend"/>
              <a:sym typeface="Lexend"/>
            </a:endParaRPr>
          </a:p>
        </p:txBody>
      </p:sp>
      <p:sp>
        <p:nvSpPr>
          <p:cNvPr id="1632" name="Google Shape;1632;p86"/>
          <p:cNvSpPr txBox="1"/>
          <p:nvPr/>
        </p:nvSpPr>
        <p:spPr>
          <a:xfrm>
            <a:off x="4507343" y="31638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7</a:t>
            </a:r>
            <a:endParaRPr sz="2000">
              <a:solidFill>
                <a:schemeClr val="dk1"/>
              </a:solidFill>
              <a:latin typeface="Lexend"/>
              <a:ea typeface="Lexend"/>
              <a:cs typeface="Lexend"/>
              <a:sym typeface="Lexend"/>
            </a:endParaRPr>
          </a:p>
        </p:txBody>
      </p:sp>
      <p:sp>
        <p:nvSpPr>
          <p:cNvPr id="1633" name="Google Shape;1633;p86"/>
          <p:cNvSpPr txBox="1"/>
          <p:nvPr/>
        </p:nvSpPr>
        <p:spPr>
          <a:xfrm>
            <a:off x="4256543" y="3519900"/>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8</a:t>
            </a:r>
            <a:endParaRPr sz="2000">
              <a:solidFill>
                <a:schemeClr val="dk1"/>
              </a:solidFill>
              <a:latin typeface="Lexend"/>
              <a:ea typeface="Lexend"/>
              <a:cs typeface="Lexend"/>
              <a:sym typeface="Lexend"/>
            </a:endParaRPr>
          </a:p>
        </p:txBody>
      </p:sp>
      <p:sp>
        <p:nvSpPr>
          <p:cNvPr id="1634" name="Google Shape;1634;p86"/>
          <p:cNvSpPr txBox="1"/>
          <p:nvPr/>
        </p:nvSpPr>
        <p:spPr>
          <a:xfrm>
            <a:off x="4256543" y="2426725"/>
            <a:ext cx="25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9</a:t>
            </a:r>
            <a:endParaRPr sz="2000">
              <a:solidFill>
                <a:schemeClr val="dk1"/>
              </a:solidFill>
              <a:latin typeface="Lexend"/>
              <a:ea typeface="Lexend"/>
              <a:cs typeface="Lexend"/>
              <a:sym typeface="Lexend"/>
            </a:endParaRPr>
          </a:p>
        </p:txBody>
      </p:sp>
      <p:sp>
        <p:nvSpPr>
          <p:cNvPr id="1635" name="Google Shape;1635;p86"/>
          <p:cNvSpPr txBox="1"/>
          <p:nvPr/>
        </p:nvSpPr>
        <p:spPr>
          <a:xfrm>
            <a:off x="5670625" y="1852200"/>
            <a:ext cx="30468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Meel saami (Sample space) = {1, 2, 3, 4, 5, 6, 7, 8, 9}</a:t>
            </a:r>
            <a:br>
              <a:rPr lang="en-GB" sz="2000">
                <a:solidFill>
                  <a:schemeClr val="dk1"/>
                </a:solidFill>
                <a:latin typeface="Kalam"/>
                <a:ea typeface="Kalam"/>
                <a:cs typeface="Kalam"/>
                <a:sym typeface="Kalam"/>
              </a:rPr>
            </a:b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(Natiijada table) ee laba dhacdo (events)</a:t>
            </a:r>
            <a:r>
              <a:rPr lang="en-GB" sz="1100">
                <a:latin typeface="Lexend"/>
              </a:rPr>
              <a:t/>
            </a:r>
            <a:endParaRPr/>
          </a:p>
        </p:txBody>
      </p:sp>
      <p:sp>
        <p:nvSpPr>
          <p:cNvPr id="1641" name="Google Shape;1641;p87"/>
          <p:cNvSpPr txBox="1"/>
          <p:nvPr>
            <p:ph idx="1" type="body"/>
          </p:nvPr>
        </p:nvSpPr>
        <p:spPr>
          <a:xfrm>
            <a:off x="324000" y="759300"/>
            <a:ext cx="7104600" cy="106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Wareegga (spinner) waa la wareejin doonaa. Labada dhacdo (events) waa tirooyinka siman (even numbers) iyo faktorrada (factors) ee 14.</a:t>
            </a: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100">
                <a:latin typeface="Lexend"/>
              </a:rPr>
              <a:t>Buuxi shaxdan natiijada (outcome table) si aad u muujiso natiijooyinka dhacdo kasta.</a:t>
            </a:r>
            <a:r>
              <a:rPr b="1" lang="en-GB" sz="1100">
                <a:latin typeface="Lexend"/>
              </a:rPr>
              <a:t/>
            </a:r>
            <a:r>
              <a:rPr lang="en-GB" sz="1100">
                <a:latin typeface="Lexend"/>
              </a:rPr>
              <a:t/>
            </a:r>
            <a:endParaRPr sz="1800"/>
          </a:p>
        </p:txBody>
      </p:sp>
      <p:sp>
        <p:nvSpPr>
          <p:cNvPr id="1642" name="Google Shape;1642;p87"/>
          <p:cNvSpPr/>
          <p:nvPr/>
        </p:nvSpPr>
        <p:spPr>
          <a:xfrm>
            <a:off x="7290200" y="772850"/>
            <a:ext cx="1433700" cy="14337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43" name="Google Shape;1643;p87"/>
          <p:cNvSpPr/>
          <p:nvPr/>
        </p:nvSpPr>
        <p:spPr>
          <a:xfrm flipH="1">
            <a:off x="7302617" y="785328"/>
            <a:ext cx="1408800" cy="1408800"/>
          </a:xfrm>
          <a:prstGeom prst="pie">
            <a:avLst>
              <a:gd fmla="val 5387953" name="adj1"/>
              <a:gd fmla="val 10824216"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44" name="Google Shape;1644;p87"/>
          <p:cNvSpPr/>
          <p:nvPr/>
        </p:nvSpPr>
        <p:spPr>
          <a:xfrm>
            <a:off x="7302678" y="785328"/>
            <a:ext cx="1408800" cy="1408800"/>
          </a:xfrm>
          <a:prstGeom prst="pie">
            <a:avLst>
              <a:gd fmla="val 5387953" name="adj1"/>
              <a:gd fmla="val 8080958"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45" name="Google Shape;1645;p87"/>
          <p:cNvSpPr txBox="1"/>
          <p:nvPr/>
        </p:nvSpPr>
        <p:spPr>
          <a:xfrm>
            <a:off x="7653698" y="1753841"/>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646" name="Google Shape;1646;p87"/>
          <p:cNvSpPr/>
          <p:nvPr/>
        </p:nvSpPr>
        <p:spPr>
          <a:xfrm>
            <a:off x="7302678" y="785328"/>
            <a:ext cx="1408800" cy="1408800"/>
          </a:xfrm>
          <a:prstGeom prst="pie">
            <a:avLst>
              <a:gd fmla="val 10799941" name="adj1"/>
              <a:gd fmla="val 13483876"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47" name="Google Shape;1647;p87"/>
          <p:cNvSpPr txBox="1"/>
          <p:nvPr/>
        </p:nvSpPr>
        <p:spPr>
          <a:xfrm>
            <a:off x="7352736" y="1042134"/>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648" name="Google Shape;1648;p87"/>
          <p:cNvSpPr/>
          <p:nvPr/>
        </p:nvSpPr>
        <p:spPr>
          <a:xfrm flipH="1">
            <a:off x="7302617" y="785328"/>
            <a:ext cx="1408800" cy="1408800"/>
          </a:xfrm>
          <a:prstGeom prst="pie">
            <a:avLst>
              <a:gd fmla="val 1345082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49" name="Google Shape;1649;p87"/>
          <p:cNvSpPr txBox="1"/>
          <p:nvPr/>
        </p:nvSpPr>
        <p:spPr>
          <a:xfrm>
            <a:off x="8070146" y="788878"/>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650" name="Google Shape;1650;p87"/>
          <p:cNvSpPr/>
          <p:nvPr/>
        </p:nvSpPr>
        <p:spPr>
          <a:xfrm>
            <a:off x="7302678" y="785328"/>
            <a:ext cx="1408800" cy="1408800"/>
          </a:xfrm>
          <a:prstGeom prst="pie">
            <a:avLst>
              <a:gd fmla="val 13499013" name="adj1"/>
              <a:gd fmla="val 16232488"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1" name="Google Shape;1651;p87"/>
          <p:cNvSpPr txBox="1"/>
          <p:nvPr/>
        </p:nvSpPr>
        <p:spPr>
          <a:xfrm>
            <a:off x="7686603" y="784468"/>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652" name="Google Shape;1652;p87"/>
          <p:cNvSpPr/>
          <p:nvPr/>
        </p:nvSpPr>
        <p:spPr>
          <a:xfrm>
            <a:off x="7302678" y="785328"/>
            <a:ext cx="1408800" cy="1408800"/>
          </a:xfrm>
          <a:prstGeom prst="pie">
            <a:avLst>
              <a:gd fmla="val 8080793" name="adj1"/>
              <a:gd fmla="val 1085822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3" name="Google Shape;1653;p87"/>
          <p:cNvSpPr txBox="1"/>
          <p:nvPr/>
        </p:nvSpPr>
        <p:spPr>
          <a:xfrm>
            <a:off x="7365324" y="1476160"/>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654" name="Google Shape;1654;p87"/>
          <p:cNvSpPr/>
          <p:nvPr/>
        </p:nvSpPr>
        <p:spPr>
          <a:xfrm flipH="1">
            <a:off x="7302617" y="785328"/>
            <a:ext cx="1408800" cy="1408800"/>
          </a:xfrm>
          <a:prstGeom prst="pie">
            <a:avLst>
              <a:gd fmla="val 10765400" name="adj1"/>
              <a:gd fmla="val 13465582"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5" name="Google Shape;1655;p87"/>
          <p:cNvSpPr txBox="1"/>
          <p:nvPr/>
        </p:nvSpPr>
        <p:spPr>
          <a:xfrm>
            <a:off x="8358021" y="1078056"/>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7</a:t>
            </a:r>
            <a:endParaRPr sz="1600">
              <a:solidFill>
                <a:srgbClr val="FFFFFF"/>
              </a:solidFill>
              <a:latin typeface="Lexend"/>
              <a:ea typeface="Lexend"/>
              <a:cs typeface="Lexend"/>
              <a:sym typeface="Lexend"/>
            </a:endParaRPr>
          </a:p>
        </p:txBody>
      </p:sp>
      <p:sp>
        <p:nvSpPr>
          <p:cNvPr id="1656" name="Google Shape;1656;p87"/>
          <p:cNvSpPr/>
          <p:nvPr/>
        </p:nvSpPr>
        <p:spPr>
          <a:xfrm flipH="1">
            <a:off x="7302617" y="785328"/>
            <a:ext cx="1408800" cy="1408800"/>
          </a:xfrm>
          <a:prstGeom prst="pie">
            <a:avLst>
              <a:gd fmla="val 5387953" name="adj1"/>
              <a:gd fmla="val 8084426"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7" name="Google Shape;1657;p87"/>
          <p:cNvSpPr txBox="1"/>
          <p:nvPr/>
        </p:nvSpPr>
        <p:spPr>
          <a:xfrm>
            <a:off x="8071887" y="1745182"/>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5</a:t>
            </a:r>
            <a:endParaRPr sz="1600">
              <a:solidFill>
                <a:srgbClr val="FFFFFF"/>
              </a:solidFill>
              <a:latin typeface="Lexend"/>
              <a:ea typeface="Lexend"/>
              <a:cs typeface="Lexend"/>
              <a:sym typeface="Lexend"/>
            </a:endParaRPr>
          </a:p>
        </p:txBody>
      </p:sp>
      <p:sp>
        <p:nvSpPr>
          <p:cNvPr id="1658" name="Google Shape;1658;p87"/>
          <p:cNvSpPr txBox="1"/>
          <p:nvPr/>
        </p:nvSpPr>
        <p:spPr>
          <a:xfrm>
            <a:off x="8331125" y="1466574"/>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6</a:t>
            </a:r>
            <a:endParaRPr sz="1600">
              <a:solidFill>
                <a:srgbClr val="FFFFFF"/>
              </a:solidFill>
              <a:latin typeface="Lexend"/>
              <a:ea typeface="Lexend"/>
              <a:cs typeface="Lexend"/>
              <a:sym typeface="Lexend"/>
            </a:endParaRPr>
          </a:p>
        </p:txBody>
      </p:sp>
      <p:grpSp>
        <p:nvGrpSpPr>
          <p:cNvPr id="1659" name="Google Shape;1659;p87"/>
          <p:cNvGrpSpPr/>
          <p:nvPr/>
        </p:nvGrpSpPr>
        <p:grpSpPr>
          <a:xfrm>
            <a:off x="7965943" y="828225"/>
            <a:ext cx="79383" cy="690577"/>
            <a:chOff x="996050" y="213293"/>
            <a:chExt cx="93900" cy="909732"/>
          </a:xfrm>
        </p:grpSpPr>
        <p:cxnSp>
          <p:nvCxnSpPr>
            <p:cNvPr id="1660" name="Google Shape;1660;p87"/>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661" name="Google Shape;1661;p87"/>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1662" name="Google Shape;1662;p87"/>
          <p:cNvCxnSpPr/>
          <p:nvPr/>
        </p:nvCxnSpPr>
        <p:spPr>
          <a:xfrm>
            <a:off x="3060075" y="24048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663" name="Google Shape;1663;p87"/>
          <p:cNvCxnSpPr/>
          <p:nvPr/>
        </p:nvCxnSpPr>
        <p:spPr>
          <a:xfrm>
            <a:off x="4203075" y="24048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664" name="Google Shape;1664;p87"/>
          <p:cNvCxnSpPr/>
          <p:nvPr/>
        </p:nvCxnSpPr>
        <p:spPr>
          <a:xfrm>
            <a:off x="5346075" y="24048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665" name="Google Shape;1665;p87"/>
          <p:cNvCxnSpPr/>
          <p:nvPr/>
        </p:nvCxnSpPr>
        <p:spPr>
          <a:xfrm rot="10800000">
            <a:off x="1684706" y="4320000"/>
            <a:ext cx="3669000" cy="0"/>
          </a:xfrm>
          <a:prstGeom prst="straightConnector1">
            <a:avLst/>
          </a:prstGeom>
          <a:noFill/>
          <a:ln cap="flat" cmpd="sng" w="38100">
            <a:solidFill>
              <a:schemeClr val="dk1"/>
            </a:solidFill>
            <a:prstDash val="solid"/>
            <a:round/>
            <a:headEnd len="med" w="med" type="none"/>
            <a:tailEnd len="med" w="med" type="none"/>
          </a:ln>
        </p:spPr>
      </p:cxnSp>
      <p:cxnSp>
        <p:nvCxnSpPr>
          <p:cNvPr id="1666" name="Google Shape;1666;p87"/>
          <p:cNvCxnSpPr/>
          <p:nvPr/>
        </p:nvCxnSpPr>
        <p:spPr>
          <a:xfrm rot="10800000">
            <a:off x="1694550" y="2944625"/>
            <a:ext cx="3669000" cy="0"/>
          </a:xfrm>
          <a:prstGeom prst="straightConnector1">
            <a:avLst/>
          </a:prstGeom>
          <a:noFill/>
          <a:ln cap="flat" cmpd="sng" w="38100">
            <a:solidFill>
              <a:schemeClr val="dk1"/>
            </a:solidFill>
            <a:prstDash val="solid"/>
            <a:round/>
            <a:headEnd len="med" w="med" type="none"/>
            <a:tailEnd len="med" w="med" type="none"/>
          </a:ln>
        </p:spPr>
      </p:cxnSp>
      <p:cxnSp>
        <p:nvCxnSpPr>
          <p:cNvPr id="1667" name="Google Shape;1667;p87"/>
          <p:cNvCxnSpPr/>
          <p:nvPr/>
        </p:nvCxnSpPr>
        <p:spPr>
          <a:xfrm rot="10800000">
            <a:off x="1694550" y="3640250"/>
            <a:ext cx="3669000" cy="0"/>
          </a:xfrm>
          <a:prstGeom prst="straightConnector1">
            <a:avLst/>
          </a:prstGeom>
          <a:noFill/>
          <a:ln cap="flat" cmpd="sng" w="38100">
            <a:solidFill>
              <a:schemeClr val="dk1"/>
            </a:solidFill>
            <a:prstDash val="solid"/>
            <a:round/>
            <a:headEnd len="med" w="med" type="none"/>
            <a:tailEnd len="med" w="med" type="none"/>
          </a:ln>
        </p:spPr>
      </p:cxnSp>
      <p:sp>
        <p:nvSpPr>
          <p:cNvPr id="1668" name="Google Shape;1668;p87"/>
          <p:cNvSpPr txBox="1"/>
          <p:nvPr>
            <p:ph idx="1" type="body"/>
          </p:nvPr>
        </p:nvSpPr>
        <p:spPr>
          <a:xfrm>
            <a:off x="3161700" y="2350875"/>
            <a:ext cx="1170000" cy="69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tirooyinka siman (even numbers)</a:t>
            </a:r>
            <a:r>
              <a:rPr lang="en-GB" sz="1100">
                <a:latin typeface="Lexend"/>
              </a:rPr>
              <a:t/>
            </a:r>
            <a:endParaRPr sz="1800"/>
          </a:p>
        </p:txBody>
      </p:sp>
      <p:sp>
        <p:nvSpPr>
          <p:cNvPr id="1669" name="Google Shape;1669;p87"/>
          <p:cNvSpPr txBox="1"/>
          <p:nvPr>
            <p:ph idx="1" type="body"/>
          </p:nvPr>
        </p:nvSpPr>
        <p:spPr>
          <a:xfrm>
            <a:off x="4304700" y="2350875"/>
            <a:ext cx="1170000" cy="69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tirooyinka khafifka ah (odd numbers)</a:t>
            </a:r>
            <a:r>
              <a:rPr lang="en-GB" sz="1100">
                <a:latin typeface="Lexend"/>
              </a:rPr>
              <a:t/>
            </a:r>
            <a:r>
              <a:rPr lang="en-GB" sz="1100">
                <a:latin typeface="Lexend"/>
              </a:rPr>
              <a:t/>
            </a:r>
            <a:endParaRPr sz="1800"/>
          </a:p>
        </p:txBody>
      </p:sp>
      <p:sp>
        <p:nvSpPr>
          <p:cNvPr id="1670" name="Google Shape;1670;p87"/>
          <p:cNvSpPr txBox="1"/>
          <p:nvPr>
            <p:ph idx="1" type="body"/>
          </p:nvPr>
        </p:nvSpPr>
        <p:spPr>
          <a:xfrm>
            <a:off x="1626375" y="3101038"/>
            <a:ext cx="1433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faktorrada (factors) ee 14</a:t>
            </a:r>
            <a:r>
              <a:rPr lang="en-GB" sz="1100">
                <a:latin typeface="Lexend"/>
              </a:rPr>
              <a:t/>
            </a:r>
            <a:endParaRPr sz="1800"/>
          </a:p>
        </p:txBody>
      </p:sp>
      <p:sp>
        <p:nvSpPr>
          <p:cNvPr id="1671" name="Google Shape;1671;p87"/>
          <p:cNvSpPr txBox="1"/>
          <p:nvPr>
            <p:ph idx="1" type="body"/>
          </p:nvPr>
        </p:nvSpPr>
        <p:spPr>
          <a:xfrm>
            <a:off x="1728975" y="3705500"/>
            <a:ext cx="1408800" cy="69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aha faktorrada (factors) ee 14</a:t>
            </a:r>
            <a:r>
              <a:rPr lang="en-GB" sz="1100">
                <a:latin typeface="Lexend"/>
              </a:rPr>
              <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sp>
        <p:nvSpPr>
          <p:cNvPr id="1676" name="Google Shape;1676;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(Natiijada table) ee laba dhacdo (events)</a:t>
            </a:r>
            <a:endParaRPr/>
          </a:p>
        </p:txBody>
      </p:sp>
      <p:sp>
        <p:nvSpPr>
          <p:cNvPr id="1677" name="Google Shape;1677;p88"/>
          <p:cNvSpPr txBox="1"/>
          <p:nvPr>
            <p:ph idx="1" type="body"/>
          </p:nvPr>
        </p:nvSpPr>
        <p:spPr>
          <a:xfrm>
            <a:off x="324000" y="721900"/>
            <a:ext cx="7104600" cy="96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Kala saar cabitaannadan shaxda natiijada (outcome table).</a:t>
            </a:r>
            <a:r>
              <a:rPr b="1" lang="en-GB" sz="1100">
                <a:latin typeface="Lexend"/>
              </a:rPr>
              <a:t/>
            </a:r>
            <a:r>
              <a:rPr lang="en-GB" sz="1100">
                <a:latin typeface="Lexend"/>
              </a:rPr>
              <a:t/>
            </a:r>
            <a:endParaRPr sz="1800"/>
          </a:p>
        </p:txBody>
      </p:sp>
      <p:cxnSp>
        <p:nvCxnSpPr>
          <p:cNvPr id="1678" name="Google Shape;1678;p88"/>
          <p:cNvCxnSpPr/>
          <p:nvPr/>
        </p:nvCxnSpPr>
        <p:spPr>
          <a:xfrm>
            <a:off x="3669675" y="25572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679" name="Google Shape;1679;p88"/>
          <p:cNvCxnSpPr/>
          <p:nvPr/>
        </p:nvCxnSpPr>
        <p:spPr>
          <a:xfrm>
            <a:off x="4888875" y="25572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680" name="Google Shape;1680;p88"/>
          <p:cNvCxnSpPr/>
          <p:nvPr/>
        </p:nvCxnSpPr>
        <p:spPr>
          <a:xfrm>
            <a:off x="6094475" y="2541075"/>
            <a:ext cx="0" cy="1952100"/>
          </a:xfrm>
          <a:prstGeom prst="straightConnector1">
            <a:avLst/>
          </a:prstGeom>
          <a:noFill/>
          <a:ln cap="flat" cmpd="sng" w="38100">
            <a:solidFill>
              <a:schemeClr val="dk1"/>
            </a:solidFill>
            <a:prstDash val="solid"/>
            <a:round/>
            <a:headEnd len="med" w="med" type="none"/>
            <a:tailEnd len="med" w="med" type="none"/>
          </a:ln>
        </p:spPr>
      </p:cxnSp>
      <p:cxnSp>
        <p:nvCxnSpPr>
          <p:cNvPr id="1681" name="Google Shape;1681;p88"/>
          <p:cNvCxnSpPr/>
          <p:nvPr/>
        </p:nvCxnSpPr>
        <p:spPr>
          <a:xfrm rot="10800000">
            <a:off x="2370510" y="4472400"/>
            <a:ext cx="3714000" cy="0"/>
          </a:xfrm>
          <a:prstGeom prst="straightConnector1">
            <a:avLst/>
          </a:prstGeom>
          <a:noFill/>
          <a:ln cap="flat" cmpd="sng" w="38100">
            <a:solidFill>
              <a:schemeClr val="dk1"/>
            </a:solidFill>
            <a:prstDash val="solid"/>
            <a:round/>
            <a:headEnd len="med" w="med" type="none"/>
            <a:tailEnd len="med" w="med" type="none"/>
          </a:ln>
        </p:spPr>
      </p:cxnSp>
      <p:cxnSp>
        <p:nvCxnSpPr>
          <p:cNvPr id="1682" name="Google Shape;1682;p88"/>
          <p:cNvCxnSpPr/>
          <p:nvPr/>
        </p:nvCxnSpPr>
        <p:spPr>
          <a:xfrm rot="10800000">
            <a:off x="2380475" y="3097025"/>
            <a:ext cx="3714000" cy="0"/>
          </a:xfrm>
          <a:prstGeom prst="straightConnector1">
            <a:avLst/>
          </a:prstGeom>
          <a:noFill/>
          <a:ln cap="flat" cmpd="sng" w="38100">
            <a:solidFill>
              <a:schemeClr val="dk1"/>
            </a:solidFill>
            <a:prstDash val="solid"/>
            <a:round/>
            <a:headEnd len="med" w="med" type="none"/>
            <a:tailEnd len="med" w="med" type="none"/>
          </a:ln>
        </p:spPr>
      </p:cxnSp>
      <p:cxnSp>
        <p:nvCxnSpPr>
          <p:cNvPr id="1683" name="Google Shape;1683;p88"/>
          <p:cNvCxnSpPr/>
          <p:nvPr/>
        </p:nvCxnSpPr>
        <p:spPr>
          <a:xfrm rot="10800000">
            <a:off x="2380475" y="3792650"/>
            <a:ext cx="3714000" cy="0"/>
          </a:xfrm>
          <a:prstGeom prst="straightConnector1">
            <a:avLst/>
          </a:prstGeom>
          <a:noFill/>
          <a:ln cap="flat" cmpd="sng" w="38100">
            <a:solidFill>
              <a:schemeClr val="dk1"/>
            </a:solidFill>
            <a:prstDash val="solid"/>
            <a:round/>
            <a:headEnd len="med" w="med" type="none"/>
            <a:tailEnd len="med" w="med" type="none"/>
          </a:ln>
        </p:spPr>
      </p:cxnSp>
      <p:sp>
        <p:nvSpPr>
          <p:cNvPr id="1684" name="Google Shape;1684;p88"/>
          <p:cNvSpPr txBox="1"/>
          <p:nvPr>
            <p:ph idx="1" type="body"/>
          </p:nvPr>
        </p:nvSpPr>
        <p:spPr>
          <a:xfrm>
            <a:off x="3745875" y="2693450"/>
            <a:ext cx="11430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gacanta (handle)</a:t>
            </a:r>
            <a:endParaRPr sz="1800"/>
          </a:p>
        </p:txBody>
      </p:sp>
      <p:sp>
        <p:nvSpPr>
          <p:cNvPr id="1685" name="Google Shape;1685;p88"/>
          <p:cNvSpPr txBox="1"/>
          <p:nvPr>
            <p:ph idx="1" type="body"/>
          </p:nvPr>
        </p:nvSpPr>
        <p:spPr>
          <a:xfrm>
            <a:off x="4938723" y="2693449"/>
            <a:ext cx="11700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gacanta la'aan (no handle)</a:t>
            </a:r>
            <a:r>
              <a:rPr lang="en-GB" sz="1100">
                <a:latin typeface="Lexend"/>
              </a:rPr>
              <a:t/>
            </a:r>
            <a:endParaRPr sz="1800"/>
          </a:p>
        </p:txBody>
      </p:sp>
      <p:sp>
        <p:nvSpPr>
          <p:cNvPr id="1686" name="Google Shape;1686;p88"/>
          <p:cNvSpPr txBox="1"/>
          <p:nvPr>
            <p:ph idx="1" type="body"/>
          </p:nvPr>
        </p:nvSpPr>
        <p:spPr>
          <a:xfrm>
            <a:off x="2441950" y="3287619"/>
            <a:ext cx="1170000" cy="25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balo (straw)</a:t>
            </a:r>
            <a:endParaRPr sz="1800"/>
          </a:p>
        </p:txBody>
      </p:sp>
      <p:sp>
        <p:nvSpPr>
          <p:cNvPr id="1687" name="Google Shape;1687;p88"/>
          <p:cNvSpPr txBox="1"/>
          <p:nvPr>
            <p:ph idx="1" type="body"/>
          </p:nvPr>
        </p:nvSpPr>
        <p:spPr>
          <a:xfrm>
            <a:off x="2436275" y="3942622"/>
            <a:ext cx="12216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balo la'aan (no straw)</a:t>
            </a:r>
            <a:endParaRPr sz="1800"/>
          </a:p>
        </p:txBody>
      </p:sp>
      <p:sp>
        <p:nvSpPr>
          <p:cNvPr id="1688" name="Google Shape;1688;p88"/>
          <p:cNvSpPr txBox="1"/>
          <p:nvPr>
            <p:ph idx="1" type="body"/>
          </p:nvPr>
        </p:nvSpPr>
        <p:spPr>
          <a:xfrm>
            <a:off x="1349199"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800"/>
          </a:p>
        </p:txBody>
      </p:sp>
      <p:sp>
        <p:nvSpPr>
          <p:cNvPr id="1689" name="Google Shape;1689;p88"/>
          <p:cNvSpPr txBox="1"/>
          <p:nvPr>
            <p:ph idx="1" type="body"/>
          </p:nvPr>
        </p:nvSpPr>
        <p:spPr>
          <a:xfrm>
            <a:off x="2074284"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1690" name="Google Shape;1690;p88"/>
          <p:cNvSpPr txBox="1"/>
          <p:nvPr>
            <p:ph idx="1" type="body"/>
          </p:nvPr>
        </p:nvSpPr>
        <p:spPr>
          <a:xfrm>
            <a:off x="2770288"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sp>
        <p:nvSpPr>
          <p:cNvPr id="1691" name="Google Shape;1691;p88"/>
          <p:cNvSpPr txBox="1"/>
          <p:nvPr>
            <p:ph idx="1" type="body"/>
          </p:nvPr>
        </p:nvSpPr>
        <p:spPr>
          <a:xfrm>
            <a:off x="3475985"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800"/>
          </a:p>
        </p:txBody>
      </p:sp>
      <p:sp>
        <p:nvSpPr>
          <p:cNvPr id="1692" name="Google Shape;1692;p88"/>
          <p:cNvSpPr txBox="1"/>
          <p:nvPr>
            <p:ph idx="1" type="body"/>
          </p:nvPr>
        </p:nvSpPr>
        <p:spPr>
          <a:xfrm>
            <a:off x="4201069"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a:t>
            </a:r>
            <a:endParaRPr sz="1800"/>
          </a:p>
        </p:txBody>
      </p:sp>
      <p:sp>
        <p:nvSpPr>
          <p:cNvPr id="1693" name="Google Shape;1693;p88"/>
          <p:cNvSpPr txBox="1"/>
          <p:nvPr>
            <p:ph idx="1" type="body"/>
          </p:nvPr>
        </p:nvSpPr>
        <p:spPr>
          <a:xfrm>
            <a:off x="4939725"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800"/>
          </a:p>
        </p:txBody>
      </p:sp>
      <p:sp>
        <p:nvSpPr>
          <p:cNvPr id="1694" name="Google Shape;1694;p88"/>
          <p:cNvSpPr txBox="1"/>
          <p:nvPr>
            <p:ph idx="1" type="body"/>
          </p:nvPr>
        </p:nvSpPr>
        <p:spPr>
          <a:xfrm>
            <a:off x="5645422"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t>
            </a:r>
            <a:endParaRPr sz="1800"/>
          </a:p>
        </p:txBody>
      </p:sp>
      <p:sp>
        <p:nvSpPr>
          <p:cNvPr id="1695" name="Google Shape;1695;p88"/>
          <p:cNvSpPr txBox="1"/>
          <p:nvPr>
            <p:ph idx="1" type="body"/>
          </p:nvPr>
        </p:nvSpPr>
        <p:spPr>
          <a:xfrm>
            <a:off x="6422853"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t>
            </a:r>
            <a:endParaRPr sz="1800"/>
          </a:p>
        </p:txBody>
      </p:sp>
      <p:sp>
        <p:nvSpPr>
          <p:cNvPr id="1696" name="Google Shape;1696;p88"/>
          <p:cNvSpPr txBox="1"/>
          <p:nvPr>
            <p:ph idx="1" type="body"/>
          </p:nvPr>
        </p:nvSpPr>
        <p:spPr>
          <a:xfrm>
            <a:off x="7157631"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a:t>
            </a:r>
            <a:endParaRPr sz="1800"/>
          </a:p>
        </p:txBody>
      </p:sp>
      <p:pic>
        <p:nvPicPr>
          <p:cNvPr id="1697" name="Google Shape;1697;p88"/>
          <p:cNvPicPr preferRelativeResize="0"/>
          <p:nvPr/>
        </p:nvPicPr>
        <p:blipFill>
          <a:blip r:embed="rId3">
            <a:alphaModFix/>
          </a:blip>
          <a:stretch>
            <a:fillRect/>
          </a:stretch>
        </p:blipFill>
        <p:spPr>
          <a:xfrm>
            <a:off x="1263375" y="1187555"/>
            <a:ext cx="468912" cy="657056"/>
          </a:xfrm>
          <a:prstGeom prst="rect">
            <a:avLst/>
          </a:prstGeom>
          <a:noFill/>
          <a:ln>
            <a:noFill/>
          </a:ln>
        </p:spPr>
      </p:pic>
      <p:pic>
        <p:nvPicPr>
          <p:cNvPr id="1698" name="Google Shape;1698;p88"/>
          <p:cNvPicPr preferRelativeResize="0"/>
          <p:nvPr/>
        </p:nvPicPr>
        <p:blipFill>
          <a:blip r:embed="rId4">
            <a:alphaModFix/>
          </a:blip>
          <a:stretch>
            <a:fillRect/>
          </a:stretch>
        </p:blipFill>
        <p:spPr>
          <a:xfrm>
            <a:off x="5579858" y="1276591"/>
            <a:ext cx="428389" cy="581799"/>
          </a:xfrm>
          <a:prstGeom prst="rect">
            <a:avLst/>
          </a:prstGeom>
          <a:noFill/>
          <a:ln>
            <a:noFill/>
          </a:ln>
        </p:spPr>
      </p:pic>
      <p:pic>
        <p:nvPicPr>
          <p:cNvPr id="1699" name="Google Shape;1699;p88"/>
          <p:cNvPicPr preferRelativeResize="0"/>
          <p:nvPr/>
        </p:nvPicPr>
        <p:blipFill>
          <a:blip r:embed="rId5">
            <a:alphaModFix/>
          </a:blip>
          <a:stretch>
            <a:fillRect/>
          </a:stretch>
        </p:blipFill>
        <p:spPr>
          <a:xfrm>
            <a:off x="3411085" y="1183206"/>
            <a:ext cx="408127" cy="735208"/>
          </a:xfrm>
          <a:prstGeom prst="rect">
            <a:avLst/>
          </a:prstGeom>
          <a:noFill/>
          <a:ln>
            <a:noFill/>
          </a:ln>
        </p:spPr>
      </p:pic>
      <p:pic>
        <p:nvPicPr>
          <p:cNvPr id="1700" name="Google Shape;1700;p88"/>
          <p:cNvPicPr preferRelativeResize="0"/>
          <p:nvPr/>
        </p:nvPicPr>
        <p:blipFill>
          <a:blip r:embed="rId6">
            <a:alphaModFix/>
          </a:blip>
          <a:stretch>
            <a:fillRect/>
          </a:stretch>
        </p:blipFill>
        <p:spPr>
          <a:xfrm>
            <a:off x="6385265" y="1223059"/>
            <a:ext cx="362147" cy="688895"/>
          </a:xfrm>
          <a:prstGeom prst="rect">
            <a:avLst/>
          </a:prstGeom>
          <a:noFill/>
          <a:ln>
            <a:noFill/>
          </a:ln>
        </p:spPr>
      </p:pic>
      <p:pic>
        <p:nvPicPr>
          <p:cNvPr id="1701" name="Google Shape;1701;p88"/>
          <p:cNvPicPr preferRelativeResize="0"/>
          <p:nvPr/>
        </p:nvPicPr>
        <p:blipFill>
          <a:blip r:embed="rId7">
            <a:alphaModFix/>
          </a:blip>
          <a:stretch>
            <a:fillRect/>
          </a:stretch>
        </p:blipFill>
        <p:spPr>
          <a:xfrm>
            <a:off x="4070989" y="1156199"/>
            <a:ext cx="413916" cy="755470"/>
          </a:xfrm>
          <a:prstGeom prst="rect">
            <a:avLst/>
          </a:prstGeom>
          <a:noFill/>
          <a:ln>
            <a:noFill/>
          </a:ln>
        </p:spPr>
      </p:pic>
      <p:pic>
        <p:nvPicPr>
          <p:cNvPr id="1702" name="Google Shape;1702;p88"/>
          <p:cNvPicPr preferRelativeResize="0"/>
          <p:nvPr/>
        </p:nvPicPr>
        <p:blipFill>
          <a:blip r:embed="rId8">
            <a:alphaModFix/>
          </a:blip>
          <a:stretch>
            <a:fillRect/>
          </a:stretch>
        </p:blipFill>
        <p:spPr>
          <a:xfrm>
            <a:off x="7045163" y="1233184"/>
            <a:ext cx="413139" cy="668634"/>
          </a:xfrm>
          <a:prstGeom prst="rect">
            <a:avLst/>
          </a:prstGeom>
          <a:noFill/>
          <a:ln>
            <a:noFill/>
          </a:ln>
        </p:spPr>
      </p:pic>
      <p:grpSp>
        <p:nvGrpSpPr>
          <p:cNvPr id="1703" name="Google Shape;1703;p88"/>
          <p:cNvGrpSpPr/>
          <p:nvPr/>
        </p:nvGrpSpPr>
        <p:grpSpPr>
          <a:xfrm>
            <a:off x="1984114" y="1120943"/>
            <a:ext cx="477596" cy="712090"/>
            <a:chOff x="1984114" y="1120943"/>
            <a:chExt cx="477596" cy="712090"/>
          </a:xfrm>
        </p:grpSpPr>
        <p:pic>
          <p:nvPicPr>
            <p:cNvPr id="1704" name="Google Shape;1704;p88"/>
            <p:cNvPicPr preferRelativeResize="0"/>
            <p:nvPr/>
          </p:nvPicPr>
          <p:blipFill>
            <a:blip r:embed="rId9">
              <a:alphaModFix/>
            </a:blip>
            <a:stretch>
              <a:fillRect/>
            </a:stretch>
          </p:blipFill>
          <p:spPr>
            <a:xfrm>
              <a:off x="1984114" y="1199133"/>
              <a:ext cx="477596" cy="633900"/>
            </a:xfrm>
            <a:prstGeom prst="rect">
              <a:avLst/>
            </a:prstGeom>
            <a:noFill/>
            <a:ln>
              <a:noFill/>
            </a:ln>
          </p:spPr>
        </p:pic>
        <p:pic>
          <p:nvPicPr>
            <p:cNvPr id="1705" name="Google Shape;1705;p88"/>
            <p:cNvPicPr preferRelativeResize="0"/>
            <p:nvPr/>
          </p:nvPicPr>
          <p:blipFill rotWithShape="1">
            <a:blip r:embed="rId7">
              <a:alphaModFix/>
            </a:blip>
            <a:srcRect b="81988" l="0" r="0" t="0"/>
            <a:stretch/>
          </p:blipFill>
          <p:spPr>
            <a:xfrm>
              <a:off x="2043225" y="1120943"/>
              <a:ext cx="413925" cy="136075"/>
            </a:xfrm>
            <a:prstGeom prst="rect">
              <a:avLst/>
            </a:prstGeom>
            <a:noFill/>
            <a:ln>
              <a:noFill/>
            </a:ln>
          </p:spPr>
        </p:pic>
      </p:grpSp>
      <p:grpSp>
        <p:nvGrpSpPr>
          <p:cNvPr id="1706" name="Google Shape;1706;p88"/>
          <p:cNvGrpSpPr/>
          <p:nvPr/>
        </p:nvGrpSpPr>
        <p:grpSpPr>
          <a:xfrm>
            <a:off x="2713519" y="1179374"/>
            <a:ext cx="485123" cy="665232"/>
            <a:chOff x="2713519" y="1179374"/>
            <a:chExt cx="485123" cy="665232"/>
          </a:xfrm>
        </p:grpSpPr>
        <p:pic>
          <p:nvPicPr>
            <p:cNvPr id="1707" name="Google Shape;1707;p88"/>
            <p:cNvPicPr preferRelativeResize="0"/>
            <p:nvPr/>
          </p:nvPicPr>
          <p:blipFill>
            <a:blip r:embed="rId10">
              <a:alphaModFix/>
            </a:blip>
            <a:stretch>
              <a:fillRect/>
            </a:stretch>
          </p:blipFill>
          <p:spPr>
            <a:xfrm>
              <a:off x="2713519" y="1257018"/>
              <a:ext cx="445756" cy="587588"/>
            </a:xfrm>
            <a:prstGeom prst="rect">
              <a:avLst/>
            </a:prstGeom>
            <a:noFill/>
            <a:ln>
              <a:noFill/>
            </a:ln>
          </p:spPr>
        </p:pic>
        <p:pic>
          <p:nvPicPr>
            <p:cNvPr id="1708" name="Google Shape;1708;p88"/>
            <p:cNvPicPr preferRelativeResize="0"/>
            <p:nvPr/>
          </p:nvPicPr>
          <p:blipFill rotWithShape="1">
            <a:blip r:embed="rId7">
              <a:alphaModFix/>
            </a:blip>
            <a:srcRect b="81988" l="0" r="0" t="0"/>
            <a:stretch/>
          </p:blipFill>
          <p:spPr>
            <a:xfrm>
              <a:off x="2784717" y="1179374"/>
              <a:ext cx="413925" cy="136075"/>
            </a:xfrm>
            <a:prstGeom prst="rect">
              <a:avLst/>
            </a:prstGeom>
            <a:noFill/>
            <a:ln>
              <a:noFill/>
            </a:ln>
          </p:spPr>
        </p:pic>
      </p:grpSp>
      <p:grpSp>
        <p:nvGrpSpPr>
          <p:cNvPr id="1709" name="Google Shape;1709;p88"/>
          <p:cNvGrpSpPr/>
          <p:nvPr/>
        </p:nvGrpSpPr>
        <p:grpSpPr>
          <a:xfrm>
            <a:off x="4876452" y="1152087"/>
            <a:ext cx="473678" cy="727261"/>
            <a:chOff x="4876452" y="1152087"/>
            <a:chExt cx="473678" cy="727261"/>
          </a:xfrm>
        </p:grpSpPr>
        <p:pic>
          <p:nvPicPr>
            <p:cNvPr id="1710" name="Google Shape;1710;p88"/>
            <p:cNvPicPr preferRelativeResize="0"/>
            <p:nvPr/>
          </p:nvPicPr>
          <p:blipFill>
            <a:blip r:embed="rId11">
              <a:alphaModFix/>
            </a:blip>
            <a:stretch>
              <a:fillRect/>
            </a:stretch>
          </p:blipFill>
          <p:spPr>
            <a:xfrm>
              <a:off x="4876452" y="1222293"/>
              <a:ext cx="451545" cy="657056"/>
            </a:xfrm>
            <a:prstGeom prst="rect">
              <a:avLst/>
            </a:prstGeom>
            <a:noFill/>
            <a:ln>
              <a:noFill/>
            </a:ln>
          </p:spPr>
        </p:pic>
        <p:pic>
          <p:nvPicPr>
            <p:cNvPr id="1711" name="Google Shape;1711;p88"/>
            <p:cNvPicPr preferRelativeResize="0"/>
            <p:nvPr/>
          </p:nvPicPr>
          <p:blipFill rotWithShape="1">
            <a:blip r:embed="rId7">
              <a:alphaModFix/>
            </a:blip>
            <a:srcRect b="81988" l="0" r="0" t="0"/>
            <a:stretch/>
          </p:blipFill>
          <p:spPr>
            <a:xfrm>
              <a:off x="4936205" y="1152087"/>
              <a:ext cx="413925" cy="136075"/>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5" name="Shape 1715"/>
        <p:cNvGrpSpPr/>
        <p:nvPr/>
      </p:nvGrpSpPr>
      <p:grpSpPr>
        <a:xfrm>
          <a:off x="0" y="0"/>
          <a:ext cx="0" cy="0"/>
          <a:chOff x="0" y="0"/>
          <a:chExt cx="0" cy="0"/>
        </a:xfrm>
      </p:grpSpPr>
      <p:sp>
        <p:nvSpPr>
          <p:cNvPr id="1716" name="Google Shape;1716;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(Natiijada table) ee laba dhacdo (events)</a:t>
            </a:r>
            <a:endParaRPr/>
          </a:p>
        </p:txBody>
      </p:sp>
      <p:sp>
        <p:nvSpPr>
          <p:cNvPr id="1717" name="Google Shape;1717;p89"/>
          <p:cNvSpPr txBox="1"/>
          <p:nvPr>
            <p:ph idx="1" type="body"/>
          </p:nvPr>
        </p:nvSpPr>
        <p:spPr>
          <a:xfrm>
            <a:off x="324000" y="759300"/>
            <a:ext cx="6923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Wareegga (spinner) waa la wareejin doonaa. Labada dhacdo (events) waa tirooyinka siman (even numbers) iyo faktorrada (factors) ee 14.</a:t>
            </a: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100">
                <a:latin typeface="Lexend"/>
              </a:rPr>
              <a:t>Buuxi shaxdan natiijada (outcome table) si aad u muujiso natiijooyinka dhacdo kasta.</a:t>
            </a:r>
            <a:r>
              <a:rPr b="1" lang="en-GB" sz="1100">
                <a:latin typeface="Lexend"/>
              </a:rPr>
              <a:t/>
            </a:r>
            <a:r>
              <a:rPr lang="en-GB" sz="1100">
                <a:latin typeface="Lexend"/>
              </a:rPr>
              <a:t/>
            </a:r>
            <a:endParaRPr sz="1800"/>
          </a:p>
        </p:txBody>
      </p:sp>
      <p:sp>
        <p:nvSpPr>
          <p:cNvPr id="1718" name="Google Shape;1718;p89"/>
          <p:cNvSpPr/>
          <p:nvPr/>
        </p:nvSpPr>
        <p:spPr>
          <a:xfrm>
            <a:off x="7290200" y="772850"/>
            <a:ext cx="1433700" cy="14337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19" name="Google Shape;1719;p89"/>
          <p:cNvSpPr/>
          <p:nvPr/>
        </p:nvSpPr>
        <p:spPr>
          <a:xfrm flipH="1">
            <a:off x="7302617" y="785328"/>
            <a:ext cx="1408800" cy="1408800"/>
          </a:xfrm>
          <a:prstGeom prst="pie">
            <a:avLst>
              <a:gd fmla="val 5387953" name="adj1"/>
              <a:gd fmla="val 10824216"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20" name="Google Shape;1720;p89"/>
          <p:cNvSpPr/>
          <p:nvPr/>
        </p:nvSpPr>
        <p:spPr>
          <a:xfrm>
            <a:off x="7302678" y="785328"/>
            <a:ext cx="1408800" cy="1408800"/>
          </a:xfrm>
          <a:prstGeom prst="pie">
            <a:avLst>
              <a:gd fmla="val 5387953" name="adj1"/>
              <a:gd fmla="val 8080958"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21" name="Google Shape;1721;p89"/>
          <p:cNvSpPr txBox="1"/>
          <p:nvPr/>
        </p:nvSpPr>
        <p:spPr>
          <a:xfrm>
            <a:off x="7653698" y="1753841"/>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722" name="Google Shape;1722;p89"/>
          <p:cNvSpPr/>
          <p:nvPr/>
        </p:nvSpPr>
        <p:spPr>
          <a:xfrm>
            <a:off x="7302678" y="785328"/>
            <a:ext cx="1408800" cy="1408800"/>
          </a:xfrm>
          <a:prstGeom prst="pie">
            <a:avLst>
              <a:gd fmla="val 10799941" name="adj1"/>
              <a:gd fmla="val 13483876"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23" name="Google Shape;1723;p89"/>
          <p:cNvSpPr txBox="1"/>
          <p:nvPr/>
        </p:nvSpPr>
        <p:spPr>
          <a:xfrm>
            <a:off x="7352736" y="1042134"/>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724" name="Google Shape;1724;p89"/>
          <p:cNvSpPr/>
          <p:nvPr/>
        </p:nvSpPr>
        <p:spPr>
          <a:xfrm flipH="1">
            <a:off x="7302617" y="785328"/>
            <a:ext cx="1408800" cy="1408800"/>
          </a:xfrm>
          <a:prstGeom prst="pie">
            <a:avLst>
              <a:gd fmla="val 1345082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25" name="Google Shape;1725;p89"/>
          <p:cNvSpPr txBox="1"/>
          <p:nvPr/>
        </p:nvSpPr>
        <p:spPr>
          <a:xfrm>
            <a:off x="8070146" y="788878"/>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726" name="Google Shape;1726;p89"/>
          <p:cNvSpPr/>
          <p:nvPr/>
        </p:nvSpPr>
        <p:spPr>
          <a:xfrm>
            <a:off x="7302678" y="785328"/>
            <a:ext cx="1408800" cy="1408800"/>
          </a:xfrm>
          <a:prstGeom prst="pie">
            <a:avLst>
              <a:gd fmla="val 13499013" name="adj1"/>
              <a:gd fmla="val 16232488"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27" name="Google Shape;1727;p89"/>
          <p:cNvSpPr txBox="1"/>
          <p:nvPr/>
        </p:nvSpPr>
        <p:spPr>
          <a:xfrm>
            <a:off x="7686603" y="784468"/>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728" name="Google Shape;1728;p89"/>
          <p:cNvSpPr/>
          <p:nvPr/>
        </p:nvSpPr>
        <p:spPr>
          <a:xfrm>
            <a:off x="7302678" y="785328"/>
            <a:ext cx="1408800" cy="1408800"/>
          </a:xfrm>
          <a:prstGeom prst="pie">
            <a:avLst>
              <a:gd fmla="val 8080793" name="adj1"/>
              <a:gd fmla="val 1085822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29" name="Google Shape;1729;p89"/>
          <p:cNvSpPr txBox="1"/>
          <p:nvPr/>
        </p:nvSpPr>
        <p:spPr>
          <a:xfrm>
            <a:off x="7365324" y="1476160"/>
            <a:ext cx="483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730" name="Google Shape;1730;p89"/>
          <p:cNvSpPr/>
          <p:nvPr/>
        </p:nvSpPr>
        <p:spPr>
          <a:xfrm flipH="1">
            <a:off x="7302617" y="785328"/>
            <a:ext cx="1408800" cy="1408800"/>
          </a:xfrm>
          <a:prstGeom prst="pie">
            <a:avLst>
              <a:gd fmla="val 10765400" name="adj1"/>
              <a:gd fmla="val 13465582"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31" name="Google Shape;1731;p89"/>
          <p:cNvSpPr txBox="1"/>
          <p:nvPr/>
        </p:nvSpPr>
        <p:spPr>
          <a:xfrm>
            <a:off x="8358021" y="1078056"/>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7</a:t>
            </a:r>
            <a:endParaRPr sz="1600">
              <a:solidFill>
                <a:srgbClr val="FFFFFF"/>
              </a:solidFill>
              <a:latin typeface="Lexend"/>
              <a:ea typeface="Lexend"/>
              <a:cs typeface="Lexend"/>
              <a:sym typeface="Lexend"/>
            </a:endParaRPr>
          </a:p>
        </p:txBody>
      </p:sp>
      <p:sp>
        <p:nvSpPr>
          <p:cNvPr id="1732" name="Google Shape;1732;p89"/>
          <p:cNvSpPr/>
          <p:nvPr/>
        </p:nvSpPr>
        <p:spPr>
          <a:xfrm flipH="1">
            <a:off x="7302617" y="785328"/>
            <a:ext cx="1408800" cy="1408800"/>
          </a:xfrm>
          <a:prstGeom prst="pie">
            <a:avLst>
              <a:gd fmla="val 5387953" name="adj1"/>
              <a:gd fmla="val 8084426"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33" name="Google Shape;1733;p89"/>
          <p:cNvSpPr txBox="1"/>
          <p:nvPr/>
        </p:nvSpPr>
        <p:spPr>
          <a:xfrm>
            <a:off x="8071887" y="1745182"/>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5</a:t>
            </a:r>
            <a:endParaRPr sz="1600">
              <a:solidFill>
                <a:srgbClr val="FFFFFF"/>
              </a:solidFill>
              <a:latin typeface="Lexend"/>
              <a:ea typeface="Lexend"/>
              <a:cs typeface="Lexend"/>
              <a:sym typeface="Lexend"/>
            </a:endParaRPr>
          </a:p>
        </p:txBody>
      </p:sp>
      <p:sp>
        <p:nvSpPr>
          <p:cNvPr id="1734" name="Google Shape;1734;p89"/>
          <p:cNvSpPr txBox="1"/>
          <p:nvPr/>
        </p:nvSpPr>
        <p:spPr>
          <a:xfrm>
            <a:off x="8331125" y="1466574"/>
            <a:ext cx="532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6</a:t>
            </a:r>
            <a:endParaRPr sz="1600">
              <a:solidFill>
                <a:srgbClr val="FFFFFF"/>
              </a:solidFill>
              <a:latin typeface="Lexend"/>
              <a:ea typeface="Lexend"/>
              <a:cs typeface="Lexend"/>
              <a:sym typeface="Lexend"/>
            </a:endParaRPr>
          </a:p>
        </p:txBody>
      </p:sp>
      <p:grpSp>
        <p:nvGrpSpPr>
          <p:cNvPr id="1735" name="Google Shape;1735;p89"/>
          <p:cNvGrpSpPr/>
          <p:nvPr/>
        </p:nvGrpSpPr>
        <p:grpSpPr>
          <a:xfrm>
            <a:off x="7965943" y="828225"/>
            <a:ext cx="79383" cy="690577"/>
            <a:chOff x="996050" y="213293"/>
            <a:chExt cx="93900" cy="909732"/>
          </a:xfrm>
        </p:grpSpPr>
        <p:cxnSp>
          <p:nvCxnSpPr>
            <p:cNvPr id="1736" name="Google Shape;1736;p8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737" name="Google Shape;1737;p8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1738" name="Google Shape;1738;p89"/>
          <p:cNvCxnSpPr/>
          <p:nvPr/>
        </p:nvCxnSpPr>
        <p:spPr>
          <a:xfrm>
            <a:off x="3060075" y="24048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739" name="Google Shape;1739;p89"/>
          <p:cNvCxnSpPr/>
          <p:nvPr/>
        </p:nvCxnSpPr>
        <p:spPr>
          <a:xfrm>
            <a:off x="4203075" y="24048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740" name="Google Shape;1740;p89"/>
          <p:cNvCxnSpPr/>
          <p:nvPr/>
        </p:nvCxnSpPr>
        <p:spPr>
          <a:xfrm>
            <a:off x="5346075" y="24048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741" name="Google Shape;1741;p89"/>
          <p:cNvCxnSpPr/>
          <p:nvPr/>
        </p:nvCxnSpPr>
        <p:spPr>
          <a:xfrm rot="10800000">
            <a:off x="1684706" y="4320000"/>
            <a:ext cx="3669000" cy="0"/>
          </a:xfrm>
          <a:prstGeom prst="straightConnector1">
            <a:avLst/>
          </a:prstGeom>
          <a:noFill/>
          <a:ln cap="flat" cmpd="sng" w="38100">
            <a:solidFill>
              <a:schemeClr val="dk1"/>
            </a:solidFill>
            <a:prstDash val="solid"/>
            <a:round/>
            <a:headEnd len="med" w="med" type="none"/>
            <a:tailEnd len="med" w="med" type="none"/>
          </a:ln>
        </p:spPr>
      </p:cxnSp>
      <p:cxnSp>
        <p:nvCxnSpPr>
          <p:cNvPr id="1742" name="Google Shape;1742;p89"/>
          <p:cNvCxnSpPr/>
          <p:nvPr/>
        </p:nvCxnSpPr>
        <p:spPr>
          <a:xfrm rot="10800000">
            <a:off x="1694550" y="2944625"/>
            <a:ext cx="3669000" cy="0"/>
          </a:xfrm>
          <a:prstGeom prst="straightConnector1">
            <a:avLst/>
          </a:prstGeom>
          <a:noFill/>
          <a:ln cap="flat" cmpd="sng" w="38100">
            <a:solidFill>
              <a:schemeClr val="dk1"/>
            </a:solidFill>
            <a:prstDash val="solid"/>
            <a:round/>
            <a:headEnd len="med" w="med" type="none"/>
            <a:tailEnd len="med" w="med" type="none"/>
          </a:ln>
        </p:spPr>
      </p:cxnSp>
      <p:cxnSp>
        <p:nvCxnSpPr>
          <p:cNvPr id="1743" name="Google Shape;1743;p89"/>
          <p:cNvCxnSpPr/>
          <p:nvPr/>
        </p:nvCxnSpPr>
        <p:spPr>
          <a:xfrm rot="10800000">
            <a:off x="1694550" y="3640250"/>
            <a:ext cx="3669000" cy="0"/>
          </a:xfrm>
          <a:prstGeom prst="straightConnector1">
            <a:avLst/>
          </a:prstGeom>
          <a:noFill/>
          <a:ln cap="flat" cmpd="sng" w="38100">
            <a:solidFill>
              <a:schemeClr val="dk1"/>
            </a:solidFill>
            <a:prstDash val="solid"/>
            <a:round/>
            <a:headEnd len="med" w="med" type="none"/>
            <a:tailEnd len="med" w="med" type="none"/>
          </a:ln>
        </p:spPr>
      </p:cxnSp>
      <p:sp>
        <p:nvSpPr>
          <p:cNvPr id="1744" name="Google Shape;1744;p89"/>
          <p:cNvSpPr txBox="1"/>
          <p:nvPr>
            <p:ph idx="1" type="body"/>
          </p:nvPr>
        </p:nvSpPr>
        <p:spPr>
          <a:xfrm>
            <a:off x="3161700" y="2350875"/>
            <a:ext cx="1170000" cy="69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tirooyin siman (even numbers)</a:t>
            </a:r>
            <a:endParaRPr sz="1800"/>
          </a:p>
        </p:txBody>
      </p:sp>
      <p:sp>
        <p:nvSpPr>
          <p:cNvPr id="1745" name="Google Shape;1745;p89"/>
          <p:cNvSpPr txBox="1"/>
          <p:nvPr>
            <p:ph idx="1" type="body"/>
          </p:nvPr>
        </p:nvSpPr>
        <p:spPr>
          <a:xfrm>
            <a:off x="4304700" y="2350875"/>
            <a:ext cx="1170000" cy="69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tirooyin kisi (odd numbers)</a:t>
            </a:r>
            <a:endParaRPr sz="1800"/>
          </a:p>
        </p:txBody>
      </p:sp>
      <p:sp>
        <p:nvSpPr>
          <p:cNvPr id="1746" name="Google Shape;1746;p89"/>
          <p:cNvSpPr txBox="1"/>
          <p:nvPr>
            <p:ph idx="1" type="body"/>
          </p:nvPr>
        </p:nvSpPr>
        <p:spPr>
          <a:xfrm>
            <a:off x="1626375" y="3133650"/>
            <a:ext cx="1433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tirooyinka qaybiyaha 14 (factors of 14)</a:t>
            </a:r>
            <a:endParaRPr sz="1800"/>
          </a:p>
        </p:txBody>
      </p:sp>
      <p:sp>
        <p:nvSpPr>
          <p:cNvPr id="1747" name="Google Shape;1747;p89"/>
          <p:cNvSpPr txBox="1"/>
          <p:nvPr>
            <p:ph idx="1" type="body"/>
          </p:nvPr>
        </p:nvSpPr>
        <p:spPr>
          <a:xfrm>
            <a:off x="1728975" y="3705500"/>
            <a:ext cx="1408800" cy="69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aha qaybiyayaasha 14 (not factors of 14)</a:t>
            </a:r>
            <a:endParaRPr sz="1800"/>
          </a:p>
        </p:txBody>
      </p:sp>
      <p:sp>
        <p:nvSpPr>
          <p:cNvPr id="1748" name="Google Shape;1748;p89"/>
          <p:cNvSpPr txBox="1"/>
          <p:nvPr>
            <p:ph idx="1" type="body"/>
          </p:nvPr>
        </p:nvSpPr>
        <p:spPr>
          <a:xfrm>
            <a:off x="4304709" y="3705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a:t>
            </a:r>
            <a:endParaRPr sz="2000">
              <a:latin typeface="Kalam"/>
              <a:ea typeface="Kalam"/>
              <a:cs typeface="Kalam"/>
              <a:sym typeface="Kalam"/>
            </a:endParaRPr>
          </a:p>
        </p:txBody>
      </p:sp>
      <p:sp>
        <p:nvSpPr>
          <p:cNvPr id="1749" name="Google Shape;1749;p89"/>
          <p:cNvSpPr txBox="1"/>
          <p:nvPr>
            <p:ph idx="1" type="body"/>
          </p:nvPr>
        </p:nvSpPr>
        <p:spPr>
          <a:xfrm>
            <a:off x="3161709" y="308145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a:t>
            </a:r>
            <a:endParaRPr sz="2000">
              <a:latin typeface="Kalam"/>
              <a:ea typeface="Kalam"/>
              <a:cs typeface="Kalam"/>
              <a:sym typeface="Kalam"/>
            </a:endParaRPr>
          </a:p>
        </p:txBody>
      </p:sp>
      <p:sp>
        <p:nvSpPr>
          <p:cNvPr id="1750" name="Google Shape;1750;p89"/>
          <p:cNvSpPr txBox="1"/>
          <p:nvPr>
            <p:ph idx="1" type="body"/>
          </p:nvPr>
        </p:nvSpPr>
        <p:spPr>
          <a:xfrm>
            <a:off x="4253897" y="3041475"/>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endParaRPr sz="2000">
              <a:latin typeface="Kalam"/>
              <a:ea typeface="Kalam"/>
              <a:cs typeface="Kalam"/>
              <a:sym typeface="Kalam"/>
            </a:endParaRPr>
          </a:p>
        </p:txBody>
      </p:sp>
      <p:sp>
        <p:nvSpPr>
          <p:cNvPr id="1751" name="Google Shape;1751;p89"/>
          <p:cNvSpPr txBox="1"/>
          <p:nvPr>
            <p:ph idx="1" type="body"/>
          </p:nvPr>
        </p:nvSpPr>
        <p:spPr>
          <a:xfrm>
            <a:off x="3161709" y="3700725"/>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endParaRPr sz="2000">
              <a:latin typeface="Kalam"/>
              <a:ea typeface="Kalam"/>
              <a:cs typeface="Kalam"/>
              <a:sym typeface="Kalam"/>
            </a:endParaRPr>
          </a:p>
        </p:txBody>
      </p:sp>
      <p:sp>
        <p:nvSpPr>
          <p:cNvPr id="1752" name="Google Shape;1752;p89"/>
          <p:cNvSpPr txBox="1"/>
          <p:nvPr>
            <p:ph idx="1" type="body"/>
          </p:nvPr>
        </p:nvSpPr>
        <p:spPr>
          <a:xfrm>
            <a:off x="4572009" y="3705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a:t>
            </a:r>
            <a:endParaRPr sz="2000">
              <a:latin typeface="Kalam"/>
              <a:ea typeface="Kalam"/>
              <a:cs typeface="Kalam"/>
              <a:sym typeface="Kalam"/>
            </a:endParaRPr>
          </a:p>
        </p:txBody>
      </p:sp>
      <p:sp>
        <p:nvSpPr>
          <p:cNvPr id="1753" name="Google Shape;1753;p89"/>
          <p:cNvSpPr txBox="1"/>
          <p:nvPr>
            <p:ph idx="1" type="body"/>
          </p:nvPr>
        </p:nvSpPr>
        <p:spPr>
          <a:xfrm>
            <a:off x="3410334" y="3705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a:t>
            </a:r>
            <a:endParaRPr sz="2000">
              <a:latin typeface="Kalam"/>
              <a:ea typeface="Kalam"/>
              <a:cs typeface="Kalam"/>
              <a:sym typeface="Kalam"/>
            </a:endParaRPr>
          </a:p>
        </p:txBody>
      </p:sp>
      <p:sp>
        <p:nvSpPr>
          <p:cNvPr id="1754" name="Google Shape;1754;p89"/>
          <p:cNvSpPr txBox="1"/>
          <p:nvPr>
            <p:ph idx="1" type="body"/>
          </p:nvPr>
        </p:nvSpPr>
        <p:spPr>
          <a:xfrm>
            <a:off x="4414852" y="3041475"/>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7</a:t>
            </a:r>
            <a:endParaRPr sz="2000">
              <a:latin typeface="Kalam"/>
              <a:ea typeface="Kalam"/>
              <a:cs typeface="Kalam"/>
              <a:sym typeface="Kalam"/>
            </a:endParaRPr>
          </a:p>
        </p:txBody>
      </p:sp>
      <p:sp>
        <p:nvSpPr>
          <p:cNvPr id="1755" name="Google Shape;1755;p89"/>
          <p:cNvSpPr txBox="1"/>
          <p:nvPr>
            <p:ph idx="1" type="body"/>
          </p:nvPr>
        </p:nvSpPr>
        <p:spPr>
          <a:xfrm>
            <a:off x="3682389" y="3705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a:t>
            </a:r>
            <a:endParaRPr sz="2000">
              <a:latin typeface="Kalam"/>
              <a:ea typeface="Kalam"/>
              <a:cs typeface="Kalam"/>
              <a:sym typeface="Kalam"/>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9" name="Shape 1759"/>
        <p:cNvGrpSpPr/>
        <p:nvPr/>
      </p:nvGrpSpPr>
      <p:grpSpPr>
        <a:xfrm>
          <a:off x="0" y="0"/>
          <a:ext cx="0" cy="0"/>
          <a:chOff x="0" y="0"/>
          <a:chExt cx="0" cy="0"/>
        </a:xfrm>
      </p:grpSpPr>
      <p:cxnSp>
        <p:nvCxnSpPr>
          <p:cNvPr id="1760" name="Google Shape;1760;p90"/>
          <p:cNvCxnSpPr/>
          <p:nvPr/>
        </p:nvCxnSpPr>
        <p:spPr>
          <a:xfrm>
            <a:off x="3669675" y="25572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761" name="Google Shape;1761;p90"/>
          <p:cNvCxnSpPr/>
          <p:nvPr/>
        </p:nvCxnSpPr>
        <p:spPr>
          <a:xfrm>
            <a:off x="4888875" y="2557225"/>
            <a:ext cx="0" cy="1918200"/>
          </a:xfrm>
          <a:prstGeom prst="straightConnector1">
            <a:avLst/>
          </a:prstGeom>
          <a:noFill/>
          <a:ln cap="flat" cmpd="sng" w="38100">
            <a:solidFill>
              <a:schemeClr val="dk1"/>
            </a:solidFill>
            <a:prstDash val="solid"/>
            <a:round/>
            <a:headEnd len="med" w="med" type="none"/>
            <a:tailEnd len="med" w="med" type="none"/>
          </a:ln>
        </p:spPr>
      </p:cxnSp>
      <p:cxnSp>
        <p:nvCxnSpPr>
          <p:cNvPr id="1762" name="Google Shape;1762;p90"/>
          <p:cNvCxnSpPr/>
          <p:nvPr/>
        </p:nvCxnSpPr>
        <p:spPr>
          <a:xfrm>
            <a:off x="6094475" y="2541075"/>
            <a:ext cx="0" cy="1952100"/>
          </a:xfrm>
          <a:prstGeom prst="straightConnector1">
            <a:avLst/>
          </a:prstGeom>
          <a:noFill/>
          <a:ln cap="flat" cmpd="sng" w="38100">
            <a:solidFill>
              <a:schemeClr val="dk1"/>
            </a:solidFill>
            <a:prstDash val="solid"/>
            <a:round/>
            <a:headEnd len="med" w="med" type="none"/>
            <a:tailEnd len="med" w="med" type="none"/>
          </a:ln>
        </p:spPr>
      </p:cxnSp>
      <p:cxnSp>
        <p:nvCxnSpPr>
          <p:cNvPr id="1763" name="Google Shape;1763;p90"/>
          <p:cNvCxnSpPr/>
          <p:nvPr/>
        </p:nvCxnSpPr>
        <p:spPr>
          <a:xfrm rot="10800000">
            <a:off x="2370510" y="4472400"/>
            <a:ext cx="3714000" cy="0"/>
          </a:xfrm>
          <a:prstGeom prst="straightConnector1">
            <a:avLst/>
          </a:prstGeom>
          <a:noFill/>
          <a:ln cap="flat" cmpd="sng" w="38100">
            <a:solidFill>
              <a:schemeClr val="dk1"/>
            </a:solidFill>
            <a:prstDash val="solid"/>
            <a:round/>
            <a:headEnd len="med" w="med" type="none"/>
            <a:tailEnd len="med" w="med" type="none"/>
          </a:ln>
        </p:spPr>
      </p:cxnSp>
      <p:cxnSp>
        <p:nvCxnSpPr>
          <p:cNvPr id="1764" name="Google Shape;1764;p90"/>
          <p:cNvCxnSpPr/>
          <p:nvPr/>
        </p:nvCxnSpPr>
        <p:spPr>
          <a:xfrm rot="10800000">
            <a:off x="2380475" y="3097025"/>
            <a:ext cx="3714000" cy="0"/>
          </a:xfrm>
          <a:prstGeom prst="straightConnector1">
            <a:avLst/>
          </a:prstGeom>
          <a:noFill/>
          <a:ln cap="flat" cmpd="sng" w="38100">
            <a:solidFill>
              <a:schemeClr val="dk1"/>
            </a:solidFill>
            <a:prstDash val="solid"/>
            <a:round/>
            <a:headEnd len="med" w="med" type="none"/>
            <a:tailEnd len="med" w="med" type="none"/>
          </a:ln>
        </p:spPr>
      </p:cxnSp>
      <p:cxnSp>
        <p:nvCxnSpPr>
          <p:cNvPr id="1765" name="Google Shape;1765;p90"/>
          <p:cNvCxnSpPr/>
          <p:nvPr/>
        </p:nvCxnSpPr>
        <p:spPr>
          <a:xfrm rot="10800000">
            <a:off x="2380475" y="3792650"/>
            <a:ext cx="3714000" cy="0"/>
          </a:xfrm>
          <a:prstGeom prst="straightConnector1">
            <a:avLst/>
          </a:prstGeom>
          <a:noFill/>
          <a:ln cap="flat" cmpd="sng" w="38100">
            <a:solidFill>
              <a:schemeClr val="dk1"/>
            </a:solidFill>
            <a:prstDash val="solid"/>
            <a:round/>
            <a:headEnd len="med" w="med" type="none"/>
            <a:tailEnd len="med" w="med" type="none"/>
          </a:ln>
        </p:spPr>
      </p:cxnSp>
      <p:sp>
        <p:nvSpPr>
          <p:cNvPr id="1766" name="Google Shape;1766;p90"/>
          <p:cNvSpPr txBox="1"/>
          <p:nvPr>
            <p:ph idx="1" type="body"/>
          </p:nvPr>
        </p:nvSpPr>
        <p:spPr>
          <a:xfrm>
            <a:off x="3745875" y="2693450"/>
            <a:ext cx="11430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gacan (handle)</a:t>
            </a:r>
            <a:endParaRPr sz="1800"/>
          </a:p>
        </p:txBody>
      </p:sp>
      <p:sp>
        <p:nvSpPr>
          <p:cNvPr id="1767" name="Google Shape;1767;p90"/>
          <p:cNvSpPr txBox="1"/>
          <p:nvPr>
            <p:ph idx="1" type="body"/>
          </p:nvPr>
        </p:nvSpPr>
        <p:spPr>
          <a:xfrm>
            <a:off x="4938723" y="2693449"/>
            <a:ext cx="11700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gacan la'aan (no handle)</a:t>
            </a:r>
            <a:endParaRPr sz="1800"/>
          </a:p>
        </p:txBody>
      </p:sp>
      <p:sp>
        <p:nvSpPr>
          <p:cNvPr id="1768" name="Google Shape;1768;p90"/>
          <p:cNvSpPr txBox="1"/>
          <p:nvPr>
            <p:ph idx="1" type="body"/>
          </p:nvPr>
        </p:nvSpPr>
        <p:spPr>
          <a:xfrm>
            <a:off x="2441950" y="3287619"/>
            <a:ext cx="1170000" cy="25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baloog (straw)</a:t>
            </a:r>
            <a:endParaRPr sz="1800"/>
          </a:p>
        </p:txBody>
      </p:sp>
      <p:sp>
        <p:nvSpPr>
          <p:cNvPr id="1769" name="Google Shape;1769;p90"/>
          <p:cNvSpPr txBox="1"/>
          <p:nvPr>
            <p:ph idx="1" type="body"/>
          </p:nvPr>
        </p:nvSpPr>
        <p:spPr>
          <a:xfrm>
            <a:off x="2436275" y="3942622"/>
            <a:ext cx="12216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baloog la'aan (no straw)</a:t>
            </a:r>
            <a:endParaRPr sz="1800"/>
          </a:p>
        </p:txBody>
      </p:sp>
      <p:sp>
        <p:nvSpPr>
          <p:cNvPr id="1770" name="Google Shape;1770;p90"/>
          <p:cNvSpPr txBox="1"/>
          <p:nvPr>
            <p:ph idx="1" type="body"/>
          </p:nvPr>
        </p:nvSpPr>
        <p:spPr>
          <a:xfrm>
            <a:off x="1349199"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800"/>
          </a:p>
        </p:txBody>
      </p:sp>
      <p:sp>
        <p:nvSpPr>
          <p:cNvPr id="1771" name="Google Shape;1771;p90"/>
          <p:cNvSpPr txBox="1"/>
          <p:nvPr>
            <p:ph idx="1" type="body"/>
          </p:nvPr>
        </p:nvSpPr>
        <p:spPr>
          <a:xfrm>
            <a:off x="2074284"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800"/>
          </a:p>
        </p:txBody>
      </p:sp>
      <p:sp>
        <p:nvSpPr>
          <p:cNvPr id="1772" name="Google Shape;1772;p90"/>
          <p:cNvSpPr txBox="1"/>
          <p:nvPr>
            <p:ph idx="1" type="body"/>
          </p:nvPr>
        </p:nvSpPr>
        <p:spPr>
          <a:xfrm>
            <a:off x="2770288"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800"/>
          </a:p>
        </p:txBody>
      </p:sp>
      <p:sp>
        <p:nvSpPr>
          <p:cNvPr id="1773" name="Google Shape;1773;p90"/>
          <p:cNvSpPr txBox="1"/>
          <p:nvPr>
            <p:ph idx="1" type="body"/>
          </p:nvPr>
        </p:nvSpPr>
        <p:spPr>
          <a:xfrm>
            <a:off x="3475985"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800"/>
          </a:p>
        </p:txBody>
      </p:sp>
      <p:sp>
        <p:nvSpPr>
          <p:cNvPr id="1774" name="Google Shape;1774;p90"/>
          <p:cNvSpPr txBox="1"/>
          <p:nvPr>
            <p:ph idx="1" type="body"/>
          </p:nvPr>
        </p:nvSpPr>
        <p:spPr>
          <a:xfrm>
            <a:off x="4201069"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a:t>
            </a:r>
            <a:endParaRPr sz="1800"/>
          </a:p>
        </p:txBody>
      </p:sp>
      <p:sp>
        <p:nvSpPr>
          <p:cNvPr id="1775" name="Google Shape;1775;p90"/>
          <p:cNvSpPr txBox="1"/>
          <p:nvPr>
            <p:ph idx="1" type="body"/>
          </p:nvPr>
        </p:nvSpPr>
        <p:spPr>
          <a:xfrm>
            <a:off x="4939725"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800"/>
          </a:p>
        </p:txBody>
      </p:sp>
      <p:sp>
        <p:nvSpPr>
          <p:cNvPr id="1776" name="Google Shape;1776;p90"/>
          <p:cNvSpPr txBox="1"/>
          <p:nvPr>
            <p:ph idx="1" type="body"/>
          </p:nvPr>
        </p:nvSpPr>
        <p:spPr>
          <a:xfrm>
            <a:off x="5645422"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t>
            </a:r>
            <a:endParaRPr sz="1800"/>
          </a:p>
        </p:txBody>
      </p:sp>
      <p:sp>
        <p:nvSpPr>
          <p:cNvPr id="1777" name="Google Shape;1777;p90"/>
          <p:cNvSpPr txBox="1"/>
          <p:nvPr>
            <p:ph idx="1" type="body"/>
          </p:nvPr>
        </p:nvSpPr>
        <p:spPr>
          <a:xfrm>
            <a:off x="6422853"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t>
            </a:r>
            <a:endParaRPr sz="1800"/>
          </a:p>
        </p:txBody>
      </p:sp>
      <p:sp>
        <p:nvSpPr>
          <p:cNvPr id="1778" name="Google Shape;1778;p90"/>
          <p:cNvSpPr txBox="1"/>
          <p:nvPr>
            <p:ph idx="1" type="body"/>
          </p:nvPr>
        </p:nvSpPr>
        <p:spPr>
          <a:xfrm>
            <a:off x="7157631" y="2045099"/>
            <a:ext cx="2973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a:t>
            </a:r>
            <a:endParaRPr sz="1800"/>
          </a:p>
        </p:txBody>
      </p:sp>
      <p:sp>
        <p:nvSpPr>
          <p:cNvPr id="1779" name="Google Shape;1779;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natiijada ee laba dhacdo (Natiijada table from two events)</a:t>
            </a:r>
            <a:endParaRPr/>
          </a:p>
        </p:txBody>
      </p:sp>
      <p:sp>
        <p:nvSpPr>
          <p:cNvPr id="1780" name="Google Shape;1780;p90"/>
          <p:cNvSpPr txBox="1"/>
          <p:nvPr>
            <p:ph idx="1" type="body"/>
          </p:nvPr>
        </p:nvSpPr>
        <p:spPr>
          <a:xfrm>
            <a:off x="3763957" y="38862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a:t>
            </a:r>
            <a:endParaRPr sz="2000">
              <a:latin typeface="Kalam"/>
              <a:ea typeface="Kalam"/>
              <a:cs typeface="Kalam"/>
              <a:sym typeface="Kalam"/>
            </a:endParaRPr>
          </a:p>
        </p:txBody>
      </p:sp>
      <p:sp>
        <p:nvSpPr>
          <p:cNvPr id="1781" name="Google Shape;1781;p90"/>
          <p:cNvSpPr txBox="1"/>
          <p:nvPr>
            <p:ph idx="1" type="body"/>
          </p:nvPr>
        </p:nvSpPr>
        <p:spPr>
          <a:xfrm>
            <a:off x="3727411" y="3183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endParaRPr sz="2000">
              <a:latin typeface="Kalam"/>
              <a:ea typeface="Kalam"/>
              <a:cs typeface="Kalam"/>
              <a:sym typeface="Kalam"/>
            </a:endParaRPr>
          </a:p>
        </p:txBody>
      </p:sp>
      <p:sp>
        <p:nvSpPr>
          <p:cNvPr id="1782" name="Google Shape;1782;p90"/>
          <p:cNvSpPr txBox="1"/>
          <p:nvPr>
            <p:ph idx="1" type="body"/>
          </p:nvPr>
        </p:nvSpPr>
        <p:spPr>
          <a:xfrm>
            <a:off x="4009834" y="32863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t>
            </a:r>
            <a:endParaRPr sz="2000">
              <a:latin typeface="Kalam"/>
              <a:ea typeface="Kalam"/>
              <a:cs typeface="Kalam"/>
              <a:sym typeface="Kalam"/>
            </a:endParaRPr>
          </a:p>
        </p:txBody>
      </p:sp>
      <p:sp>
        <p:nvSpPr>
          <p:cNvPr id="1783" name="Google Shape;1783;p90"/>
          <p:cNvSpPr txBox="1"/>
          <p:nvPr>
            <p:ph idx="1" type="body"/>
          </p:nvPr>
        </p:nvSpPr>
        <p:spPr>
          <a:xfrm>
            <a:off x="4976034" y="3183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a:t>
            </a:r>
            <a:endParaRPr sz="2000">
              <a:latin typeface="Kalam"/>
              <a:ea typeface="Kalam"/>
              <a:cs typeface="Kalam"/>
              <a:sym typeface="Kalam"/>
            </a:endParaRPr>
          </a:p>
        </p:txBody>
      </p:sp>
      <p:sp>
        <p:nvSpPr>
          <p:cNvPr id="1784" name="Google Shape;1784;p90"/>
          <p:cNvSpPr txBox="1"/>
          <p:nvPr>
            <p:ph idx="1" type="body"/>
          </p:nvPr>
        </p:nvSpPr>
        <p:spPr>
          <a:xfrm>
            <a:off x="5200713" y="3183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E</a:t>
            </a:r>
            <a:endParaRPr sz="2000">
              <a:latin typeface="Kalam"/>
              <a:ea typeface="Kalam"/>
              <a:cs typeface="Kalam"/>
              <a:sym typeface="Kalam"/>
            </a:endParaRPr>
          </a:p>
        </p:txBody>
      </p:sp>
      <p:sp>
        <p:nvSpPr>
          <p:cNvPr id="1785" name="Google Shape;1785;p90"/>
          <p:cNvSpPr txBox="1"/>
          <p:nvPr>
            <p:ph idx="1" type="body"/>
          </p:nvPr>
        </p:nvSpPr>
        <p:spPr>
          <a:xfrm>
            <a:off x="4308137" y="31835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F</a:t>
            </a:r>
            <a:endParaRPr sz="2000">
              <a:latin typeface="Kalam"/>
              <a:ea typeface="Kalam"/>
              <a:cs typeface="Kalam"/>
              <a:sym typeface="Kalam"/>
            </a:endParaRPr>
          </a:p>
        </p:txBody>
      </p:sp>
      <p:sp>
        <p:nvSpPr>
          <p:cNvPr id="1786" name="Google Shape;1786;p90"/>
          <p:cNvSpPr txBox="1"/>
          <p:nvPr>
            <p:ph idx="1" type="body"/>
          </p:nvPr>
        </p:nvSpPr>
        <p:spPr>
          <a:xfrm>
            <a:off x="4929212" y="388620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a:t>
            </a:r>
            <a:endParaRPr sz="2000">
              <a:latin typeface="Kalam"/>
              <a:ea typeface="Kalam"/>
              <a:cs typeface="Kalam"/>
              <a:sym typeface="Kalam"/>
            </a:endParaRPr>
          </a:p>
        </p:txBody>
      </p:sp>
      <p:sp>
        <p:nvSpPr>
          <p:cNvPr id="1787" name="Google Shape;1787;p90"/>
          <p:cNvSpPr txBox="1"/>
          <p:nvPr>
            <p:ph idx="1" type="body"/>
          </p:nvPr>
        </p:nvSpPr>
        <p:spPr>
          <a:xfrm>
            <a:off x="5411369" y="3243050"/>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a:t>
            </a:r>
            <a:endParaRPr sz="2000">
              <a:latin typeface="Kalam"/>
              <a:ea typeface="Kalam"/>
              <a:cs typeface="Kalam"/>
              <a:sym typeface="Kalam"/>
            </a:endParaRPr>
          </a:p>
        </p:txBody>
      </p:sp>
      <p:sp>
        <p:nvSpPr>
          <p:cNvPr id="1788" name="Google Shape;1788;p90"/>
          <p:cNvSpPr txBox="1"/>
          <p:nvPr>
            <p:ph idx="1" type="body"/>
          </p:nvPr>
        </p:nvSpPr>
        <p:spPr>
          <a:xfrm>
            <a:off x="4492925" y="3358575"/>
            <a:ext cx="2247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I</a:t>
            </a:r>
            <a:endParaRPr sz="2000">
              <a:latin typeface="Kalam"/>
              <a:ea typeface="Kalam"/>
              <a:cs typeface="Kalam"/>
              <a:sym typeface="Kalam"/>
            </a:endParaRPr>
          </a:p>
        </p:txBody>
      </p:sp>
      <p:sp>
        <p:nvSpPr>
          <p:cNvPr id="1789" name="Google Shape;1789;p90"/>
          <p:cNvSpPr txBox="1"/>
          <p:nvPr>
            <p:ph idx="1" type="body"/>
          </p:nvPr>
        </p:nvSpPr>
        <p:spPr>
          <a:xfrm>
            <a:off x="324000" y="721900"/>
            <a:ext cx="7104600" cy="96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Kala saar cabitaannadan shaxda natiijada.</a:t>
            </a:r>
            <a:r>
              <a:rPr b="1" lang="en-GB" sz="1100">
                <a:latin typeface="Lexend"/>
              </a:rPr>
              <a:t/>
            </a:r>
            <a:r>
              <a:rPr lang="en-GB" sz="1100">
                <a:latin typeface="Lexend"/>
              </a:rPr>
              <a:t/>
            </a:r>
            <a:endParaRPr sz="1800"/>
          </a:p>
        </p:txBody>
      </p:sp>
      <p:pic>
        <p:nvPicPr>
          <p:cNvPr id="1790" name="Google Shape;1790;p90"/>
          <p:cNvPicPr preferRelativeResize="0"/>
          <p:nvPr/>
        </p:nvPicPr>
        <p:blipFill>
          <a:blip r:embed="rId3">
            <a:alphaModFix/>
          </a:blip>
          <a:stretch>
            <a:fillRect/>
          </a:stretch>
        </p:blipFill>
        <p:spPr>
          <a:xfrm>
            <a:off x="1263375" y="1187555"/>
            <a:ext cx="468912" cy="657056"/>
          </a:xfrm>
          <a:prstGeom prst="rect">
            <a:avLst/>
          </a:prstGeom>
          <a:noFill/>
          <a:ln>
            <a:noFill/>
          </a:ln>
        </p:spPr>
      </p:pic>
      <p:pic>
        <p:nvPicPr>
          <p:cNvPr id="1791" name="Google Shape;1791;p90"/>
          <p:cNvPicPr preferRelativeResize="0"/>
          <p:nvPr/>
        </p:nvPicPr>
        <p:blipFill>
          <a:blip r:embed="rId4">
            <a:alphaModFix/>
          </a:blip>
          <a:stretch>
            <a:fillRect/>
          </a:stretch>
        </p:blipFill>
        <p:spPr>
          <a:xfrm>
            <a:off x="5579858" y="1276591"/>
            <a:ext cx="428389" cy="581799"/>
          </a:xfrm>
          <a:prstGeom prst="rect">
            <a:avLst/>
          </a:prstGeom>
          <a:noFill/>
          <a:ln>
            <a:noFill/>
          </a:ln>
        </p:spPr>
      </p:pic>
      <p:pic>
        <p:nvPicPr>
          <p:cNvPr id="1792" name="Google Shape;1792;p90"/>
          <p:cNvPicPr preferRelativeResize="0"/>
          <p:nvPr/>
        </p:nvPicPr>
        <p:blipFill>
          <a:blip r:embed="rId5">
            <a:alphaModFix/>
          </a:blip>
          <a:stretch>
            <a:fillRect/>
          </a:stretch>
        </p:blipFill>
        <p:spPr>
          <a:xfrm>
            <a:off x="3411085" y="1183206"/>
            <a:ext cx="408127" cy="735208"/>
          </a:xfrm>
          <a:prstGeom prst="rect">
            <a:avLst/>
          </a:prstGeom>
          <a:noFill/>
          <a:ln>
            <a:noFill/>
          </a:ln>
        </p:spPr>
      </p:pic>
      <p:pic>
        <p:nvPicPr>
          <p:cNvPr id="1793" name="Google Shape;1793;p90"/>
          <p:cNvPicPr preferRelativeResize="0"/>
          <p:nvPr/>
        </p:nvPicPr>
        <p:blipFill>
          <a:blip r:embed="rId6">
            <a:alphaModFix/>
          </a:blip>
          <a:stretch>
            <a:fillRect/>
          </a:stretch>
        </p:blipFill>
        <p:spPr>
          <a:xfrm>
            <a:off x="6385265" y="1223059"/>
            <a:ext cx="362147" cy="688895"/>
          </a:xfrm>
          <a:prstGeom prst="rect">
            <a:avLst/>
          </a:prstGeom>
          <a:noFill/>
          <a:ln>
            <a:noFill/>
          </a:ln>
        </p:spPr>
      </p:pic>
      <p:pic>
        <p:nvPicPr>
          <p:cNvPr id="1794" name="Google Shape;1794;p90"/>
          <p:cNvPicPr preferRelativeResize="0"/>
          <p:nvPr/>
        </p:nvPicPr>
        <p:blipFill>
          <a:blip r:embed="rId7">
            <a:alphaModFix/>
          </a:blip>
          <a:stretch>
            <a:fillRect/>
          </a:stretch>
        </p:blipFill>
        <p:spPr>
          <a:xfrm>
            <a:off x="4070989" y="1156199"/>
            <a:ext cx="413916" cy="755470"/>
          </a:xfrm>
          <a:prstGeom prst="rect">
            <a:avLst/>
          </a:prstGeom>
          <a:noFill/>
          <a:ln>
            <a:noFill/>
          </a:ln>
        </p:spPr>
      </p:pic>
      <p:pic>
        <p:nvPicPr>
          <p:cNvPr id="1795" name="Google Shape;1795;p90"/>
          <p:cNvPicPr preferRelativeResize="0"/>
          <p:nvPr/>
        </p:nvPicPr>
        <p:blipFill>
          <a:blip r:embed="rId8">
            <a:alphaModFix/>
          </a:blip>
          <a:stretch>
            <a:fillRect/>
          </a:stretch>
        </p:blipFill>
        <p:spPr>
          <a:xfrm>
            <a:off x="7045163" y="1233184"/>
            <a:ext cx="413139" cy="668634"/>
          </a:xfrm>
          <a:prstGeom prst="rect">
            <a:avLst/>
          </a:prstGeom>
          <a:noFill/>
          <a:ln>
            <a:noFill/>
          </a:ln>
        </p:spPr>
      </p:pic>
      <p:grpSp>
        <p:nvGrpSpPr>
          <p:cNvPr id="1796" name="Google Shape;1796;p90"/>
          <p:cNvGrpSpPr/>
          <p:nvPr/>
        </p:nvGrpSpPr>
        <p:grpSpPr>
          <a:xfrm>
            <a:off x="1984114" y="1120943"/>
            <a:ext cx="477596" cy="712090"/>
            <a:chOff x="1984114" y="1120943"/>
            <a:chExt cx="477596" cy="712090"/>
          </a:xfrm>
        </p:grpSpPr>
        <p:pic>
          <p:nvPicPr>
            <p:cNvPr id="1797" name="Google Shape;1797;p90"/>
            <p:cNvPicPr preferRelativeResize="0"/>
            <p:nvPr/>
          </p:nvPicPr>
          <p:blipFill>
            <a:blip r:embed="rId9">
              <a:alphaModFix/>
            </a:blip>
            <a:stretch>
              <a:fillRect/>
            </a:stretch>
          </p:blipFill>
          <p:spPr>
            <a:xfrm>
              <a:off x="1984114" y="1199133"/>
              <a:ext cx="477596" cy="633900"/>
            </a:xfrm>
            <a:prstGeom prst="rect">
              <a:avLst/>
            </a:prstGeom>
            <a:noFill/>
            <a:ln>
              <a:noFill/>
            </a:ln>
          </p:spPr>
        </p:pic>
        <p:pic>
          <p:nvPicPr>
            <p:cNvPr id="1798" name="Google Shape;1798;p90"/>
            <p:cNvPicPr preferRelativeResize="0"/>
            <p:nvPr/>
          </p:nvPicPr>
          <p:blipFill rotWithShape="1">
            <a:blip r:embed="rId7">
              <a:alphaModFix/>
            </a:blip>
            <a:srcRect b="81988" l="0" r="0" t="0"/>
            <a:stretch/>
          </p:blipFill>
          <p:spPr>
            <a:xfrm>
              <a:off x="2043225" y="1120943"/>
              <a:ext cx="413925" cy="136075"/>
            </a:xfrm>
            <a:prstGeom prst="rect">
              <a:avLst/>
            </a:prstGeom>
            <a:noFill/>
            <a:ln>
              <a:noFill/>
            </a:ln>
          </p:spPr>
        </p:pic>
      </p:grpSp>
      <p:grpSp>
        <p:nvGrpSpPr>
          <p:cNvPr id="1799" name="Google Shape;1799;p90"/>
          <p:cNvGrpSpPr/>
          <p:nvPr/>
        </p:nvGrpSpPr>
        <p:grpSpPr>
          <a:xfrm>
            <a:off x="2713519" y="1179374"/>
            <a:ext cx="485123" cy="665232"/>
            <a:chOff x="2713519" y="1179374"/>
            <a:chExt cx="485123" cy="665232"/>
          </a:xfrm>
        </p:grpSpPr>
        <p:pic>
          <p:nvPicPr>
            <p:cNvPr id="1800" name="Google Shape;1800;p90"/>
            <p:cNvPicPr preferRelativeResize="0"/>
            <p:nvPr/>
          </p:nvPicPr>
          <p:blipFill>
            <a:blip r:embed="rId10">
              <a:alphaModFix/>
            </a:blip>
            <a:stretch>
              <a:fillRect/>
            </a:stretch>
          </p:blipFill>
          <p:spPr>
            <a:xfrm>
              <a:off x="2713519" y="1257018"/>
              <a:ext cx="445756" cy="587588"/>
            </a:xfrm>
            <a:prstGeom prst="rect">
              <a:avLst/>
            </a:prstGeom>
            <a:noFill/>
            <a:ln>
              <a:noFill/>
            </a:ln>
          </p:spPr>
        </p:pic>
        <p:pic>
          <p:nvPicPr>
            <p:cNvPr id="1801" name="Google Shape;1801;p90"/>
            <p:cNvPicPr preferRelativeResize="0"/>
            <p:nvPr/>
          </p:nvPicPr>
          <p:blipFill rotWithShape="1">
            <a:blip r:embed="rId7">
              <a:alphaModFix/>
            </a:blip>
            <a:srcRect b="81988" l="0" r="0" t="0"/>
            <a:stretch/>
          </p:blipFill>
          <p:spPr>
            <a:xfrm>
              <a:off x="2784717" y="1179374"/>
              <a:ext cx="413925" cy="136075"/>
            </a:xfrm>
            <a:prstGeom prst="rect">
              <a:avLst/>
            </a:prstGeom>
            <a:noFill/>
            <a:ln>
              <a:noFill/>
            </a:ln>
          </p:spPr>
        </p:pic>
      </p:grpSp>
      <p:grpSp>
        <p:nvGrpSpPr>
          <p:cNvPr id="1802" name="Google Shape;1802;p90"/>
          <p:cNvGrpSpPr/>
          <p:nvPr/>
        </p:nvGrpSpPr>
        <p:grpSpPr>
          <a:xfrm>
            <a:off x="4876452" y="1152087"/>
            <a:ext cx="473678" cy="727261"/>
            <a:chOff x="4876452" y="1152087"/>
            <a:chExt cx="473678" cy="727261"/>
          </a:xfrm>
        </p:grpSpPr>
        <p:pic>
          <p:nvPicPr>
            <p:cNvPr id="1803" name="Google Shape;1803;p90"/>
            <p:cNvPicPr preferRelativeResize="0"/>
            <p:nvPr/>
          </p:nvPicPr>
          <p:blipFill>
            <a:blip r:embed="rId11">
              <a:alphaModFix/>
            </a:blip>
            <a:stretch>
              <a:fillRect/>
            </a:stretch>
          </p:blipFill>
          <p:spPr>
            <a:xfrm>
              <a:off x="4876452" y="1222293"/>
              <a:ext cx="451545" cy="657056"/>
            </a:xfrm>
            <a:prstGeom prst="rect">
              <a:avLst/>
            </a:prstGeom>
            <a:noFill/>
            <a:ln>
              <a:noFill/>
            </a:ln>
          </p:spPr>
        </p:pic>
        <p:pic>
          <p:nvPicPr>
            <p:cNvPr id="1804" name="Google Shape;1804;p90"/>
            <p:cNvPicPr preferRelativeResize="0"/>
            <p:nvPr/>
          </p:nvPicPr>
          <p:blipFill rotWithShape="1">
            <a:blip r:embed="rId7">
              <a:alphaModFix/>
            </a:blip>
            <a:srcRect b="81988" l="0" r="0" t="0"/>
            <a:stretch/>
          </p:blipFill>
          <p:spPr>
            <a:xfrm>
              <a:off x="4936205" y="1152087"/>
              <a:ext cx="413925" cy="136075"/>
            </a:xfrm>
            <a:prstGeom prst="rect">
              <a:avLst/>
            </a:prstGeom>
            <a:noFill/>
            <a:ln>
              <a:noFill/>
            </a:ln>
          </p:spPr>
        </p:pic>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8" name="Shape 1808"/>
        <p:cNvGrpSpPr/>
        <p:nvPr/>
      </p:nvGrpSpPr>
      <p:grpSpPr>
        <a:xfrm>
          <a:off x="0" y="0"/>
          <a:ext cx="0" cy="0"/>
          <a:chOff x="0" y="0"/>
          <a:chExt cx="0" cy="0"/>
        </a:xfrm>
      </p:grpSpPr>
      <p:sp>
        <p:nvSpPr>
          <p:cNvPr id="1809" name="Google Shape;1809;p9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natiijada ee tijaabo laba-tallaabo ah (Natiijada table from a two-stage trial)</a:t>
            </a:r>
            <a:endParaRPr/>
          </a:p>
        </p:txBody>
      </p:sp>
      <p:sp>
        <p:nvSpPr>
          <p:cNvPr id="1810" name="Google Shape;1810;p9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natiijada ee laba dhacdo (Natiijada table from two events)</a:t>
            </a:r>
            <a:endParaRPr/>
          </a:p>
        </p:txBody>
      </p:sp>
      <p:sp>
        <p:nvSpPr>
          <p:cNvPr id="1811" name="Google Shape;1811;p9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Isticmaalka shaxda laba-geesoodka ah si loo muujiyo natiijooyinka laba dhacdo (Using two-way tables to display outcomes for two events)</a:t>
            </a:r>
            <a:endParaRPr/>
          </a:p>
        </p:txBody>
      </p:sp>
      <p:pic>
        <p:nvPicPr>
          <p:cNvPr id="1812" name="Google Shape;1812;p91"/>
          <p:cNvPicPr preferRelativeResize="0"/>
          <p:nvPr/>
        </p:nvPicPr>
        <p:blipFill>
          <a:blip r:embed="rId3">
            <a:alphaModFix/>
          </a:blip>
          <a:stretch>
            <a:fillRect/>
          </a:stretch>
        </p:blipFill>
        <p:spPr>
          <a:xfrm>
            <a:off x="417370" y="3703784"/>
            <a:ext cx="450575" cy="446750"/>
          </a:xfrm>
          <a:prstGeom prst="rect">
            <a:avLst/>
          </a:prstGeom>
          <a:noFill/>
          <a:ln>
            <a:noFill/>
          </a:ln>
        </p:spPr>
      </p:pic>
      <p:sp>
        <p:nvSpPr>
          <p:cNvPr id="1813" name="Google Shape;1813;p9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Inta jeer ee shaxda laba-geesoodka ah (Frequency in a two-way table)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7" name="Shape 1817"/>
        <p:cNvGrpSpPr/>
        <p:nvPr/>
      </p:nvGrpSpPr>
      <p:grpSpPr>
        <a:xfrm>
          <a:off x="0" y="0"/>
          <a:ext cx="0" cy="0"/>
          <a:chOff x="0" y="0"/>
          <a:chExt cx="0" cy="0"/>
        </a:xfrm>
      </p:grpSpPr>
      <p:sp>
        <p:nvSpPr>
          <p:cNvPr id="1818" name="Google Shape;1818;p92"/>
          <p:cNvSpPr txBox="1"/>
          <p:nvPr>
            <p:ph idx="1" type="body"/>
          </p:nvPr>
        </p:nvSpPr>
        <p:spPr>
          <a:xfrm>
            <a:off x="324000" y="759300"/>
            <a:ext cx="47904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kuwan koofiyadaha xafladda ee xirmada.</a:t>
            </a:r>
            <a:endParaRPr sz="1800"/>
          </a:p>
        </p:txBody>
      </p:sp>
      <p:sp>
        <p:nvSpPr>
          <p:cNvPr id="1819" name="Google Shape;1819;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Inta jeer ee shaxda laba-geesoodka ah (Frequency in a two-way table)</a:t>
            </a:r>
            <a:endParaRPr/>
          </a:p>
        </p:txBody>
      </p:sp>
      <p:pic>
        <p:nvPicPr>
          <p:cNvPr id="1820" name="Google Shape;1820;p92"/>
          <p:cNvPicPr preferRelativeResize="0"/>
          <p:nvPr/>
        </p:nvPicPr>
        <p:blipFill rotWithShape="1">
          <a:blip r:embed="rId3">
            <a:alphaModFix/>
          </a:blip>
          <a:srcRect b="47794" l="0" r="85007" t="0"/>
          <a:stretch/>
        </p:blipFill>
        <p:spPr>
          <a:xfrm>
            <a:off x="470027" y="1202663"/>
            <a:ext cx="454756" cy="738393"/>
          </a:xfrm>
          <a:prstGeom prst="rect">
            <a:avLst/>
          </a:prstGeom>
          <a:noFill/>
          <a:ln>
            <a:noFill/>
          </a:ln>
        </p:spPr>
      </p:pic>
      <p:pic>
        <p:nvPicPr>
          <p:cNvPr id="1821" name="Google Shape;1821;p92"/>
          <p:cNvPicPr preferRelativeResize="0"/>
          <p:nvPr/>
        </p:nvPicPr>
        <p:blipFill rotWithShape="1">
          <a:blip r:embed="rId3">
            <a:alphaModFix/>
          </a:blip>
          <a:srcRect b="47794" l="20916" r="64090" t="0"/>
          <a:stretch/>
        </p:blipFill>
        <p:spPr>
          <a:xfrm>
            <a:off x="949627" y="1218376"/>
            <a:ext cx="454756" cy="738393"/>
          </a:xfrm>
          <a:prstGeom prst="rect">
            <a:avLst/>
          </a:prstGeom>
          <a:noFill/>
          <a:ln>
            <a:noFill/>
          </a:ln>
        </p:spPr>
      </p:pic>
      <p:pic>
        <p:nvPicPr>
          <p:cNvPr id="1822" name="Google Shape;1822;p92"/>
          <p:cNvPicPr preferRelativeResize="0"/>
          <p:nvPr/>
        </p:nvPicPr>
        <p:blipFill rotWithShape="1">
          <a:blip r:embed="rId3">
            <a:alphaModFix/>
          </a:blip>
          <a:srcRect b="49699" l="63469" r="21537" t="-1905"/>
          <a:stretch/>
        </p:blipFill>
        <p:spPr>
          <a:xfrm>
            <a:off x="4254303" y="1183081"/>
            <a:ext cx="454756" cy="738393"/>
          </a:xfrm>
          <a:prstGeom prst="rect">
            <a:avLst/>
          </a:prstGeom>
          <a:noFill/>
          <a:ln>
            <a:noFill/>
          </a:ln>
        </p:spPr>
      </p:pic>
      <p:pic>
        <p:nvPicPr>
          <p:cNvPr id="1823" name="Google Shape;1823;p92"/>
          <p:cNvPicPr preferRelativeResize="0"/>
          <p:nvPr/>
        </p:nvPicPr>
        <p:blipFill rotWithShape="1">
          <a:blip r:embed="rId3">
            <a:alphaModFix/>
          </a:blip>
          <a:srcRect b="47794" l="85462" r="-455" t="0"/>
          <a:stretch/>
        </p:blipFill>
        <p:spPr>
          <a:xfrm>
            <a:off x="3311403" y="1218593"/>
            <a:ext cx="454756" cy="738393"/>
          </a:xfrm>
          <a:prstGeom prst="rect">
            <a:avLst/>
          </a:prstGeom>
          <a:noFill/>
          <a:ln>
            <a:noFill/>
          </a:ln>
        </p:spPr>
      </p:pic>
      <p:pic>
        <p:nvPicPr>
          <p:cNvPr id="1824" name="Google Shape;1824;p92"/>
          <p:cNvPicPr preferRelativeResize="0"/>
          <p:nvPr/>
        </p:nvPicPr>
        <p:blipFill rotWithShape="1">
          <a:blip r:embed="rId3">
            <a:alphaModFix/>
          </a:blip>
          <a:srcRect b="-5126" l="-713" r="85720" t="52920"/>
          <a:stretch/>
        </p:blipFill>
        <p:spPr>
          <a:xfrm>
            <a:off x="1896403" y="1229811"/>
            <a:ext cx="454756" cy="738393"/>
          </a:xfrm>
          <a:prstGeom prst="rect">
            <a:avLst/>
          </a:prstGeom>
          <a:noFill/>
          <a:ln>
            <a:noFill/>
          </a:ln>
        </p:spPr>
      </p:pic>
      <p:pic>
        <p:nvPicPr>
          <p:cNvPr id="1825" name="Google Shape;1825;p92"/>
          <p:cNvPicPr preferRelativeResize="0"/>
          <p:nvPr/>
        </p:nvPicPr>
        <p:blipFill rotWithShape="1">
          <a:blip r:embed="rId3">
            <a:alphaModFix/>
          </a:blip>
          <a:srcRect b="-3983" l="21101" r="63905" t="51777"/>
          <a:stretch/>
        </p:blipFill>
        <p:spPr>
          <a:xfrm>
            <a:off x="1441654" y="1206455"/>
            <a:ext cx="454756" cy="738393"/>
          </a:xfrm>
          <a:prstGeom prst="rect">
            <a:avLst/>
          </a:prstGeom>
          <a:noFill/>
          <a:ln>
            <a:noFill/>
          </a:ln>
        </p:spPr>
      </p:pic>
      <p:pic>
        <p:nvPicPr>
          <p:cNvPr id="1826" name="Google Shape;1826;p92"/>
          <p:cNvPicPr preferRelativeResize="0"/>
          <p:nvPr/>
        </p:nvPicPr>
        <p:blipFill rotWithShape="1">
          <a:blip r:embed="rId3">
            <a:alphaModFix/>
          </a:blip>
          <a:srcRect b="-5507" l="42737" r="42269" t="53302"/>
          <a:stretch/>
        </p:blipFill>
        <p:spPr>
          <a:xfrm>
            <a:off x="4726404" y="1223968"/>
            <a:ext cx="454756" cy="738393"/>
          </a:xfrm>
          <a:prstGeom prst="rect">
            <a:avLst/>
          </a:prstGeom>
          <a:noFill/>
          <a:ln>
            <a:noFill/>
          </a:ln>
        </p:spPr>
      </p:pic>
      <p:pic>
        <p:nvPicPr>
          <p:cNvPr id="1827" name="Google Shape;1827;p92"/>
          <p:cNvPicPr preferRelativeResize="0"/>
          <p:nvPr/>
        </p:nvPicPr>
        <p:blipFill rotWithShape="1">
          <a:blip r:embed="rId3">
            <a:alphaModFix/>
          </a:blip>
          <a:srcRect b="-3983" l="85825" r="-818" t="51777"/>
          <a:stretch/>
        </p:blipFill>
        <p:spPr>
          <a:xfrm>
            <a:off x="3782204" y="1200611"/>
            <a:ext cx="454756" cy="738393"/>
          </a:xfrm>
          <a:prstGeom prst="rect">
            <a:avLst/>
          </a:prstGeom>
          <a:noFill/>
          <a:ln>
            <a:noFill/>
          </a:ln>
        </p:spPr>
      </p:pic>
      <p:pic>
        <p:nvPicPr>
          <p:cNvPr id="1828" name="Google Shape;1828;p92"/>
          <p:cNvPicPr preferRelativeResize="0"/>
          <p:nvPr/>
        </p:nvPicPr>
        <p:blipFill rotWithShape="1">
          <a:blip r:embed="rId3">
            <a:alphaModFix/>
          </a:blip>
          <a:srcRect b="-5507" l="64903" r="20104" t="53302"/>
          <a:stretch/>
        </p:blipFill>
        <p:spPr>
          <a:xfrm>
            <a:off x="2838005" y="1218593"/>
            <a:ext cx="454756" cy="738393"/>
          </a:xfrm>
          <a:prstGeom prst="rect">
            <a:avLst/>
          </a:prstGeom>
          <a:noFill/>
          <a:ln>
            <a:noFill/>
          </a:ln>
        </p:spPr>
      </p:pic>
      <p:pic>
        <p:nvPicPr>
          <p:cNvPr id="1829" name="Google Shape;1829;p92"/>
          <p:cNvPicPr preferRelativeResize="0"/>
          <p:nvPr/>
        </p:nvPicPr>
        <p:blipFill rotWithShape="1">
          <a:blip r:embed="rId3">
            <a:alphaModFix/>
          </a:blip>
          <a:srcRect b="52401" l="41227" r="41887" t="7713"/>
          <a:stretch/>
        </p:blipFill>
        <p:spPr>
          <a:xfrm>
            <a:off x="2351150" y="1317005"/>
            <a:ext cx="512100" cy="564000"/>
          </a:xfrm>
          <a:prstGeom prst="triangle">
            <a:avLst>
              <a:gd fmla="val 50000" name="adj"/>
            </a:avLst>
          </a:prstGeom>
          <a:noFill/>
          <a:ln>
            <a:noFill/>
          </a:ln>
        </p:spPr>
      </p:pic>
      <p:sp>
        <p:nvSpPr>
          <p:cNvPr id="1830" name="Google Shape;1830;p92"/>
          <p:cNvSpPr txBox="1"/>
          <p:nvPr>
            <p:ph idx="1" type="body"/>
          </p:nvPr>
        </p:nvSpPr>
        <p:spPr>
          <a:xfrm>
            <a:off x="324000" y="2097950"/>
            <a:ext cx="5174700" cy="42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Qaar ka mid ah waxaa loo sheegi karaa inay yihiin kuwa xariiqaysan (striped).</a:t>
            </a:r>
            <a:endParaRPr sz="1800"/>
          </a:p>
          <a:p>
            <a:pPr indent="0" lvl="0" marL="0" rtl="0" algn="l">
              <a:spcBef>
                <a:spcPts val="1000"/>
              </a:spcBef>
              <a:spcAft>
                <a:spcPts val="1000"/>
              </a:spcAft>
              <a:buNone/>
            </a:pPr>
            <a:r>
              <a:rPr lang="en-GB" sz="1100">
                <a:latin typeface="Lexend"/>
              </a:rPr>
              <a:t>Qaar ka mid ah waxaa loo sheegi karaa inay leeyihiin dusha sare (toppers).</a:t>
            </a:r>
            <a:endParaRPr sz="1800"/>
          </a:p>
        </p:txBody>
      </p:sp>
      <p:sp>
        <p:nvSpPr>
          <p:cNvPr id="1831" name="Google Shape;1831;p92"/>
          <p:cNvSpPr txBox="1"/>
          <p:nvPr>
            <p:ph idx="1" type="body"/>
          </p:nvPr>
        </p:nvSpPr>
        <p:spPr>
          <a:xfrm>
            <a:off x="324000" y="2936150"/>
            <a:ext cx="51747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kala saari karnaa shax natiijada oo ku salaysan dusha sare iyo xariijimaha.</a:t>
            </a:r>
            <a:r>
              <a:rPr b="1" lang="en-GB" sz="1100">
                <a:latin typeface="Lexend"/>
              </a:rPr>
              <a:t/>
            </a:r>
            <a:r>
              <a:rPr lang="en-GB" sz="1100">
                <a:latin typeface="Lexend"/>
              </a:rPr>
              <a:t/>
            </a:r>
            <a:endParaRPr sz="1800"/>
          </a:p>
        </p:txBody>
      </p:sp>
      <p:grpSp>
        <p:nvGrpSpPr>
          <p:cNvPr id="1832" name="Google Shape;1832;p92"/>
          <p:cNvGrpSpPr/>
          <p:nvPr/>
        </p:nvGrpSpPr>
        <p:grpSpPr>
          <a:xfrm>
            <a:off x="5578500" y="1161600"/>
            <a:ext cx="3261375" cy="2639875"/>
            <a:chOff x="5578500" y="1161600"/>
            <a:chExt cx="3261375" cy="2639875"/>
          </a:xfrm>
        </p:grpSpPr>
        <p:cxnSp>
          <p:nvCxnSpPr>
            <p:cNvPr id="1833" name="Google Shape;1833;p92"/>
            <p:cNvCxnSpPr/>
            <p:nvPr/>
          </p:nvCxnSpPr>
          <p:spPr>
            <a:xfrm>
              <a:off x="6417725" y="1183075"/>
              <a:ext cx="0" cy="2618400"/>
            </a:xfrm>
            <a:prstGeom prst="straightConnector1">
              <a:avLst/>
            </a:prstGeom>
            <a:noFill/>
            <a:ln cap="flat" cmpd="sng" w="38100">
              <a:solidFill>
                <a:schemeClr val="dk1"/>
              </a:solidFill>
              <a:prstDash val="solid"/>
              <a:round/>
              <a:headEnd len="med" w="med" type="none"/>
              <a:tailEnd len="med" w="med" type="none"/>
            </a:ln>
          </p:spPr>
        </p:cxnSp>
        <p:cxnSp>
          <p:nvCxnSpPr>
            <p:cNvPr id="1834" name="Google Shape;1834;p92"/>
            <p:cNvCxnSpPr/>
            <p:nvPr/>
          </p:nvCxnSpPr>
          <p:spPr>
            <a:xfrm>
              <a:off x="7618863" y="1183075"/>
              <a:ext cx="0" cy="2618400"/>
            </a:xfrm>
            <a:prstGeom prst="straightConnector1">
              <a:avLst/>
            </a:prstGeom>
            <a:noFill/>
            <a:ln cap="flat" cmpd="sng" w="38100">
              <a:solidFill>
                <a:schemeClr val="dk1"/>
              </a:solidFill>
              <a:prstDash val="solid"/>
              <a:round/>
              <a:headEnd len="med" w="med" type="none"/>
              <a:tailEnd len="med" w="med" type="none"/>
            </a:ln>
          </p:spPr>
        </p:cxnSp>
        <p:cxnSp>
          <p:nvCxnSpPr>
            <p:cNvPr id="1835" name="Google Shape;1835;p92"/>
            <p:cNvCxnSpPr/>
            <p:nvPr/>
          </p:nvCxnSpPr>
          <p:spPr>
            <a:xfrm>
              <a:off x="8820000" y="1161600"/>
              <a:ext cx="0" cy="2618400"/>
            </a:xfrm>
            <a:prstGeom prst="straightConnector1">
              <a:avLst/>
            </a:prstGeom>
            <a:noFill/>
            <a:ln cap="flat" cmpd="sng" w="38100">
              <a:solidFill>
                <a:schemeClr val="dk1"/>
              </a:solidFill>
              <a:prstDash val="solid"/>
              <a:round/>
              <a:headEnd len="med" w="med" type="none"/>
              <a:tailEnd len="med" w="med" type="none"/>
            </a:ln>
          </p:spPr>
        </p:cxnSp>
        <p:cxnSp>
          <p:nvCxnSpPr>
            <p:cNvPr id="1836" name="Google Shape;1836;p92"/>
            <p:cNvCxnSpPr/>
            <p:nvPr/>
          </p:nvCxnSpPr>
          <p:spPr>
            <a:xfrm rot="10800000">
              <a:off x="5578500" y="1569800"/>
              <a:ext cx="3241500" cy="0"/>
            </a:xfrm>
            <a:prstGeom prst="straightConnector1">
              <a:avLst/>
            </a:prstGeom>
            <a:noFill/>
            <a:ln cap="flat" cmpd="sng" w="38100">
              <a:solidFill>
                <a:schemeClr val="dk1"/>
              </a:solidFill>
              <a:prstDash val="solid"/>
              <a:round/>
              <a:headEnd len="med" w="med" type="none"/>
              <a:tailEnd len="med" w="med" type="none"/>
            </a:ln>
          </p:spPr>
        </p:cxnSp>
        <p:cxnSp>
          <p:nvCxnSpPr>
            <p:cNvPr id="1837" name="Google Shape;1837;p92"/>
            <p:cNvCxnSpPr/>
            <p:nvPr/>
          </p:nvCxnSpPr>
          <p:spPr>
            <a:xfrm rot="10800000">
              <a:off x="5578500" y="2678785"/>
              <a:ext cx="3241500" cy="0"/>
            </a:xfrm>
            <a:prstGeom prst="straightConnector1">
              <a:avLst/>
            </a:prstGeom>
            <a:noFill/>
            <a:ln cap="flat" cmpd="sng" w="38100">
              <a:solidFill>
                <a:schemeClr val="dk1"/>
              </a:solidFill>
              <a:prstDash val="solid"/>
              <a:round/>
              <a:headEnd len="med" w="med" type="none"/>
              <a:tailEnd len="med" w="med" type="none"/>
            </a:ln>
          </p:spPr>
        </p:cxnSp>
        <p:cxnSp>
          <p:nvCxnSpPr>
            <p:cNvPr id="1838" name="Google Shape;1838;p92"/>
            <p:cNvCxnSpPr/>
            <p:nvPr/>
          </p:nvCxnSpPr>
          <p:spPr>
            <a:xfrm rot="10800000">
              <a:off x="5578575" y="3787725"/>
              <a:ext cx="3261300" cy="0"/>
            </a:xfrm>
            <a:prstGeom prst="straightConnector1">
              <a:avLst/>
            </a:prstGeom>
            <a:noFill/>
            <a:ln cap="flat" cmpd="sng" w="38100">
              <a:solidFill>
                <a:schemeClr val="dk1"/>
              </a:solidFill>
              <a:prstDash val="solid"/>
              <a:round/>
              <a:headEnd len="med" w="med" type="none"/>
              <a:tailEnd len="med" w="med" type="none"/>
            </a:ln>
          </p:spPr>
        </p:cxnSp>
      </p:grpSp>
      <p:sp>
        <p:nvSpPr>
          <p:cNvPr id="1839" name="Google Shape;1839;p92"/>
          <p:cNvSpPr txBox="1"/>
          <p:nvPr>
            <p:ph idx="1" type="body"/>
          </p:nvPr>
        </p:nvSpPr>
        <p:spPr>
          <a:xfrm>
            <a:off x="6592150" y="11616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xariiqaysan (striped)</a:t>
            </a:r>
            <a:endParaRPr sz="1800"/>
          </a:p>
        </p:txBody>
      </p:sp>
      <p:sp>
        <p:nvSpPr>
          <p:cNvPr id="1840" name="Google Shape;1840;p92"/>
          <p:cNvSpPr txBox="1"/>
          <p:nvPr>
            <p:ph idx="1" type="body"/>
          </p:nvPr>
        </p:nvSpPr>
        <p:spPr>
          <a:xfrm>
            <a:off x="7793288" y="9345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xariiqaysnayn (not striped)</a:t>
            </a:r>
            <a:r>
              <a:rPr lang="en-GB" sz="1100">
                <a:latin typeface="Lexend"/>
              </a:rPr>
              <a:t/>
            </a:r>
            <a:r>
              <a:rPr lang="en-GB" sz="1100">
                <a:latin typeface="Lexend"/>
              </a:rPr>
              <a:t/>
            </a:r>
            <a:endParaRPr sz="1800"/>
          </a:p>
        </p:txBody>
      </p:sp>
      <p:sp>
        <p:nvSpPr>
          <p:cNvPr id="1841" name="Google Shape;1841;p92"/>
          <p:cNvSpPr txBox="1"/>
          <p:nvPr>
            <p:ph idx="1" type="body"/>
          </p:nvPr>
        </p:nvSpPr>
        <p:spPr>
          <a:xfrm>
            <a:off x="5565450" y="18810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dusha sare (topper)</a:t>
            </a:r>
            <a:endParaRPr sz="1800"/>
          </a:p>
        </p:txBody>
      </p:sp>
      <p:sp>
        <p:nvSpPr>
          <p:cNvPr id="1842" name="Google Shape;1842;p92"/>
          <p:cNvSpPr txBox="1"/>
          <p:nvPr>
            <p:ph idx="1" type="body"/>
          </p:nvPr>
        </p:nvSpPr>
        <p:spPr>
          <a:xfrm>
            <a:off x="5532063" y="2966721"/>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topper lahayn (no topper)</a:t>
            </a:r>
            <a:r>
              <a:rPr lang="en-GB" sz="1100">
                <a:latin typeface="Lexend"/>
              </a:rPr>
              <a:t/>
            </a:r>
            <a:r>
              <a:rPr lang="en-GB" sz="1100">
                <a:latin typeface="Lexend"/>
              </a:rPr>
              <a:t/>
            </a:r>
            <a:endParaRPr sz="1800"/>
          </a:p>
        </p:txBody>
      </p:sp>
      <p:pic>
        <p:nvPicPr>
          <p:cNvPr id="1843" name="Google Shape;1843;p92"/>
          <p:cNvPicPr preferRelativeResize="0"/>
          <p:nvPr/>
        </p:nvPicPr>
        <p:blipFill rotWithShape="1">
          <a:blip r:embed="rId3">
            <a:alphaModFix/>
          </a:blip>
          <a:srcRect b="47794" l="0" r="85007" t="0"/>
          <a:stretch/>
        </p:blipFill>
        <p:spPr>
          <a:xfrm>
            <a:off x="7693702" y="1561788"/>
            <a:ext cx="454756" cy="738393"/>
          </a:xfrm>
          <a:prstGeom prst="rect">
            <a:avLst/>
          </a:prstGeom>
          <a:noFill/>
          <a:ln>
            <a:noFill/>
          </a:ln>
        </p:spPr>
      </p:pic>
      <p:pic>
        <p:nvPicPr>
          <p:cNvPr id="1844" name="Google Shape;1844;p92"/>
          <p:cNvPicPr preferRelativeResize="0"/>
          <p:nvPr/>
        </p:nvPicPr>
        <p:blipFill rotWithShape="1">
          <a:blip r:embed="rId3">
            <a:alphaModFix/>
          </a:blip>
          <a:srcRect b="47794" l="20916" r="64090" t="0"/>
          <a:stretch/>
        </p:blipFill>
        <p:spPr>
          <a:xfrm>
            <a:off x="6417752" y="2627351"/>
            <a:ext cx="454756" cy="738393"/>
          </a:xfrm>
          <a:prstGeom prst="rect">
            <a:avLst/>
          </a:prstGeom>
          <a:noFill/>
          <a:ln>
            <a:noFill/>
          </a:ln>
        </p:spPr>
      </p:pic>
      <p:pic>
        <p:nvPicPr>
          <p:cNvPr id="1845" name="Google Shape;1845;p92"/>
          <p:cNvPicPr preferRelativeResize="0"/>
          <p:nvPr/>
        </p:nvPicPr>
        <p:blipFill rotWithShape="1">
          <a:blip r:embed="rId3">
            <a:alphaModFix/>
          </a:blip>
          <a:srcRect b="-3983" l="21101" r="63905" t="51777"/>
          <a:stretch/>
        </p:blipFill>
        <p:spPr>
          <a:xfrm>
            <a:off x="8217054" y="1561792"/>
            <a:ext cx="454756" cy="738393"/>
          </a:xfrm>
          <a:prstGeom prst="rect">
            <a:avLst/>
          </a:prstGeom>
          <a:noFill/>
          <a:ln>
            <a:noFill/>
          </a:ln>
        </p:spPr>
      </p:pic>
      <p:pic>
        <p:nvPicPr>
          <p:cNvPr id="1846" name="Google Shape;1846;p92"/>
          <p:cNvPicPr preferRelativeResize="0"/>
          <p:nvPr/>
        </p:nvPicPr>
        <p:blipFill rotWithShape="1">
          <a:blip r:embed="rId3">
            <a:alphaModFix/>
          </a:blip>
          <a:srcRect b="-5126" l="-713" r="85720" t="52920"/>
          <a:stretch/>
        </p:blipFill>
        <p:spPr>
          <a:xfrm>
            <a:off x="6471728" y="1561799"/>
            <a:ext cx="454756" cy="738393"/>
          </a:xfrm>
          <a:prstGeom prst="rect">
            <a:avLst/>
          </a:prstGeom>
          <a:noFill/>
          <a:ln>
            <a:noFill/>
          </a:ln>
        </p:spPr>
      </p:pic>
      <p:pic>
        <p:nvPicPr>
          <p:cNvPr id="1847" name="Google Shape;1847;p92"/>
          <p:cNvPicPr preferRelativeResize="0"/>
          <p:nvPr/>
        </p:nvPicPr>
        <p:blipFill rotWithShape="1">
          <a:blip r:embed="rId3">
            <a:alphaModFix/>
          </a:blip>
          <a:srcRect b="52401" l="41227" r="41887" t="7713"/>
          <a:stretch/>
        </p:blipFill>
        <p:spPr>
          <a:xfrm>
            <a:off x="7791550" y="2714555"/>
            <a:ext cx="512100" cy="564000"/>
          </a:xfrm>
          <a:prstGeom prst="triangle">
            <a:avLst>
              <a:gd fmla="val 50000" name="adj"/>
            </a:avLst>
          </a:prstGeom>
          <a:noFill/>
          <a:ln>
            <a:noFill/>
          </a:ln>
        </p:spPr>
      </p:pic>
      <p:pic>
        <p:nvPicPr>
          <p:cNvPr id="1848" name="Google Shape;1848;p92"/>
          <p:cNvPicPr preferRelativeResize="0"/>
          <p:nvPr/>
        </p:nvPicPr>
        <p:blipFill rotWithShape="1">
          <a:blip r:embed="rId3">
            <a:alphaModFix/>
          </a:blip>
          <a:srcRect b="-5507" l="64903" r="20104" t="53302"/>
          <a:stretch/>
        </p:blipFill>
        <p:spPr>
          <a:xfrm>
            <a:off x="6980455" y="1561805"/>
            <a:ext cx="454756" cy="738393"/>
          </a:xfrm>
          <a:prstGeom prst="rect">
            <a:avLst/>
          </a:prstGeom>
          <a:noFill/>
          <a:ln>
            <a:noFill/>
          </a:ln>
        </p:spPr>
      </p:pic>
      <p:pic>
        <p:nvPicPr>
          <p:cNvPr id="1849" name="Google Shape;1849;p92"/>
          <p:cNvPicPr preferRelativeResize="0"/>
          <p:nvPr/>
        </p:nvPicPr>
        <p:blipFill rotWithShape="1">
          <a:blip r:embed="rId3">
            <a:alphaModFix/>
          </a:blip>
          <a:srcRect b="47794" l="85462" r="-455" t="0"/>
          <a:stretch/>
        </p:blipFill>
        <p:spPr>
          <a:xfrm>
            <a:off x="6980453" y="2627355"/>
            <a:ext cx="454756" cy="738393"/>
          </a:xfrm>
          <a:prstGeom prst="rect">
            <a:avLst/>
          </a:prstGeom>
          <a:noFill/>
          <a:ln>
            <a:noFill/>
          </a:ln>
        </p:spPr>
      </p:pic>
      <p:pic>
        <p:nvPicPr>
          <p:cNvPr id="1850" name="Google Shape;1850;p92"/>
          <p:cNvPicPr preferRelativeResize="0"/>
          <p:nvPr/>
        </p:nvPicPr>
        <p:blipFill rotWithShape="1">
          <a:blip r:embed="rId3">
            <a:alphaModFix/>
          </a:blip>
          <a:srcRect b="-3983" l="85825" r="-818" t="51777"/>
          <a:stretch/>
        </p:blipFill>
        <p:spPr>
          <a:xfrm>
            <a:off x="7820229" y="1881011"/>
            <a:ext cx="454756" cy="738393"/>
          </a:xfrm>
          <a:prstGeom prst="rect">
            <a:avLst/>
          </a:prstGeom>
          <a:noFill/>
          <a:ln>
            <a:noFill/>
          </a:ln>
        </p:spPr>
      </p:pic>
      <p:pic>
        <p:nvPicPr>
          <p:cNvPr id="1851" name="Google Shape;1851;p92"/>
          <p:cNvPicPr preferRelativeResize="0"/>
          <p:nvPr/>
        </p:nvPicPr>
        <p:blipFill rotWithShape="1">
          <a:blip r:embed="rId3">
            <a:alphaModFix/>
          </a:blip>
          <a:srcRect b="49699" l="63469" r="21537" t="-1905"/>
          <a:stretch/>
        </p:blipFill>
        <p:spPr>
          <a:xfrm>
            <a:off x="8303653" y="1881006"/>
            <a:ext cx="454756" cy="738393"/>
          </a:xfrm>
          <a:prstGeom prst="rect">
            <a:avLst/>
          </a:prstGeom>
          <a:noFill/>
          <a:ln>
            <a:noFill/>
          </a:ln>
        </p:spPr>
      </p:pic>
      <p:pic>
        <p:nvPicPr>
          <p:cNvPr id="1852" name="Google Shape;1852;p92"/>
          <p:cNvPicPr preferRelativeResize="0"/>
          <p:nvPr/>
        </p:nvPicPr>
        <p:blipFill rotWithShape="1">
          <a:blip r:embed="rId3">
            <a:alphaModFix/>
          </a:blip>
          <a:srcRect b="-5507" l="42737" r="42269" t="53302"/>
          <a:stretch/>
        </p:blipFill>
        <p:spPr>
          <a:xfrm>
            <a:off x="6680279" y="3041618"/>
            <a:ext cx="454756" cy="7383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grpSp>
        <p:nvGrpSpPr>
          <p:cNvPr id="1857" name="Google Shape;1857;p93"/>
          <p:cNvGrpSpPr/>
          <p:nvPr/>
        </p:nvGrpSpPr>
        <p:grpSpPr>
          <a:xfrm>
            <a:off x="526125" y="1140125"/>
            <a:ext cx="3261375" cy="2639875"/>
            <a:chOff x="5578500" y="1161600"/>
            <a:chExt cx="3261375" cy="2639875"/>
          </a:xfrm>
        </p:grpSpPr>
        <p:cxnSp>
          <p:nvCxnSpPr>
            <p:cNvPr id="1858" name="Google Shape;1858;p93"/>
            <p:cNvCxnSpPr/>
            <p:nvPr/>
          </p:nvCxnSpPr>
          <p:spPr>
            <a:xfrm>
              <a:off x="6417725" y="1183075"/>
              <a:ext cx="0" cy="2618400"/>
            </a:xfrm>
            <a:prstGeom prst="straightConnector1">
              <a:avLst/>
            </a:prstGeom>
            <a:noFill/>
            <a:ln cap="flat" cmpd="sng" w="38100">
              <a:solidFill>
                <a:schemeClr val="dk1"/>
              </a:solidFill>
              <a:prstDash val="solid"/>
              <a:round/>
              <a:headEnd len="med" w="med" type="none"/>
              <a:tailEnd len="med" w="med" type="none"/>
            </a:ln>
          </p:spPr>
        </p:cxnSp>
        <p:cxnSp>
          <p:nvCxnSpPr>
            <p:cNvPr id="1859" name="Google Shape;1859;p93"/>
            <p:cNvCxnSpPr/>
            <p:nvPr/>
          </p:nvCxnSpPr>
          <p:spPr>
            <a:xfrm>
              <a:off x="7618863" y="1183075"/>
              <a:ext cx="0" cy="2618400"/>
            </a:xfrm>
            <a:prstGeom prst="straightConnector1">
              <a:avLst/>
            </a:prstGeom>
            <a:noFill/>
            <a:ln cap="flat" cmpd="sng" w="38100">
              <a:solidFill>
                <a:schemeClr val="dk1"/>
              </a:solidFill>
              <a:prstDash val="solid"/>
              <a:round/>
              <a:headEnd len="med" w="med" type="none"/>
              <a:tailEnd len="med" w="med" type="none"/>
            </a:ln>
          </p:spPr>
        </p:cxnSp>
        <p:cxnSp>
          <p:nvCxnSpPr>
            <p:cNvPr id="1860" name="Google Shape;1860;p93"/>
            <p:cNvCxnSpPr/>
            <p:nvPr/>
          </p:nvCxnSpPr>
          <p:spPr>
            <a:xfrm>
              <a:off x="8820000" y="1161600"/>
              <a:ext cx="0" cy="2618400"/>
            </a:xfrm>
            <a:prstGeom prst="straightConnector1">
              <a:avLst/>
            </a:prstGeom>
            <a:noFill/>
            <a:ln cap="flat" cmpd="sng" w="38100">
              <a:solidFill>
                <a:schemeClr val="dk1"/>
              </a:solidFill>
              <a:prstDash val="solid"/>
              <a:round/>
              <a:headEnd len="med" w="med" type="none"/>
              <a:tailEnd len="med" w="med" type="none"/>
            </a:ln>
          </p:spPr>
        </p:cxnSp>
        <p:cxnSp>
          <p:nvCxnSpPr>
            <p:cNvPr id="1861" name="Google Shape;1861;p93"/>
            <p:cNvCxnSpPr/>
            <p:nvPr/>
          </p:nvCxnSpPr>
          <p:spPr>
            <a:xfrm rot="10800000">
              <a:off x="5578500" y="1569800"/>
              <a:ext cx="3241500" cy="0"/>
            </a:xfrm>
            <a:prstGeom prst="straightConnector1">
              <a:avLst/>
            </a:prstGeom>
            <a:noFill/>
            <a:ln cap="flat" cmpd="sng" w="38100">
              <a:solidFill>
                <a:schemeClr val="dk1"/>
              </a:solidFill>
              <a:prstDash val="solid"/>
              <a:round/>
              <a:headEnd len="med" w="med" type="none"/>
              <a:tailEnd len="med" w="med" type="none"/>
            </a:ln>
          </p:spPr>
        </p:cxnSp>
        <p:cxnSp>
          <p:nvCxnSpPr>
            <p:cNvPr id="1862" name="Google Shape;1862;p93"/>
            <p:cNvCxnSpPr/>
            <p:nvPr/>
          </p:nvCxnSpPr>
          <p:spPr>
            <a:xfrm rot="10800000">
              <a:off x="5578500" y="2678785"/>
              <a:ext cx="3241500" cy="0"/>
            </a:xfrm>
            <a:prstGeom prst="straightConnector1">
              <a:avLst/>
            </a:prstGeom>
            <a:noFill/>
            <a:ln cap="flat" cmpd="sng" w="38100">
              <a:solidFill>
                <a:schemeClr val="dk1"/>
              </a:solidFill>
              <a:prstDash val="solid"/>
              <a:round/>
              <a:headEnd len="med" w="med" type="none"/>
              <a:tailEnd len="med" w="med" type="none"/>
            </a:ln>
          </p:spPr>
        </p:cxnSp>
        <p:cxnSp>
          <p:nvCxnSpPr>
            <p:cNvPr id="1863" name="Google Shape;1863;p93"/>
            <p:cNvCxnSpPr/>
            <p:nvPr/>
          </p:nvCxnSpPr>
          <p:spPr>
            <a:xfrm rot="10800000">
              <a:off x="5578575" y="3787725"/>
              <a:ext cx="3261300" cy="0"/>
            </a:xfrm>
            <a:prstGeom prst="straightConnector1">
              <a:avLst/>
            </a:prstGeom>
            <a:noFill/>
            <a:ln cap="flat" cmpd="sng" w="38100">
              <a:solidFill>
                <a:schemeClr val="dk1"/>
              </a:solidFill>
              <a:prstDash val="solid"/>
              <a:round/>
              <a:headEnd len="med" w="med" type="none"/>
              <a:tailEnd len="med" w="med" type="none"/>
            </a:ln>
          </p:spPr>
        </p:cxnSp>
      </p:grpSp>
      <p:sp>
        <p:nvSpPr>
          <p:cNvPr id="1864" name="Google Shape;1864;p93"/>
          <p:cNvSpPr txBox="1"/>
          <p:nvPr>
            <p:ph idx="1" type="body"/>
          </p:nvPr>
        </p:nvSpPr>
        <p:spPr>
          <a:xfrm>
            <a:off x="1539775" y="114012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xariijimo leh (striped)</a:t>
            </a:r>
            <a:endParaRPr sz="1800"/>
          </a:p>
        </p:txBody>
      </p:sp>
      <p:sp>
        <p:nvSpPr>
          <p:cNvPr id="1865" name="Google Shape;1865;p93"/>
          <p:cNvSpPr txBox="1"/>
          <p:nvPr>
            <p:ph idx="1" type="body"/>
          </p:nvPr>
        </p:nvSpPr>
        <p:spPr>
          <a:xfrm>
            <a:off x="2740913" y="91302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xariijimo lahayn (not striped)</a:t>
            </a:r>
            <a:endParaRPr sz="1800"/>
          </a:p>
        </p:txBody>
      </p:sp>
      <p:sp>
        <p:nvSpPr>
          <p:cNvPr id="1866" name="Google Shape;1866;p93"/>
          <p:cNvSpPr/>
          <p:nvPr/>
        </p:nvSpPr>
        <p:spPr>
          <a:xfrm>
            <a:off x="1382025" y="1540325"/>
            <a:ext cx="1190700" cy="1110000"/>
          </a:xfrm>
          <a:prstGeom prst="roundRect">
            <a:avLst>
              <a:gd fmla="val 16667" name="adj"/>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7" name="Google Shape;1867;p93"/>
          <p:cNvSpPr txBox="1"/>
          <p:nvPr>
            <p:ph idx="1" type="body"/>
          </p:nvPr>
        </p:nvSpPr>
        <p:spPr>
          <a:xfrm>
            <a:off x="479688" y="2945246"/>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topper lahayn (no topper)</a:t>
            </a:r>
            <a:endParaRPr sz="1800"/>
          </a:p>
        </p:txBody>
      </p:sp>
      <p:pic>
        <p:nvPicPr>
          <p:cNvPr id="1868" name="Google Shape;1868;p93"/>
          <p:cNvPicPr preferRelativeResize="0"/>
          <p:nvPr/>
        </p:nvPicPr>
        <p:blipFill rotWithShape="1">
          <a:blip r:embed="rId3">
            <a:alphaModFix/>
          </a:blip>
          <a:srcRect b="47794" l="0" r="85007" t="0"/>
          <a:stretch/>
        </p:blipFill>
        <p:spPr>
          <a:xfrm>
            <a:off x="2641327" y="1540313"/>
            <a:ext cx="454756" cy="738393"/>
          </a:xfrm>
          <a:prstGeom prst="rect">
            <a:avLst/>
          </a:prstGeom>
          <a:noFill/>
          <a:ln>
            <a:noFill/>
          </a:ln>
        </p:spPr>
      </p:pic>
      <p:pic>
        <p:nvPicPr>
          <p:cNvPr id="1869" name="Google Shape;1869;p93"/>
          <p:cNvPicPr preferRelativeResize="0"/>
          <p:nvPr/>
        </p:nvPicPr>
        <p:blipFill rotWithShape="1">
          <a:blip r:embed="rId3">
            <a:alphaModFix/>
          </a:blip>
          <a:srcRect b="47794" l="20916" r="64090" t="0"/>
          <a:stretch/>
        </p:blipFill>
        <p:spPr>
          <a:xfrm>
            <a:off x="1365377" y="2605876"/>
            <a:ext cx="454756" cy="738393"/>
          </a:xfrm>
          <a:prstGeom prst="rect">
            <a:avLst/>
          </a:prstGeom>
          <a:noFill/>
          <a:ln>
            <a:noFill/>
          </a:ln>
        </p:spPr>
      </p:pic>
      <p:pic>
        <p:nvPicPr>
          <p:cNvPr id="1870" name="Google Shape;1870;p93"/>
          <p:cNvPicPr preferRelativeResize="0"/>
          <p:nvPr/>
        </p:nvPicPr>
        <p:blipFill rotWithShape="1">
          <a:blip r:embed="rId3">
            <a:alphaModFix/>
          </a:blip>
          <a:srcRect b="-3983" l="21101" r="63905" t="51777"/>
          <a:stretch/>
        </p:blipFill>
        <p:spPr>
          <a:xfrm>
            <a:off x="3164679" y="1540317"/>
            <a:ext cx="454756" cy="738393"/>
          </a:xfrm>
          <a:prstGeom prst="rect">
            <a:avLst/>
          </a:prstGeom>
          <a:noFill/>
          <a:ln>
            <a:noFill/>
          </a:ln>
        </p:spPr>
      </p:pic>
      <p:pic>
        <p:nvPicPr>
          <p:cNvPr id="1871" name="Google Shape;1871;p93"/>
          <p:cNvPicPr preferRelativeResize="0"/>
          <p:nvPr/>
        </p:nvPicPr>
        <p:blipFill rotWithShape="1">
          <a:blip r:embed="rId3">
            <a:alphaModFix/>
          </a:blip>
          <a:srcRect b="-5126" l="-713" r="85720" t="52920"/>
          <a:stretch/>
        </p:blipFill>
        <p:spPr>
          <a:xfrm>
            <a:off x="1419353" y="1540324"/>
            <a:ext cx="454756" cy="738393"/>
          </a:xfrm>
          <a:prstGeom prst="rect">
            <a:avLst/>
          </a:prstGeom>
          <a:noFill/>
          <a:ln>
            <a:noFill/>
          </a:ln>
        </p:spPr>
      </p:pic>
      <p:pic>
        <p:nvPicPr>
          <p:cNvPr id="1872" name="Google Shape;1872;p93"/>
          <p:cNvPicPr preferRelativeResize="0"/>
          <p:nvPr/>
        </p:nvPicPr>
        <p:blipFill rotWithShape="1">
          <a:blip r:embed="rId3">
            <a:alphaModFix/>
          </a:blip>
          <a:srcRect b="52401" l="41227" r="41887" t="7713"/>
          <a:stretch/>
        </p:blipFill>
        <p:spPr>
          <a:xfrm>
            <a:off x="2739175" y="2693080"/>
            <a:ext cx="512100" cy="564000"/>
          </a:xfrm>
          <a:prstGeom prst="triangle">
            <a:avLst>
              <a:gd fmla="val 50000" name="adj"/>
            </a:avLst>
          </a:prstGeom>
          <a:noFill/>
          <a:ln>
            <a:noFill/>
          </a:ln>
        </p:spPr>
      </p:pic>
      <p:pic>
        <p:nvPicPr>
          <p:cNvPr id="1873" name="Google Shape;1873;p93"/>
          <p:cNvPicPr preferRelativeResize="0"/>
          <p:nvPr/>
        </p:nvPicPr>
        <p:blipFill rotWithShape="1">
          <a:blip r:embed="rId3">
            <a:alphaModFix/>
          </a:blip>
          <a:srcRect b="-5507" l="64903" r="20104" t="53302"/>
          <a:stretch/>
        </p:blipFill>
        <p:spPr>
          <a:xfrm>
            <a:off x="1928080" y="1540330"/>
            <a:ext cx="454756" cy="738393"/>
          </a:xfrm>
          <a:prstGeom prst="rect">
            <a:avLst/>
          </a:prstGeom>
          <a:noFill/>
          <a:ln>
            <a:noFill/>
          </a:ln>
        </p:spPr>
      </p:pic>
      <p:pic>
        <p:nvPicPr>
          <p:cNvPr id="1874" name="Google Shape;1874;p93"/>
          <p:cNvPicPr preferRelativeResize="0"/>
          <p:nvPr/>
        </p:nvPicPr>
        <p:blipFill rotWithShape="1">
          <a:blip r:embed="rId3">
            <a:alphaModFix/>
          </a:blip>
          <a:srcRect b="47794" l="85462" r="-455" t="0"/>
          <a:stretch/>
        </p:blipFill>
        <p:spPr>
          <a:xfrm>
            <a:off x="1928078" y="2605880"/>
            <a:ext cx="454756" cy="738393"/>
          </a:xfrm>
          <a:prstGeom prst="rect">
            <a:avLst/>
          </a:prstGeom>
          <a:noFill/>
          <a:ln>
            <a:noFill/>
          </a:ln>
        </p:spPr>
      </p:pic>
      <p:pic>
        <p:nvPicPr>
          <p:cNvPr id="1875" name="Google Shape;1875;p93"/>
          <p:cNvPicPr preferRelativeResize="0"/>
          <p:nvPr/>
        </p:nvPicPr>
        <p:blipFill rotWithShape="1">
          <a:blip r:embed="rId3">
            <a:alphaModFix/>
          </a:blip>
          <a:srcRect b="-3983" l="85825" r="-818" t="51777"/>
          <a:stretch/>
        </p:blipFill>
        <p:spPr>
          <a:xfrm>
            <a:off x="2767854" y="1859536"/>
            <a:ext cx="454756" cy="738393"/>
          </a:xfrm>
          <a:prstGeom prst="rect">
            <a:avLst/>
          </a:prstGeom>
          <a:noFill/>
          <a:ln>
            <a:noFill/>
          </a:ln>
        </p:spPr>
      </p:pic>
      <p:pic>
        <p:nvPicPr>
          <p:cNvPr id="1876" name="Google Shape;1876;p93"/>
          <p:cNvPicPr preferRelativeResize="0"/>
          <p:nvPr/>
        </p:nvPicPr>
        <p:blipFill rotWithShape="1">
          <a:blip r:embed="rId3">
            <a:alphaModFix/>
          </a:blip>
          <a:srcRect b="49699" l="63469" r="21537" t="-1905"/>
          <a:stretch/>
        </p:blipFill>
        <p:spPr>
          <a:xfrm>
            <a:off x="3251278" y="1859531"/>
            <a:ext cx="454756" cy="738393"/>
          </a:xfrm>
          <a:prstGeom prst="rect">
            <a:avLst/>
          </a:prstGeom>
          <a:noFill/>
          <a:ln>
            <a:noFill/>
          </a:ln>
        </p:spPr>
      </p:pic>
      <p:pic>
        <p:nvPicPr>
          <p:cNvPr id="1877" name="Google Shape;1877;p93"/>
          <p:cNvPicPr preferRelativeResize="0"/>
          <p:nvPr/>
        </p:nvPicPr>
        <p:blipFill rotWithShape="1">
          <a:blip r:embed="rId3">
            <a:alphaModFix/>
          </a:blip>
          <a:srcRect b="-5507" l="42737" r="42269" t="53302"/>
          <a:stretch/>
        </p:blipFill>
        <p:spPr>
          <a:xfrm>
            <a:off x="1627904" y="3020143"/>
            <a:ext cx="454756" cy="738393"/>
          </a:xfrm>
          <a:prstGeom prst="rect">
            <a:avLst/>
          </a:prstGeom>
          <a:noFill/>
          <a:ln>
            <a:noFill/>
          </a:ln>
        </p:spPr>
      </p:pic>
      <p:sp>
        <p:nvSpPr>
          <p:cNvPr id="1878" name="Google Shape;1878;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noqnoqosho (Frequency) ee jaantus laba-jibaaran (two-way table)</a:t>
            </a:r>
            <a:endParaRPr/>
          </a:p>
        </p:txBody>
      </p:sp>
      <p:sp>
        <p:nvSpPr>
          <p:cNvPr id="1879" name="Google Shape;1879;p93"/>
          <p:cNvSpPr txBox="1"/>
          <p:nvPr>
            <p:ph idx="1" type="body"/>
          </p:nvPr>
        </p:nvSpPr>
        <p:spPr>
          <a:xfrm>
            <a:off x="5158200" y="913025"/>
            <a:ext cx="34803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Halkii aan haysan lahayn koofiyadaha xafladda, waxaan diirada saari karnaa soo noqnoqoshada (frequency).</a:t>
            </a:r>
            <a:r>
              <a:rPr lang="en-GB" sz="1100">
                <a:latin typeface="Lexend"/>
              </a:rPr>
              <a:t/>
            </a:r>
            <a:r>
              <a:rPr lang="en-GB" sz="1100">
                <a:latin typeface="Lexend"/>
              </a:rPr>
              <a:t/>
            </a:r>
            <a:endParaRPr sz="1800"/>
          </a:p>
        </p:txBody>
      </p:sp>
      <p:sp>
        <p:nvSpPr>
          <p:cNvPr id="1880" name="Google Shape;1880;p93"/>
          <p:cNvSpPr txBox="1"/>
          <p:nvPr>
            <p:ph idx="1" type="body"/>
          </p:nvPr>
        </p:nvSpPr>
        <p:spPr>
          <a:xfrm>
            <a:off x="1898018" y="19730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800"/>
          </a:p>
        </p:txBody>
      </p:sp>
      <p:sp>
        <p:nvSpPr>
          <p:cNvPr id="1881" name="Google Shape;1881;p93"/>
          <p:cNvSpPr txBox="1"/>
          <p:nvPr>
            <p:ph idx="1" type="body"/>
          </p:nvPr>
        </p:nvSpPr>
        <p:spPr>
          <a:xfrm>
            <a:off x="5158200" y="2132225"/>
            <a:ext cx="3480300" cy="42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 jira laba koofiyadood oo xaflad, kuwaas oo labaduba xariijimo leh (striped) iyo topper leh.</a:t>
            </a:r>
            <a:endParaRPr sz="1800"/>
          </a:p>
        </p:txBody>
      </p:sp>
      <p:sp>
        <p:nvSpPr>
          <p:cNvPr id="1882" name="Google Shape;1882;p93"/>
          <p:cNvSpPr txBox="1"/>
          <p:nvPr>
            <p:ph idx="1" type="body"/>
          </p:nvPr>
        </p:nvSpPr>
        <p:spPr>
          <a:xfrm>
            <a:off x="526125" y="19332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topper</a:t>
            </a:r>
            <a:endParaRPr sz="1800"/>
          </a:p>
        </p:txBody>
      </p:sp>
      <p:sp>
        <p:nvSpPr>
          <p:cNvPr id="1883" name="Google Shape;1883;p93"/>
          <p:cNvSpPr txBox="1"/>
          <p:nvPr/>
        </p:nvSpPr>
        <p:spPr>
          <a:xfrm>
            <a:off x="5158200" y="3240000"/>
            <a:ext cx="3000000" cy="1417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Waxaan sii wadi karnaa tirinta soo noqnoqoshada (frequencies) si aan u dhisno jaantus soo noqnoqosho (frequency table).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7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7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7" name="Shape 1887"/>
        <p:cNvGrpSpPr/>
        <p:nvPr/>
      </p:nvGrpSpPr>
      <p:grpSpPr>
        <a:xfrm>
          <a:off x="0" y="0"/>
          <a:ext cx="0" cy="0"/>
          <a:chOff x="0" y="0"/>
          <a:chExt cx="0" cy="0"/>
        </a:xfrm>
      </p:grpSpPr>
      <p:grpSp>
        <p:nvGrpSpPr>
          <p:cNvPr id="1888" name="Google Shape;1888;p94"/>
          <p:cNvGrpSpPr/>
          <p:nvPr/>
        </p:nvGrpSpPr>
        <p:grpSpPr>
          <a:xfrm>
            <a:off x="526125" y="1140125"/>
            <a:ext cx="4079700" cy="3315900"/>
            <a:chOff x="5578500" y="1161600"/>
            <a:chExt cx="4079700" cy="3315900"/>
          </a:xfrm>
        </p:grpSpPr>
        <p:cxnSp>
          <p:nvCxnSpPr>
            <p:cNvPr id="1889" name="Google Shape;1889;p94"/>
            <p:cNvCxnSpPr/>
            <p:nvPr/>
          </p:nvCxnSpPr>
          <p:spPr>
            <a:xfrm>
              <a:off x="6417725" y="1188542"/>
              <a:ext cx="0" cy="3285000"/>
            </a:xfrm>
            <a:prstGeom prst="straightConnector1">
              <a:avLst/>
            </a:prstGeom>
            <a:noFill/>
            <a:ln cap="flat" cmpd="sng" w="38100">
              <a:solidFill>
                <a:schemeClr val="dk1"/>
              </a:solidFill>
              <a:prstDash val="solid"/>
              <a:round/>
              <a:headEnd len="med" w="med" type="none"/>
              <a:tailEnd len="med" w="med" type="none"/>
            </a:ln>
          </p:spPr>
        </p:cxnSp>
        <p:cxnSp>
          <p:nvCxnSpPr>
            <p:cNvPr id="1890" name="Google Shape;1890;p94"/>
            <p:cNvCxnSpPr/>
            <p:nvPr/>
          </p:nvCxnSpPr>
          <p:spPr>
            <a:xfrm>
              <a:off x="7618863" y="1188542"/>
              <a:ext cx="0" cy="3285000"/>
            </a:xfrm>
            <a:prstGeom prst="straightConnector1">
              <a:avLst/>
            </a:prstGeom>
            <a:noFill/>
            <a:ln cap="flat" cmpd="sng" w="38100">
              <a:solidFill>
                <a:schemeClr val="dk1"/>
              </a:solidFill>
              <a:prstDash val="solid"/>
              <a:round/>
              <a:headEnd len="med" w="med" type="none"/>
              <a:tailEnd len="med" w="med" type="none"/>
            </a:ln>
          </p:spPr>
        </p:cxnSp>
        <p:cxnSp>
          <p:nvCxnSpPr>
            <p:cNvPr id="1891" name="Google Shape;1891;p94"/>
            <p:cNvCxnSpPr/>
            <p:nvPr/>
          </p:nvCxnSpPr>
          <p:spPr>
            <a:xfrm>
              <a:off x="8820000" y="1161600"/>
              <a:ext cx="0" cy="3315900"/>
            </a:xfrm>
            <a:prstGeom prst="straightConnector1">
              <a:avLst/>
            </a:prstGeom>
            <a:noFill/>
            <a:ln cap="flat" cmpd="sng" w="38100">
              <a:solidFill>
                <a:schemeClr val="dk1"/>
              </a:solidFill>
              <a:prstDash val="solid"/>
              <a:round/>
              <a:headEnd len="med" w="med" type="none"/>
              <a:tailEnd len="med" w="med" type="none"/>
            </a:ln>
          </p:spPr>
        </p:cxnSp>
        <p:cxnSp>
          <p:nvCxnSpPr>
            <p:cNvPr id="1892" name="Google Shape;1892;p94"/>
            <p:cNvCxnSpPr/>
            <p:nvPr/>
          </p:nvCxnSpPr>
          <p:spPr>
            <a:xfrm rot="10800000">
              <a:off x="5578538" y="1569800"/>
              <a:ext cx="4054800" cy="0"/>
            </a:xfrm>
            <a:prstGeom prst="straightConnector1">
              <a:avLst/>
            </a:prstGeom>
            <a:noFill/>
            <a:ln cap="flat" cmpd="sng" w="38100">
              <a:solidFill>
                <a:schemeClr val="dk1"/>
              </a:solidFill>
              <a:prstDash val="solid"/>
              <a:round/>
              <a:headEnd len="med" w="med" type="none"/>
              <a:tailEnd len="med" w="med" type="none"/>
            </a:ln>
          </p:spPr>
        </p:cxnSp>
        <p:cxnSp>
          <p:nvCxnSpPr>
            <p:cNvPr id="1893" name="Google Shape;1893;p94"/>
            <p:cNvCxnSpPr/>
            <p:nvPr/>
          </p:nvCxnSpPr>
          <p:spPr>
            <a:xfrm rot="10800000">
              <a:off x="5578538" y="2678785"/>
              <a:ext cx="4054800" cy="0"/>
            </a:xfrm>
            <a:prstGeom prst="straightConnector1">
              <a:avLst/>
            </a:prstGeom>
            <a:noFill/>
            <a:ln cap="flat" cmpd="sng" w="38100">
              <a:solidFill>
                <a:schemeClr val="dk1"/>
              </a:solidFill>
              <a:prstDash val="solid"/>
              <a:round/>
              <a:headEnd len="med" w="med" type="none"/>
              <a:tailEnd len="med" w="med" type="none"/>
            </a:ln>
          </p:spPr>
        </p:cxnSp>
        <p:cxnSp>
          <p:nvCxnSpPr>
            <p:cNvPr id="1894" name="Google Shape;1894;p94"/>
            <p:cNvCxnSpPr/>
            <p:nvPr/>
          </p:nvCxnSpPr>
          <p:spPr>
            <a:xfrm rot="10800000">
              <a:off x="5578500" y="3787725"/>
              <a:ext cx="4079700" cy="0"/>
            </a:xfrm>
            <a:prstGeom prst="straightConnector1">
              <a:avLst/>
            </a:prstGeom>
            <a:noFill/>
            <a:ln cap="flat" cmpd="sng" w="38100">
              <a:solidFill>
                <a:schemeClr val="dk1"/>
              </a:solidFill>
              <a:prstDash val="solid"/>
              <a:round/>
              <a:headEnd len="med" w="med" type="none"/>
              <a:tailEnd len="med" w="med" type="none"/>
            </a:ln>
          </p:spPr>
        </p:cxnSp>
      </p:grpSp>
      <p:sp>
        <p:nvSpPr>
          <p:cNvPr id="1895" name="Google Shape;1895;p94"/>
          <p:cNvSpPr txBox="1"/>
          <p:nvPr>
            <p:ph idx="1" type="body"/>
          </p:nvPr>
        </p:nvSpPr>
        <p:spPr>
          <a:xfrm>
            <a:off x="1539775" y="1217564"/>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xariijimo leh (striped)</a:t>
            </a:r>
            <a:endParaRPr sz="1800"/>
          </a:p>
        </p:txBody>
      </p:sp>
      <p:sp>
        <p:nvSpPr>
          <p:cNvPr id="1896" name="Google Shape;1896;p94"/>
          <p:cNvSpPr txBox="1"/>
          <p:nvPr>
            <p:ph idx="1" type="body"/>
          </p:nvPr>
        </p:nvSpPr>
        <p:spPr>
          <a:xfrm>
            <a:off x="2740913" y="91302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xariijimo lahayn (not striped)</a:t>
            </a:r>
            <a:endParaRPr sz="1800"/>
          </a:p>
        </p:txBody>
      </p:sp>
      <p:sp>
        <p:nvSpPr>
          <p:cNvPr id="1897" name="Google Shape;1897;p94"/>
          <p:cNvSpPr txBox="1"/>
          <p:nvPr>
            <p:ph idx="1" type="body"/>
          </p:nvPr>
        </p:nvSpPr>
        <p:spPr>
          <a:xfrm>
            <a:off x="526125" y="19332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topper</a:t>
            </a:r>
            <a:endParaRPr sz="1800"/>
          </a:p>
        </p:txBody>
      </p:sp>
      <p:sp>
        <p:nvSpPr>
          <p:cNvPr id="1898" name="Google Shape;1898;p94"/>
          <p:cNvSpPr txBox="1"/>
          <p:nvPr>
            <p:ph idx="1" type="body"/>
          </p:nvPr>
        </p:nvSpPr>
        <p:spPr>
          <a:xfrm>
            <a:off x="479688" y="2945246"/>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topper lahayn (no topper)</a:t>
            </a:r>
            <a:endParaRPr sz="1800"/>
          </a:p>
        </p:txBody>
      </p:sp>
      <p:sp>
        <p:nvSpPr>
          <p:cNvPr id="1899" name="Google Shape;1899;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noqnoqosho (Frequency) ee jaantus laba-jibaaran (two-way table)</a:t>
            </a:r>
            <a:endParaRPr/>
          </a:p>
        </p:txBody>
      </p:sp>
      <p:sp>
        <p:nvSpPr>
          <p:cNvPr id="1900" name="Google Shape;1900;p94"/>
          <p:cNvSpPr txBox="1"/>
          <p:nvPr>
            <p:ph idx="1" type="body"/>
          </p:nvPr>
        </p:nvSpPr>
        <p:spPr>
          <a:xfrm>
            <a:off x="5158200" y="1264150"/>
            <a:ext cx="3480300" cy="331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aan sii wadno tirinta sidan, waxaan ku dhammeeynaa jaantuskan soo noqnoqosho (frequency table).</a:t>
            </a:r>
            <a:endParaRPr sz="1800"/>
          </a:p>
        </p:txBody>
      </p:sp>
      <p:sp>
        <p:nvSpPr>
          <p:cNvPr id="1901" name="Google Shape;1901;p94"/>
          <p:cNvSpPr txBox="1"/>
          <p:nvPr>
            <p:ph idx="1" type="body"/>
          </p:nvPr>
        </p:nvSpPr>
        <p:spPr>
          <a:xfrm>
            <a:off x="1898018" y="19730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800"/>
          </a:p>
        </p:txBody>
      </p:sp>
      <p:sp>
        <p:nvSpPr>
          <p:cNvPr id="1902" name="Google Shape;1902;p94"/>
          <p:cNvSpPr txBox="1"/>
          <p:nvPr>
            <p:ph idx="1" type="body"/>
          </p:nvPr>
        </p:nvSpPr>
        <p:spPr>
          <a:xfrm>
            <a:off x="3099168" y="19730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800"/>
          </a:p>
        </p:txBody>
      </p:sp>
      <p:sp>
        <p:nvSpPr>
          <p:cNvPr id="1903" name="Google Shape;1903;p94"/>
          <p:cNvSpPr txBox="1"/>
          <p:nvPr>
            <p:ph idx="1" type="body"/>
          </p:nvPr>
        </p:nvSpPr>
        <p:spPr>
          <a:xfrm>
            <a:off x="1898018" y="31234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endParaRPr sz="1800"/>
          </a:p>
        </p:txBody>
      </p:sp>
      <p:sp>
        <p:nvSpPr>
          <p:cNvPr id="1904" name="Google Shape;1904;p94"/>
          <p:cNvSpPr txBox="1"/>
          <p:nvPr>
            <p:ph idx="1" type="body"/>
          </p:nvPr>
        </p:nvSpPr>
        <p:spPr>
          <a:xfrm>
            <a:off x="3099168" y="31234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endParaRPr sz="1800"/>
          </a:p>
        </p:txBody>
      </p:sp>
      <p:cxnSp>
        <p:nvCxnSpPr>
          <p:cNvPr id="1905" name="Google Shape;1905;p94"/>
          <p:cNvCxnSpPr/>
          <p:nvPr/>
        </p:nvCxnSpPr>
        <p:spPr>
          <a:xfrm>
            <a:off x="4605825" y="1140125"/>
            <a:ext cx="0" cy="3320400"/>
          </a:xfrm>
          <a:prstGeom prst="straightConnector1">
            <a:avLst/>
          </a:prstGeom>
          <a:noFill/>
          <a:ln cap="flat" cmpd="sng" w="38100">
            <a:solidFill>
              <a:schemeClr val="dk1"/>
            </a:solidFill>
            <a:prstDash val="solid"/>
            <a:round/>
            <a:headEnd len="med" w="med" type="none"/>
            <a:tailEnd len="med" w="med" type="none"/>
          </a:ln>
        </p:spPr>
      </p:cxnSp>
      <p:cxnSp>
        <p:nvCxnSpPr>
          <p:cNvPr id="1906" name="Google Shape;1906;p94"/>
          <p:cNvCxnSpPr/>
          <p:nvPr/>
        </p:nvCxnSpPr>
        <p:spPr>
          <a:xfrm rot="10800000">
            <a:off x="526300" y="4452050"/>
            <a:ext cx="4099200" cy="0"/>
          </a:xfrm>
          <a:prstGeom prst="straightConnector1">
            <a:avLst/>
          </a:prstGeom>
          <a:noFill/>
          <a:ln cap="flat" cmpd="sng" w="38100">
            <a:solidFill>
              <a:schemeClr val="dk1"/>
            </a:solidFill>
            <a:prstDash val="solid"/>
            <a:round/>
            <a:headEnd len="med" w="med" type="none"/>
            <a:tailEnd len="med" w="med" type="none"/>
          </a:ln>
        </p:spPr>
      </p:cxnSp>
      <p:sp>
        <p:nvSpPr>
          <p:cNvPr id="1907" name="Google Shape;1907;p94"/>
          <p:cNvSpPr txBox="1"/>
          <p:nvPr>
            <p:ph idx="1" type="body"/>
          </p:nvPr>
        </p:nvSpPr>
        <p:spPr>
          <a:xfrm>
            <a:off x="1882518" y="395730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1908" name="Google Shape;1908;p94"/>
          <p:cNvSpPr txBox="1"/>
          <p:nvPr>
            <p:ph idx="1" type="body"/>
          </p:nvPr>
        </p:nvSpPr>
        <p:spPr>
          <a:xfrm>
            <a:off x="4128681" y="19336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800"/>
          </a:p>
        </p:txBody>
      </p:sp>
      <p:sp>
        <p:nvSpPr>
          <p:cNvPr id="1909" name="Google Shape;1909;p94"/>
          <p:cNvSpPr txBox="1"/>
          <p:nvPr>
            <p:ph idx="1" type="body"/>
          </p:nvPr>
        </p:nvSpPr>
        <p:spPr>
          <a:xfrm>
            <a:off x="4095668" y="31234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800"/>
          </a:p>
        </p:txBody>
      </p:sp>
      <p:sp>
        <p:nvSpPr>
          <p:cNvPr id="1910" name="Google Shape;1910;p94"/>
          <p:cNvSpPr txBox="1"/>
          <p:nvPr>
            <p:ph idx="1" type="body"/>
          </p:nvPr>
        </p:nvSpPr>
        <p:spPr>
          <a:xfrm>
            <a:off x="3099168" y="395730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1911" name="Google Shape;1911;p94"/>
          <p:cNvSpPr txBox="1"/>
          <p:nvPr>
            <p:ph idx="1" type="body"/>
          </p:nvPr>
        </p:nvSpPr>
        <p:spPr>
          <a:xfrm>
            <a:off x="4050974" y="3957300"/>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800"/>
          </a:p>
        </p:txBody>
      </p:sp>
      <p:sp>
        <p:nvSpPr>
          <p:cNvPr id="1912" name="Google Shape;1912;p94"/>
          <p:cNvSpPr txBox="1"/>
          <p:nvPr>
            <p:ph idx="1" type="body"/>
          </p:nvPr>
        </p:nvSpPr>
        <p:spPr>
          <a:xfrm>
            <a:off x="3932570" y="12150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1913" name="Google Shape;1913;p94"/>
          <p:cNvSpPr txBox="1"/>
          <p:nvPr>
            <p:ph idx="1" type="body"/>
          </p:nvPr>
        </p:nvSpPr>
        <p:spPr>
          <a:xfrm>
            <a:off x="708295" y="39572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7" name="Shape 1917"/>
        <p:cNvGrpSpPr/>
        <p:nvPr/>
      </p:nvGrpSpPr>
      <p:grpSpPr>
        <a:xfrm>
          <a:off x="0" y="0"/>
          <a:ext cx="0" cy="0"/>
          <a:chOff x="0" y="0"/>
          <a:chExt cx="0" cy="0"/>
        </a:xfrm>
      </p:grpSpPr>
      <p:sp>
        <p:nvSpPr>
          <p:cNvPr id="1918" name="Google Shape;1918;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noqnoqosho (Frequency) ee jaantus laba-jibaaran (two-way table)</a:t>
            </a:r>
            <a:endParaRPr/>
          </a:p>
        </p:txBody>
      </p:sp>
      <p:sp>
        <p:nvSpPr>
          <p:cNvPr id="1919" name="Google Shape;1919;p95"/>
          <p:cNvSpPr txBox="1"/>
          <p:nvPr>
            <p:ph idx="1" type="body"/>
          </p:nvPr>
        </p:nvSpPr>
        <p:spPr>
          <a:xfrm>
            <a:off x="324000" y="738975"/>
            <a:ext cx="75375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Axmed wuxuu qabanqaabinayaa raffle samafal. Tigidhuhu waa huruud, buluug, ama casaan, mid walbana wuxuu leeyahay lambar 3-godoodle ah. Wuxuu go'aansaday inuu tixgeliyo laba dhacdo: in tigidhku yahay huruud (Y), iyo in tigidhku leeyahay lambar khayaali ah (odd).</a:t>
            </a:r>
            <a:endParaRPr sz="1800"/>
          </a:p>
        </p:txBody>
      </p:sp>
      <p:pic>
        <p:nvPicPr>
          <p:cNvPr id="1920" name="Google Shape;1920;p95"/>
          <p:cNvPicPr preferRelativeResize="0"/>
          <p:nvPr/>
        </p:nvPicPr>
        <p:blipFill>
          <a:blip r:embed="rId4">
            <a:alphaModFix/>
          </a:blip>
          <a:stretch>
            <a:fillRect/>
          </a:stretch>
        </p:blipFill>
        <p:spPr>
          <a:xfrm>
            <a:off x="7928159" y="738963"/>
            <a:ext cx="777007" cy="896096"/>
          </a:xfrm>
          <a:prstGeom prst="rect">
            <a:avLst/>
          </a:prstGeom>
          <a:noFill/>
          <a:ln>
            <a:noFill/>
          </a:ln>
        </p:spPr>
      </p:pic>
      <p:grpSp>
        <p:nvGrpSpPr>
          <p:cNvPr id="1921" name="Google Shape;1921;p95"/>
          <p:cNvGrpSpPr/>
          <p:nvPr/>
        </p:nvGrpSpPr>
        <p:grpSpPr>
          <a:xfrm>
            <a:off x="526125" y="2160000"/>
            <a:ext cx="3089100" cy="1987200"/>
            <a:chOff x="5578500" y="1114675"/>
            <a:chExt cx="3089100" cy="1987200"/>
          </a:xfrm>
        </p:grpSpPr>
        <p:cxnSp>
          <p:nvCxnSpPr>
            <p:cNvPr id="1922" name="Google Shape;1922;p95"/>
            <p:cNvCxnSpPr/>
            <p:nvPr/>
          </p:nvCxnSpPr>
          <p:spPr>
            <a:xfrm>
              <a:off x="6536775" y="1130822"/>
              <a:ext cx="0" cy="1968600"/>
            </a:xfrm>
            <a:prstGeom prst="straightConnector1">
              <a:avLst/>
            </a:prstGeom>
            <a:noFill/>
            <a:ln cap="flat" cmpd="sng" w="38100">
              <a:solidFill>
                <a:schemeClr val="dk1"/>
              </a:solidFill>
              <a:prstDash val="solid"/>
              <a:round/>
              <a:headEnd len="med" w="med" type="none"/>
              <a:tailEnd len="med" w="med" type="none"/>
            </a:ln>
          </p:spPr>
        </p:cxnSp>
        <p:cxnSp>
          <p:nvCxnSpPr>
            <p:cNvPr id="1923" name="Google Shape;1923;p95"/>
            <p:cNvCxnSpPr/>
            <p:nvPr/>
          </p:nvCxnSpPr>
          <p:spPr>
            <a:xfrm>
              <a:off x="7221188" y="1130822"/>
              <a:ext cx="0" cy="1968600"/>
            </a:xfrm>
            <a:prstGeom prst="straightConnector1">
              <a:avLst/>
            </a:prstGeom>
            <a:noFill/>
            <a:ln cap="flat" cmpd="sng" w="38100">
              <a:solidFill>
                <a:schemeClr val="dk1"/>
              </a:solidFill>
              <a:prstDash val="solid"/>
              <a:round/>
              <a:headEnd len="med" w="med" type="none"/>
              <a:tailEnd len="med" w="med" type="none"/>
            </a:ln>
          </p:spPr>
        </p:cxnSp>
        <p:cxnSp>
          <p:nvCxnSpPr>
            <p:cNvPr id="1924" name="Google Shape;1924;p95"/>
            <p:cNvCxnSpPr/>
            <p:nvPr/>
          </p:nvCxnSpPr>
          <p:spPr>
            <a:xfrm>
              <a:off x="7905600" y="1114675"/>
              <a:ext cx="0" cy="1987200"/>
            </a:xfrm>
            <a:prstGeom prst="straightConnector1">
              <a:avLst/>
            </a:prstGeom>
            <a:noFill/>
            <a:ln cap="flat" cmpd="sng" w="38100">
              <a:solidFill>
                <a:schemeClr val="dk1"/>
              </a:solidFill>
              <a:prstDash val="solid"/>
              <a:round/>
              <a:headEnd len="med" w="med" type="none"/>
              <a:tailEnd len="med" w="med" type="none"/>
            </a:ln>
          </p:spPr>
        </p:cxnSp>
        <p:cxnSp>
          <p:nvCxnSpPr>
            <p:cNvPr id="1925" name="Google Shape;1925;p95"/>
            <p:cNvCxnSpPr/>
            <p:nvPr/>
          </p:nvCxnSpPr>
          <p:spPr>
            <a:xfrm rot="10800000">
              <a:off x="5578575" y="1569800"/>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1926" name="Google Shape;1926;p95"/>
            <p:cNvCxnSpPr/>
            <p:nvPr/>
          </p:nvCxnSpPr>
          <p:spPr>
            <a:xfrm rot="10800000">
              <a:off x="5578575" y="2069185"/>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1927" name="Google Shape;1927;p95"/>
            <p:cNvCxnSpPr/>
            <p:nvPr/>
          </p:nvCxnSpPr>
          <p:spPr>
            <a:xfrm rot="10800000">
              <a:off x="5578500" y="2720925"/>
              <a:ext cx="3089100" cy="0"/>
            </a:xfrm>
            <a:prstGeom prst="straightConnector1">
              <a:avLst/>
            </a:prstGeom>
            <a:noFill/>
            <a:ln cap="flat" cmpd="sng" w="38100">
              <a:solidFill>
                <a:schemeClr val="dk1"/>
              </a:solidFill>
              <a:prstDash val="solid"/>
              <a:round/>
              <a:headEnd len="med" w="med" type="none"/>
              <a:tailEnd len="med" w="med" type="none"/>
            </a:ln>
          </p:spPr>
        </p:cxnSp>
      </p:grpSp>
      <p:sp>
        <p:nvSpPr>
          <p:cNvPr id="1928" name="Google Shape;1928;p95"/>
          <p:cNvSpPr txBox="1"/>
          <p:nvPr>
            <p:ph idx="1" type="body"/>
          </p:nvPr>
        </p:nvSpPr>
        <p:spPr>
          <a:xfrm>
            <a:off x="1742118" y="2227478"/>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t>
            </a:r>
            <a:endParaRPr sz="1800"/>
          </a:p>
        </p:txBody>
      </p:sp>
      <p:sp>
        <p:nvSpPr>
          <p:cNvPr id="1929" name="Google Shape;1929;p95"/>
          <p:cNvSpPr txBox="1"/>
          <p:nvPr>
            <p:ph idx="1" type="body"/>
          </p:nvPr>
        </p:nvSpPr>
        <p:spPr>
          <a:xfrm>
            <a:off x="2197745" y="2225003"/>
            <a:ext cx="628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Y ahayn (not Y)</a:t>
            </a:r>
            <a:endParaRPr sz="1800"/>
          </a:p>
        </p:txBody>
      </p:sp>
      <p:sp>
        <p:nvSpPr>
          <p:cNvPr id="1930" name="Google Shape;1930;p95"/>
          <p:cNvSpPr txBox="1"/>
          <p:nvPr>
            <p:ph idx="1" type="body"/>
          </p:nvPr>
        </p:nvSpPr>
        <p:spPr>
          <a:xfrm>
            <a:off x="564225" y="27333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khayaali (odd)</a:t>
            </a:r>
            <a:endParaRPr sz="1800"/>
          </a:p>
        </p:txBody>
      </p:sp>
      <p:sp>
        <p:nvSpPr>
          <p:cNvPr id="1931" name="Google Shape;1931;p95"/>
          <p:cNvSpPr txBox="1"/>
          <p:nvPr>
            <p:ph idx="1" type="body"/>
          </p:nvPr>
        </p:nvSpPr>
        <p:spPr>
          <a:xfrm>
            <a:off x="555901" y="3097650"/>
            <a:ext cx="931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khayaali ahayn (not odd (even))</a:t>
            </a:r>
            <a:endParaRPr sz="1800"/>
          </a:p>
        </p:txBody>
      </p:sp>
      <p:sp>
        <p:nvSpPr>
          <p:cNvPr id="1932" name="Google Shape;1932;p95"/>
          <p:cNvSpPr txBox="1"/>
          <p:nvPr>
            <p:ph idx="1" type="body"/>
          </p:nvPr>
        </p:nvSpPr>
        <p:spPr>
          <a:xfrm>
            <a:off x="1745618" y="2713057"/>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800"/>
          </a:p>
        </p:txBody>
      </p:sp>
      <p:sp>
        <p:nvSpPr>
          <p:cNvPr id="1933" name="Google Shape;1933;p95"/>
          <p:cNvSpPr txBox="1"/>
          <p:nvPr>
            <p:ph idx="1" type="body"/>
          </p:nvPr>
        </p:nvSpPr>
        <p:spPr>
          <a:xfrm>
            <a:off x="2384805" y="3294900"/>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13</a:t>
            </a:r>
            <a:endParaRPr sz="1800"/>
          </a:p>
        </p:txBody>
      </p:sp>
      <p:cxnSp>
        <p:nvCxnSpPr>
          <p:cNvPr id="1934" name="Google Shape;1934;p95"/>
          <p:cNvCxnSpPr/>
          <p:nvPr/>
        </p:nvCxnSpPr>
        <p:spPr>
          <a:xfrm flipH="1">
            <a:off x="3615150" y="2105600"/>
            <a:ext cx="300" cy="2052000"/>
          </a:xfrm>
          <a:prstGeom prst="straightConnector1">
            <a:avLst/>
          </a:prstGeom>
          <a:noFill/>
          <a:ln cap="flat" cmpd="sng" w="38100">
            <a:solidFill>
              <a:schemeClr val="dk1"/>
            </a:solidFill>
            <a:prstDash val="solid"/>
            <a:round/>
            <a:headEnd len="med" w="med" type="none"/>
            <a:tailEnd len="med" w="med" type="none"/>
          </a:ln>
        </p:spPr>
      </p:cxnSp>
      <p:cxnSp>
        <p:nvCxnSpPr>
          <p:cNvPr id="1935" name="Google Shape;1935;p95"/>
          <p:cNvCxnSpPr/>
          <p:nvPr/>
        </p:nvCxnSpPr>
        <p:spPr>
          <a:xfrm rot="10800000">
            <a:off x="526350" y="4147250"/>
            <a:ext cx="3112200" cy="0"/>
          </a:xfrm>
          <a:prstGeom prst="straightConnector1">
            <a:avLst/>
          </a:prstGeom>
          <a:noFill/>
          <a:ln cap="flat" cmpd="sng" w="38100">
            <a:solidFill>
              <a:schemeClr val="dk1"/>
            </a:solidFill>
            <a:prstDash val="solid"/>
            <a:round/>
            <a:headEnd len="med" w="med" type="none"/>
            <a:tailEnd len="med" w="med" type="none"/>
          </a:ln>
        </p:spPr>
      </p:cxnSp>
      <p:sp>
        <p:nvSpPr>
          <p:cNvPr id="1936" name="Google Shape;1936;p95"/>
          <p:cNvSpPr txBox="1"/>
          <p:nvPr>
            <p:ph idx="1" type="body"/>
          </p:nvPr>
        </p:nvSpPr>
        <p:spPr>
          <a:xfrm>
            <a:off x="3109502" y="2732100"/>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
        <p:nvSpPr>
          <p:cNvPr id="1937" name="Google Shape;1937;p95"/>
          <p:cNvSpPr txBox="1"/>
          <p:nvPr>
            <p:ph idx="1" type="body"/>
          </p:nvPr>
        </p:nvSpPr>
        <p:spPr>
          <a:xfrm>
            <a:off x="3105081" y="327585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19</a:t>
            </a:r>
            <a:endParaRPr sz="1800"/>
          </a:p>
        </p:txBody>
      </p:sp>
      <p:sp>
        <p:nvSpPr>
          <p:cNvPr id="1938" name="Google Shape;1938;p95"/>
          <p:cNvSpPr txBox="1"/>
          <p:nvPr>
            <p:ph idx="1" type="body"/>
          </p:nvPr>
        </p:nvSpPr>
        <p:spPr>
          <a:xfrm>
            <a:off x="3060375" y="380490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39</a:t>
            </a:r>
            <a:endParaRPr sz="2000">
              <a:latin typeface="Kalam"/>
              <a:ea typeface="Kalam"/>
              <a:cs typeface="Kalam"/>
              <a:sym typeface="Kalam"/>
            </a:endParaRPr>
          </a:p>
        </p:txBody>
      </p:sp>
      <p:sp>
        <p:nvSpPr>
          <p:cNvPr id="1939" name="Google Shape;1939;p95"/>
          <p:cNvSpPr txBox="1"/>
          <p:nvPr>
            <p:ph idx="1" type="body"/>
          </p:nvPr>
        </p:nvSpPr>
        <p:spPr>
          <a:xfrm>
            <a:off x="2928325" y="2225000"/>
            <a:ext cx="687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1940" name="Google Shape;1940;p95"/>
          <p:cNvSpPr txBox="1"/>
          <p:nvPr>
            <p:ph idx="1" type="body"/>
          </p:nvPr>
        </p:nvSpPr>
        <p:spPr>
          <a:xfrm>
            <a:off x="708295" y="38048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1941" name="Google Shape;1941;p95"/>
          <p:cNvSpPr txBox="1"/>
          <p:nvPr>
            <p:ph idx="1" type="body"/>
          </p:nvPr>
        </p:nvSpPr>
        <p:spPr>
          <a:xfrm>
            <a:off x="3814200" y="1945200"/>
            <a:ext cx="5005800" cy="42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Wuxuu si qayb ahaan u buuxiyay jaantuskan laba-jibbaaran (two-way table).</a:t>
            </a:r>
            <a:endParaRPr sz="1800"/>
          </a:p>
          <a:p>
            <a:pPr indent="0" lvl="0" marL="0" rtl="0" algn="l">
              <a:spcBef>
                <a:spcPts val="1000"/>
              </a:spcBef>
              <a:spcAft>
                <a:spcPts val="1000"/>
              </a:spcAft>
              <a:buNone/>
            </a:pPr>
            <a:r>
              <a:rPr lang="en-GB" sz="1100">
                <a:latin typeface="Lexend"/>
              </a:rPr>
              <a:t>Ma jiraan macluumaad ku filan oo lagu dhammaystiro?</a:t>
            </a:r>
            <a:endParaRPr sz="1800"/>
          </a:p>
        </p:txBody>
      </p:sp>
      <p:sp>
        <p:nvSpPr>
          <p:cNvPr id="1942" name="Google Shape;1942;p95"/>
          <p:cNvSpPr txBox="1"/>
          <p:nvPr>
            <p:ph idx="1" type="body"/>
          </p:nvPr>
        </p:nvSpPr>
        <p:spPr>
          <a:xfrm>
            <a:off x="3814200" y="3164400"/>
            <a:ext cx="50058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Haa. Tigidhadu waa 'odd' ama 'not odd', taas oo macneheedu yahay wadarta (total) 'odd' (20) iyo wadarta (total) 'not odd' (19) waxay siinaysaa tirada guud ee tigidhada raffle-ka (39).</a:t>
            </a:r>
            <a:endParaRPr sz="2000">
              <a:latin typeface="Kalam"/>
              <a:ea typeface="Kalam"/>
              <a:cs typeface="Kalam"/>
              <a:sym typeface="Kalam"/>
            </a:endParaRPr>
          </a:p>
        </p:txBody>
      </p:sp>
      <p:sp>
        <p:nvSpPr>
          <p:cNvPr id="1943" name="Google Shape;1943;p95"/>
          <p:cNvSpPr/>
          <p:nvPr/>
        </p:nvSpPr>
        <p:spPr>
          <a:xfrm>
            <a:off x="2878725" y="3797361"/>
            <a:ext cx="687000" cy="306300"/>
          </a:xfrm>
          <a:prstGeom prst="roundRect">
            <a:avLst>
              <a:gd fmla="val 16667" name="adj"/>
            </a:avLst>
          </a:prstGeom>
          <a:no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7" name="Shape 1947"/>
        <p:cNvGrpSpPr/>
        <p:nvPr/>
      </p:nvGrpSpPr>
      <p:grpSpPr>
        <a:xfrm>
          <a:off x="0" y="0"/>
          <a:ext cx="0" cy="0"/>
          <a:chOff x="0" y="0"/>
          <a:chExt cx="0" cy="0"/>
        </a:xfrm>
      </p:grpSpPr>
      <p:sp>
        <p:nvSpPr>
          <p:cNvPr id="1948" name="Google Shape;1948;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Joogtaynta (Frequency) jaantuska laba-jibbaaran (two-way table)</a:t>
            </a:r>
            <a:endParaRPr/>
          </a:p>
        </p:txBody>
      </p:sp>
      <p:pic>
        <p:nvPicPr>
          <p:cNvPr id="1949" name="Google Shape;1949;p96"/>
          <p:cNvPicPr preferRelativeResize="0"/>
          <p:nvPr/>
        </p:nvPicPr>
        <p:blipFill>
          <a:blip r:embed="rId4">
            <a:alphaModFix/>
          </a:blip>
          <a:stretch>
            <a:fillRect/>
          </a:stretch>
        </p:blipFill>
        <p:spPr>
          <a:xfrm>
            <a:off x="7928159" y="738963"/>
            <a:ext cx="777007" cy="896096"/>
          </a:xfrm>
          <a:prstGeom prst="rect">
            <a:avLst/>
          </a:prstGeom>
          <a:noFill/>
          <a:ln>
            <a:noFill/>
          </a:ln>
        </p:spPr>
      </p:pic>
      <p:grpSp>
        <p:nvGrpSpPr>
          <p:cNvPr id="1950" name="Google Shape;1950;p96"/>
          <p:cNvGrpSpPr/>
          <p:nvPr/>
        </p:nvGrpSpPr>
        <p:grpSpPr>
          <a:xfrm>
            <a:off x="526125" y="1978325"/>
            <a:ext cx="3089100" cy="2169000"/>
            <a:chOff x="5578500" y="933000"/>
            <a:chExt cx="3089100" cy="2169000"/>
          </a:xfrm>
        </p:grpSpPr>
        <p:cxnSp>
          <p:nvCxnSpPr>
            <p:cNvPr id="1951" name="Google Shape;1951;p96"/>
            <p:cNvCxnSpPr/>
            <p:nvPr/>
          </p:nvCxnSpPr>
          <p:spPr>
            <a:xfrm>
              <a:off x="65367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1952" name="Google Shape;1952;p96"/>
            <p:cNvCxnSpPr/>
            <p:nvPr/>
          </p:nvCxnSpPr>
          <p:spPr>
            <a:xfrm>
              <a:off x="7221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1953" name="Google Shape;1953;p96"/>
            <p:cNvCxnSpPr/>
            <p:nvPr/>
          </p:nvCxnSpPr>
          <p:spPr>
            <a:xfrm>
              <a:off x="79056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1954" name="Google Shape;1954;p96"/>
            <p:cNvCxnSpPr/>
            <p:nvPr/>
          </p:nvCxnSpPr>
          <p:spPr>
            <a:xfrm rot="10800000">
              <a:off x="5578575" y="1569800"/>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1955" name="Google Shape;1955;p96"/>
            <p:cNvCxnSpPr/>
            <p:nvPr/>
          </p:nvCxnSpPr>
          <p:spPr>
            <a:xfrm rot="10800000">
              <a:off x="5578575" y="2069185"/>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1956" name="Google Shape;1956;p96"/>
            <p:cNvCxnSpPr/>
            <p:nvPr/>
          </p:nvCxnSpPr>
          <p:spPr>
            <a:xfrm rot="10800000">
              <a:off x="5578500" y="2720925"/>
              <a:ext cx="3089100" cy="0"/>
            </a:xfrm>
            <a:prstGeom prst="straightConnector1">
              <a:avLst/>
            </a:prstGeom>
            <a:noFill/>
            <a:ln cap="flat" cmpd="sng" w="38100">
              <a:solidFill>
                <a:schemeClr val="dk1"/>
              </a:solidFill>
              <a:prstDash val="solid"/>
              <a:round/>
              <a:headEnd len="med" w="med" type="none"/>
              <a:tailEnd len="med" w="med" type="none"/>
            </a:ln>
          </p:spPr>
        </p:cxnSp>
      </p:grpSp>
      <p:sp>
        <p:nvSpPr>
          <p:cNvPr id="1957" name="Google Shape;1957;p96"/>
          <p:cNvSpPr txBox="1"/>
          <p:nvPr>
            <p:ph idx="1" type="body"/>
          </p:nvPr>
        </p:nvSpPr>
        <p:spPr>
          <a:xfrm>
            <a:off x="1745618" y="2713057"/>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800"/>
          </a:p>
        </p:txBody>
      </p:sp>
      <p:sp>
        <p:nvSpPr>
          <p:cNvPr id="1958" name="Google Shape;1958;p96"/>
          <p:cNvSpPr txBox="1"/>
          <p:nvPr>
            <p:ph idx="1" type="body"/>
          </p:nvPr>
        </p:nvSpPr>
        <p:spPr>
          <a:xfrm>
            <a:off x="2384803" y="2722575"/>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14</a:t>
            </a:r>
            <a:endParaRPr>
              <a:latin typeface="Kalam"/>
              <a:ea typeface="Kalam"/>
              <a:cs typeface="Kalam"/>
              <a:sym typeface="Kalam"/>
            </a:endParaRPr>
          </a:p>
        </p:txBody>
      </p:sp>
      <p:sp>
        <p:nvSpPr>
          <p:cNvPr id="1959" name="Google Shape;1959;p96"/>
          <p:cNvSpPr txBox="1"/>
          <p:nvPr>
            <p:ph idx="1" type="body"/>
          </p:nvPr>
        </p:nvSpPr>
        <p:spPr>
          <a:xfrm>
            <a:off x="2384805" y="3294900"/>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13</a:t>
            </a:r>
            <a:endParaRPr sz="1800"/>
          </a:p>
        </p:txBody>
      </p:sp>
      <p:cxnSp>
        <p:nvCxnSpPr>
          <p:cNvPr id="1960" name="Google Shape;1960;p96"/>
          <p:cNvCxnSpPr/>
          <p:nvPr/>
        </p:nvCxnSpPr>
        <p:spPr>
          <a:xfrm>
            <a:off x="3615225" y="1978325"/>
            <a:ext cx="0" cy="2179200"/>
          </a:xfrm>
          <a:prstGeom prst="straightConnector1">
            <a:avLst/>
          </a:prstGeom>
          <a:noFill/>
          <a:ln cap="flat" cmpd="sng" w="38100">
            <a:solidFill>
              <a:schemeClr val="dk1"/>
            </a:solidFill>
            <a:prstDash val="solid"/>
            <a:round/>
            <a:headEnd len="med" w="med" type="none"/>
            <a:tailEnd len="med" w="med" type="none"/>
          </a:ln>
        </p:spPr>
      </p:cxnSp>
      <p:cxnSp>
        <p:nvCxnSpPr>
          <p:cNvPr id="1961" name="Google Shape;1961;p96"/>
          <p:cNvCxnSpPr/>
          <p:nvPr/>
        </p:nvCxnSpPr>
        <p:spPr>
          <a:xfrm rot="10800000">
            <a:off x="526350" y="4147250"/>
            <a:ext cx="3112200" cy="0"/>
          </a:xfrm>
          <a:prstGeom prst="straightConnector1">
            <a:avLst/>
          </a:prstGeom>
          <a:noFill/>
          <a:ln cap="flat" cmpd="sng" w="38100">
            <a:solidFill>
              <a:schemeClr val="dk1"/>
            </a:solidFill>
            <a:prstDash val="solid"/>
            <a:round/>
            <a:headEnd len="med" w="med" type="none"/>
            <a:tailEnd len="med" w="med" type="none"/>
          </a:ln>
        </p:spPr>
      </p:cxnSp>
      <p:sp>
        <p:nvSpPr>
          <p:cNvPr id="1962" name="Google Shape;1962;p96"/>
          <p:cNvSpPr txBox="1"/>
          <p:nvPr>
            <p:ph idx="1" type="body"/>
          </p:nvPr>
        </p:nvSpPr>
        <p:spPr>
          <a:xfrm>
            <a:off x="3109502" y="2732100"/>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
        <p:nvSpPr>
          <p:cNvPr id="1963" name="Google Shape;1963;p96"/>
          <p:cNvSpPr txBox="1"/>
          <p:nvPr>
            <p:ph idx="1" type="body"/>
          </p:nvPr>
        </p:nvSpPr>
        <p:spPr>
          <a:xfrm>
            <a:off x="3105081" y="327585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19</a:t>
            </a:r>
            <a:endParaRPr sz="1800"/>
          </a:p>
        </p:txBody>
      </p:sp>
      <p:sp>
        <p:nvSpPr>
          <p:cNvPr id="1964" name="Google Shape;1964;p96"/>
          <p:cNvSpPr txBox="1"/>
          <p:nvPr>
            <p:ph idx="1" type="body"/>
          </p:nvPr>
        </p:nvSpPr>
        <p:spPr>
          <a:xfrm>
            <a:off x="3060375" y="380490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39</a:t>
            </a:r>
            <a:endParaRPr sz="2000">
              <a:latin typeface="Kalam"/>
              <a:ea typeface="Kalam"/>
              <a:cs typeface="Kalam"/>
              <a:sym typeface="Kalam"/>
            </a:endParaRPr>
          </a:p>
        </p:txBody>
      </p:sp>
      <p:sp>
        <p:nvSpPr>
          <p:cNvPr id="1965" name="Google Shape;1965;p96"/>
          <p:cNvSpPr txBox="1"/>
          <p:nvPr>
            <p:ph idx="1" type="body"/>
          </p:nvPr>
        </p:nvSpPr>
        <p:spPr>
          <a:xfrm>
            <a:off x="2941970" y="22248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1966" name="Google Shape;1966;p96"/>
          <p:cNvSpPr txBox="1"/>
          <p:nvPr>
            <p:ph idx="1" type="body"/>
          </p:nvPr>
        </p:nvSpPr>
        <p:spPr>
          <a:xfrm>
            <a:off x="708295" y="38048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1967" name="Google Shape;1967;p96"/>
          <p:cNvSpPr txBox="1"/>
          <p:nvPr>
            <p:ph idx="1" type="body"/>
          </p:nvPr>
        </p:nvSpPr>
        <p:spPr>
          <a:xfrm>
            <a:off x="3814200" y="1945200"/>
            <a:ext cx="5005800" cy="42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Wuxuu si qayb ahaan u buuxiyay jaantuskan laba-jibbaaran (two-way table).</a:t>
            </a:r>
            <a:endParaRPr sz="1800"/>
          </a:p>
          <a:p>
            <a:pPr indent="0" lvl="0" marL="0" rtl="0" algn="l">
              <a:spcBef>
                <a:spcPts val="1000"/>
              </a:spcBef>
              <a:spcAft>
                <a:spcPts val="1000"/>
              </a:spcAft>
              <a:buNone/>
            </a:pPr>
            <a:r>
              <a:rPr lang="en-GB" sz="1100">
                <a:latin typeface="Lexend"/>
              </a:rPr>
              <a:t>Ma jiraan macluumaad ku filan oo lagu dhammaystiro?</a:t>
            </a:r>
            <a:endParaRPr sz="1800"/>
          </a:p>
        </p:txBody>
      </p:sp>
      <p:sp>
        <p:nvSpPr>
          <p:cNvPr id="1968" name="Google Shape;1968;p96"/>
          <p:cNvSpPr txBox="1"/>
          <p:nvPr>
            <p:ph idx="1" type="body"/>
          </p:nvPr>
        </p:nvSpPr>
        <p:spPr>
          <a:xfrm>
            <a:off x="3814200" y="3164400"/>
            <a:ext cx="50058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Marka waxaan ognahay inay jiraan wadar (total) 20 tigidh oo 'odd' ah, oo 6 ka mid ah yihiin 'yellow'. Tani waxay ka dhigan tahay in 14 tigidh oo 'odd' ah ay yihiin 'not yellow'.</a:t>
            </a:r>
            <a:endParaRPr sz="2000">
              <a:latin typeface="Kalam"/>
              <a:ea typeface="Kalam"/>
              <a:cs typeface="Kalam"/>
              <a:sym typeface="Kalam"/>
            </a:endParaRPr>
          </a:p>
        </p:txBody>
      </p:sp>
      <p:sp>
        <p:nvSpPr>
          <p:cNvPr id="1969" name="Google Shape;1969;p96"/>
          <p:cNvSpPr txBox="1"/>
          <p:nvPr>
            <p:ph idx="1" type="body"/>
          </p:nvPr>
        </p:nvSpPr>
        <p:spPr>
          <a:xfrm>
            <a:off x="1742118" y="2227478"/>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t>
            </a:r>
            <a:endParaRPr sz="1800"/>
          </a:p>
        </p:txBody>
      </p:sp>
      <p:sp>
        <p:nvSpPr>
          <p:cNvPr id="1970" name="Google Shape;1970;p96"/>
          <p:cNvSpPr txBox="1"/>
          <p:nvPr>
            <p:ph idx="1" type="body"/>
          </p:nvPr>
        </p:nvSpPr>
        <p:spPr>
          <a:xfrm>
            <a:off x="2197745" y="2225003"/>
            <a:ext cx="628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not Y</a:t>
            </a:r>
            <a:endParaRPr sz="1800"/>
          </a:p>
        </p:txBody>
      </p:sp>
      <p:sp>
        <p:nvSpPr>
          <p:cNvPr id="1971" name="Google Shape;1971;p96"/>
          <p:cNvSpPr txBox="1"/>
          <p:nvPr>
            <p:ph idx="1" type="body"/>
          </p:nvPr>
        </p:nvSpPr>
        <p:spPr>
          <a:xfrm>
            <a:off x="564225" y="27333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odd</a:t>
            </a:r>
            <a:endParaRPr sz="1800"/>
          </a:p>
        </p:txBody>
      </p:sp>
      <p:sp>
        <p:nvSpPr>
          <p:cNvPr id="1972" name="Google Shape;1972;p96"/>
          <p:cNvSpPr txBox="1"/>
          <p:nvPr>
            <p:ph idx="1" type="body"/>
          </p:nvPr>
        </p:nvSpPr>
        <p:spPr>
          <a:xfrm>
            <a:off x="555901" y="3097650"/>
            <a:ext cx="931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not odd (even)</a:t>
            </a:r>
            <a:endParaRPr sz="1800"/>
          </a:p>
        </p:txBody>
      </p:sp>
      <p:sp>
        <p:nvSpPr>
          <p:cNvPr id="1973" name="Google Shape;1973;p96"/>
          <p:cNvSpPr txBox="1"/>
          <p:nvPr>
            <p:ph idx="1" type="body"/>
          </p:nvPr>
        </p:nvSpPr>
        <p:spPr>
          <a:xfrm>
            <a:off x="324000" y="738975"/>
            <a:ext cx="75375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Axmed wuxuu qabanqaabinayaa raffle samafal. Tigidhadu waa yellow, blue ama pink mid kastana wuxuu leeyahay lambar 3-god (3 digit). Wuxuu go'aansaday inuu tixgeliyo laba dhacdo (events): in tigidhku yahay yellow (Y), iyo in tigidhku leeyahay lambar odd ah.</a:t>
            </a:r>
            <a:endParaRPr sz="1800"/>
          </a:p>
        </p:txBody>
      </p:sp>
      <p:sp>
        <p:nvSpPr>
          <p:cNvPr id="1974" name="Google Shape;1974;p96"/>
          <p:cNvSpPr/>
          <p:nvPr/>
        </p:nvSpPr>
        <p:spPr>
          <a:xfrm>
            <a:off x="2158732" y="2672121"/>
            <a:ext cx="687000" cy="384600"/>
          </a:xfrm>
          <a:prstGeom prst="roundRect">
            <a:avLst>
              <a:gd fmla="val 16667" name="adj"/>
            </a:avLst>
          </a:prstGeom>
          <a:no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8" name="Shape 1978"/>
        <p:cNvGrpSpPr/>
        <p:nvPr/>
      </p:nvGrpSpPr>
      <p:grpSpPr>
        <a:xfrm>
          <a:off x="0" y="0"/>
          <a:ext cx="0" cy="0"/>
          <a:chOff x="0" y="0"/>
          <a:chExt cx="0" cy="0"/>
        </a:xfrm>
      </p:grpSpPr>
      <p:sp>
        <p:nvSpPr>
          <p:cNvPr id="1979" name="Google Shape;1979;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Joogtaynta (Frequency) jaantuska laba-jibbaaran (two-way table)</a:t>
            </a:r>
            <a:endParaRPr/>
          </a:p>
        </p:txBody>
      </p:sp>
      <p:pic>
        <p:nvPicPr>
          <p:cNvPr id="1980" name="Google Shape;1980;p97"/>
          <p:cNvPicPr preferRelativeResize="0"/>
          <p:nvPr/>
        </p:nvPicPr>
        <p:blipFill>
          <a:blip r:embed="rId4">
            <a:alphaModFix/>
          </a:blip>
          <a:stretch>
            <a:fillRect/>
          </a:stretch>
        </p:blipFill>
        <p:spPr>
          <a:xfrm>
            <a:off x="7928159" y="738963"/>
            <a:ext cx="777007" cy="896096"/>
          </a:xfrm>
          <a:prstGeom prst="rect">
            <a:avLst/>
          </a:prstGeom>
          <a:noFill/>
          <a:ln>
            <a:noFill/>
          </a:ln>
        </p:spPr>
      </p:pic>
      <p:grpSp>
        <p:nvGrpSpPr>
          <p:cNvPr id="1981" name="Google Shape;1981;p97"/>
          <p:cNvGrpSpPr/>
          <p:nvPr/>
        </p:nvGrpSpPr>
        <p:grpSpPr>
          <a:xfrm>
            <a:off x="526125" y="1978325"/>
            <a:ext cx="3089100" cy="2169000"/>
            <a:chOff x="5578500" y="933000"/>
            <a:chExt cx="3089100" cy="2169000"/>
          </a:xfrm>
        </p:grpSpPr>
        <p:cxnSp>
          <p:nvCxnSpPr>
            <p:cNvPr id="1982" name="Google Shape;1982;p97"/>
            <p:cNvCxnSpPr/>
            <p:nvPr/>
          </p:nvCxnSpPr>
          <p:spPr>
            <a:xfrm>
              <a:off x="65367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1983" name="Google Shape;1983;p97"/>
            <p:cNvCxnSpPr/>
            <p:nvPr/>
          </p:nvCxnSpPr>
          <p:spPr>
            <a:xfrm>
              <a:off x="7221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1984" name="Google Shape;1984;p97"/>
            <p:cNvCxnSpPr/>
            <p:nvPr/>
          </p:nvCxnSpPr>
          <p:spPr>
            <a:xfrm>
              <a:off x="79056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1985" name="Google Shape;1985;p97"/>
            <p:cNvCxnSpPr/>
            <p:nvPr/>
          </p:nvCxnSpPr>
          <p:spPr>
            <a:xfrm rot="10800000">
              <a:off x="5578575" y="1569800"/>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1986" name="Google Shape;1986;p97"/>
            <p:cNvCxnSpPr/>
            <p:nvPr/>
          </p:nvCxnSpPr>
          <p:spPr>
            <a:xfrm rot="10800000">
              <a:off x="5578575" y="2069185"/>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1987" name="Google Shape;1987;p97"/>
            <p:cNvCxnSpPr/>
            <p:nvPr/>
          </p:nvCxnSpPr>
          <p:spPr>
            <a:xfrm rot="10800000">
              <a:off x="5578500" y="2720925"/>
              <a:ext cx="3089100" cy="0"/>
            </a:xfrm>
            <a:prstGeom prst="straightConnector1">
              <a:avLst/>
            </a:prstGeom>
            <a:noFill/>
            <a:ln cap="flat" cmpd="sng" w="38100">
              <a:solidFill>
                <a:schemeClr val="dk1"/>
              </a:solidFill>
              <a:prstDash val="solid"/>
              <a:round/>
              <a:headEnd len="med" w="med" type="none"/>
              <a:tailEnd len="med" w="med" type="none"/>
            </a:ln>
          </p:spPr>
        </p:cxnSp>
      </p:grpSp>
      <p:sp>
        <p:nvSpPr>
          <p:cNvPr id="1988" name="Google Shape;1988;p97"/>
          <p:cNvSpPr txBox="1"/>
          <p:nvPr>
            <p:ph idx="1" type="body"/>
          </p:nvPr>
        </p:nvSpPr>
        <p:spPr>
          <a:xfrm>
            <a:off x="1745618" y="2713057"/>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800"/>
          </a:p>
        </p:txBody>
      </p:sp>
      <p:sp>
        <p:nvSpPr>
          <p:cNvPr id="1989" name="Google Shape;1989;p97"/>
          <p:cNvSpPr txBox="1"/>
          <p:nvPr>
            <p:ph idx="1" type="body"/>
          </p:nvPr>
        </p:nvSpPr>
        <p:spPr>
          <a:xfrm>
            <a:off x="2384803" y="2722575"/>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14</a:t>
            </a:r>
            <a:endParaRPr>
              <a:latin typeface="Kalam"/>
              <a:ea typeface="Kalam"/>
              <a:cs typeface="Kalam"/>
              <a:sym typeface="Kalam"/>
            </a:endParaRPr>
          </a:p>
        </p:txBody>
      </p:sp>
      <p:sp>
        <p:nvSpPr>
          <p:cNvPr id="1990" name="Google Shape;1990;p97"/>
          <p:cNvSpPr txBox="1"/>
          <p:nvPr>
            <p:ph idx="1" type="body"/>
          </p:nvPr>
        </p:nvSpPr>
        <p:spPr>
          <a:xfrm>
            <a:off x="1745618" y="32758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a:t>
            </a:r>
            <a:endParaRPr sz="2000">
              <a:latin typeface="Kalam"/>
              <a:ea typeface="Kalam"/>
              <a:cs typeface="Kalam"/>
              <a:sym typeface="Kalam"/>
            </a:endParaRPr>
          </a:p>
        </p:txBody>
      </p:sp>
      <p:sp>
        <p:nvSpPr>
          <p:cNvPr id="1991" name="Google Shape;1991;p97"/>
          <p:cNvSpPr txBox="1"/>
          <p:nvPr>
            <p:ph idx="1" type="body"/>
          </p:nvPr>
        </p:nvSpPr>
        <p:spPr>
          <a:xfrm>
            <a:off x="2384805" y="3294900"/>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13</a:t>
            </a:r>
            <a:endParaRPr sz="1800"/>
          </a:p>
        </p:txBody>
      </p:sp>
      <p:cxnSp>
        <p:nvCxnSpPr>
          <p:cNvPr id="1992" name="Google Shape;1992;p97"/>
          <p:cNvCxnSpPr/>
          <p:nvPr/>
        </p:nvCxnSpPr>
        <p:spPr>
          <a:xfrm>
            <a:off x="3615225" y="1978325"/>
            <a:ext cx="0" cy="2179200"/>
          </a:xfrm>
          <a:prstGeom prst="straightConnector1">
            <a:avLst/>
          </a:prstGeom>
          <a:noFill/>
          <a:ln cap="flat" cmpd="sng" w="38100">
            <a:solidFill>
              <a:schemeClr val="dk1"/>
            </a:solidFill>
            <a:prstDash val="solid"/>
            <a:round/>
            <a:headEnd len="med" w="med" type="none"/>
            <a:tailEnd len="med" w="med" type="none"/>
          </a:ln>
        </p:spPr>
      </p:cxnSp>
      <p:cxnSp>
        <p:nvCxnSpPr>
          <p:cNvPr id="1993" name="Google Shape;1993;p97"/>
          <p:cNvCxnSpPr/>
          <p:nvPr/>
        </p:nvCxnSpPr>
        <p:spPr>
          <a:xfrm rot="10800000">
            <a:off x="526350" y="4147250"/>
            <a:ext cx="3112200" cy="0"/>
          </a:xfrm>
          <a:prstGeom prst="straightConnector1">
            <a:avLst/>
          </a:prstGeom>
          <a:noFill/>
          <a:ln cap="flat" cmpd="sng" w="38100">
            <a:solidFill>
              <a:schemeClr val="dk1"/>
            </a:solidFill>
            <a:prstDash val="solid"/>
            <a:round/>
            <a:headEnd len="med" w="med" type="none"/>
            <a:tailEnd len="med" w="med" type="none"/>
          </a:ln>
        </p:spPr>
      </p:cxnSp>
      <p:sp>
        <p:nvSpPr>
          <p:cNvPr id="1994" name="Google Shape;1994;p97"/>
          <p:cNvSpPr txBox="1"/>
          <p:nvPr>
            <p:ph idx="1" type="body"/>
          </p:nvPr>
        </p:nvSpPr>
        <p:spPr>
          <a:xfrm>
            <a:off x="3109502" y="2732100"/>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
        <p:nvSpPr>
          <p:cNvPr id="1995" name="Google Shape;1995;p97"/>
          <p:cNvSpPr txBox="1"/>
          <p:nvPr>
            <p:ph idx="1" type="body"/>
          </p:nvPr>
        </p:nvSpPr>
        <p:spPr>
          <a:xfrm>
            <a:off x="3105081" y="327585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19</a:t>
            </a:r>
            <a:endParaRPr sz="1800"/>
          </a:p>
        </p:txBody>
      </p:sp>
      <p:sp>
        <p:nvSpPr>
          <p:cNvPr id="1996" name="Google Shape;1996;p97"/>
          <p:cNvSpPr txBox="1"/>
          <p:nvPr>
            <p:ph idx="1" type="body"/>
          </p:nvPr>
        </p:nvSpPr>
        <p:spPr>
          <a:xfrm>
            <a:off x="3060375" y="380490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39</a:t>
            </a:r>
            <a:endParaRPr sz="2000">
              <a:latin typeface="Kalam"/>
              <a:ea typeface="Kalam"/>
              <a:cs typeface="Kalam"/>
              <a:sym typeface="Kalam"/>
            </a:endParaRPr>
          </a:p>
        </p:txBody>
      </p:sp>
      <p:sp>
        <p:nvSpPr>
          <p:cNvPr id="1997" name="Google Shape;1997;p97"/>
          <p:cNvSpPr txBox="1"/>
          <p:nvPr>
            <p:ph idx="1" type="body"/>
          </p:nvPr>
        </p:nvSpPr>
        <p:spPr>
          <a:xfrm>
            <a:off x="2941970" y="22248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1998" name="Google Shape;1998;p97"/>
          <p:cNvSpPr txBox="1"/>
          <p:nvPr>
            <p:ph idx="1" type="body"/>
          </p:nvPr>
        </p:nvSpPr>
        <p:spPr>
          <a:xfrm>
            <a:off x="708295" y="38048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1999" name="Google Shape;1999;p97"/>
          <p:cNvSpPr txBox="1"/>
          <p:nvPr>
            <p:ph idx="1" type="body"/>
          </p:nvPr>
        </p:nvSpPr>
        <p:spPr>
          <a:xfrm>
            <a:off x="3814200" y="1945200"/>
            <a:ext cx="5005800" cy="42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Wuxuu si qayb ahaan u buuxiyay jaantuskan laba-jibbaaran (two-way table).</a:t>
            </a:r>
            <a:endParaRPr sz="1800"/>
          </a:p>
          <a:p>
            <a:pPr indent="0" lvl="0" marL="0" rtl="0" algn="l">
              <a:spcBef>
                <a:spcPts val="1000"/>
              </a:spcBef>
              <a:spcAft>
                <a:spcPts val="1000"/>
              </a:spcAft>
              <a:buNone/>
            </a:pPr>
            <a:r>
              <a:rPr lang="en-GB" sz="1100">
                <a:latin typeface="Lexend"/>
              </a:rPr>
              <a:t>Ma jiraan macluumaad ku filan oo lagu dhammaystiro?</a:t>
            </a:r>
            <a:endParaRPr sz="1800"/>
          </a:p>
        </p:txBody>
      </p:sp>
      <p:sp>
        <p:nvSpPr>
          <p:cNvPr id="2000" name="Google Shape;2000;p97"/>
          <p:cNvSpPr txBox="1"/>
          <p:nvPr>
            <p:ph idx="1" type="body"/>
          </p:nvPr>
        </p:nvSpPr>
        <p:spPr>
          <a:xfrm>
            <a:off x="3814200" y="3164400"/>
            <a:ext cx="50058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Sidoo kale, waxaa jira 19 tigidh oo 'not odd' ah, 13 ka mid ahna waa 'not yellow', taas oo macneheedu yahay in 6 ka mid ah tigidhada 'not odd' ay yihiin 'yellow'.</a:t>
            </a:r>
            <a:endParaRPr sz="2000">
              <a:latin typeface="Kalam"/>
              <a:ea typeface="Kalam"/>
              <a:cs typeface="Kalam"/>
              <a:sym typeface="Kalam"/>
            </a:endParaRPr>
          </a:p>
        </p:txBody>
      </p:sp>
      <p:sp>
        <p:nvSpPr>
          <p:cNvPr id="2001" name="Google Shape;2001;p97"/>
          <p:cNvSpPr txBox="1"/>
          <p:nvPr>
            <p:ph idx="1" type="body"/>
          </p:nvPr>
        </p:nvSpPr>
        <p:spPr>
          <a:xfrm>
            <a:off x="1742118" y="2227478"/>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t>
            </a:r>
            <a:endParaRPr sz="1800"/>
          </a:p>
        </p:txBody>
      </p:sp>
      <p:sp>
        <p:nvSpPr>
          <p:cNvPr id="2002" name="Google Shape;2002;p97"/>
          <p:cNvSpPr txBox="1"/>
          <p:nvPr>
            <p:ph idx="1" type="body"/>
          </p:nvPr>
        </p:nvSpPr>
        <p:spPr>
          <a:xfrm>
            <a:off x="2197745" y="2225003"/>
            <a:ext cx="628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not Y</a:t>
            </a:r>
            <a:endParaRPr sz="1800"/>
          </a:p>
        </p:txBody>
      </p:sp>
      <p:sp>
        <p:nvSpPr>
          <p:cNvPr id="2003" name="Google Shape;2003;p97"/>
          <p:cNvSpPr txBox="1"/>
          <p:nvPr>
            <p:ph idx="1" type="body"/>
          </p:nvPr>
        </p:nvSpPr>
        <p:spPr>
          <a:xfrm>
            <a:off x="564225" y="27333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khayaali (odd)</a:t>
            </a:r>
            <a:endParaRPr sz="1800"/>
          </a:p>
        </p:txBody>
      </p:sp>
      <p:sp>
        <p:nvSpPr>
          <p:cNvPr id="2004" name="Google Shape;2004;p97"/>
          <p:cNvSpPr txBox="1"/>
          <p:nvPr>
            <p:ph idx="1" type="body"/>
          </p:nvPr>
        </p:nvSpPr>
        <p:spPr>
          <a:xfrm>
            <a:off x="555901" y="3097650"/>
            <a:ext cx="931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khayali ahayn (even)</a:t>
            </a:r>
            <a:endParaRPr sz="1800"/>
          </a:p>
        </p:txBody>
      </p:sp>
      <p:sp>
        <p:nvSpPr>
          <p:cNvPr id="2005" name="Google Shape;2005;p97"/>
          <p:cNvSpPr txBox="1"/>
          <p:nvPr>
            <p:ph idx="1" type="body"/>
          </p:nvPr>
        </p:nvSpPr>
        <p:spPr>
          <a:xfrm>
            <a:off x="324000" y="738975"/>
            <a:ext cx="75375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Axmed wuxuu qabanqaabinayaa raffle samafal. Tigidhada waa huruud, buluug ama casaan, mid kastana wuxuu leeyahay lambar 3-god ah. Wuxuu go'aansaday inuu tixgeliyo laba dhacdo: in tigidhku yahay huruud (Y), iyo in tigidhku leeyahay lambar khayaali ah.</a:t>
            </a:r>
            <a:endParaRPr sz="1800"/>
          </a:p>
        </p:txBody>
      </p:sp>
      <p:sp>
        <p:nvSpPr>
          <p:cNvPr id="2006" name="Google Shape;2006;p97"/>
          <p:cNvSpPr/>
          <p:nvPr/>
        </p:nvSpPr>
        <p:spPr>
          <a:xfrm>
            <a:off x="1485532" y="3219821"/>
            <a:ext cx="687000" cy="384600"/>
          </a:xfrm>
          <a:prstGeom prst="roundRect">
            <a:avLst>
              <a:gd fmla="val 16667" name="adj"/>
            </a:avLst>
          </a:prstGeom>
          <a:no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98"/>
          <p:cNvSpPr txBox="1"/>
          <p:nvPr>
            <p:ph idx="1" type="body"/>
          </p:nvPr>
        </p:nvSpPr>
        <p:spPr>
          <a:xfrm>
            <a:off x="324000" y="738975"/>
            <a:ext cx="7537500" cy="7224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Axmed wuxuu qabanqaabinayaa raffle samafal. Tigidhada waa huruud, buluug ama casaan, mid kastana wuxuu leeyahay lambar 3-god ah. Wuxuu go'aansaday inuu tixgeliyo laba dhacdo: in tigidhku yahay huruud (Y), iyo in tigidhku leeyahay lambar khayaali ah.</a:t>
            </a:r>
            <a:endParaRPr sz="1800"/>
          </a:p>
        </p:txBody>
      </p:sp>
      <p:sp>
        <p:nvSpPr>
          <p:cNvPr id="2012" name="Google Shape;2012;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noqnoqoshada (Frequency) ee jaantus laba-jibbaaran (two-way table)</a:t>
            </a:r>
            <a:endParaRPr/>
          </a:p>
        </p:txBody>
      </p:sp>
      <p:pic>
        <p:nvPicPr>
          <p:cNvPr id="2013" name="Google Shape;2013;p98"/>
          <p:cNvPicPr preferRelativeResize="0"/>
          <p:nvPr/>
        </p:nvPicPr>
        <p:blipFill>
          <a:blip r:embed="rId4">
            <a:alphaModFix/>
          </a:blip>
          <a:stretch>
            <a:fillRect/>
          </a:stretch>
        </p:blipFill>
        <p:spPr>
          <a:xfrm>
            <a:off x="7928159" y="738963"/>
            <a:ext cx="777007" cy="896096"/>
          </a:xfrm>
          <a:prstGeom prst="rect">
            <a:avLst/>
          </a:prstGeom>
          <a:noFill/>
          <a:ln>
            <a:noFill/>
          </a:ln>
        </p:spPr>
      </p:pic>
      <p:grpSp>
        <p:nvGrpSpPr>
          <p:cNvPr id="2014" name="Google Shape;2014;p98"/>
          <p:cNvGrpSpPr/>
          <p:nvPr/>
        </p:nvGrpSpPr>
        <p:grpSpPr>
          <a:xfrm>
            <a:off x="526125" y="1978325"/>
            <a:ext cx="3089100" cy="2169000"/>
            <a:chOff x="5578500" y="933000"/>
            <a:chExt cx="3089100" cy="2169000"/>
          </a:xfrm>
        </p:grpSpPr>
        <p:cxnSp>
          <p:nvCxnSpPr>
            <p:cNvPr id="2015" name="Google Shape;2015;p98"/>
            <p:cNvCxnSpPr/>
            <p:nvPr/>
          </p:nvCxnSpPr>
          <p:spPr>
            <a:xfrm>
              <a:off x="65367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016" name="Google Shape;2016;p98"/>
            <p:cNvCxnSpPr/>
            <p:nvPr/>
          </p:nvCxnSpPr>
          <p:spPr>
            <a:xfrm>
              <a:off x="7221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017" name="Google Shape;2017;p98"/>
            <p:cNvCxnSpPr/>
            <p:nvPr/>
          </p:nvCxnSpPr>
          <p:spPr>
            <a:xfrm>
              <a:off x="79056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2018" name="Google Shape;2018;p98"/>
            <p:cNvCxnSpPr/>
            <p:nvPr/>
          </p:nvCxnSpPr>
          <p:spPr>
            <a:xfrm rot="10800000">
              <a:off x="5578575" y="1569800"/>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2019" name="Google Shape;2019;p98"/>
            <p:cNvCxnSpPr/>
            <p:nvPr/>
          </p:nvCxnSpPr>
          <p:spPr>
            <a:xfrm rot="10800000">
              <a:off x="5578575" y="2069185"/>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2020" name="Google Shape;2020;p98"/>
            <p:cNvCxnSpPr/>
            <p:nvPr/>
          </p:nvCxnSpPr>
          <p:spPr>
            <a:xfrm rot="10800000">
              <a:off x="5578500" y="2720925"/>
              <a:ext cx="3089100" cy="0"/>
            </a:xfrm>
            <a:prstGeom prst="straightConnector1">
              <a:avLst/>
            </a:prstGeom>
            <a:noFill/>
            <a:ln cap="flat" cmpd="sng" w="38100">
              <a:solidFill>
                <a:schemeClr val="dk1"/>
              </a:solidFill>
              <a:prstDash val="solid"/>
              <a:round/>
              <a:headEnd len="med" w="med" type="none"/>
              <a:tailEnd len="med" w="med" type="none"/>
            </a:ln>
          </p:spPr>
        </p:cxnSp>
      </p:grpSp>
      <p:sp>
        <p:nvSpPr>
          <p:cNvPr id="2021" name="Google Shape;2021;p98"/>
          <p:cNvSpPr txBox="1"/>
          <p:nvPr>
            <p:ph idx="1" type="body"/>
          </p:nvPr>
        </p:nvSpPr>
        <p:spPr>
          <a:xfrm>
            <a:off x="1745618" y="2713057"/>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800"/>
          </a:p>
        </p:txBody>
      </p:sp>
      <p:sp>
        <p:nvSpPr>
          <p:cNvPr id="2022" name="Google Shape;2022;p98"/>
          <p:cNvSpPr txBox="1"/>
          <p:nvPr>
            <p:ph idx="1" type="body"/>
          </p:nvPr>
        </p:nvSpPr>
        <p:spPr>
          <a:xfrm>
            <a:off x="2384803" y="2722575"/>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14</a:t>
            </a:r>
            <a:endParaRPr>
              <a:latin typeface="Kalam"/>
              <a:ea typeface="Kalam"/>
              <a:cs typeface="Kalam"/>
              <a:sym typeface="Kalam"/>
            </a:endParaRPr>
          </a:p>
        </p:txBody>
      </p:sp>
      <p:sp>
        <p:nvSpPr>
          <p:cNvPr id="2023" name="Google Shape;2023;p98"/>
          <p:cNvSpPr txBox="1"/>
          <p:nvPr>
            <p:ph idx="1" type="body"/>
          </p:nvPr>
        </p:nvSpPr>
        <p:spPr>
          <a:xfrm>
            <a:off x="1745618" y="32758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a:t>
            </a:r>
            <a:endParaRPr sz="2000">
              <a:latin typeface="Kalam"/>
              <a:ea typeface="Kalam"/>
              <a:cs typeface="Kalam"/>
              <a:sym typeface="Kalam"/>
            </a:endParaRPr>
          </a:p>
        </p:txBody>
      </p:sp>
      <p:sp>
        <p:nvSpPr>
          <p:cNvPr id="2024" name="Google Shape;2024;p98"/>
          <p:cNvSpPr txBox="1"/>
          <p:nvPr>
            <p:ph idx="1" type="body"/>
          </p:nvPr>
        </p:nvSpPr>
        <p:spPr>
          <a:xfrm>
            <a:off x="2384805" y="3294900"/>
            <a:ext cx="256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13</a:t>
            </a:r>
            <a:endParaRPr sz="1800"/>
          </a:p>
        </p:txBody>
      </p:sp>
      <p:cxnSp>
        <p:nvCxnSpPr>
          <p:cNvPr id="2025" name="Google Shape;2025;p98"/>
          <p:cNvCxnSpPr/>
          <p:nvPr/>
        </p:nvCxnSpPr>
        <p:spPr>
          <a:xfrm>
            <a:off x="3615225" y="1978325"/>
            <a:ext cx="0" cy="2179200"/>
          </a:xfrm>
          <a:prstGeom prst="straightConnector1">
            <a:avLst/>
          </a:prstGeom>
          <a:noFill/>
          <a:ln cap="flat" cmpd="sng" w="38100">
            <a:solidFill>
              <a:schemeClr val="dk1"/>
            </a:solidFill>
            <a:prstDash val="solid"/>
            <a:round/>
            <a:headEnd len="med" w="med" type="none"/>
            <a:tailEnd len="med" w="med" type="none"/>
          </a:ln>
        </p:spPr>
      </p:cxnSp>
      <p:cxnSp>
        <p:nvCxnSpPr>
          <p:cNvPr id="2026" name="Google Shape;2026;p98"/>
          <p:cNvCxnSpPr/>
          <p:nvPr/>
        </p:nvCxnSpPr>
        <p:spPr>
          <a:xfrm rot="10800000">
            <a:off x="526350" y="4147250"/>
            <a:ext cx="3112200" cy="0"/>
          </a:xfrm>
          <a:prstGeom prst="straightConnector1">
            <a:avLst/>
          </a:prstGeom>
          <a:noFill/>
          <a:ln cap="flat" cmpd="sng" w="38100">
            <a:solidFill>
              <a:schemeClr val="dk1"/>
            </a:solidFill>
            <a:prstDash val="solid"/>
            <a:round/>
            <a:headEnd len="med" w="med" type="none"/>
            <a:tailEnd len="med" w="med" type="none"/>
          </a:ln>
        </p:spPr>
      </p:cxnSp>
      <p:sp>
        <p:nvSpPr>
          <p:cNvPr id="2027" name="Google Shape;2027;p98"/>
          <p:cNvSpPr txBox="1"/>
          <p:nvPr>
            <p:ph idx="1" type="body"/>
          </p:nvPr>
        </p:nvSpPr>
        <p:spPr>
          <a:xfrm>
            <a:off x="3109502" y="2732100"/>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
        <p:nvSpPr>
          <p:cNvPr id="2028" name="Google Shape;2028;p98"/>
          <p:cNvSpPr txBox="1"/>
          <p:nvPr>
            <p:ph idx="1" type="body"/>
          </p:nvPr>
        </p:nvSpPr>
        <p:spPr>
          <a:xfrm>
            <a:off x="3105081" y="327585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19</a:t>
            </a:r>
            <a:endParaRPr sz="1800"/>
          </a:p>
        </p:txBody>
      </p:sp>
      <p:sp>
        <p:nvSpPr>
          <p:cNvPr id="2029" name="Google Shape;2029;p98"/>
          <p:cNvSpPr txBox="1"/>
          <p:nvPr>
            <p:ph idx="1" type="body"/>
          </p:nvPr>
        </p:nvSpPr>
        <p:spPr>
          <a:xfrm>
            <a:off x="3060375" y="380490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39</a:t>
            </a:r>
            <a:endParaRPr sz="2000">
              <a:latin typeface="Kalam"/>
              <a:ea typeface="Kalam"/>
              <a:cs typeface="Kalam"/>
              <a:sym typeface="Kalam"/>
            </a:endParaRPr>
          </a:p>
        </p:txBody>
      </p:sp>
      <p:sp>
        <p:nvSpPr>
          <p:cNvPr id="2030" name="Google Shape;2030;p98"/>
          <p:cNvSpPr txBox="1"/>
          <p:nvPr>
            <p:ph idx="1" type="body"/>
          </p:nvPr>
        </p:nvSpPr>
        <p:spPr>
          <a:xfrm>
            <a:off x="2941970" y="22248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2031" name="Google Shape;2031;p98"/>
          <p:cNvSpPr txBox="1"/>
          <p:nvPr>
            <p:ph idx="1" type="body"/>
          </p:nvPr>
        </p:nvSpPr>
        <p:spPr>
          <a:xfrm>
            <a:off x="708295" y="38048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2032" name="Google Shape;2032;p98"/>
          <p:cNvSpPr txBox="1"/>
          <p:nvPr>
            <p:ph idx="1" type="body"/>
          </p:nvPr>
        </p:nvSpPr>
        <p:spPr>
          <a:xfrm>
            <a:off x="3814200" y="1945200"/>
            <a:ext cx="5005800" cy="42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Wuxuu si qayb ahaan u buuxiyay jaantuskan laba-jibbaaran.</a:t>
            </a:r>
            <a:endParaRPr sz="1800"/>
          </a:p>
          <a:p>
            <a:pPr indent="0" lvl="0" marL="0" rtl="0" algn="l">
              <a:spcBef>
                <a:spcPts val="1000"/>
              </a:spcBef>
              <a:spcAft>
                <a:spcPts val="1000"/>
              </a:spcAft>
              <a:buNone/>
            </a:pPr>
            <a:r>
              <a:rPr lang="en-GB" sz="1100">
                <a:latin typeface="Lexend"/>
              </a:rPr>
              <a:t>Ma jiraan macluumaad ku filan oo lagu dhammaystiro?</a:t>
            </a:r>
            <a:endParaRPr sz="1800"/>
          </a:p>
        </p:txBody>
      </p:sp>
      <p:sp>
        <p:nvSpPr>
          <p:cNvPr id="2033" name="Google Shape;2033;p98"/>
          <p:cNvSpPr txBox="1"/>
          <p:nvPr>
            <p:ph idx="1" type="body"/>
          </p:nvPr>
        </p:nvSpPr>
        <p:spPr>
          <a:xfrm>
            <a:off x="3814200" y="3041611"/>
            <a:ext cx="50058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Kadib, tirada guud ee tigidhada 'huruud' waa la xisaabin karaa, iyo tirada guud ee tigidhada 'aan huruud ahayn' waa la xisaabin karaa.</a:t>
            </a:r>
            <a:endParaRPr sz="2000">
              <a:latin typeface="Kalam"/>
              <a:ea typeface="Kalam"/>
              <a:cs typeface="Kalam"/>
              <a:sym typeface="Kalam"/>
            </a:endParaRPr>
          </a:p>
        </p:txBody>
      </p:sp>
      <p:sp>
        <p:nvSpPr>
          <p:cNvPr id="2034" name="Google Shape;2034;p98"/>
          <p:cNvSpPr txBox="1"/>
          <p:nvPr>
            <p:ph idx="1" type="body"/>
          </p:nvPr>
        </p:nvSpPr>
        <p:spPr>
          <a:xfrm>
            <a:off x="1745624" y="380925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12</a:t>
            </a:r>
            <a:endParaRPr sz="2000">
              <a:latin typeface="Kalam"/>
              <a:ea typeface="Kalam"/>
              <a:cs typeface="Kalam"/>
              <a:sym typeface="Kalam"/>
            </a:endParaRPr>
          </a:p>
        </p:txBody>
      </p:sp>
      <p:sp>
        <p:nvSpPr>
          <p:cNvPr id="2035" name="Google Shape;2035;p98"/>
          <p:cNvSpPr txBox="1"/>
          <p:nvPr>
            <p:ph idx="1" type="body"/>
          </p:nvPr>
        </p:nvSpPr>
        <p:spPr>
          <a:xfrm>
            <a:off x="2336200" y="3809250"/>
            <a:ext cx="304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27</a:t>
            </a:r>
            <a:endParaRPr sz="2000">
              <a:latin typeface="Kalam"/>
              <a:ea typeface="Kalam"/>
              <a:cs typeface="Kalam"/>
              <a:sym typeface="Kalam"/>
            </a:endParaRPr>
          </a:p>
        </p:txBody>
      </p:sp>
      <p:sp>
        <p:nvSpPr>
          <p:cNvPr id="2036" name="Google Shape;2036;p98"/>
          <p:cNvSpPr txBox="1"/>
          <p:nvPr>
            <p:ph idx="1" type="body"/>
          </p:nvPr>
        </p:nvSpPr>
        <p:spPr>
          <a:xfrm>
            <a:off x="3690450" y="1968604"/>
            <a:ext cx="5129400" cy="2279100"/>
          </a:xfrm>
          <a:prstGeom prst="rect">
            <a:avLst/>
          </a:prstGeom>
          <a:solidFill>
            <a:schemeClr val="lt1"/>
          </a:solidFill>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Sida jaantuskan laba-jibbaaran loo buuxiyay waxay noqon kartaa mid ka duwan.</a:t>
            </a:r>
            <a:endParaRPr sz="1800"/>
          </a:p>
          <a:p>
            <a:pPr indent="0" lvl="0" marL="0" rtl="0" algn="l">
              <a:lnSpc>
                <a:spcPct val="100000"/>
              </a:lnSpc>
              <a:spcBef>
                <a:spcPts val="1000"/>
              </a:spcBef>
              <a:spcAft>
                <a:spcPts val="0"/>
              </a:spcAft>
              <a:buNone/>
            </a:pPr>
            <a:r>
              <a:rPr lang="en-GB" sz="1100">
                <a:latin typeface="Lexend"/>
              </a:rPr>
              <a:t>Haddii aad taqaan laba qiime (value) oo ku yaal saf ama tiir kasta, waxaad heli kartaa qiimaha saddexaad.</a:t>
            </a:r>
            <a:endParaRPr sz="1800"/>
          </a:p>
          <a:p>
            <a:pPr indent="0" lvl="0" marL="0" rtl="0" algn="l">
              <a:lnSpc>
                <a:spcPct val="100000"/>
              </a:lnSpc>
              <a:spcBef>
                <a:spcPts val="1000"/>
              </a:spcBef>
              <a:spcAft>
                <a:spcPts val="1000"/>
              </a:spcAft>
              <a:buNone/>
            </a:pPr>
            <a:r>
              <a:rPr lang="en-GB" sz="1100">
                <a:latin typeface="Lexend"/>
              </a:rPr>
              <a:t>Qiimaha ugu dambeeya wuxuu had iyo jeer u shaqayn karaa is-hubin (self check) iyadoo laga xisaabinayo safka iyo tiirka labadaba si loo hubiyo inay isku mid yihiin.</a:t>
            </a:r>
            <a:endParaRPr sz="1800"/>
          </a:p>
        </p:txBody>
      </p:sp>
      <p:sp>
        <p:nvSpPr>
          <p:cNvPr id="2037" name="Google Shape;2037;p98"/>
          <p:cNvSpPr txBox="1"/>
          <p:nvPr>
            <p:ph idx="1" type="body"/>
          </p:nvPr>
        </p:nvSpPr>
        <p:spPr>
          <a:xfrm>
            <a:off x="1742118" y="2227478"/>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t>
            </a:r>
            <a:endParaRPr sz="1800"/>
          </a:p>
        </p:txBody>
      </p:sp>
      <p:sp>
        <p:nvSpPr>
          <p:cNvPr id="2038" name="Google Shape;2038;p98"/>
          <p:cNvSpPr txBox="1"/>
          <p:nvPr>
            <p:ph idx="1" type="body"/>
          </p:nvPr>
        </p:nvSpPr>
        <p:spPr>
          <a:xfrm>
            <a:off x="2197745" y="2225003"/>
            <a:ext cx="628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Y ahayn</a:t>
            </a:r>
            <a:endParaRPr sz="1800"/>
          </a:p>
        </p:txBody>
      </p:sp>
      <p:sp>
        <p:nvSpPr>
          <p:cNvPr id="2039" name="Google Shape;2039;p98"/>
          <p:cNvSpPr txBox="1"/>
          <p:nvPr>
            <p:ph idx="1" type="body"/>
          </p:nvPr>
        </p:nvSpPr>
        <p:spPr>
          <a:xfrm>
            <a:off x="564225" y="27333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khayaali (odd)</a:t>
            </a:r>
            <a:endParaRPr sz="1800"/>
          </a:p>
        </p:txBody>
      </p:sp>
      <p:sp>
        <p:nvSpPr>
          <p:cNvPr id="2040" name="Google Shape;2040;p98"/>
          <p:cNvSpPr txBox="1"/>
          <p:nvPr>
            <p:ph idx="1" type="body"/>
          </p:nvPr>
        </p:nvSpPr>
        <p:spPr>
          <a:xfrm>
            <a:off x="555901" y="3097650"/>
            <a:ext cx="931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khayali ahayn (even)</a:t>
            </a:r>
            <a:endParaRPr sz="1800"/>
          </a:p>
        </p:txBody>
      </p:sp>
      <p:sp>
        <p:nvSpPr>
          <p:cNvPr id="2041" name="Google Shape;2041;p98"/>
          <p:cNvSpPr/>
          <p:nvPr/>
        </p:nvSpPr>
        <p:spPr>
          <a:xfrm>
            <a:off x="2150618" y="3786452"/>
            <a:ext cx="687000" cy="384600"/>
          </a:xfrm>
          <a:prstGeom prst="roundRect">
            <a:avLst>
              <a:gd fmla="val 16667" name="adj"/>
            </a:avLst>
          </a:prstGeom>
          <a:no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2" name="Google Shape;2042;p98"/>
          <p:cNvSpPr/>
          <p:nvPr/>
        </p:nvSpPr>
        <p:spPr>
          <a:xfrm>
            <a:off x="1485518" y="3790577"/>
            <a:ext cx="687000" cy="384600"/>
          </a:xfrm>
          <a:prstGeom prst="roundRect">
            <a:avLst>
              <a:gd fmla="val 16667" name="adj"/>
            </a:avLst>
          </a:prstGeom>
          <a:no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3" name="Google Shape;2043;p98"/>
          <p:cNvSpPr txBox="1"/>
          <p:nvPr/>
        </p:nvSpPr>
        <p:spPr>
          <a:xfrm>
            <a:off x="329025" y="4383600"/>
            <a:ext cx="81162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Hubi inay isku darkoodu yihiin wadarta guud. 12 + 27 = 39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7" name="Shape 2047"/>
        <p:cNvGrpSpPr/>
        <p:nvPr/>
      </p:nvGrpSpPr>
      <p:grpSpPr>
        <a:xfrm>
          <a:off x="0" y="0"/>
          <a:ext cx="0" cy="0"/>
          <a:chOff x="0" y="0"/>
          <a:chExt cx="0" cy="0"/>
        </a:xfrm>
      </p:grpSpPr>
      <p:sp>
        <p:nvSpPr>
          <p:cNvPr id="2048" name="Google Shape;2048;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noqnoqoshada (Frequency) ee jaantus laba-jibbaaran (two-way table)</a:t>
            </a:r>
            <a:endParaRPr/>
          </a:p>
        </p:txBody>
      </p:sp>
      <p:sp>
        <p:nvSpPr>
          <p:cNvPr id="2049" name="Google Shape;2049;p99"/>
          <p:cNvSpPr txBox="1"/>
          <p:nvPr>
            <p:ph idx="1" type="body"/>
          </p:nvPr>
        </p:nvSpPr>
        <p:spPr>
          <a:xfrm>
            <a:off x="324000" y="738963"/>
            <a:ext cx="83145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Halkan waxaa ah jaantus laba-jibbaaran oo qayb ahaan buuxsamay oo ku saabsan cabbirka kabaha iyo kooxda sanadka ee dugsiga. Kee ayaa marka hore la xisaabin karaa?</a:t>
            </a:r>
            <a:br>
              <a:rPr lang="en-GB" sz="1800"/>
            </a:br>
            <a:r>
              <a:rPr lang="en-GB" sz="1100">
                <a:latin typeface="Lexend"/>
              </a:rPr>
              <a:t/>
            </a:r>
            <a:endParaRPr sz="1800"/>
          </a:p>
        </p:txBody>
      </p:sp>
      <p:sp>
        <p:nvSpPr>
          <p:cNvPr id="2050" name="Google Shape;2050;p99"/>
          <p:cNvSpPr txBox="1"/>
          <p:nvPr>
            <p:ph idx="1" type="body"/>
          </p:nvPr>
        </p:nvSpPr>
        <p:spPr>
          <a:xfrm>
            <a:off x="5145575" y="1653375"/>
            <a:ext cx="36453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ardayda 'sanadka 9' ee leh cagaha 'aan ahayn size 7'.</a:t>
            </a:r>
            <a:endParaRPr sz="1800"/>
          </a:p>
        </p:txBody>
      </p:sp>
      <p:grpSp>
        <p:nvGrpSpPr>
          <p:cNvPr id="2051" name="Google Shape;2051;p99"/>
          <p:cNvGrpSpPr/>
          <p:nvPr/>
        </p:nvGrpSpPr>
        <p:grpSpPr>
          <a:xfrm>
            <a:off x="373725" y="1978325"/>
            <a:ext cx="3089100" cy="2169000"/>
            <a:chOff x="5578500" y="933000"/>
            <a:chExt cx="3089100" cy="2169000"/>
          </a:xfrm>
        </p:grpSpPr>
        <p:cxnSp>
          <p:nvCxnSpPr>
            <p:cNvPr id="2052" name="Google Shape;2052;p99"/>
            <p:cNvCxnSpPr/>
            <p:nvPr/>
          </p:nvCxnSpPr>
          <p:spPr>
            <a:xfrm>
              <a:off x="65367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053" name="Google Shape;2053;p99"/>
            <p:cNvCxnSpPr/>
            <p:nvPr/>
          </p:nvCxnSpPr>
          <p:spPr>
            <a:xfrm>
              <a:off x="7221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054" name="Google Shape;2054;p99"/>
            <p:cNvCxnSpPr/>
            <p:nvPr/>
          </p:nvCxnSpPr>
          <p:spPr>
            <a:xfrm>
              <a:off x="79056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2055" name="Google Shape;2055;p99"/>
            <p:cNvCxnSpPr/>
            <p:nvPr/>
          </p:nvCxnSpPr>
          <p:spPr>
            <a:xfrm rot="10800000">
              <a:off x="5578575" y="1569800"/>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2056" name="Google Shape;2056;p99"/>
            <p:cNvCxnSpPr/>
            <p:nvPr/>
          </p:nvCxnSpPr>
          <p:spPr>
            <a:xfrm rot="10800000">
              <a:off x="5578575" y="2069185"/>
              <a:ext cx="3070200" cy="0"/>
            </a:xfrm>
            <a:prstGeom prst="straightConnector1">
              <a:avLst/>
            </a:prstGeom>
            <a:noFill/>
            <a:ln cap="flat" cmpd="sng" w="38100">
              <a:solidFill>
                <a:schemeClr val="dk1"/>
              </a:solidFill>
              <a:prstDash val="solid"/>
              <a:round/>
              <a:headEnd len="med" w="med" type="none"/>
              <a:tailEnd len="med" w="med" type="none"/>
            </a:ln>
          </p:spPr>
        </p:cxnSp>
        <p:cxnSp>
          <p:nvCxnSpPr>
            <p:cNvPr id="2057" name="Google Shape;2057;p99"/>
            <p:cNvCxnSpPr/>
            <p:nvPr/>
          </p:nvCxnSpPr>
          <p:spPr>
            <a:xfrm rot="10800000">
              <a:off x="5578500" y="2720925"/>
              <a:ext cx="3089100" cy="0"/>
            </a:xfrm>
            <a:prstGeom prst="straightConnector1">
              <a:avLst/>
            </a:prstGeom>
            <a:noFill/>
            <a:ln cap="flat" cmpd="sng" w="38100">
              <a:solidFill>
                <a:schemeClr val="dk1"/>
              </a:solidFill>
              <a:prstDash val="solid"/>
              <a:round/>
              <a:headEnd len="med" w="med" type="none"/>
              <a:tailEnd len="med" w="med" type="none"/>
            </a:ln>
          </p:spPr>
        </p:cxnSp>
      </p:grpSp>
      <p:sp>
        <p:nvSpPr>
          <p:cNvPr id="2058" name="Google Shape;2058;p99"/>
          <p:cNvSpPr txBox="1"/>
          <p:nvPr>
            <p:ph idx="1" type="body"/>
          </p:nvPr>
        </p:nvSpPr>
        <p:spPr>
          <a:xfrm>
            <a:off x="1463575" y="1979575"/>
            <a:ext cx="4701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size 7</a:t>
            </a:r>
            <a:r>
              <a:rPr lang="en-GB" sz="1100">
                <a:latin typeface="Lexend"/>
              </a:rPr>
              <a:t/>
            </a:r>
            <a:endParaRPr sz="1800"/>
          </a:p>
        </p:txBody>
      </p:sp>
      <p:sp>
        <p:nvSpPr>
          <p:cNvPr id="2059" name="Google Shape;2059;p99"/>
          <p:cNvSpPr txBox="1"/>
          <p:nvPr>
            <p:ph idx="1" type="body"/>
          </p:nvPr>
        </p:nvSpPr>
        <p:spPr>
          <a:xfrm>
            <a:off x="2064647" y="1979825"/>
            <a:ext cx="628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size 7 ahayn</a:t>
            </a:r>
            <a:endParaRPr sz="1800"/>
          </a:p>
        </p:txBody>
      </p:sp>
      <p:sp>
        <p:nvSpPr>
          <p:cNvPr id="2060" name="Google Shape;2060;p99"/>
          <p:cNvSpPr txBox="1"/>
          <p:nvPr>
            <p:ph idx="1" type="body"/>
          </p:nvPr>
        </p:nvSpPr>
        <p:spPr>
          <a:xfrm>
            <a:off x="411825" y="2733300"/>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sanadka 9</a:t>
            </a:r>
            <a:r>
              <a:rPr lang="en-GB" sz="1100">
                <a:latin typeface="Lexend"/>
              </a:rPr>
              <a:t/>
            </a:r>
            <a:endParaRPr sz="1800"/>
          </a:p>
        </p:txBody>
      </p:sp>
      <p:sp>
        <p:nvSpPr>
          <p:cNvPr id="2061" name="Google Shape;2061;p99"/>
          <p:cNvSpPr txBox="1"/>
          <p:nvPr>
            <p:ph idx="1" type="body"/>
          </p:nvPr>
        </p:nvSpPr>
        <p:spPr>
          <a:xfrm>
            <a:off x="403488" y="3097646"/>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aha sanadka 9</a:t>
            </a:r>
            <a:endParaRPr sz="1800"/>
          </a:p>
        </p:txBody>
      </p:sp>
      <p:sp>
        <p:nvSpPr>
          <p:cNvPr id="2062" name="Google Shape;2062;p99"/>
          <p:cNvSpPr txBox="1"/>
          <p:nvPr>
            <p:ph idx="1" type="body"/>
          </p:nvPr>
        </p:nvSpPr>
        <p:spPr>
          <a:xfrm>
            <a:off x="1517032" y="2713050"/>
            <a:ext cx="3576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64</a:t>
            </a:r>
            <a:endParaRPr sz="1800"/>
          </a:p>
        </p:txBody>
      </p:sp>
      <p:sp>
        <p:nvSpPr>
          <p:cNvPr id="2063" name="Google Shape;2063;p99"/>
          <p:cNvSpPr txBox="1"/>
          <p:nvPr>
            <p:ph idx="1" type="body"/>
          </p:nvPr>
        </p:nvSpPr>
        <p:spPr>
          <a:xfrm>
            <a:off x="2150451" y="3304425"/>
            <a:ext cx="457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552</a:t>
            </a:r>
            <a:endParaRPr sz="1800"/>
          </a:p>
        </p:txBody>
      </p:sp>
      <p:cxnSp>
        <p:nvCxnSpPr>
          <p:cNvPr id="2064" name="Google Shape;2064;p99"/>
          <p:cNvCxnSpPr/>
          <p:nvPr/>
        </p:nvCxnSpPr>
        <p:spPr>
          <a:xfrm>
            <a:off x="3462825" y="1978325"/>
            <a:ext cx="0" cy="2179200"/>
          </a:xfrm>
          <a:prstGeom prst="straightConnector1">
            <a:avLst/>
          </a:prstGeom>
          <a:noFill/>
          <a:ln cap="flat" cmpd="sng" w="38100">
            <a:solidFill>
              <a:schemeClr val="dk1"/>
            </a:solidFill>
            <a:prstDash val="solid"/>
            <a:round/>
            <a:headEnd len="med" w="med" type="none"/>
            <a:tailEnd len="med" w="med" type="none"/>
          </a:ln>
        </p:spPr>
      </p:cxnSp>
      <p:cxnSp>
        <p:nvCxnSpPr>
          <p:cNvPr id="2065" name="Google Shape;2065;p99"/>
          <p:cNvCxnSpPr/>
          <p:nvPr/>
        </p:nvCxnSpPr>
        <p:spPr>
          <a:xfrm rot="10800000">
            <a:off x="373950" y="4147250"/>
            <a:ext cx="3112200" cy="0"/>
          </a:xfrm>
          <a:prstGeom prst="straightConnector1">
            <a:avLst/>
          </a:prstGeom>
          <a:noFill/>
          <a:ln cap="flat" cmpd="sng" w="38100">
            <a:solidFill>
              <a:schemeClr val="dk1"/>
            </a:solidFill>
            <a:prstDash val="solid"/>
            <a:round/>
            <a:headEnd len="med" w="med" type="none"/>
            <a:tailEnd len="med" w="med" type="none"/>
          </a:ln>
        </p:spPr>
      </p:cxnSp>
      <p:sp>
        <p:nvSpPr>
          <p:cNvPr id="2066" name="Google Shape;2066;p99"/>
          <p:cNvSpPr txBox="1"/>
          <p:nvPr>
            <p:ph idx="1" type="body"/>
          </p:nvPr>
        </p:nvSpPr>
        <p:spPr>
          <a:xfrm>
            <a:off x="2886000" y="3294900"/>
            <a:ext cx="457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714</a:t>
            </a:r>
            <a:endParaRPr sz="1800"/>
          </a:p>
        </p:txBody>
      </p:sp>
      <p:sp>
        <p:nvSpPr>
          <p:cNvPr id="2067" name="Google Shape;2067;p99"/>
          <p:cNvSpPr txBox="1"/>
          <p:nvPr>
            <p:ph idx="1" type="body"/>
          </p:nvPr>
        </p:nvSpPr>
        <p:spPr>
          <a:xfrm>
            <a:off x="2150450" y="3804900"/>
            <a:ext cx="457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601</a:t>
            </a:r>
            <a:endParaRPr sz="1800"/>
          </a:p>
        </p:txBody>
      </p:sp>
      <p:sp>
        <p:nvSpPr>
          <p:cNvPr id="2068" name="Google Shape;2068;p99"/>
          <p:cNvSpPr txBox="1"/>
          <p:nvPr>
            <p:ph idx="1" type="body"/>
          </p:nvPr>
        </p:nvSpPr>
        <p:spPr>
          <a:xfrm>
            <a:off x="2789570" y="22818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2069" name="Google Shape;2069;p99"/>
          <p:cNvSpPr txBox="1"/>
          <p:nvPr>
            <p:ph idx="1" type="body"/>
          </p:nvPr>
        </p:nvSpPr>
        <p:spPr>
          <a:xfrm>
            <a:off x="555895" y="38048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grpSp>
        <p:nvGrpSpPr>
          <p:cNvPr id="2070" name="Google Shape;2070;p99"/>
          <p:cNvGrpSpPr/>
          <p:nvPr/>
        </p:nvGrpSpPr>
        <p:grpSpPr>
          <a:xfrm>
            <a:off x="4343391" y="1715775"/>
            <a:ext cx="457200" cy="457200"/>
            <a:chOff x="1020916" y="1442088"/>
            <a:chExt cx="457200" cy="457200"/>
          </a:xfrm>
        </p:grpSpPr>
        <p:pic>
          <p:nvPicPr>
            <p:cNvPr id="2071" name="Google Shape;2071;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72" name="Google Shape;2072;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73" name="Google Shape;2073;p99"/>
          <p:cNvGrpSpPr/>
          <p:nvPr/>
        </p:nvGrpSpPr>
        <p:grpSpPr>
          <a:xfrm>
            <a:off x="4343391" y="2547600"/>
            <a:ext cx="457200" cy="457200"/>
            <a:chOff x="1020916" y="1442088"/>
            <a:chExt cx="457200" cy="457200"/>
          </a:xfrm>
        </p:grpSpPr>
        <p:pic>
          <p:nvPicPr>
            <p:cNvPr id="2074" name="Google Shape;2074;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75" name="Google Shape;2075;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76" name="Google Shape;2076;p99"/>
          <p:cNvGrpSpPr/>
          <p:nvPr/>
        </p:nvGrpSpPr>
        <p:grpSpPr>
          <a:xfrm>
            <a:off x="4343391" y="3379425"/>
            <a:ext cx="457200" cy="457200"/>
            <a:chOff x="1020916" y="1442088"/>
            <a:chExt cx="457200" cy="457200"/>
          </a:xfrm>
        </p:grpSpPr>
        <p:pic>
          <p:nvPicPr>
            <p:cNvPr id="2077" name="Google Shape;2077;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78" name="Google Shape;2078;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79" name="Google Shape;2079;p99"/>
          <p:cNvGrpSpPr/>
          <p:nvPr/>
        </p:nvGrpSpPr>
        <p:grpSpPr>
          <a:xfrm>
            <a:off x="4343391" y="4167600"/>
            <a:ext cx="457200" cy="457200"/>
            <a:chOff x="1020916" y="1442088"/>
            <a:chExt cx="457200" cy="457200"/>
          </a:xfrm>
        </p:grpSpPr>
        <p:pic>
          <p:nvPicPr>
            <p:cNvPr id="2080" name="Google Shape;2080;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81" name="Google Shape;2081;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2082" name="Google Shape;2082;p99"/>
          <p:cNvSpPr txBox="1"/>
          <p:nvPr>
            <p:ph idx="1" type="body"/>
          </p:nvPr>
        </p:nvSpPr>
        <p:spPr>
          <a:xfrm>
            <a:off x="5145575" y="2523300"/>
            <a:ext cx="36453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guud ee ardayda 'sanadka 9'.</a:t>
            </a:r>
            <a:endParaRPr sz="1800"/>
          </a:p>
        </p:txBody>
      </p:sp>
      <p:sp>
        <p:nvSpPr>
          <p:cNvPr id="2083" name="Google Shape;2083;p99"/>
          <p:cNvSpPr txBox="1"/>
          <p:nvPr>
            <p:ph idx="1" type="body"/>
          </p:nvPr>
        </p:nvSpPr>
        <p:spPr>
          <a:xfrm>
            <a:off x="5145575" y="3393225"/>
            <a:ext cx="36453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ardayda 'ma aha sanadka 9' ee cagta 'size 7' leh.</a:t>
            </a:r>
            <a:endParaRPr sz="1800"/>
          </a:p>
        </p:txBody>
      </p:sp>
      <p:sp>
        <p:nvSpPr>
          <p:cNvPr id="2084" name="Google Shape;2084;p99"/>
          <p:cNvSpPr txBox="1"/>
          <p:nvPr>
            <p:ph idx="1" type="body"/>
          </p:nvPr>
        </p:nvSpPr>
        <p:spPr>
          <a:xfrm>
            <a:off x="5145575" y="4181400"/>
            <a:ext cx="3645300" cy="42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guud ee ardayda.</a:t>
            </a:r>
            <a:endParaRPr sz="1800"/>
          </a:p>
        </p:txBody>
      </p:sp>
      <p:pic>
        <p:nvPicPr>
          <p:cNvPr id="2085" name="Google Shape;2085;p99"/>
          <p:cNvPicPr preferRelativeResize="0"/>
          <p:nvPr/>
        </p:nvPicPr>
        <p:blipFill>
          <a:blip r:embed="rId4">
            <a:alphaModFix/>
          </a:blip>
          <a:stretch>
            <a:fillRect/>
          </a:stretch>
        </p:blipFill>
        <p:spPr>
          <a:xfrm>
            <a:off x="7585083" y="1950450"/>
            <a:ext cx="396000" cy="419100"/>
          </a:xfrm>
          <a:prstGeom prst="rect">
            <a:avLst/>
          </a:prstGeom>
          <a:noFill/>
          <a:ln>
            <a:noFill/>
          </a:ln>
        </p:spPr>
      </p:pic>
      <p:pic>
        <p:nvPicPr>
          <p:cNvPr id="2086" name="Google Shape;2086;p99"/>
          <p:cNvPicPr preferRelativeResize="0"/>
          <p:nvPr/>
        </p:nvPicPr>
        <p:blipFill>
          <a:blip r:embed="rId4">
            <a:alphaModFix/>
          </a:blip>
          <a:stretch>
            <a:fillRect/>
          </a:stretch>
        </p:blipFill>
        <p:spPr>
          <a:xfrm>
            <a:off x="8242508" y="33576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0" name="Shape 2090"/>
        <p:cNvGrpSpPr/>
        <p:nvPr/>
      </p:nvGrpSpPr>
      <p:grpSpPr>
        <a:xfrm>
          <a:off x="0" y="0"/>
          <a:ext cx="0" cy="0"/>
          <a:chOff x="0" y="0"/>
          <a:chExt cx="0" cy="0"/>
        </a:xfrm>
      </p:grpSpPr>
      <p:sp>
        <p:nvSpPr>
          <p:cNvPr id="2091" name="Google Shape;2091;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Joogtaynta (Frequency) ee shaxda laba-geesoodka ah (two-way table)</a:t>
            </a:r>
            <a:endParaRPr/>
          </a:p>
        </p:txBody>
      </p:sp>
      <p:sp>
        <p:nvSpPr>
          <p:cNvPr id="2092" name="Google Shape;2092;p100"/>
          <p:cNvSpPr txBox="1"/>
          <p:nvPr>
            <p:ph idx="1" type="body"/>
          </p:nvPr>
        </p:nvSpPr>
        <p:spPr>
          <a:xfrm>
            <a:off x="324000" y="759300"/>
            <a:ext cx="8237700" cy="181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Tusaale (sample) random ah oo dadka ah ayaa la xulayaa iyadoo loo qoondeeyo tiro (integer) 1 ilaa 50 qof kasta, ka dibna lagu xulayo laba xeer. Xeerka 1 waa in tirada (integer) ay tahay tiro-ku-dhufasho (multiple) 10, xeerka 2 waa in tirada (integer) ay tahay tiro-ku-dhufasho (multiple) 4.</a:t>
            </a:r>
            <a:br>
              <a:rPr lang="en-GB" sz="2000"/>
            </a:br>
            <a:r>
              <a:rPr lang="en-GB" sz="1400">
                <a:latin typeface="Lexend"/>
              </a:rPr>
              <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2000"/>
          </a:p>
          <a:p>
            <a:pPr indent="0" lvl="0" marL="0" rtl="0" algn="l">
              <a:spcBef>
                <a:spcPts val="1000"/>
              </a:spcBef>
              <a:spcAft>
                <a:spcPts val="1000"/>
              </a:spcAft>
              <a:buNone/>
            </a:pPr>
            <a:r>
              <a:rPr>
                <a:latin typeface="Lexend"/>
              </a:rPr>
              <a:t/>
            </a:r>
            <a:endParaRPr sz="2000"/>
          </a:p>
        </p:txBody>
      </p:sp>
      <p:grpSp>
        <p:nvGrpSpPr>
          <p:cNvPr id="2093" name="Google Shape;2093;p100"/>
          <p:cNvGrpSpPr/>
          <p:nvPr/>
        </p:nvGrpSpPr>
        <p:grpSpPr>
          <a:xfrm>
            <a:off x="3354303" y="2206925"/>
            <a:ext cx="5296422" cy="2169000"/>
            <a:chOff x="4749078" y="933000"/>
            <a:chExt cx="5296422" cy="2169000"/>
          </a:xfrm>
        </p:grpSpPr>
        <p:cxnSp>
          <p:nvCxnSpPr>
            <p:cNvPr id="2094" name="Google Shape;2094;p100"/>
            <p:cNvCxnSpPr/>
            <p:nvPr/>
          </p:nvCxnSpPr>
          <p:spPr>
            <a:xfrm>
              <a:off x="63843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095" name="Google Shape;2095;p100"/>
            <p:cNvCxnSpPr/>
            <p:nvPr/>
          </p:nvCxnSpPr>
          <p:spPr>
            <a:xfrm>
              <a:off x="7602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096" name="Google Shape;2096;p100"/>
            <p:cNvCxnSpPr/>
            <p:nvPr/>
          </p:nvCxnSpPr>
          <p:spPr>
            <a:xfrm>
              <a:off x="92772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2097" name="Google Shape;2097;p100"/>
            <p:cNvCxnSpPr/>
            <p:nvPr/>
          </p:nvCxnSpPr>
          <p:spPr>
            <a:xfrm rot="10800000">
              <a:off x="4776978" y="1569800"/>
              <a:ext cx="5241300" cy="0"/>
            </a:xfrm>
            <a:prstGeom prst="straightConnector1">
              <a:avLst/>
            </a:prstGeom>
            <a:noFill/>
            <a:ln cap="flat" cmpd="sng" w="38100">
              <a:solidFill>
                <a:schemeClr val="dk1"/>
              </a:solidFill>
              <a:prstDash val="solid"/>
              <a:round/>
              <a:headEnd len="med" w="med" type="none"/>
              <a:tailEnd len="med" w="med" type="none"/>
            </a:ln>
          </p:spPr>
        </p:cxnSp>
        <p:cxnSp>
          <p:nvCxnSpPr>
            <p:cNvPr id="2098" name="Google Shape;2098;p100"/>
            <p:cNvCxnSpPr/>
            <p:nvPr/>
          </p:nvCxnSpPr>
          <p:spPr>
            <a:xfrm rot="10800000">
              <a:off x="4749078" y="2069185"/>
              <a:ext cx="5269200" cy="0"/>
            </a:xfrm>
            <a:prstGeom prst="straightConnector1">
              <a:avLst/>
            </a:prstGeom>
            <a:noFill/>
            <a:ln cap="flat" cmpd="sng" w="38100">
              <a:solidFill>
                <a:schemeClr val="dk1"/>
              </a:solidFill>
              <a:prstDash val="solid"/>
              <a:round/>
              <a:headEnd len="med" w="med" type="none"/>
              <a:tailEnd len="med" w="med" type="none"/>
            </a:ln>
          </p:spPr>
        </p:cxnSp>
        <p:cxnSp>
          <p:nvCxnSpPr>
            <p:cNvPr id="2099" name="Google Shape;2099;p100"/>
            <p:cNvCxnSpPr/>
            <p:nvPr/>
          </p:nvCxnSpPr>
          <p:spPr>
            <a:xfrm rot="10800000">
              <a:off x="4776900" y="2720925"/>
              <a:ext cx="5268600" cy="0"/>
            </a:xfrm>
            <a:prstGeom prst="straightConnector1">
              <a:avLst/>
            </a:prstGeom>
            <a:noFill/>
            <a:ln cap="flat" cmpd="sng" w="38100">
              <a:solidFill>
                <a:schemeClr val="dk1"/>
              </a:solidFill>
              <a:prstDash val="solid"/>
              <a:round/>
              <a:headEnd len="med" w="med" type="none"/>
              <a:tailEnd len="med" w="med" type="none"/>
            </a:ln>
          </p:spPr>
        </p:cxnSp>
      </p:grpSp>
      <p:sp>
        <p:nvSpPr>
          <p:cNvPr id="2100" name="Google Shape;2100;p100"/>
          <p:cNvSpPr txBox="1"/>
          <p:nvPr>
            <p:ph idx="4294967295" type="body"/>
          </p:nvPr>
        </p:nvSpPr>
        <p:spPr>
          <a:xfrm>
            <a:off x="5121175" y="2208175"/>
            <a:ext cx="942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tiro-ku-dhufasho (multiple) 10</a:t>
            </a:r>
            <a:endParaRPr sz="1800"/>
          </a:p>
        </p:txBody>
      </p:sp>
      <p:sp>
        <p:nvSpPr>
          <p:cNvPr id="2101" name="Google Shape;2101;p100"/>
          <p:cNvSpPr txBox="1"/>
          <p:nvPr>
            <p:ph idx="4294967295" type="body"/>
          </p:nvPr>
        </p:nvSpPr>
        <p:spPr>
          <a:xfrm>
            <a:off x="6246125" y="2208425"/>
            <a:ext cx="1540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aha tiro-ku-dhufasho (multiple) 10</a:t>
            </a:r>
            <a:r>
              <a:rPr lang="en-GB" sz="1100">
                <a:latin typeface="Lexend"/>
              </a:rPr>
              <a:t/>
            </a:r>
            <a:endParaRPr sz="1800"/>
          </a:p>
        </p:txBody>
      </p:sp>
      <p:sp>
        <p:nvSpPr>
          <p:cNvPr id="2102" name="Google Shape;2102;p100"/>
          <p:cNvSpPr txBox="1"/>
          <p:nvPr>
            <p:ph idx="4294967295" type="body"/>
          </p:nvPr>
        </p:nvSpPr>
        <p:spPr>
          <a:xfrm>
            <a:off x="3382200" y="2923800"/>
            <a:ext cx="16539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tiro-ku-dhufasho (multiple) 4</a:t>
            </a:r>
            <a:endParaRPr sz="1800"/>
          </a:p>
        </p:txBody>
      </p:sp>
      <p:sp>
        <p:nvSpPr>
          <p:cNvPr id="2103" name="Google Shape;2103;p100"/>
          <p:cNvSpPr txBox="1"/>
          <p:nvPr>
            <p:ph idx="4294967295" type="body"/>
          </p:nvPr>
        </p:nvSpPr>
        <p:spPr>
          <a:xfrm>
            <a:off x="3423288" y="3326250"/>
            <a:ext cx="1577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aha tiro-ku-dhufasho (multiple) 4</a:t>
            </a:r>
            <a:r>
              <a:rPr lang="en-GB" sz="1100">
                <a:latin typeface="Lexend"/>
              </a:rPr>
              <a:t/>
            </a:r>
            <a:endParaRPr sz="1800"/>
          </a:p>
        </p:txBody>
      </p:sp>
      <p:cxnSp>
        <p:nvCxnSpPr>
          <p:cNvPr id="2104" name="Google Shape;2104;p100"/>
          <p:cNvCxnSpPr/>
          <p:nvPr/>
        </p:nvCxnSpPr>
        <p:spPr>
          <a:xfrm rot="10800000">
            <a:off x="3382200" y="4375850"/>
            <a:ext cx="5268600" cy="0"/>
          </a:xfrm>
          <a:prstGeom prst="straightConnector1">
            <a:avLst/>
          </a:prstGeom>
          <a:noFill/>
          <a:ln cap="flat" cmpd="sng" w="38100">
            <a:solidFill>
              <a:schemeClr val="dk1"/>
            </a:solidFill>
            <a:prstDash val="solid"/>
            <a:round/>
            <a:headEnd len="med" w="med" type="none"/>
            <a:tailEnd len="med" w="med" type="none"/>
          </a:ln>
        </p:spPr>
      </p:cxnSp>
      <p:sp>
        <p:nvSpPr>
          <p:cNvPr id="2105" name="Google Shape;2105;p100"/>
          <p:cNvSpPr txBox="1"/>
          <p:nvPr>
            <p:ph idx="4294967295" type="body"/>
          </p:nvPr>
        </p:nvSpPr>
        <p:spPr>
          <a:xfrm>
            <a:off x="8142552" y="4033500"/>
            <a:ext cx="3081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endParaRPr sz="1800"/>
          </a:p>
        </p:txBody>
      </p:sp>
      <p:sp>
        <p:nvSpPr>
          <p:cNvPr id="2106" name="Google Shape;2106;p100"/>
          <p:cNvSpPr txBox="1"/>
          <p:nvPr>
            <p:ph idx="4294967295" type="body"/>
          </p:nvPr>
        </p:nvSpPr>
        <p:spPr>
          <a:xfrm>
            <a:off x="7971170" y="25104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2107" name="Google Shape;2107;p100"/>
          <p:cNvSpPr txBox="1"/>
          <p:nvPr>
            <p:ph idx="4294967295" type="body"/>
          </p:nvPr>
        </p:nvSpPr>
        <p:spPr>
          <a:xfrm>
            <a:off x="4365895" y="40334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cxnSp>
        <p:nvCxnSpPr>
          <p:cNvPr id="2108" name="Google Shape;2108;p100"/>
          <p:cNvCxnSpPr/>
          <p:nvPr/>
        </p:nvCxnSpPr>
        <p:spPr>
          <a:xfrm>
            <a:off x="8644425" y="2201825"/>
            <a:ext cx="0" cy="2179200"/>
          </a:xfrm>
          <a:prstGeom prst="straightConnector1">
            <a:avLst/>
          </a:prstGeom>
          <a:noFill/>
          <a:ln cap="flat" cmpd="sng" w="38100">
            <a:solidFill>
              <a:schemeClr val="dk1"/>
            </a:solidFill>
            <a:prstDash val="solid"/>
            <a:round/>
            <a:headEnd len="med" w="med" type="none"/>
            <a:tailEnd len="med" w="med" type="none"/>
          </a:ln>
        </p:spPr>
      </p:cxnSp>
      <p:sp>
        <p:nvSpPr>
          <p:cNvPr id="2109" name="Google Shape;2109;p100"/>
          <p:cNvSpPr txBox="1"/>
          <p:nvPr>
            <p:ph idx="1" type="body"/>
          </p:nvPr>
        </p:nvSpPr>
        <p:spPr>
          <a:xfrm>
            <a:off x="324000" y="2816800"/>
            <a:ext cx="3099300" cy="69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Buuxi shaxda laba-geesoodka ah (two-way table).</a:t>
            </a:r>
            <a:endParaRPr sz="2000"/>
          </a:p>
          <a:p>
            <a:pPr indent="0" lvl="0" marL="0" rtl="0" algn="l">
              <a:spcBef>
                <a:spcPts val="1000"/>
              </a:spcBef>
              <a:spcAft>
                <a:spcPts val="1000"/>
              </a:spcAft>
              <a:buNone/>
            </a:pPr>
            <a:r>
              <a:rPr>
                <a:latin typeface="Lexend"/>
              </a:rPr>
              <a:t/>
            </a:r>
            <a:endParaRPr sz="20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3" name="Shape 2113"/>
        <p:cNvGrpSpPr/>
        <p:nvPr/>
      </p:nvGrpSpPr>
      <p:grpSpPr>
        <a:xfrm>
          <a:off x="0" y="0"/>
          <a:ext cx="0" cy="0"/>
          <a:chOff x="0" y="0"/>
          <a:chExt cx="0" cy="0"/>
        </a:xfrm>
      </p:grpSpPr>
      <p:sp>
        <p:nvSpPr>
          <p:cNvPr id="2114" name="Google Shape;2114;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Joogtaynta (Frequency) ee shaxda laba-geesoodka ah (two-way table)</a:t>
            </a:r>
            <a:endParaRPr/>
          </a:p>
        </p:txBody>
      </p:sp>
      <p:sp>
        <p:nvSpPr>
          <p:cNvPr id="2115" name="Google Shape;2115;p101"/>
          <p:cNvSpPr txBox="1"/>
          <p:nvPr>
            <p:ph idx="1" type="body"/>
          </p:nvPr>
        </p:nvSpPr>
        <p:spPr>
          <a:xfrm>
            <a:off x="324000" y="759300"/>
            <a:ext cx="8237700" cy="181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 </a:t>
            </a:r>
            <a:endParaRPr sz="2000"/>
          </a:p>
          <a:p>
            <a:pPr indent="0" lvl="0" marL="0" rtl="0" algn="l">
              <a:spcBef>
                <a:spcPts val="1000"/>
              </a:spcBef>
              <a:spcAft>
                <a:spcPts val="1000"/>
              </a:spcAft>
              <a:buNone/>
            </a:pPr>
            <a:r>
              <a:rPr>
                <a:latin typeface="Lexend"/>
              </a:rPr>
              <a:t/>
            </a:r>
            <a:endParaRPr sz="2000"/>
          </a:p>
        </p:txBody>
      </p:sp>
      <p:grpSp>
        <p:nvGrpSpPr>
          <p:cNvPr id="2116" name="Google Shape;2116;p101"/>
          <p:cNvGrpSpPr/>
          <p:nvPr/>
        </p:nvGrpSpPr>
        <p:grpSpPr>
          <a:xfrm>
            <a:off x="3757876" y="2566298"/>
            <a:ext cx="4581749" cy="2169000"/>
            <a:chOff x="5076451" y="933000"/>
            <a:chExt cx="4581749" cy="2169000"/>
          </a:xfrm>
        </p:grpSpPr>
        <p:cxnSp>
          <p:nvCxnSpPr>
            <p:cNvPr id="2117" name="Google Shape;2117;p101"/>
            <p:cNvCxnSpPr/>
            <p:nvPr/>
          </p:nvCxnSpPr>
          <p:spPr>
            <a:xfrm>
              <a:off x="63843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118" name="Google Shape;2118;p101"/>
            <p:cNvCxnSpPr/>
            <p:nvPr/>
          </p:nvCxnSpPr>
          <p:spPr>
            <a:xfrm>
              <a:off x="7602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119" name="Google Shape;2119;p101"/>
            <p:cNvCxnSpPr/>
            <p:nvPr/>
          </p:nvCxnSpPr>
          <p:spPr>
            <a:xfrm>
              <a:off x="88962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2120" name="Google Shape;2120;p101"/>
            <p:cNvCxnSpPr/>
            <p:nvPr/>
          </p:nvCxnSpPr>
          <p:spPr>
            <a:xfrm rot="10800000">
              <a:off x="5100751" y="1569800"/>
              <a:ext cx="4533900" cy="0"/>
            </a:xfrm>
            <a:prstGeom prst="straightConnector1">
              <a:avLst/>
            </a:prstGeom>
            <a:noFill/>
            <a:ln cap="flat" cmpd="sng" w="38100">
              <a:solidFill>
                <a:schemeClr val="dk1"/>
              </a:solidFill>
              <a:prstDash val="solid"/>
              <a:round/>
              <a:headEnd len="med" w="med" type="none"/>
              <a:tailEnd len="med" w="med" type="none"/>
            </a:ln>
          </p:spPr>
        </p:cxnSp>
        <p:cxnSp>
          <p:nvCxnSpPr>
            <p:cNvPr id="2121" name="Google Shape;2121;p101"/>
            <p:cNvCxnSpPr/>
            <p:nvPr/>
          </p:nvCxnSpPr>
          <p:spPr>
            <a:xfrm rot="10800000">
              <a:off x="5076451" y="2069185"/>
              <a:ext cx="4558200" cy="0"/>
            </a:xfrm>
            <a:prstGeom prst="straightConnector1">
              <a:avLst/>
            </a:prstGeom>
            <a:noFill/>
            <a:ln cap="flat" cmpd="sng" w="38100">
              <a:solidFill>
                <a:schemeClr val="dk1"/>
              </a:solidFill>
              <a:prstDash val="solid"/>
              <a:round/>
              <a:headEnd len="med" w="med" type="none"/>
              <a:tailEnd len="med" w="med" type="none"/>
            </a:ln>
          </p:spPr>
        </p:cxnSp>
        <p:cxnSp>
          <p:nvCxnSpPr>
            <p:cNvPr id="2122" name="Google Shape;2122;p101"/>
            <p:cNvCxnSpPr/>
            <p:nvPr/>
          </p:nvCxnSpPr>
          <p:spPr>
            <a:xfrm rot="10800000">
              <a:off x="5100600" y="2720925"/>
              <a:ext cx="4557600" cy="0"/>
            </a:xfrm>
            <a:prstGeom prst="straightConnector1">
              <a:avLst/>
            </a:prstGeom>
            <a:noFill/>
            <a:ln cap="flat" cmpd="sng" w="38100">
              <a:solidFill>
                <a:schemeClr val="dk1"/>
              </a:solidFill>
              <a:prstDash val="solid"/>
              <a:round/>
              <a:headEnd len="med" w="med" type="none"/>
              <a:tailEnd len="med" w="med" type="none"/>
            </a:ln>
          </p:spPr>
        </p:cxnSp>
      </p:grpSp>
      <p:sp>
        <p:nvSpPr>
          <p:cNvPr id="2123" name="Google Shape;2123;p101"/>
          <p:cNvSpPr txBox="1"/>
          <p:nvPr>
            <p:ph idx="4294967295" type="body"/>
          </p:nvPr>
        </p:nvSpPr>
        <p:spPr>
          <a:xfrm>
            <a:off x="5197375" y="2567548"/>
            <a:ext cx="942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naadiga (club) ciyaaraha</a:t>
            </a:r>
            <a:endParaRPr sz="1800"/>
          </a:p>
        </p:txBody>
      </p:sp>
      <p:sp>
        <p:nvSpPr>
          <p:cNvPr id="2124" name="Google Shape;2124;p101"/>
          <p:cNvSpPr txBox="1"/>
          <p:nvPr>
            <p:ph idx="4294967295" type="body"/>
          </p:nvPr>
        </p:nvSpPr>
        <p:spPr>
          <a:xfrm>
            <a:off x="6322325" y="2567798"/>
            <a:ext cx="1540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naadi (club) ciyaaraha ma leh</a:t>
            </a:r>
            <a:endParaRPr sz="1800"/>
          </a:p>
        </p:txBody>
      </p:sp>
      <p:sp>
        <p:nvSpPr>
          <p:cNvPr id="2125" name="Google Shape;2125;p101"/>
          <p:cNvSpPr txBox="1"/>
          <p:nvPr>
            <p:ph idx="4294967295" type="body"/>
          </p:nvPr>
        </p:nvSpPr>
        <p:spPr>
          <a:xfrm>
            <a:off x="3779775" y="3283173"/>
            <a:ext cx="1485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naadiga (club) muusikada</a:t>
            </a:r>
            <a:endParaRPr sz="1800"/>
          </a:p>
        </p:txBody>
      </p:sp>
      <p:sp>
        <p:nvSpPr>
          <p:cNvPr id="2126" name="Google Shape;2126;p101"/>
          <p:cNvSpPr txBox="1"/>
          <p:nvPr>
            <p:ph idx="4294967295" type="body"/>
          </p:nvPr>
        </p:nvSpPr>
        <p:spPr>
          <a:xfrm>
            <a:off x="3804297" y="3713223"/>
            <a:ext cx="11859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naadi (club) muusikada ma leh</a:t>
            </a:r>
            <a:endParaRPr sz="1800"/>
          </a:p>
        </p:txBody>
      </p:sp>
      <p:sp>
        <p:nvSpPr>
          <p:cNvPr id="2127" name="Google Shape;2127;p101"/>
          <p:cNvSpPr txBox="1"/>
          <p:nvPr>
            <p:ph idx="4294967295" type="body"/>
          </p:nvPr>
        </p:nvSpPr>
        <p:spPr>
          <a:xfrm>
            <a:off x="5631818" y="330103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endParaRPr sz="1800"/>
          </a:p>
        </p:txBody>
      </p:sp>
      <p:sp>
        <p:nvSpPr>
          <p:cNvPr id="2128" name="Google Shape;2128;p101"/>
          <p:cNvSpPr txBox="1"/>
          <p:nvPr>
            <p:ph idx="4294967295" type="body"/>
          </p:nvPr>
        </p:nvSpPr>
        <p:spPr>
          <a:xfrm>
            <a:off x="6832985" y="3301023"/>
            <a:ext cx="405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800"/>
          </a:p>
        </p:txBody>
      </p:sp>
      <p:sp>
        <p:nvSpPr>
          <p:cNvPr id="2129" name="Google Shape;2129;p101"/>
          <p:cNvSpPr txBox="1"/>
          <p:nvPr>
            <p:ph idx="4294967295" type="body"/>
          </p:nvPr>
        </p:nvSpPr>
        <p:spPr>
          <a:xfrm>
            <a:off x="5631818" y="3863823"/>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800"/>
          </a:p>
        </p:txBody>
      </p:sp>
      <p:sp>
        <p:nvSpPr>
          <p:cNvPr id="2130" name="Google Shape;2130;p101"/>
          <p:cNvSpPr txBox="1"/>
          <p:nvPr>
            <p:ph idx="4294967295" type="body"/>
          </p:nvPr>
        </p:nvSpPr>
        <p:spPr>
          <a:xfrm>
            <a:off x="6832973" y="386382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endParaRPr sz="1800"/>
          </a:p>
        </p:txBody>
      </p:sp>
      <p:cxnSp>
        <p:nvCxnSpPr>
          <p:cNvPr id="2131" name="Google Shape;2131;p101"/>
          <p:cNvCxnSpPr/>
          <p:nvPr/>
        </p:nvCxnSpPr>
        <p:spPr>
          <a:xfrm rot="10800000">
            <a:off x="3789525" y="4735223"/>
            <a:ext cx="4583100" cy="0"/>
          </a:xfrm>
          <a:prstGeom prst="straightConnector1">
            <a:avLst/>
          </a:prstGeom>
          <a:noFill/>
          <a:ln cap="flat" cmpd="sng" w="38100">
            <a:solidFill>
              <a:schemeClr val="dk1"/>
            </a:solidFill>
            <a:prstDash val="solid"/>
            <a:round/>
            <a:headEnd len="med" w="med" type="none"/>
            <a:tailEnd len="med" w="med" type="none"/>
          </a:ln>
        </p:spPr>
      </p:cxnSp>
      <p:sp>
        <p:nvSpPr>
          <p:cNvPr id="2132" name="Google Shape;2132;p101"/>
          <p:cNvSpPr txBox="1"/>
          <p:nvPr>
            <p:ph idx="4294967295" type="body"/>
          </p:nvPr>
        </p:nvSpPr>
        <p:spPr>
          <a:xfrm>
            <a:off x="5616318" y="4392873"/>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2133" name="Google Shape;2133;p101"/>
          <p:cNvSpPr txBox="1"/>
          <p:nvPr>
            <p:ph idx="4294967295" type="body"/>
          </p:nvPr>
        </p:nvSpPr>
        <p:spPr>
          <a:xfrm>
            <a:off x="7763051" y="330102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a:t>
            </a:r>
            <a:endParaRPr sz="1800"/>
          </a:p>
        </p:txBody>
      </p:sp>
      <p:sp>
        <p:nvSpPr>
          <p:cNvPr id="2134" name="Google Shape;2134;p101"/>
          <p:cNvSpPr txBox="1"/>
          <p:nvPr>
            <p:ph idx="4294967295" type="body"/>
          </p:nvPr>
        </p:nvSpPr>
        <p:spPr>
          <a:xfrm>
            <a:off x="7730027" y="386382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endParaRPr sz="1800"/>
          </a:p>
        </p:txBody>
      </p:sp>
      <p:sp>
        <p:nvSpPr>
          <p:cNvPr id="2135" name="Google Shape;2135;p101"/>
          <p:cNvSpPr txBox="1"/>
          <p:nvPr>
            <p:ph idx="4294967295" type="body"/>
          </p:nvPr>
        </p:nvSpPr>
        <p:spPr>
          <a:xfrm>
            <a:off x="6832974" y="439287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2136" name="Google Shape;2136;p101"/>
          <p:cNvSpPr txBox="1"/>
          <p:nvPr>
            <p:ph idx="4294967295" type="body"/>
          </p:nvPr>
        </p:nvSpPr>
        <p:spPr>
          <a:xfrm>
            <a:off x="7685352" y="4392873"/>
            <a:ext cx="3081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r>
              <a:rPr lang="en-GB" sz="1100">
                <a:latin typeface="Lexend"/>
              </a:rPr>
              <a:t>0</a:t>
            </a:r>
            <a:endParaRPr sz="1800"/>
          </a:p>
        </p:txBody>
      </p:sp>
      <p:sp>
        <p:nvSpPr>
          <p:cNvPr id="2137" name="Google Shape;2137;p101"/>
          <p:cNvSpPr txBox="1"/>
          <p:nvPr>
            <p:ph idx="4294967295" type="body"/>
          </p:nvPr>
        </p:nvSpPr>
        <p:spPr>
          <a:xfrm>
            <a:off x="7666370" y="2869867"/>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2138" name="Google Shape;2138;p101"/>
          <p:cNvSpPr txBox="1"/>
          <p:nvPr>
            <p:ph idx="4294967295" type="body"/>
          </p:nvPr>
        </p:nvSpPr>
        <p:spPr>
          <a:xfrm>
            <a:off x="4442095" y="4392867"/>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cxnSp>
        <p:nvCxnSpPr>
          <p:cNvPr id="2139" name="Google Shape;2139;p101"/>
          <p:cNvCxnSpPr/>
          <p:nvPr/>
        </p:nvCxnSpPr>
        <p:spPr>
          <a:xfrm>
            <a:off x="8353268" y="2561198"/>
            <a:ext cx="0" cy="2179200"/>
          </a:xfrm>
          <a:prstGeom prst="straightConnector1">
            <a:avLst/>
          </a:prstGeom>
          <a:noFill/>
          <a:ln cap="flat" cmpd="sng" w="38100">
            <a:solidFill>
              <a:schemeClr val="dk1"/>
            </a:solidFill>
            <a:prstDash val="solid"/>
            <a:round/>
            <a:headEnd len="med" w="med" type="none"/>
            <a:tailEnd len="med" w="med" type="none"/>
          </a:ln>
        </p:spPr>
      </p:cxnSp>
      <p:sp>
        <p:nvSpPr>
          <p:cNvPr id="2140" name="Google Shape;2140;p101"/>
          <p:cNvSpPr txBox="1"/>
          <p:nvPr>
            <p:ph idx="1" type="body"/>
          </p:nvPr>
        </p:nvSpPr>
        <p:spPr>
          <a:xfrm>
            <a:off x="3832500" y="1354105"/>
            <a:ext cx="42741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Goobo ku wareeji dhammaan tirooyinka shaxda ku jira ee ay ku jirto Isra.</a:t>
            </a:r>
            <a:endParaRPr sz="1800"/>
          </a:p>
          <a:p>
            <a:pPr indent="0" lvl="0" marL="0" rtl="0" algn="l">
              <a:spcBef>
                <a:spcPts val="1000"/>
              </a:spcBef>
              <a:spcAft>
                <a:spcPts val="0"/>
              </a:spcAft>
              <a:buNone/>
            </a:pPr>
            <a:r>
              <a:rPr lang="en-GB" sz="1100">
                <a:latin typeface="Lexend"/>
              </a:rPr>
              <a:t>b) Naadiyada ay samayso Suad, haddii ay jiraan?</a:t>
            </a:r>
            <a:r>
              <a:rPr lang="en-GB" sz="1100">
                <a:latin typeface="Lexend"/>
              </a:rPr>
              <a:t/>
            </a:r>
            <a:endParaRPr sz="1800"/>
          </a:p>
        </p:txBody>
      </p:sp>
      <p:pic>
        <p:nvPicPr>
          <p:cNvPr id="2141" name="Google Shape;2141;p101"/>
          <p:cNvPicPr preferRelativeResize="0"/>
          <p:nvPr/>
        </p:nvPicPr>
        <p:blipFill>
          <a:blip r:embed="rId13">
            <a:alphaModFix/>
          </a:blip>
          <a:stretch>
            <a:fillRect/>
          </a:stretch>
        </p:blipFill>
        <p:spPr>
          <a:xfrm>
            <a:off x="603859" y="2394726"/>
            <a:ext cx="264309" cy="330518"/>
          </a:xfrm>
          <a:prstGeom prst="rect">
            <a:avLst/>
          </a:prstGeom>
          <a:noFill/>
          <a:ln>
            <a:noFill/>
          </a:ln>
        </p:spPr>
      </p:pic>
      <p:pic>
        <p:nvPicPr>
          <p:cNvPr id="2142" name="Google Shape;2142;p101"/>
          <p:cNvPicPr preferRelativeResize="0"/>
          <p:nvPr/>
        </p:nvPicPr>
        <p:blipFill>
          <a:blip r:embed="rId4">
            <a:alphaModFix/>
          </a:blip>
          <a:stretch>
            <a:fillRect/>
          </a:stretch>
        </p:blipFill>
        <p:spPr>
          <a:xfrm>
            <a:off x="622717" y="789450"/>
            <a:ext cx="226571" cy="427821"/>
          </a:xfrm>
          <a:prstGeom prst="rect">
            <a:avLst/>
          </a:prstGeom>
          <a:noFill/>
          <a:ln>
            <a:noFill/>
          </a:ln>
        </p:spPr>
      </p:pic>
      <p:pic>
        <p:nvPicPr>
          <p:cNvPr id="2143" name="Google Shape;2143;p101"/>
          <p:cNvPicPr preferRelativeResize="0"/>
          <p:nvPr/>
        </p:nvPicPr>
        <p:blipFill>
          <a:blip r:embed="rId13">
            <a:alphaModFix/>
          </a:blip>
          <a:stretch>
            <a:fillRect/>
          </a:stretch>
        </p:blipFill>
        <p:spPr>
          <a:xfrm>
            <a:off x="590935" y="2766456"/>
            <a:ext cx="290166" cy="325715"/>
          </a:xfrm>
          <a:prstGeom prst="rect">
            <a:avLst/>
          </a:prstGeom>
          <a:noFill/>
          <a:ln>
            <a:noFill/>
          </a:ln>
        </p:spPr>
      </p:pic>
      <p:pic>
        <p:nvPicPr>
          <p:cNvPr id="2144" name="Google Shape;2144;p101"/>
          <p:cNvPicPr preferRelativeResize="0"/>
          <p:nvPr/>
        </p:nvPicPr>
        <p:blipFill>
          <a:blip r:embed="rId14">
            <a:alphaModFix/>
          </a:blip>
          <a:stretch>
            <a:fillRect/>
          </a:stretch>
        </p:blipFill>
        <p:spPr>
          <a:xfrm>
            <a:off x="589219" y="3161851"/>
            <a:ext cx="293596" cy="384527"/>
          </a:xfrm>
          <a:prstGeom prst="rect">
            <a:avLst/>
          </a:prstGeom>
          <a:noFill/>
          <a:ln>
            <a:noFill/>
          </a:ln>
        </p:spPr>
      </p:pic>
      <p:pic>
        <p:nvPicPr>
          <p:cNvPr id="2145" name="Google Shape;2145;p101"/>
          <p:cNvPicPr preferRelativeResize="0"/>
          <p:nvPr/>
        </p:nvPicPr>
        <p:blipFill>
          <a:blip r:embed="rId15">
            <a:alphaModFix/>
          </a:blip>
          <a:stretch>
            <a:fillRect/>
          </a:stretch>
        </p:blipFill>
        <p:spPr>
          <a:xfrm>
            <a:off x="639298" y="3568236"/>
            <a:ext cx="256592" cy="369502"/>
          </a:xfrm>
          <a:prstGeom prst="rect">
            <a:avLst/>
          </a:prstGeom>
          <a:noFill/>
          <a:ln>
            <a:noFill/>
          </a:ln>
        </p:spPr>
      </p:pic>
      <p:pic>
        <p:nvPicPr>
          <p:cNvPr id="2146" name="Google Shape;2146;p101"/>
          <p:cNvPicPr preferRelativeResize="0"/>
          <p:nvPr/>
        </p:nvPicPr>
        <p:blipFill>
          <a:blip r:embed="rId14">
            <a:alphaModFix/>
          </a:blip>
          <a:stretch>
            <a:fillRect/>
          </a:stretch>
        </p:blipFill>
        <p:spPr>
          <a:xfrm flipH="1">
            <a:off x="490301" y="1580248"/>
            <a:ext cx="404999" cy="391935"/>
          </a:xfrm>
          <a:prstGeom prst="rect">
            <a:avLst/>
          </a:prstGeom>
          <a:noFill/>
          <a:ln>
            <a:noFill/>
          </a:ln>
        </p:spPr>
      </p:pic>
      <p:pic>
        <p:nvPicPr>
          <p:cNvPr id="2147" name="Google Shape;2147;p101"/>
          <p:cNvPicPr preferRelativeResize="0"/>
          <p:nvPr/>
        </p:nvPicPr>
        <p:blipFill>
          <a:blip r:embed="rId15">
            <a:alphaModFix/>
          </a:blip>
          <a:stretch>
            <a:fillRect/>
          </a:stretch>
        </p:blipFill>
        <p:spPr>
          <a:xfrm flipH="1">
            <a:off x="549531" y="1201809"/>
            <a:ext cx="286544" cy="369495"/>
          </a:xfrm>
          <a:prstGeom prst="rect">
            <a:avLst/>
          </a:prstGeom>
          <a:noFill/>
          <a:ln>
            <a:noFill/>
          </a:ln>
        </p:spPr>
      </p:pic>
      <p:pic>
        <p:nvPicPr>
          <p:cNvPr id="2148" name="Google Shape;2148;p101"/>
          <p:cNvPicPr preferRelativeResize="0"/>
          <p:nvPr/>
        </p:nvPicPr>
        <p:blipFill>
          <a:blip r:embed="rId15">
            <a:alphaModFix/>
          </a:blip>
          <a:stretch>
            <a:fillRect/>
          </a:stretch>
        </p:blipFill>
        <p:spPr>
          <a:xfrm flipH="1">
            <a:off x="603861" y="2006083"/>
            <a:ext cx="264310" cy="325583"/>
          </a:xfrm>
          <a:prstGeom prst="rect">
            <a:avLst/>
          </a:prstGeom>
          <a:noFill/>
          <a:ln>
            <a:noFill/>
          </a:ln>
        </p:spPr>
      </p:pic>
      <p:pic>
        <p:nvPicPr>
          <p:cNvPr id="2149" name="Google Shape;2149;p101"/>
          <p:cNvPicPr preferRelativeResize="0"/>
          <p:nvPr/>
        </p:nvPicPr>
        <p:blipFill>
          <a:blip r:embed="rId15">
            <a:alphaModFix/>
          </a:blip>
          <a:stretch>
            <a:fillRect/>
          </a:stretch>
        </p:blipFill>
        <p:spPr>
          <a:xfrm flipH="1">
            <a:off x="594797" y="3994303"/>
            <a:ext cx="282422" cy="325709"/>
          </a:xfrm>
          <a:prstGeom prst="rect">
            <a:avLst/>
          </a:prstGeom>
          <a:noFill/>
          <a:ln>
            <a:noFill/>
          </a:ln>
        </p:spPr>
      </p:pic>
      <p:pic>
        <p:nvPicPr>
          <p:cNvPr id="2150" name="Google Shape;2150;p101"/>
          <p:cNvPicPr preferRelativeResize="0"/>
          <p:nvPr/>
        </p:nvPicPr>
        <p:blipFill>
          <a:blip r:embed="rId12">
            <a:alphaModFix/>
          </a:blip>
          <a:stretch>
            <a:fillRect/>
          </a:stretch>
        </p:blipFill>
        <p:spPr>
          <a:xfrm flipH="1">
            <a:off x="620792" y="4376547"/>
            <a:ext cx="293599" cy="325707"/>
          </a:xfrm>
          <a:prstGeom prst="rect">
            <a:avLst/>
          </a:prstGeom>
          <a:noFill/>
          <a:ln>
            <a:noFill/>
          </a:ln>
        </p:spPr>
      </p:pic>
      <p:graphicFrame>
        <p:nvGraphicFramePr>
          <p:cNvPr id="2151" name="Google Shape;2151;p101"/>
          <p:cNvGraphicFramePr/>
          <p:nvPr/>
        </p:nvGraphicFramePr>
        <p:xfrm>
          <a:off x="914400" y="789450"/>
          <a:ext cx="3000000" cy="3000000"/>
        </p:xfrm>
        <a:graphic>
          <a:graphicData uri="http://schemas.openxmlformats.org/drawingml/2006/table">
            <a:tbl>
              <a:tblPr>
                <a:noFill/>
                <a:tableStyleId>{982AFBFC-D9C8-48DC-B392-D28179C21DEB}</a:tableStyleId>
              </a:tblPr>
              <a:tblGrid>
                <a:gridCol w="948775"/>
                <a:gridCol w="845250"/>
                <a:gridCol w="865950"/>
              </a:tblGrid>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Caasha</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Ciyaaraha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Cali</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r>
                        <a:rPr lang="en-GB" sz="1000">
                          <a:latin typeface="Lexend"/>
                          <a:ea typeface="Lexend"/>
                          <a:cs typeface="Lexend"/>
                          <a:sym typeface="Lexend"/>
                        </a:rPr>
                        <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Isra</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Yacquub</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Ciyaaraha (Sport)</a:t>
                      </a:r>
                      <a:r>
                        <a:rPr lang="en-GB" sz="1000">
                          <a:latin typeface="Lexend"/>
                          <a:ea typeface="Lexend"/>
                          <a:cs typeface="Lexend"/>
                          <a:sym typeface="Lexend"/>
                        </a:rPr>
                        <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Nuur</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Ciyaaraha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Cabdi</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Ciyaaraha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Layla</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Saciid</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Axmed</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Ciyaaraha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Suad</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GB"/>
                        <a:t> </a:t>
                      </a:r>
                      <a:r>
                        <a:rPr lang="en-GB" sz="1900"/>
                        <a:t>?</a:t>
                      </a:r>
                      <a:endParaRPr sz="19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900">
                          <a:solidFill>
                            <a:schemeClr val="dk1"/>
                          </a:solidFill>
                        </a:rPr>
                        <a: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2152" name="Google Shape;2152;p101"/>
          <p:cNvSpPr txBox="1"/>
          <p:nvPr>
            <p:ph idx="1" type="body"/>
          </p:nvPr>
        </p:nvSpPr>
        <p:spPr>
          <a:xfrm>
            <a:off x="3798600" y="691084"/>
            <a:ext cx="50214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 arday ayaa la weydiiyay inay xubno ka yihiin naadiga ciyaaraha ama muusikada.</a:t>
            </a:r>
            <a:r>
              <a:rPr lang="en-GB" sz="1100">
                <a:latin typeface="Lexend"/>
              </a:rPr>
              <a:t/>
            </a:r>
            <a:r>
              <a:rPr lang="en-GB" sz="1100">
                <a:latin typeface="Lexend"/>
              </a:rPr>
              <a:t/>
            </a:r>
            <a:r>
              <a:rPr lang="en-GB" sz="1100">
                <a:latin typeface="Lexend"/>
              </a:rPr>
              <a:t/>
            </a:r>
            <a:r>
              <a:rPr lang="en-GB" sz="1100">
                <a:latin typeface="Lexend"/>
              </a:rPr>
              <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6" name="Shape 2156"/>
        <p:cNvGrpSpPr/>
        <p:nvPr/>
      </p:nvGrpSpPr>
      <p:grpSpPr>
        <a:xfrm>
          <a:off x="0" y="0"/>
          <a:ext cx="0" cy="0"/>
          <a:chOff x="0" y="0"/>
          <a:chExt cx="0" cy="0"/>
        </a:xfrm>
      </p:grpSpPr>
      <p:sp>
        <p:nvSpPr>
          <p:cNvPr id="2157" name="Google Shape;2157;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Inta jeer ee shaxda laba-geesoodka ah (Frequency in a two-way table)</a:t>
            </a:r>
            <a:endParaRPr/>
          </a:p>
        </p:txBody>
      </p:sp>
      <p:sp>
        <p:nvSpPr>
          <p:cNvPr id="2158" name="Google Shape;2158;p102"/>
          <p:cNvSpPr txBox="1"/>
          <p:nvPr>
            <p:ph idx="1" type="body"/>
          </p:nvPr>
        </p:nvSpPr>
        <p:spPr>
          <a:xfrm>
            <a:off x="324000" y="759300"/>
            <a:ext cx="8237700" cy="765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 </a:t>
            </a:r>
            <a:endParaRPr sz="2000"/>
          </a:p>
          <a:p>
            <a:pPr indent="0" lvl="0" marL="0" rtl="0" algn="l">
              <a:spcBef>
                <a:spcPts val="1000"/>
              </a:spcBef>
              <a:spcAft>
                <a:spcPts val="1000"/>
              </a:spcAft>
              <a:buNone/>
            </a:pPr>
            <a:r>
              <a:rPr>
                <a:latin typeface="Lexend"/>
              </a:rPr>
              <a:t/>
            </a:r>
            <a:endParaRPr sz="2000"/>
          </a:p>
        </p:txBody>
      </p:sp>
      <p:sp>
        <p:nvSpPr>
          <p:cNvPr id="2159" name="Google Shape;2159;p102"/>
          <p:cNvSpPr txBox="1"/>
          <p:nvPr>
            <p:ph idx="1" type="body"/>
          </p:nvPr>
        </p:nvSpPr>
        <p:spPr>
          <a:xfrm>
            <a:off x="324000" y="1142100"/>
            <a:ext cx="3081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2000"/>
          </a:p>
        </p:txBody>
      </p:sp>
      <p:sp>
        <p:nvSpPr>
          <p:cNvPr id="2160" name="Google Shape;2160;p102"/>
          <p:cNvSpPr txBox="1"/>
          <p:nvPr>
            <p:ph idx="1" type="body"/>
          </p:nvPr>
        </p:nvSpPr>
        <p:spPr>
          <a:xfrm>
            <a:off x="631550" y="759300"/>
            <a:ext cx="81885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Buuxi sanduuqyada maqan ee shaxdan laba-geesoodka ah.</a:t>
            </a:r>
            <a:endParaRPr sz="2000"/>
          </a:p>
        </p:txBody>
      </p:sp>
      <p:sp>
        <p:nvSpPr>
          <p:cNvPr id="2161" name="Google Shape;2161;p102"/>
          <p:cNvSpPr txBox="1"/>
          <p:nvPr>
            <p:ph idx="1" type="body"/>
          </p:nvPr>
        </p:nvSpPr>
        <p:spPr>
          <a:xfrm>
            <a:off x="4397250" y="1142100"/>
            <a:ext cx="3081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 </a:t>
            </a:r>
            <a:endParaRPr sz="2000"/>
          </a:p>
        </p:txBody>
      </p:sp>
      <p:graphicFrame>
        <p:nvGraphicFramePr>
          <p:cNvPr id="2162" name="Google Shape;2162;p102"/>
          <p:cNvGraphicFramePr/>
          <p:nvPr/>
        </p:nvGraphicFramePr>
        <p:xfrm>
          <a:off x="304800" y="1143000"/>
          <a:ext cx="3000000" cy="3000000"/>
        </p:xfrm>
        <a:graphic>
          <a:graphicData uri="http://schemas.openxmlformats.org/drawingml/2006/table">
            <a:tbl>
              <a:tblPr>
                <a:noFill/>
                <a:tableStyleId>{982AFBFC-D9C8-48DC-B392-D28179C21DEB}</a:tableStyleId>
              </a:tblPr>
              <a:tblGrid>
                <a:gridCol w="911650"/>
                <a:gridCol w="1189725"/>
                <a:gridCol w="1119600"/>
                <a:gridCol w="680900"/>
              </a:tblGrid>
              <a:tr h="619125">
                <a:tc>
                  <a:txBody>
                    <a:bodyPr/>
                    <a:lstStyle/>
                    <a:p>
                      <a:pPr indent="0" lvl="0" marL="0" rtl="0" algn="l">
                        <a:spcBef>
                          <a:spcPts val="0"/>
                        </a:spcBef>
                        <a:spcAft>
                          <a:spcPts val="0"/>
                        </a:spcAft>
                        <a:buNone/>
                      </a:pPr>
                      <a:r>
                        <a:t/>
                      </a:r>
                      <a:endParaRPr/>
                    </a:p>
                  </a:txBody>
                  <a:tcPr marT="19050" marB="19050" marR="28575" marL="28575" anchor="b">
                    <a:lnL cap="flat" cmpd="sng" w="9525">
                      <a:solidFill>
                        <a:srgbClr val="FFFFFF"/>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Isku dayga 1aad</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Isku dayga 2aad</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gudub (pass)</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12</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guuldarro (fail)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6</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22</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16</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2163" name="Google Shape;2163;p102"/>
          <p:cNvGraphicFramePr/>
          <p:nvPr/>
        </p:nvGraphicFramePr>
        <p:xfrm>
          <a:off x="4705350" y="1144000"/>
          <a:ext cx="3000000" cy="3000000"/>
        </p:xfrm>
        <a:graphic>
          <a:graphicData uri="http://schemas.openxmlformats.org/drawingml/2006/table">
            <a:tbl>
              <a:tblPr>
                <a:noFill/>
                <a:tableStyleId>{982AFBFC-D9C8-48DC-B392-D28179C21DEB}</a:tableStyleId>
              </a:tblPr>
              <a:tblGrid>
                <a:gridCol w="952500"/>
                <a:gridCol w="1104900"/>
                <a:gridCol w="1066800"/>
                <a:gridCol w="952500"/>
              </a:tblGrid>
              <a:tr h="333375">
                <a:tc>
                  <a:txBody>
                    <a:bodyPr/>
                    <a:lstStyle/>
                    <a:p>
                      <a:pPr indent="0" lvl="0" marL="0" rtl="0" algn="l">
                        <a:spcBef>
                          <a:spcPts val="0"/>
                        </a:spcBef>
                        <a:spcAft>
                          <a:spcPts val="0"/>
                        </a:spcAft>
                        <a:buNone/>
                      </a:pPr>
                      <a:r>
                        <a:t/>
                      </a:r>
                      <a:endParaRPr/>
                    </a:p>
                  </a:txBody>
                  <a:tcPr marT="19050" marB="19050" marR="28575" marL="28575" anchor="b">
                    <a:lnL cap="flat" cmpd="sng" w="9525">
                      <a:solidFill>
                        <a:srgbClr val="FFFFFF"/>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cunug (child)</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qof weyn (adult)</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muraayadaha (goggles)</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23</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19125">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muraayad la'aan (no goggles)</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31</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36</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700">
                          <a:latin typeface="Lexend"/>
                          <a:ea typeface="Lexend"/>
                          <a:cs typeface="Lexend"/>
                          <a:sym typeface="Lexend"/>
                        </a:rPr>
                        <a:t>63</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7" name="Shape 2167"/>
        <p:cNvGrpSpPr/>
        <p:nvPr/>
      </p:nvGrpSpPr>
      <p:grpSpPr>
        <a:xfrm>
          <a:off x="0" y="0"/>
          <a:ext cx="0" cy="0"/>
          <a:chOff x="0" y="0"/>
          <a:chExt cx="0" cy="0"/>
        </a:xfrm>
      </p:grpSpPr>
      <p:sp>
        <p:nvSpPr>
          <p:cNvPr id="2168" name="Google Shape;2168;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Inta jeer ee shaxda laba-geesoodka ah (Frequency in a two-way table)</a:t>
            </a:r>
            <a:endParaRPr/>
          </a:p>
        </p:txBody>
      </p:sp>
      <p:sp>
        <p:nvSpPr>
          <p:cNvPr id="2169" name="Google Shape;2169;p10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Dad si aan kala sooc lahayn ayaa loo xulayaa iyadoo loo qoondeeyo tiro (integer) 1 ilaa 50 qof kasta, ka dibna lagu xusho laba sharci. Sharci 1 waa in tiro (integer) uu yahay tiro-dhufasho (multiple) 10, sharci 2-na waa in tiro (integer) uu yahay tiro-dhufasho (multiple) 4.</a:t>
            </a:r>
            <a:br>
              <a:rPr lang="en-GB" sz="2000"/>
            </a:br>
            <a:r>
              <a:rPr lang="en-GB" sz="1400">
                <a:latin typeface="Lexend"/>
              </a:rPr>
              <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2000"/>
          </a:p>
          <a:p>
            <a:pPr indent="0" lvl="0" marL="0" rtl="0" algn="l">
              <a:spcBef>
                <a:spcPts val="1000"/>
              </a:spcBef>
              <a:spcAft>
                <a:spcPts val="1000"/>
              </a:spcAft>
              <a:buNone/>
            </a:pPr>
            <a:r>
              <a:rPr>
                <a:latin typeface="Lexend"/>
              </a:rPr>
              <a:t/>
            </a:r>
            <a:endParaRPr sz="2000"/>
          </a:p>
        </p:txBody>
      </p:sp>
      <p:grpSp>
        <p:nvGrpSpPr>
          <p:cNvPr id="2170" name="Google Shape;2170;p103"/>
          <p:cNvGrpSpPr/>
          <p:nvPr/>
        </p:nvGrpSpPr>
        <p:grpSpPr>
          <a:xfrm>
            <a:off x="3354303" y="2206925"/>
            <a:ext cx="5296422" cy="2169000"/>
            <a:chOff x="4749078" y="933000"/>
            <a:chExt cx="5296422" cy="2169000"/>
          </a:xfrm>
        </p:grpSpPr>
        <p:cxnSp>
          <p:nvCxnSpPr>
            <p:cNvPr id="2171" name="Google Shape;2171;p103"/>
            <p:cNvCxnSpPr/>
            <p:nvPr/>
          </p:nvCxnSpPr>
          <p:spPr>
            <a:xfrm>
              <a:off x="63843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172" name="Google Shape;2172;p103"/>
            <p:cNvCxnSpPr/>
            <p:nvPr/>
          </p:nvCxnSpPr>
          <p:spPr>
            <a:xfrm>
              <a:off x="7602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173" name="Google Shape;2173;p103"/>
            <p:cNvCxnSpPr/>
            <p:nvPr/>
          </p:nvCxnSpPr>
          <p:spPr>
            <a:xfrm>
              <a:off x="92772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2174" name="Google Shape;2174;p103"/>
            <p:cNvCxnSpPr/>
            <p:nvPr/>
          </p:nvCxnSpPr>
          <p:spPr>
            <a:xfrm rot="10800000">
              <a:off x="4776978" y="1569800"/>
              <a:ext cx="5241300" cy="0"/>
            </a:xfrm>
            <a:prstGeom prst="straightConnector1">
              <a:avLst/>
            </a:prstGeom>
            <a:noFill/>
            <a:ln cap="flat" cmpd="sng" w="38100">
              <a:solidFill>
                <a:schemeClr val="dk1"/>
              </a:solidFill>
              <a:prstDash val="solid"/>
              <a:round/>
              <a:headEnd len="med" w="med" type="none"/>
              <a:tailEnd len="med" w="med" type="none"/>
            </a:ln>
          </p:spPr>
        </p:cxnSp>
        <p:cxnSp>
          <p:nvCxnSpPr>
            <p:cNvPr id="2175" name="Google Shape;2175;p103"/>
            <p:cNvCxnSpPr/>
            <p:nvPr/>
          </p:nvCxnSpPr>
          <p:spPr>
            <a:xfrm rot="10800000">
              <a:off x="4749078" y="2069185"/>
              <a:ext cx="5269200" cy="0"/>
            </a:xfrm>
            <a:prstGeom prst="straightConnector1">
              <a:avLst/>
            </a:prstGeom>
            <a:noFill/>
            <a:ln cap="flat" cmpd="sng" w="38100">
              <a:solidFill>
                <a:schemeClr val="dk1"/>
              </a:solidFill>
              <a:prstDash val="solid"/>
              <a:round/>
              <a:headEnd len="med" w="med" type="none"/>
              <a:tailEnd len="med" w="med" type="none"/>
            </a:ln>
          </p:spPr>
        </p:cxnSp>
        <p:cxnSp>
          <p:nvCxnSpPr>
            <p:cNvPr id="2176" name="Google Shape;2176;p103"/>
            <p:cNvCxnSpPr/>
            <p:nvPr/>
          </p:nvCxnSpPr>
          <p:spPr>
            <a:xfrm rot="10800000">
              <a:off x="4776900" y="2720925"/>
              <a:ext cx="5268600" cy="0"/>
            </a:xfrm>
            <a:prstGeom prst="straightConnector1">
              <a:avLst/>
            </a:prstGeom>
            <a:noFill/>
            <a:ln cap="flat" cmpd="sng" w="38100">
              <a:solidFill>
                <a:schemeClr val="dk1"/>
              </a:solidFill>
              <a:prstDash val="solid"/>
              <a:round/>
              <a:headEnd len="med" w="med" type="none"/>
              <a:tailEnd len="med" w="med" type="none"/>
            </a:ln>
          </p:spPr>
        </p:cxnSp>
      </p:grpSp>
      <p:sp>
        <p:nvSpPr>
          <p:cNvPr id="2177" name="Google Shape;2177;p103"/>
          <p:cNvSpPr txBox="1"/>
          <p:nvPr>
            <p:ph idx="4294967295" type="body"/>
          </p:nvPr>
        </p:nvSpPr>
        <p:spPr>
          <a:xfrm>
            <a:off x="5121175" y="2208175"/>
            <a:ext cx="942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tiro-dhufasho (multiple) 10</a:t>
            </a:r>
            <a:endParaRPr sz="1800"/>
          </a:p>
        </p:txBody>
      </p:sp>
      <p:sp>
        <p:nvSpPr>
          <p:cNvPr id="2178" name="Google Shape;2178;p103"/>
          <p:cNvSpPr txBox="1"/>
          <p:nvPr>
            <p:ph idx="4294967295" type="body"/>
          </p:nvPr>
        </p:nvSpPr>
        <p:spPr>
          <a:xfrm>
            <a:off x="6246125" y="2208425"/>
            <a:ext cx="1540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aha tiro-dhufasho (multiple) 10</a:t>
            </a:r>
            <a:endParaRPr sz="1800"/>
          </a:p>
        </p:txBody>
      </p:sp>
      <p:sp>
        <p:nvSpPr>
          <p:cNvPr id="2179" name="Google Shape;2179;p103"/>
          <p:cNvSpPr txBox="1"/>
          <p:nvPr>
            <p:ph idx="4294967295" type="body"/>
          </p:nvPr>
        </p:nvSpPr>
        <p:spPr>
          <a:xfrm>
            <a:off x="3369600" y="2923800"/>
            <a:ext cx="16665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tiro-dhufasho (multiple) 4</a:t>
            </a:r>
            <a:endParaRPr sz="1800"/>
          </a:p>
        </p:txBody>
      </p:sp>
      <p:sp>
        <p:nvSpPr>
          <p:cNvPr id="2180" name="Google Shape;2180;p103"/>
          <p:cNvSpPr txBox="1"/>
          <p:nvPr>
            <p:ph idx="4294967295" type="body"/>
          </p:nvPr>
        </p:nvSpPr>
        <p:spPr>
          <a:xfrm>
            <a:off x="3423288" y="3326250"/>
            <a:ext cx="1577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ahayn tiro-iska leh 4 (multiple of 4)</a:t>
            </a:r>
            <a:endParaRPr sz="1800"/>
          </a:p>
        </p:txBody>
      </p:sp>
      <p:sp>
        <p:nvSpPr>
          <p:cNvPr id="2181" name="Google Shape;2181;p103"/>
          <p:cNvSpPr txBox="1"/>
          <p:nvPr>
            <p:ph idx="4294967295" type="body"/>
          </p:nvPr>
        </p:nvSpPr>
        <p:spPr>
          <a:xfrm>
            <a:off x="5555618" y="2941657"/>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a:t>
            </a:r>
            <a:endParaRPr sz="2000">
              <a:latin typeface="Kalam"/>
              <a:ea typeface="Kalam"/>
              <a:cs typeface="Kalam"/>
              <a:sym typeface="Kalam"/>
            </a:endParaRPr>
          </a:p>
        </p:txBody>
      </p:sp>
      <p:sp>
        <p:nvSpPr>
          <p:cNvPr id="2182" name="Google Shape;2182;p103"/>
          <p:cNvSpPr txBox="1"/>
          <p:nvPr>
            <p:ph idx="4294967295" type="body"/>
          </p:nvPr>
        </p:nvSpPr>
        <p:spPr>
          <a:xfrm>
            <a:off x="6985385" y="2941650"/>
            <a:ext cx="405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10</a:t>
            </a:r>
            <a:endParaRPr sz="2000">
              <a:latin typeface="Kalam"/>
              <a:ea typeface="Kalam"/>
              <a:cs typeface="Kalam"/>
              <a:sym typeface="Kalam"/>
            </a:endParaRPr>
          </a:p>
        </p:txBody>
      </p:sp>
      <p:sp>
        <p:nvSpPr>
          <p:cNvPr id="2183" name="Google Shape;2183;p103"/>
          <p:cNvSpPr txBox="1"/>
          <p:nvPr>
            <p:ph idx="4294967295" type="body"/>
          </p:nvPr>
        </p:nvSpPr>
        <p:spPr>
          <a:xfrm>
            <a:off x="5555618" y="350445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a:t>
            </a:r>
            <a:endParaRPr sz="2000">
              <a:latin typeface="Kalam"/>
              <a:ea typeface="Kalam"/>
              <a:cs typeface="Kalam"/>
              <a:sym typeface="Kalam"/>
            </a:endParaRPr>
          </a:p>
        </p:txBody>
      </p:sp>
      <p:sp>
        <p:nvSpPr>
          <p:cNvPr id="2184" name="Google Shape;2184;p103"/>
          <p:cNvSpPr txBox="1"/>
          <p:nvPr>
            <p:ph idx="4294967295" type="body"/>
          </p:nvPr>
        </p:nvSpPr>
        <p:spPr>
          <a:xfrm>
            <a:off x="6985373" y="3504450"/>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35</a:t>
            </a:r>
            <a:endParaRPr sz="2000">
              <a:latin typeface="Kalam"/>
              <a:ea typeface="Kalam"/>
              <a:cs typeface="Kalam"/>
              <a:sym typeface="Kalam"/>
            </a:endParaRPr>
          </a:p>
        </p:txBody>
      </p:sp>
      <p:cxnSp>
        <p:nvCxnSpPr>
          <p:cNvPr id="2185" name="Google Shape;2185;p103"/>
          <p:cNvCxnSpPr/>
          <p:nvPr/>
        </p:nvCxnSpPr>
        <p:spPr>
          <a:xfrm rot="10800000">
            <a:off x="3382200" y="4375850"/>
            <a:ext cx="5268600" cy="0"/>
          </a:xfrm>
          <a:prstGeom prst="straightConnector1">
            <a:avLst/>
          </a:prstGeom>
          <a:noFill/>
          <a:ln cap="flat" cmpd="sng" w="38100">
            <a:solidFill>
              <a:schemeClr val="dk1"/>
            </a:solidFill>
            <a:prstDash val="solid"/>
            <a:round/>
            <a:headEnd len="med" w="med" type="none"/>
            <a:tailEnd len="med" w="med" type="none"/>
          </a:ln>
        </p:spPr>
      </p:cxnSp>
      <p:sp>
        <p:nvSpPr>
          <p:cNvPr id="2186" name="Google Shape;2186;p103"/>
          <p:cNvSpPr txBox="1"/>
          <p:nvPr>
            <p:ph idx="4294967295" type="body"/>
          </p:nvPr>
        </p:nvSpPr>
        <p:spPr>
          <a:xfrm>
            <a:off x="5540118" y="403350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a:t>
            </a:r>
            <a:endParaRPr sz="2000">
              <a:latin typeface="Kalam"/>
              <a:ea typeface="Kalam"/>
              <a:cs typeface="Kalam"/>
              <a:sym typeface="Kalam"/>
            </a:endParaRPr>
          </a:p>
        </p:txBody>
      </p:sp>
      <p:sp>
        <p:nvSpPr>
          <p:cNvPr id="2187" name="Google Shape;2187;p103"/>
          <p:cNvSpPr txBox="1"/>
          <p:nvPr>
            <p:ph idx="4294967295" type="body"/>
          </p:nvPr>
        </p:nvSpPr>
        <p:spPr>
          <a:xfrm>
            <a:off x="8220251" y="2941650"/>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12</a:t>
            </a:r>
            <a:endParaRPr sz="2000">
              <a:latin typeface="Kalam"/>
              <a:ea typeface="Kalam"/>
              <a:cs typeface="Kalam"/>
              <a:sym typeface="Kalam"/>
            </a:endParaRPr>
          </a:p>
        </p:txBody>
      </p:sp>
      <p:sp>
        <p:nvSpPr>
          <p:cNvPr id="2188" name="Google Shape;2188;p103"/>
          <p:cNvSpPr txBox="1"/>
          <p:nvPr>
            <p:ph idx="4294967295" type="body"/>
          </p:nvPr>
        </p:nvSpPr>
        <p:spPr>
          <a:xfrm>
            <a:off x="8187227" y="3504450"/>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38</a:t>
            </a:r>
            <a:endParaRPr sz="2000">
              <a:latin typeface="Kalam"/>
              <a:ea typeface="Kalam"/>
              <a:cs typeface="Kalam"/>
              <a:sym typeface="Kalam"/>
            </a:endParaRPr>
          </a:p>
        </p:txBody>
      </p:sp>
      <p:sp>
        <p:nvSpPr>
          <p:cNvPr id="2189" name="Google Shape;2189;p103"/>
          <p:cNvSpPr txBox="1"/>
          <p:nvPr>
            <p:ph idx="4294967295" type="body"/>
          </p:nvPr>
        </p:nvSpPr>
        <p:spPr>
          <a:xfrm>
            <a:off x="6985374" y="4033500"/>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45</a:t>
            </a:r>
            <a:endParaRPr sz="2000">
              <a:latin typeface="Kalam"/>
              <a:ea typeface="Kalam"/>
              <a:cs typeface="Kalam"/>
              <a:sym typeface="Kalam"/>
            </a:endParaRPr>
          </a:p>
        </p:txBody>
      </p:sp>
      <p:sp>
        <p:nvSpPr>
          <p:cNvPr id="2190" name="Google Shape;2190;p103"/>
          <p:cNvSpPr txBox="1"/>
          <p:nvPr>
            <p:ph idx="4294967295" type="body"/>
          </p:nvPr>
        </p:nvSpPr>
        <p:spPr>
          <a:xfrm>
            <a:off x="8142552" y="4033500"/>
            <a:ext cx="3081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endParaRPr sz="1800"/>
          </a:p>
        </p:txBody>
      </p:sp>
      <p:sp>
        <p:nvSpPr>
          <p:cNvPr id="2191" name="Google Shape;2191;p103"/>
          <p:cNvSpPr txBox="1"/>
          <p:nvPr>
            <p:ph idx="4294967295" type="body"/>
          </p:nvPr>
        </p:nvSpPr>
        <p:spPr>
          <a:xfrm>
            <a:off x="7971170" y="25104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2192" name="Google Shape;2192;p103"/>
          <p:cNvSpPr txBox="1"/>
          <p:nvPr>
            <p:ph idx="4294967295" type="body"/>
          </p:nvPr>
        </p:nvSpPr>
        <p:spPr>
          <a:xfrm>
            <a:off x="4365895" y="4033495"/>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cxnSp>
        <p:nvCxnSpPr>
          <p:cNvPr id="2193" name="Google Shape;2193;p103"/>
          <p:cNvCxnSpPr/>
          <p:nvPr/>
        </p:nvCxnSpPr>
        <p:spPr>
          <a:xfrm>
            <a:off x="8644425" y="2201825"/>
            <a:ext cx="0" cy="2179200"/>
          </a:xfrm>
          <a:prstGeom prst="straightConnector1">
            <a:avLst/>
          </a:prstGeom>
          <a:noFill/>
          <a:ln cap="flat" cmpd="sng" w="38100">
            <a:solidFill>
              <a:schemeClr val="dk1"/>
            </a:solidFill>
            <a:prstDash val="solid"/>
            <a:round/>
            <a:headEnd len="med" w="med" type="none"/>
            <a:tailEnd len="med" w="med" type="none"/>
          </a:ln>
        </p:spPr>
      </p:cxnSp>
      <p:sp>
        <p:nvSpPr>
          <p:cNvPr id="2194" name="Google Shape;2194;p103"/>
          <p:cNvSpPr txBox="1"/>
          <p:nvPr>
            <p:ph idx="1" type="body"/>
          </p:nvPr>
        </p:nvSpPr>
        <p:spPr>
          <a:xfrm>
            <a:off x="324000" y="2816800"/>
            <a:ext cx="3099300" cy="69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Buuxi jaantuska laba-geesoodka ah (two-way table).</a:t>
            </a:r>
            <a:endParaRPr sz="2000"/>
          </a:p>
          <a:p>
            <a:pPr indent="0" lvl="0" marL="0" rtl="0" algn="l">
              <a:spcBef>
                <a:spcPts val="1000"/>
              </a:spcBef>
              <a:spcAft>
                <a:spcPts val="1000"/>
              </a:spcAft>
              <a:buNone/>
            </a:pPr>
            <a:r>
              <a:rPr>
                <a:latin typeface="Lexend"/>
              </a:rPr>
              <a:t/>
            </a:r>
            <a:endParaRPr sz="2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8" name="Shape 2198"/>
        <p:cNvGrpSpPr/>
        <p:nvPr/>
      </p:nvGrpSpPr>
      <p:grpSpPr>
        <a:xfrm>
          <a:off x="0" y="0"/>
          <a:ext cx="0" cy="0"/>
          <a:chOff x="0" y="0"/>
          <a:chExt cx="0" cy="0"/>
        </a:xfrm>
      </p:grpSpPr>
      <p:sp>
        <p:nvSpPr>
          <p:cNvPr id="2199" name="Google Shape;2199;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Soo noqnoqoshada (Frequency) ee jaantuska laba-geesoodka ah (two-way table)</a:t>
            </a:r>
            <a:endParaRPr/>
          </a:p>
        </p:txBody>
      </p:sp>
      <p:sp>
        <p:nvSpPr>
          <p:cNvPr id="2200" name="Google Shape;2200;p104"/>
          <p:cNvSpPr txBox="1"/>
          <p:nvPr>
            <p:ph idx="1" type="body"/>
          </p:nvPr>
        </p:nvSpPr>
        <p:spPr>
          <a:xfrm>
            <a:off x="324000" y="759300"/>
            <a:ext cx="8237700" cy="181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 </a:t>
            </a:r>
            <a:endParaRPr sz="2000"/>
          </a:p>
          <a:p>
            <a:pPr indent="0" lvl="0" marL="0" rtl="0" algn="l">
              <a:spcBef>
                <a:spcPts val="1000"/>
              </a:spcBef>
              <a:spcAft>
                <a:spcPts val="1000"/>
              </a:spcAft>
              <a:buNone/>
            </a:pPr>
            <a:r>
              <a:rPr>
                <a:latin typeface="Lexend"/>
              </a:rPr>
              <a:t/>
            </a:r>
            <a:endParaRPr sz="2000"/>
          </a:p>
        </p:txBody>
      </p:sp>
      <p:grpSp>
        <p:nvGrpSpPr>
          <p:cNvPr id="2201" name="Google Shape;2201;p104"/>
          <p:cNvGrpSpPr/>
          <p:nvPr/>
        </p:nvGrpSpPr>
        <p:grpSpPr>
          <a:xfrm>
            <a:off x="3757876" y="2566298"/>
            <a:ext cx="4581749" cy="2169000"/>
            <a:chOff x="5076451" y="933000"/>
            <a:chExt cx="4581749" cy="2169000"/>
          </a:xfrm>
        </p:grpSpPr>
        <p:cxnSp>
          <p:nvCxnSpPr>
            <p:cNvPr id="2202" name="Google Shape;2202;p104"/>
            <p:cNvCxnSpPr/>
            <p:nvPr/>
          </p:nvCxnSpPr>
          <p:spPr>
            <a:xfrm>
              <a:off x="6384375"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203" name="Google Shape;2203;p104"/>
            <p:cNvCxnSpPr/>
            <p:nvPr/>
          </p:nvCxnSpPr>
          <p:spPr>
            <a:xfrm>
              <a:off x="7602188" y="950623"/>
              <a:ext cx="0" cy="2148600"/>
            </a:xfrm>
            <a:prstGeom prst="straightConnector1">
              <a:avLst/>
            </a:prstGeom>
            <a:noFill/>
            <a:ln cap="flat" cmpd="sng" w="38100">
              <a:solidFill>
                <a:schemeClr val="dk1"/>
              </a:solidFill>
              <a:prstDash val="solid"/>
              <a:round/>
              <a:headEnd len="med" w="med" type="none"/>
              <a:tailEnd len="med" w="med" type="none"/>
            </a:ln>
          </p:spPr>
        </p:cxnSp>
        <p:cxnSp>
          <p:nvCxnSpPr>
            <p:cNvPr id="2204" name="Google Shape;2204;p104"/>
            <p:cNvCxnSpPr/>
            <p:nvPr/>
          </p:nvCxnSpPr>
          <p:spPr>
            <a:xfrm>
              <a:off x="8896200" y="933000"/>
              <a:ext cx="0" cy="2169000"/>
            </a:xfrm>
            <a:prstGeom prst="straightConnector1">
              <a:avLst/>
            </a:prstGeom>
            <a:noFill/>
            <a:ln cap="flat" cmpd="sng" w="38100">
              <a:solidFill>
                <a:schemeClr val="dk1"/>
              </a:solidFill>
              <a:prstDash val="solid"/>
              <a:round/>
              <a:headEnd len="med" w="med" type="none"/>
              <a:tailEnd len="med" w="med" type="none"/>
            </a:ln>
          </p:spPr>
        </p:cxnSp>
        <p:cxnSp>
          <p:nvCxnSpPr>
            <p:cNvPr id="2205" name="Google Shape;2205;p104"/>
            <p:cNvCxnSpPr/>
            <p:nvPr/>
          </p:nvCxnSpPr>
          <p:spPr>
            <a:xfrm rot="10800000">
              <a:off x="5100751" y="1569800"/>
              <a:ext cx="4533900" cy="0"/>
            </a:xfrm>
            <a:prstGeom prst="straightConnector1">
              <a:avLst/>
            </a:prstGeom>
            <a:noFill/>
            <a:ln cap="flat" cmpd="sng" w="38100">
              <a:solidFill>
                <a:schemeClr val="dk1"/>
              </a:solidFill>
              <a:prstDash val="solid"/>
              <a:round/>
              <a:headEnd len="med" w="med" type="none"/>
              <a:tailEnd len="med" w="med" type="none"/>
            </a:ln>
          </p:spPr>
        </p:cxnSp>
        <p:cxnSp>
          <p:nvCxnSpPr>
            <p:cNvPr id="2206" name="Google Shape;2206;p104"/>
            <p:cNvCxnSpPr/>
            <p:nvPr/>
          </p:nvCxnSpPr>
          <p:spPr>
            <a:xfrm rot="10800000">
              <a:off x="5076451" y="2069185"/>
              <a:ext cx="4558200" cy="0"/>
            </a:xfrm>
            <a:prstGeom prst="straightConnector1">
              <a:avLst/>
            </a:prstGeom>
            <a:noFill/>
            <a:ln cap="flat" cmpd="sng" w="38100">
              <a:solidFill>
                <a:schemeClr val="dk1"/>
              </a:solidFill>
              <a:prstDash val="solid"/>
              <a:round/>
              <a:headEnd len="med" w="med" type="none"/>
              <a:tailEnd len="med" w="med" type="none"/>
            </a:ln>
          </p:spPr>
        </p:cxnSp>
        <p:cxnSp>
          <p:nvCxnSpPr>
            <p:cNvPr id="2207" name="Google Shape;2207;p104"/>
            <p:cNvCxnSpPr/>
            <p:nvPr/>
          </p:nvCxnSpPr>
          <p:spPr>
            <a:xfrm rot="10800000">
              <a:off x="5100600" y="2720925"/>
              <a:ext cx="4557600" cy="0"/>
            </a:xfrm>
            <a:prstGeom prst="straightConnector1">
              <a:avLst/>
            </a:prstGeom>
            <a:noFill/>
            <a:ln cap="flat" cmpd="sng" w="38100">
              <a:solidFill>
                <a:schemeClr val="dk1"/>
              </a:solidFill>
              <a:prstDash val="solid"/>
              <a:round/>
              <a:headEnd len="med" w="med" type="none"/>
              <a:tailEnd len="med" w="med" type="none"/>
            </a:ln>
          </p:spPr>
        </p:cxnSp>
      </p:grpSp>
      <p:sp>
        <p:nvSpPr>
          <p:cNvPr id="2208" name="Google Shape;2208;p104"/>
          <p:cNvSpPr txBox="1"/>
          <p:nvPr>
            <p:ph idx="4294967295" type="body"/>
          </p:nvPr>
        </p:nvSpPr>
        <p:spPr>
          <a:xfrm>
            <a:off x="5197375" y="2567548"/>
            <a:ext cx="942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naadiga isboortiga (sports club)</a:t>
            </a:r>
            <a:endParaRPr sz="1800"/>
          </a:p>
        </p:txBody>
      </p:sp>
      <p:sp>
        <p:nvSpPr>
          <p:cNvPr id="2209" name="Google Shape;2209;p104"/>
          <p:cNvSpPr txBox="1"/>
          <p:nvPr>
            <p:ph idx="4294967295" type="body"/>
          </p:nvPr>
        </p:nvSpPr>
        <p:spPr>
          <a:xfrm>
            <a:off x="6322325" y="2567798"/>
            <a:ext cx="15402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jiro naadiga isboortiga (no sports club)</a:t>
            </a:r>
            <a:endParaRPr sz="1800"/>
          </a:p>
        </p:txBody>
      </p:sp>
      <p:sp>
        <p:nvSpPr>
          <p:cNvPr id="2210" name="Google Shape;2210;p104"/>
          <p:cNvSpPr txBox="1"/>
          <p:nvPr>
            <p:ph idx="4294967295" type="body"/>
          </p:nvPr>
        </p:nvSpPr>
        <p:spPr>
          <a:xfrm>
            <a:off x="3779775" y="3283173"/>
            <a:ext cx="1485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naadiga muusikada (music club)</a:t>
            </a:r>
            <a:endParaRPr sz="1800"/>
          </a:p>
        </p:txBody>
      </p:sp>
      <p:sp>
        <p:nvSpPr>
          <p:cNvPr id="2211" name="Google Shape;2211;p104"/>
          <p:cNvSpPr txBox="1"/>
          <p:nvPr>
            <p:ph idx="4294967295" type="body"/>
          </p:nvPr>
        </p:nvSpPr>
        <p:spPr>
          <a:xfrm>
            <a:off x="3804297" y="3713223"/>
            <a:ext cx="11859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jiro naadiga muusikada (no music club)</a:t>
            </a:r>
            <a:endParaRPr sz="1800"/>
          </a:p>
        </p:txBody>
      </p:sp>
      <p:sp>
        <p:nvSpPr>
          <p:cNvPr id="2212" name="Google Shape;2212;p104"/>
          <p:cNvSpPr txBox="1"/>
          <p:nvPr>
            <p:ph idx="4294967295" type="body"/>
          </p:nvPr>
        </p:nvSpPr>
        <p:spPr>
          <a:xfrm>
            <a:off x="5631818" y="3301030"/>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endParaRPr sz="1800"/>
          </a:p>
        </p:txBody>
      </p:sp>
      <p:sp>
        <p:nvSpPr>
          <p:cNvPr id="2213" name="Google Shape;2213;p104"/>
          <p:cNvSpPr txBox="1"/>
          <p:nvPr>
            <p:ph idx="4294967295" type="body"/>
          </p:nvPr>
        </p:nvSpPr>
        <p:spPr>
          <a:xfrm>
            <a:off x="6832985" y="3301023"/>
            <a:ext cx="4050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800"/>
          </a:p>
        </p:txBody>
      </p:sp>
      <p:sp>
        <p:nvSpPr>
          <p:cNvPr id="2214" name="Google Shape;2214;p104"/>
          <p:cNvSpPr txBox="1"/>
          <p:nvPr>
            <p:ph idx="4294967295" type="body"/>
          </p:nvPr>
        </p:nvSpPr>
        <p:spPr>
          <a:xfrm>
            <a:off x="5631818" y="3863823"/>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800"/>
          </a:p>
        </p:txBody>
      </p:sp>
      <p:sp>
        <p:nvSpPr>
          <p:cNvPr id="2215" name="Google Shape;2215;p104"/>
          <p:cNvSpPr txBox="1"/>
          <p:nvPr>
            <p:ph idx="4294967295" type="body"/>
          </p:nvPr>
        </p:nvSpPr>
        <p:spPr>
          <a:xfrm>
            <a:off x="6832973" y="386382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endParaRPr sz="1800"/>
          </a:p>
        </p:txBody>
      </p:sp>
      <p:cxnSp>
        <p:nvCxnSpPr>
          <p:cNvPr id="2216" name="Google Shape;2216;p104"/>
          <p:cNvCxnSpPr/>
          <p:nvPr/>
        </p:nvCxnSpPr>
        <p:spPr>
          <a:xfrm rot="10800000">
            <a:off x="3789525" y="4735223"/>
            <a:ext cx="4583100" cy="0"/>
          </a:xfrm>
          <a:prstGeom prst="straightConnector1">
            <a:avLst/>
          </a:prstGeom>
          <a:noFill/>
          <a:ln cap="flat" cmpd="sng" w="38100">
            <a:solidFill>
              <a:schemeClr val="dk1"/>
            </a:solidFill>
            <a:prstDash val="solid"/>
            <a:round/>
            <a:headEnd len="med" w="med" type="none"/>
            <a:tailEnd len="med" w="med" type="none"/>
          </a:ln>
        </p:spPr>
      </p:cxnSp>
      <p:sp>
        <p:nvSpPr>
          <p:cNvPr id="2217" name="Google Shape;2217;p104"/>
          <p:cNvSpPr txBox="1"/>
          <p:nvPr>
            <p:ph idx="4294967295" type="body"/>
          </p:nvPr>
        </p:nvSpPr>
        <p:spPr>
          <a:xfrm>
            <a:off x="5616318" y="4392873"/>
            <a:ext cx="1668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2218" name="Google Shape;2218;p104"/>
          <p:cNvSpPr txBox="1"/>
          <p:nvPr>
            <p:ph idx="4294967295" type="body"/>
          </p:nvPr>
        </p:nvSpPr>
        <p:spPr>
          <a:xfrm>
            <a:off x="7763051" y="330102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a:t>
            </a:r>
            <a:endParaRPr sz="1800"/>
          </a:p>
        </p:txBody>
      </p:sp>
      <p:sp>
        <p:nvSpPr>
          <p:cNvPr id="2219" name="Google Shape;2219;p104"/>
          <p:cNvSpPr txBox="1"/>
          <p:nvPr>
            <p:ph idx="4294967295" type="body"/>
          </p:nvPr>
        </p:nvSpPr>
        <p:spPr>
          <a:xfrm>
            <a:off x="7730027" y="386382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endParaRPr sz="1800"/>
          </a:p>
        </p:txBody>
      </p:sp>
      <p:sp>
        <p:nvSpPr>
          <p:cNvPr id="2220" name="Google Shape;2220;p104"/>
          <p:cNvSpPr txBox="1"/>
          <p:nvPr>
            <p:ph idx="4294967295" type="body"/>
          </p:nvPr>
        </p:nvSpPr>
        <p:spPr>
          <a:xfrm>
            <a:off x="6832974" y="4392873"/>
            <a:ext cx="3594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2221" name="Google Shape;2221;p104"/>
          <p:cNvSpPr txBox="1"/>
          <p:nvPr>
            <p:ph idx="4294967295" type="body"/>
          </p:nvPr>
        </p:nvSpPr>
        <p:spPr>
          <a:xfrm>
            <a:off x="7685352" y="4392873"/>
            <a:ext cx="3081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800"/>
          </a:p>
        </p:txBody>
      </p:sp>
      <p:sp>
        <p:nvSpPr>
          <p:cNvPr id="2222" name="Google Shape;2222;p104"/>
          <p:cNvSpPr txBox="1"/>
          <p:nvPr>
            <p:ph idx="4294967295" type="body"/>
          </p:nvPr>
        </p:nvSpPr>
        <p:spPr>
          <a:xfrm>
            <a:off x="7666370" y="2869867"/>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sp>
        <p:nvSpPr>
          <p:cNvPr id="2223" name="Google Shape;2223;p104"/>
          <p:cNvSpPr txBox="1"/>
          <p:nvPr>
            <p:ph idx="4294967295" type="body"/>
          </p:nvPr>
        </p:nvSpPr>
        <p:spPr>
          <a:xfrm>
            <a:off x="4442095" y="4392867"/>
            <a:ext cx="852300" cy="30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(total)</a:t>
            </a:r>
            <a:endParaRPr sz="1800"/>
          </a:p>
        </p:txBody>
      </p:sp>
      <p:cxnSp>
        <p:nvCxnSpPr>
          <p:cNvPr id="2224" name="Google Shape;2224;p104"/>
          <p:cNvCxnSpPr/>
          <p:nvPr/>
        </p:nvCxnSpPr>
        <p:spPr>
          <a:xfrm>
            <a:off x="8353268" y="2561198"/>
            <a:ext cx="0" cy="2179200"/>
          </a:xfrm>
          <a:prstGeom prst="straightConnector1">
            <a:avLst/>
          </a:prstGeom>
          <a:noFill/>
          <a:ln cap="flat" cmpd="sng" w="38100">
            <a:solidFill>
              <a:schemeClr val="dk1"/>
            </a:solidFill>
            <a:prstDash val="solid"/>
            <a:round/>
            <a:headEnd len="med" w="med" type="none"/>
            <a:tailEnd len="med" w="med" type="none"/>
          </a:ln>
        </p:spPr>
      </p:cxnSp>
      <p:sp>
        <p:nvSpPr>
          <p:cNvPr id="2225" name="Google Shape;2225;p104"/>
          <p:cNvSpPr txBox="1"/>
          <p:nvPr>
            <p:ph idx="1" type="body"/>
          </p:nvPr>
        </p:nvSpPr>
        <p:spPr>
          <a:xfrm>
            <a:off x="3832500" y="1354105"/>
            <a:ext cx="42741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Goobo ku wareeji dhammaan tirooyinka ku jira jaantuska ee ay ku jirto Isra.</a:t>
            </a:r>
            <a:endParaRPr sz="1800"/>
          </a:p>
          <a:p>
            <a:pPr indent="0" lvl="0" marL="0" rtl="0" algn="l">
              <a:spcBef>
                <a:spcPts val="1000"/>
              </a:spcBef>
              <a:spcAft>
                <a:spcPts val="0"/>
              </a:spcAft>
              <a:buNone/>
            </a:pPr>
            <a:r>
              <a:rPr lang="en-GB" sz="1100">
                <a:latin typeface="Lexend"/>
              </a:rPr>
              <a:t>b) Suad waxay qabataa naadiyada kee, haddii ay jiraan?</a:t>
            </a:r>
            <a:endParaRPr sz="1800"/>
          </a:p>
        </p:txBody>
      </p:sp>
      <p:pic>
        <p:nvPicPr>
          <p:cNvPr id="2226" name="Google Shape;2226;p104"/>
          <p:cNvPicPr preferRelativeResize="0"/>
          <p:nvPr/>
        </p:nvPicPr>
        <p:blipFill>
          <a:blip r:embed="rId13">
            <a:alphaModFix/>
          </a:blip>
          <a:stretch>
            <a:fillRect/>
          </a:stretch>
        </p:blipFill>
        <p:spPr>
          <a:xfrm>
            <a:off x="603859" y="2394726"/>
            <a:ext cx="264309" cy="330518"/>
          </a:xfrm>
          <a:prstGeom prst="rect">
            <a:avLst/>
          </a:prstGeom>
          <a:noFill/>
          <a:ln>
            <a:noFill/>
          </a:ln>
        </p:spPr>
      </p:pic>
      <p:pic>
        <p:nvPicPr>
          <p:cNvPr id="2227" name="Google Shape;2227;p104"/>
          <p:cNvPicPr preferRelativeResize="0"/>
          <p:nvPr/>
        </p:nvPicPr>
        <p:blipFill>
          <a:blip r:embed="rId4">
            <a:alphaModFix/>
          </a:blip>
          <a:stretch>
            <a:fillRect/>
          </a:stretch>
        </p:blipFill>
        <p:spPr>
          <a:xfrm>
            <a:off x="622717" y="789450"/>
            <a:ext cx="226571" cy="427821"/>
          </a:xfrm>
          <a:prstGeom prst="rect">
            <a:avLst/>
          </a:prstGeom>
          <a:noFill/>
          <a:ln>
            <a:noFill/>
          </a:ln>
        </p:spPr>
      </p:pic>
      <p:pic>
        <p:nvPicPr>
          <p:cNvPr id="2228" name="Google Shape;2228;p104"/>
          <p:cNvPicPr preferRelativeResize="0"/>
          <p:nvPr/>
        </p:nvPicPr>
        <p:blipFill>
          <a:blip r:embed="rId13">
            <a:alphaModFix/>
          </a:blip>
          <a:stretch>
            <a:fillRect/>
          </a:stretch>
        </p:blipFill>
        <p:spPr>
          <a:xfrm>
            <a:off x="590935" y="2766456"/>
            <a:ext cx="290166" cy="325715"/>
          </a:xfrm>
          <a:prstGeom prst="rect">
            <a:avLst/>
          </a:prstGeom>
          <a:noFill/>
          <a:ln>
            <a:noFill/>
          </a:ln>
        </p:spPr>
      </p:pic>
      <p:pic>
        <p:nvPicPr>
          <p:cNvPr id="2229" name="Google Shape;2229;p104"/>
          <p:cNvPicPr preferRelativeResize="0"/>
          <p:nvPr/>
        </p:nvPicPr>
        <p:blipFill>
          <a:blip r:embed="rId14">
            <a:alphaModFix/>
          </a:blip>
          <a:stretch>
            <a:fillRect/>
          </a:stretch>
        </p:blipFill>
        <p:spPr>
          <a:xfrm>
            <a:off x="589219" y="3161851"/>
            <a:ext cx="293596" cy="384527"/>
          </a:xfrm>
          <a:prstGeom prst="rect">
            <a:avLst/>
          </a:prstGeom>
          <a:noFill/>
          <a:ln>
            <a:noFill/>
          </a:ln>
        </p:spPr>
      </p:pic>
      <p:pic>
        <p:nvPicPr>
          <p:cNvPr id="2230" name="Google Shape;2230;p104"/>
          <p:cNvPicPr preferRelativeResize="0"/>
          <p:nvPr/>
        </p:nvPicPr>
        <p:blipFill>
          <a:blip r:embed="rId15">
            <a:alphaModFix/>
          </a:blip>
          <a:stretch>
            <a:fillRect/>
          </a:stretch>
        </p:blipFill>
        <p:spPr>
          <a:xfrm>
            <a:off x="639298" y="3568236"/>
            <a:ext cx="256592" cy="369502"/>
          </a:xfrm>
          <a:prstGeom prst="rect">
            <a:avLst/>
          </a:prstGeom>
          <a:noFill/>
          <a:ln>
            <a:noFill/>
          </a:ln>
        </p:spPr>
      </p:pic>
      <p:pic>
        <p:nvPicPr>
          <p:cNvPr id="2231" name="Google Shape;2231;p104"/>
          <p:cNvPicPr preferRelativeResize="0"/>
          <p:nvPr/>
        </p:nvPicPr>
        <p:blipFill>
          <a:blip r:embed="rId14">
            <a:alphaModFix/>
          </a:blip>
          <a:stretch>
            <a:fillRect/>
          </a:stretch>
        </p:blipFill>
        <p:spPr>
          <a:xfrm flipH="1">
            <a:off x="490301" y="1580248"/>
            <a:ext cx="404999" cy="391935"/>
          </a:xfrm>
          <a:prstGeom prst="rect">
            <a:avLst/>
          </a:prstGeom>
          <a:noFill/>
          <a:ln>
            <a:noFill/>
          </a:ln>
        </p:spPr>
      </p:pic>
      <p:pic>
        <p:nvPicPr>
          <p:cNvPr id="2232" name="Google Shape;2232;p104"/>
          <p:cNvPicPr preferRelativeResize="0"/>
          <p:nvPr/>
        </p:nvPicPr>
        <p:blipFill>
          <a:blip r:embed="rId15">
            <a:alphaModFix/>
          </a:blip>
          <a:stretch>
            <a:fillRect/>
          </a:stretch>
        </p:blipFill>
        <p:spPr>
          <a:xfrm flipH="1">
            <a:off x="549531" y="1201809"/>
            <a:ext cx="286544" cy="369495"/>
          </a:xfrm>
          <a:prstGeom prst="rect">
            <a:avLst/>
          </a:prstGeom>
          <a:noFill/>
          <a:ln>
            <a:noFill/>
          </a:ln>
        </p:spPr>
      </p:pic>
      <p:pic>
        <p:nvPicPr>
          <p:cNvPr id="2233" name="Google Shape;2233;p104"/>
          <p:cNvPicPr preferRelativeResize="0"/>
          <p:nvPr/>
        </p:nvPicPr>
        <p:blipFill>
          <a:blip r:embed="rId15">
            <a:alphaModFix/>
          </a:blip>
          <a:stretch>
            <a:fillRect/>
          </a:stretch>
        </p:blipFill>
        <p:spPr>
          <a:xfrm flipH="1">
            <a:off x="603861" y="2006083"/>
            <a:ext cx="264310" cy="325583"/>
          </a:xfrm>
          <a:prstGeom prst="rect">
            <a:avLst/>
          </a:prstGeom>
          <a:noFill/>
          <a:ln>
            <a:noFill/>
          </a:ln>
        </p:spPr>
      </p:pic>
      <p:pic>
        <p:nvPicPr>
          <p:cNvPr id="2234" name="Google Shape;2234;p104"/>
          <p:cNvPicPr preferRelativeResize="0"/>
          <p:nvPr/>
        </p:nvPicPr>
        <p:blipFill>
          <a:blip r:embed="rId15">
            <a:alphaModFix/>
          </a:blip>
          <a:stretch>
            <a:fillRect/>
          </a:stretch>
        </p:blipFill>
        <p:spPr>
          <a:xfrm flipH="1">
            <a:off x="594797" y="3994303"/>
            <a:ext cx="282422" cy="325709"/>
          </a:xfrm>
          <a:prstGeom prst="rect">
            <a:avLst/>
          </a:prstGeom>
          <a:noFill/>
          <a:ln>
            <a:noFill/>
          </a:ln>
        </p:spPr>
      </p:pic>
      <p:pic>
        <p:nvPicPr>
          <p:cNvPr id="2235" name="Google Shape;2235;p104"/>
          <p:cNvPicPr preferRelativeResize="0"/>
          <p:nvPr/>
        </p:nvPicPr>
        <p:blipFill>
          <a:blip r:embed="rId12">
            <a:alphaModFix/>
          </a:blip>
          <a:stretch>
            <a:fillRect/>
          </a:stretch>
        </p:blipFill>
        <p:spPr>
          <a:xfrm flipH="1">
            <a:off x="620792" y="4376547"/>
            <a:ext cx="293599" cy="325707"/>
          </a:xfrm>
          <a:prstGeom prst="rect">
            <a:avLst/>
          </a:prstGeom>
          <a:noFill/>
          <a:ln>
            <a:noFill/>
          </a:ln>
        </p:spPr>
      </p:pic>
      <p:graphicFrame>
        <p:nvGraphicFramePr>
          <p:cNvPr id="2236" name="Google Shape;2236;p104"/>
          <p:cNvGraphicFramePr/>
          <p:nvPr/>
        </p:nvGraphicFramePr>
        <p:xfrm>
          <a:off x="914400" y="789450"/>
          <a:ext cx="3000000" cy="3000000"/>
        </p:xfrm>
        <a:graphic>
          <a:graphicData uri="http://schemas.openxmlformats.org/drawingml/2006/table">
            <a:tbl>
              <a:tblPr>
                <a:noFill/>
                <a:tableStyleId>{982AFBFC-D9C8-48DC-B392-D28179C21DEB}</a:tableStyleId>
              </a:tblPr>
              <a:tblGrid>
                <a:gridCol w="948775"/>
                <a:gridCol w="845250"/>
                <a:gridCol w="865950"/>
              </a:tblGrid>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Caasha (Aisha)</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Muusik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Isboorti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Cali (Andeep)</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Muusik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Isra (Izzy)</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Yacquub (Jacob)</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Isboorti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Nuur (Jun)</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Cabdi</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Layla</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Saciid</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Muusig (Music)</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Axmed</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000">
                          <a:latin typeface="Lexend"/>
                          <a:ea typeface="Lexend"/>
                          <a:cs typeface="Lexend"/>
                          <a:sym typeface="Lexend"/>
                        </a:rPr>
                        <a:t>Ciyaar (Sport)</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95400">
                <a:tc>
                  <a:txBody>
                    <a:bodyPr/>
                    <a:lstStyle/>
                    <a:p>
                      <a:pPr indent="0" lvl="0" marL="0" rtl="0" algn="ctr">
                        <a:lnSpc>
                          <a:spcPct val="115000"/>
                        </a:lnSpc>
                        <a:spcBef>
                          <a:spcPts val="0"/>
                        </a:spcBef>
                        <a:spcAft>
                          <a:spcPts val="0"/>
                        </a:spcAft>
                        <a:buNone/>
                      </a:pPr>
                      <a:r>
                        <a:rPr lang="en-GB" sz="1000">
                          <a:latin typeface="Lexend"/>
                          <a:ea typeface="Lexend"/>
                          <a:cs typeface="Lexend"/>
                          <a:sym typeface="Lexend"/>
                        </a:rPr>
                        <a:t>Suad</a:t>
                      </a:r>
                      <a:endParaRPr sz="18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rPr lang="en-GB"/>
                        <a:t>Muusig (Music)</a:t>
                      </a:r>
                      <a:r>
                        <a:rPr lang="en-GB" sz="1900">
                          <a:latin typeface="Kalam"/>
                          <a:ea typeface="Kalam"/>
                          <a:cs typeface="Kalam"/>
                          <a:sym typeface="Kalam"/>
                        </a:rPr>
                        <a:t/>
                      </a:r>
                      <a:endParaRPr sz="1900">
                        <a:latin typeface="Kalam"/>
                        <a:ea typeface="Kalam"/>
                        <a:cs typeface="Kalam"/>
                        <a:sym typeface="Kalam"/>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2237" name="Google Shape;2237;p104"/>
          <p:cNvSpPr txBox="1"/>
          <p:nvPr>
            <p:ph idx="1" type="body"/>
          </p:nvPr>
        </p:nvSpPr>
        <p:spPr>
          <a:xfrm>
            <a:off x="3798600" y="691084"/>
            <a:ext cx="50214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 arday ayaa la weydiiyay inay xubno ka yihiin naadi ciyaar (Sport) ama muusig (Music).</a:t>
            </a:r>
            <a:endParaRPr sz="1800"/>
          </a:p>
        </p:txBody>
      </p:sp>
      <p:sp>
        <p:nvSpPr>
          <p:cNvPr id="2238" name="Google Shape;2238;p104"/>
          <p:cNvSpPr/>
          <p:nvPr/>
        </p:nvSpPr>
        <p:spPr>
          <a:xfrm>
            <a:off x="6657911" y="3783720"/>
            <a:ext cx="477600" cy="495300"/>
          </a:xfrm>
          <a:prstGeom prst="ellipse">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9" name="Google Shape;2239;p104"/>
          <p:cNvSpPr/>
          <p:nvPr/>
        </p:nvSpPr>
        <p:spPr>
          <a:xfrm>
            <a:off x="6657911" y="4291745"/>
            <a:ext cx="477600" cy="495300"/>
          </a:xfrm>
          <a:prstGeom prst="ellipse">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0" name="Google Shape;2240;p104"/>
          <p:cNvSpPr/>
          <p:nvPr/>
        </p:nvSpPr>
        <p:spPr>
          <a:xfrm>
            <a:off x="7581799" y="3752445"/>
            <a:ext cx="477600" cy="495300"/>
          </a:xfrm>
          <a:prstGeom prst="ellipse">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41" name="Google Shape;2241;p104"/>
          <p:cNvSpPr/>
          <p:nvPr/>
        </p:nvSpPr>
        <p:spPr>
          <a:xfrm>
            <a:off x="7581799" y="4285845"/>
            <a:ext cx="477600" cy="495300"/>
          </a:xfrm>
          <a:prstGeom prst="ellipse">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5" name="Shape 2245"/>
        <p:cNvGrpSpPr/>
        <p:nvPr/>
      </p:nvGrpSpPr>
      <p:grpSpPr>
        <a:xfrm>
          <a:off x="0" y="0"/>
          <a:ext cx="0" cy="0"/>
          <a:chOff x="0" y="0"/>
          <a:chExt cx="0" cy="0"/>
        </a:xfrm>
      </p:grpSpPr>
      <p:sp>
        <p:nvSpPr>
          <p:cNvPr id="2246" name="Google Shape;2246;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Joogtaynta (Frequency) ee shaxda laba-jibbaaran (two-way table)</a:t>
            </a:r>
            <a:endParaRPr/>
          </a:p>
        </p:txBody>
      </p:sp>
      <p:sp>
        <p:nvSpPr>
          <p:cNvPr id="2247" name="Google Shape;2247;p10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 </a:t>
            </a:r>
            <a:endParaRPr sz="2000"/>
          </a:p>
          <a:p>
            <a:pPr indent="0" lvl="0" marL="0" rtl="0" algn="l">
              <a:spcBef>
                <a:spcPts val="1000"/>
              </a:spcBef>
              <a:spcAft>
                <a:spcPts val="1000"/>
              </a:spcAft>
              <a:buNone/>
            </a:pPr>
            <a:r>
              <a:rPr>
                <a:latin typeface="Lexend"/>
              </a:rPr>
              <a:t/>
            </a:r>
            <a:endParaRPr sz="2000"/>
          </a:p>
        </p:txBody>
      </p:sp>
      <p:sp>
        <p:nvSpPr>
          <p:cNvPr id="2248" name="Google Shape;2248;p105"/>
          <p:cNvSpPr txBox="1"/>
          <p:nvPr>
            <p:ph idx="1" type="body"/>
          </p:nvPr>
        </p:nvSpPr>
        <p:spPr>
          <a:xfrm>
            <a:off x="324000" y="1142100"/>
            <a:ext cx="3081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2000"/>
          </a:p>
        </p:txBody>
      </p:sp>
      <p:sp>
        <p:nvSpPr>
          <p:cNvPr id="2249" name="Google Shape;2249;p105"/>
          <p:cNvSpPr txBox="1"/>
          <p:nvPr>
            <p:ph idx="1" type="body"/>
          </p:nvPr>
        </p:nvSpPr>
        <p:spPr>
          <a:xfrm>
            <a:off x="631550" y="759300"/>
            <a:ext cx="81885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Buuxi sanduuqyada maqan ee shaxdan laba-jibbaaran (two-way table) kasta.</a:t>
            </a:r>
            <a:endParaRPr sz="2000"/>
          </a:p>
        </p:txBody>
      </p:sp>
      <p:sp>
        <p:nvSpPr>
          <p:cNvPr id="2250" name="Google Shape;2250;p105"/>
          <p:cNvSpPr txBox="1"/>
          <p:nvPr>
            <p:ph idx="1" type="body"/>
          </p:nvPr>
        </p:nvSpPr>
        <p:spPr>
          <a:xfrm>
            <a:off x="4397250" y="1142100"/>
            <a:ext cx="3081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 </a:t>
            </a:r>
            <a:endParaRPr sz="2000"/>
          </a:p>
        </p:txBody>
      </p:sp>
      <p:graphicFrame>
        <p:nvGraphicFramePr>
          <p:cNvPr id="2251" name="Google Shape;2251;p105"/>
          <p:cNvGraphicFramePr/>
          <p:nvPr/>
        </p:nvGraphicFramePr>
        <p:xfrm>
          <a:off x="304800" y="1158525"/>
          <a:ext cx="3000000" cy="3000000"/>
        </p:xfrm>
        <a:graphic>
          <a:graphicData uri="http://schemas.openxmlformats.org/drawingml/2006/table">
            <a:tbl>
              <a:tblPr>
                <a:noFill/>
                <a:tableStyleId>{982AFBFC-D9C8-48DC-B392-D28179C21DEB}</a:tableStyleId>
              </a:tblPr>
              <a:tblGrid>
                <a:gridCol w="911650"/>
                <a:gridCol w="1189725"/>
                <a:gridCol w="1119600"/>
                <a:gridCol w="680900"/>
              </a:tblGrid>
              <a:tr h="619125">
                <a:tc>
                  <a:txBody>
                    <a:bodyPr/>
                    <a:lstStyle/>
                    <a:p>
                      <a:pPr indent="0" lvl="0" marL="0" rtl="0" algn="l">
                        <a:spcBef>
                          <a:spcPts val="0"/>
                        </a:spcBef>
                        <a:spcAft>
                          <a:spcPts val="0"/>
                        </a:spcAft>
                        <a:buNone/>
                      </a:pPr>
                      <a:r>
                        <a:t/>
                      </a:r>
                      <a:endParaRPr/>
                    </a:p>
                  </a:txBody>
                  <a:tcPr marT="19050" marB="19050" marR="28575" marL="28575" anchor="b">
                    <a:lnL cap="flat" cmpd="sng" w="9525">
                      <a:solidFill>
                        <a:srgbClr val="EBEDFE"/>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Isku day 1aad</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Isku day 2aad</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gudub (pass)</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12</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10</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22</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guuldarro (fail)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16</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6</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22</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28</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16</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44</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2252" name="Google Shape;2252;p105"/>
          <p:cNvGraphicFramePr/>
          <p:nvPr/>
        </p:nvGraphicFramePr>
        <p:xfrm>
          <a:off x="4705350" y="1191375"/>
          <a:ext cx="3000000" cy="3000000"/>
        </p:xfrm>
        <a:graphic>
          <a:graphicData uri="http://schemas.openxmlformats.org/drawingml/2006/table">
            <a:tbl>
              <a:tblPr>
                <a:noFill/>
                <a:tableStyleId>{982AFBFC-D9C8-48DC-B392-D28179C21DEB}</a:tableStyleId>
              </a:tblPr>
              <a:tblGrid>
                <a:gridCol w="952500"/>
                <a:gridCol w="1104900"/>
                <a:gridCol w="1066800"/>
                <a:gridCol w="952500"/>
              </a:tblGrid>
              <a:tr h="333375">
                <a:tc>
                  <a:txBody>
                    <a:bodyPr/>
                    <a:lstStyle/>
                    <a:p>
                      <a:pPr indent="0" lvl="0" marL="0" rtl="0" algn="l">
                        <a:spcBef>
                          <a:spcPts val="0"/>
                        </a:spcBef>
                        <a:spcAft>
                          <a:spcPts val="0"/>
                        </a:spcAft>
                        <a:buNone/>
                      </a:pPr>
                      <a:r>
                        <a:t/>
                      </a:r>
                      <a:endParaRPr/>
                    </a:p>
                  </a:txBody>
                  <a:tcPr marT="19050" marB="19050" marR="28575" marL="28575" anchor="b">
                    <a:lnL cap="flat" cmpd="sng" w="9525">
                      <a:solidFill>
                        <a:srgbClr val="EBEDFE"/>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ilmo (child)</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qof weyn (adult)</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muraayadaha ilaalinta (goggles)</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18</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5</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23</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19125">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muraayad la'aan (no goggles)</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9</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31</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40</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33375">
                <a:tc>
                  <a:txBody>
                    <a:bodyPr/>
                    <a:lstStyle/>
                    <a:p>
                      <a:pPr indent="0" lvl="0" marL="0" rtl="0" algn="l">
                        <a:lnSpc>
                          <a:spcPct val="115000"/>
                        </a:lnSpc>
                        <a:spcBef>
                          <a:spcPts val="0"/>
                        </a:spcBef>
                        <a:spcAft>
                          <a:spcPts val="0"/>
                        </a:spcAft>
                        <a:buNone/>
                      </a:pPr>
                      <a:r>
                        <a:rPr lang="en-GB" sz="1500">
                          <a:latin typeface="Lexend"/>
                          <a:ea typeface="Lexend"/>
                          <a:cs typeface="Lexend"/>
                          <a:sym typeface="Lexend"/>
                        </a:rPr>
                        <a:t>wadarta (total)</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800">
                          <a:latin typeface="Kalam"/>
                          <a:ea typeface="Kalam"/>
                          <a:cs typeface="Kalam"/>
                          <a:sym typeface="Kalam"/>
                        </a:rPr>
                        <a:t>27</a:t>
                      </a:r>
                      <a:endParaRPr sz="2000">
                        <a:latin typeface="Kalam"/>
                        <a:ea typeface="Kalam"/>
                        <a:cs typeface="Kalam"/>
                        <a:sym typeface="Kalam"/>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36</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500">
                          <a:latin typeface="Lexend"/>
                          <a:ea typeface="Lexend"/>
                          <a:cs typeface="Lexend"/>
                          <a:sym typeface="Lexend"/>
                        </a:rPr>
                        <a:t>63</a:t>
                      </a:r>
                      <a:endParaRPr sz="1800">
                        <a:latin typeface="Lexend"/>
                        <a:ea typeface="Lexend"/>
                        <a:cs typeface="Lexend"/>
                        <a:sym typeface="Lexend"/>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6" name="Shape 2256"/>
        <p:cNvGrpSpPr/>
        <p:nvPr/>
      </p:nvGrpSpPr>
      <p:grpSpPr>
        <a:xfrm>
          <a:off x="0" y="0"/>
          <a:ext cx="0" cy="0"/>
          <a:chOff x="0" y="0"/>
          <a:chExt cx="0" cy="0"/>
        </a:xfrm>
      </p:grpSpPr>
      <p:sp>
        <p:nvSpPr>
          <p:cNvPr id="2257" name="Google Shape;2257;p106"/>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Natiijooyinka waxaa lagu qori karaa miis natiijo (outcome table).</a:t>
            </a:r>
            <a:r>
              <a:rPr b="1" lang="en-GB" sz="1400">
                <a:latin typeface="Lexend"/>
              </a:rPr>
              <a:t/>
            </a:r>
            <a:r>
              <a:rPr lang="en-GB" sz="1400">
                <a:latin typeface="Lexend"/>
              </a:rPr>
              <a:t/>
            </a:r>
            <a:endParaRPr sz="2000"/>
          </a:p>
          <a:p>
            <a:pPr indent="0" lvl="0" marL="0" rtl="0" algn="l">
              <a:spcBef>
                <a:spcPts val="1000"/>
              </a:spcBef>
              <a:spcAft>
                <a:spcPts val="0"/>
              </a:spcAft>
              <a:buNone/>
            </a:pPr>
            <a:r>
              <a:rPr lang="en-GB" sz="1400">
                <a:latin typeface="Lexend"/>
              </a:rPr>
              <a:t>Tijaabo laba heer ah (two-stage trial), heerka koowaad waa tiirarka, kan kale waa safafka. Meesha natiijooyinka (sample space) waa natiijooyinka lagu muujiyay gudaha shaxda. Waa hab nidaamsan oo lagu dhiso meesha natiijooyinka (sample space).</a:t>
            </a:r>
            <a:endParaRPr sz="2000"/>
          </a:p>
          <a:p>
            <a:pPr indent="0" lvl="0" marL="0" rtl="0" algn="l">
              <a:spcBef>
                <a:spcPts val="1000"/>
              </a:spcBef>
              <a:spcAft>
                <a:spcPts val="0"/>
              </a:spcAft>
              <a:buNone/>
            </a:pPr>
            <a:r>
              <a:rPr lang="en-GB" sz="1400">
                <a:latin typeface="Lexend"/>
              </a:rPr>
              <a:t>Labo dhacdo (events) oo ka yimaada tijaabo, meesha natiijooyinka (sample space) waxaa loo kala saari karaa iyadoo loo eego dhacdooyinka (events).</a:t>
            </a:r>
            <a:endParaRPr sz="2000"/>
          </a:p>
          <a:p>
            <a:pPr indent="0" lvl="0" marL="0" rtl="0" algn="l">
              <a:spcBef>
                <a:spcPts val="1000"/>
              </a:spcBef>
              <a:spcAft>
                <a:spcPts val="1000"/>
              </a:spcAft>
              <a:buNone/>
            </a:pPr>
            <a:r>
              <a:rPr lang="en-GB" sz="1400">
                <a:latin typeface="Lexend"/>
              </a:rPr>
              <a:t>Marka soo noqnoqoshada (frequencies) lagu muujiyo miis laba jiho (two way table), waxaa suurtagal ah in la helo qiimayaasha (values) maqan iyadoo la isticmaalayo wadarta (totals) tiirarka iyo safafka.</a:t>
            </a:r>
            <a:endParaRPr sz="2000"/>
          </a:p>
        </p:txBody>
      </p:sp>
      <p:sp>
        <p:nvSpPr>
          <p:cNvPr id="2258" name="Google Shape;2258;p106"/>
          <p:cNvSpPr txBox="1"/>
          <p:nvPr>
            <p:ph type="title"/>
          </p:nvPr>
        </p:nvSpPr>
        <p:spPr>
          <a:xfrm>
            <a:off x="1684800" y="43825"/>
            <a:ext cx="5741400" cy="694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miisaska laba jiho (two-way tables) si loo muujiyo natiijooyinka labada dhacdo (events)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