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12"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p:notesSz cx="6858000" cy="9144000"/>
  <p:embeddedFontLst>
    <p:embeddedFont>
      <p:font typeface="Lexend" panose="00000000000000000000"/>
      <p:regular r:id="rId50"/>
    </p:embeddedFont>
    <p:embeddedFont>
      <p:font typeface="Lexend Medium" panose="00000000000000000000"/>
      <p:regular r:id="rId51"/>
    </p:embeddedFont>
    <p:embeddedFont>
      <p:font typeface="Kalam" panose="02000000000000000000"/>
      <p:regular r:id="rId52"/>
    </p:embeddedFont>
    <p:embeddedFont>
      <p:font typeface="Lexend Light" panose="00000000000000000000"/>
      <p:regular r:id="rId53"/>
    </p:embeddedFont>
  </p:embeddedFontLst>
  <p:custDataLst>
    <p:tags r:id="rId49"/>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62857886-8FAA-45A0-B331-7F4F371DA684}">
  <a:tblStyle styleId="{62857886-8FAA-45A0-B331-7F4F371DA68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9" Type="http://schemas.openxmlformats.org/officeDocument/2006/relationships/tags" Target="tags/tag1.xml"/><Relationship Id="rId50" Type="http://schemas.openxmlformats.org/officeDocument/2006/relationships/font" Target="fonts/font1.fntdata"/><Relationship Id="rId51" Type="http://schemas.openxmlformats.org/officeDocument/2006/relationships/font" Target="fonts/font2.fntdata"/><Relationship Id="rId52" Type="http://schemas.openxmlformats.org/officeDocument/2006/relationships/font" Target="fonts/font3.fntdata"/><Relationship Id="rId53" Type="http://schemas.openxmlformats.org/officeDocument/2006/relationships/font" Target="fonts/font4.fntdata"/><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0" name="Shape 770"/>
        <p:cNvGrpSpPr/>
        <p:nvPr/>
      </p:nvGrpSpPr>
      <p:grpSpPr>
        <a:xfrm>
          <a:off x="0" y="0"/>
          <a:ext cx="0" cy="0"/>
        </a:xfrm>
      </p:grpSpPr>
      <p:sp>
        <p:nvSpPr>
          <p:cNvPr id="771" name="Google Shape;771;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2" name="Google Shape;772;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6" name="Shape 776"/>
        <p:cNvGrpSpPr/>
        <p:nvPr/>
      </p:nvGrpSpPr>
      <p:grpSpPr>
        <a:xfrm>
          <a:off x="0" y="0"/>
          <a:ext cx="0" cy="0"/>
        </a:xfrm>
      </p:grpSpPr>
      <p:sp>
        <p:nvSpPr>
          <p:cNvPr id="777" name="Google Shape;777;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8" name="Google Shape;778;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1" name="Shape 781"/>
        <p:cNvGrpSpPr/>
        <p:nvPr/>
      </p:nvGrpSpPr>
      <p:grpSpPr>
        <a:xfrm>
          <a:off x="0" y="0"/>
          <a:ext cx="0" cy="0"/>
        </a:xfrm>
      </p:grpSpPr>
      <p:sp>
        <p:nvSpPr>
          <p:cNvPr id="782" name="Google Shape;782;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3" name="Google Shape;783;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6" name="Shape 786"/>
        <p:cNvGrpSpPr/>
        <p:nvPr/>
      </p:nvGrpSpPr>
      <p:grpSpPr>
        <a:xfrm>
          <a:off x="0" y="0"/>
          <a:ext cx="0" cy="0"/>
        </a:xfrm>
      </p:grpSpPr>
      <p:sp>
        <p:nvSpPr>
          <p:cNvPr id="787" name="Google Shape;787;g2b7e20cc09d_1_15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8" name="Google Shape;788;g2b7e20cc09d_1_15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09" name="Shape 809"/>
        <p:cNvGrpSpPr/>
        <p:nvPr/>
      </p:nvGrpSpPr>
      <p:grpSpPr>
        <a:xfrm>
          <a:off x="0" y="0"/>
          <a:ext cx="0" cy="0"/>
        </a:xfrm>
      </p:grpSpPr>
      <p:sp>
        <p:nvSpPr>
          <p:cNvPr id="810" name="Google Shape;810;g2b0e4d83e3f_0_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11" name="Google Shape;811;g2b0e4d83e3f_0_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14" name="Shape 814"/>
        <p:cNvGrpSpPr/>
        <p:nvPr/>
      </p:nvGrpSpPr>
      <p:grpSpPr>
        <a:xfrm>
          <a:off x="0" y="0"/>
          <a:ext cx="0" cy="0"/>
        </a:xfrm>
      </p:grpSpPr>
      <p:sp>
        <p:nvSpPr>
          <p:cNvPr id="815" name="Google Shape;815;g1f0c27b218f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16" name="Google Shape;816;g1f0c27b218f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23" name="Shape 823"/>
        <p:cNvGrpSpPr/>
        <p:nvPr/>
      </p:nvGrpSpPr>
      <p:grpSpPr>
        <a:xfrm>
          <a:off x="0" y="0"/>
          <a:ext cx="0" cy="0"/>
        </a:xfrm>
      </p:grpSpPr>
      <p:sp>
        <p:nvSpPr>
          <p:cNvPr id="824" name="Google Shape;824;g1f0c27b218f_0_120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25" name="Google Shape;825;g1f0c27b218f_0_120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7" name="Shape 837"/>
        <p:cNvGrpSpPr/>
        <p:nvPr/>
      </p:nvGrpSpPr>
      <p:grpSpPr>
        <a:xfrm>
          <a:off x="0" y="0"/>
          <a:ext cx="0" cy="0"/>
        </a:xfrm>
      </p:grpSpPr>
      <p:sp>
        <p:nvSpPr>
          <p:cNvPr id="838" name="Google Shape;838;g2b7e20cc09d_2_2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9" name="Google Shape;839;g2b7e20cc09d_2_2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47" name="Shape 847"/>
        <p:cNvGrpSpPr/>
        <p:nvPr/>
      </p:nvGrpSpPr>
      <p:grpSpPr>
        <a:xfrm>
          <a:off x="0" y="0"/>
          <a:ext cx="0" cy="0"/>
        </a:xfrm>
      </p:grpSpPr>
      <p:sp>
        <p:nvSpPr>
          <p:cNvPr id="848" name="Google Shape;848;g2b7e20cc09d_2_25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49" name="Google Shape;849;g2b7e20cc09d_2_25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60" name="Shape 860"/>
        <p:cNvGrpSpPr/>
        <p:nvPr/>
      </p:nvGrpSpPr>
      <p:grpSpPr>
        <a:xfrm>
          <a:off x="0" y="0"/>
          <a:ext cx="0" cy="0"/>
        </a:xfrm>
      </p:grpSpPr>
      <p:sp>
        <p:nvSpPr>
          <p:cNvPr id="861" name="Google Shape;861;g2b7e20cc09d_2_3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62" name="Google Shape;862;g2b7e20cc09d_2_3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91" name="Shape 891"/>
        <p:cNvGrpSpPr/>
        <p:nvPr/>
      </p:nvGrpSpPr>
      <p:grpSpPr>
        <a:xfrm>
          <a:off x="0" y="0"/>
          <a:ext cx="0" cy="0"/>
        </a:xfrm>
      </p:grpSpPr>
      <p:sp>
        <p:nvSpPr>
          <p:cNvPr id="892" name="Google Shape;892;g2b7e20cc09d_2_40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93" name="Google Shape;893;g2b7e20cc09d_2_40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23" name="Shape 923"/>
        <p:cNvGrpSpPr/>
        <p:nvPr/>
      </p:nvGrpSpPr>
      <p:grpSpPr>
        <a:xfrm>
          <a:off x="0" y="0"/>
          <a:ext cx="0" cy="0"/>
        </a:xfrm>
      </p:grpSpPr>
      <p:sp>
        <p:nvSpPr>
          <p:cNvPr id="924" name="Google Shape;924;g2b7e20cc09d_2_15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25" name="Google Shape;925;g2b7e20cc09d_2_15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32" name="Shape 932"/>
        <p:cNvGrpSpPr/>
        <p:nvPr/>
      </p:nvGrpSpPr>
      <p:grpSpPr>
        <a:xfrm>
          <a:off x="0" y="0"/>
          <a:ext cx="0" cy="0"/>
        </a:xfrm>
      </p:grpSpPr>
      <p:sp>
        <p:nvSpPr>
          <p:cNvPr id="933" name="Google Shape;933;g2b7e20cc09d_2_4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34" name="Google Shape;934;g2b7e20cc09d_2_4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58" name="Shape 958"/>
        <p:cNvGrpSpPr/>
        <p:nvPr/>
      </p:nvGrpSpPr>
      <p:grpSpPr>
        <a:xfrm>
          <a:off x="0" y="0"/>
          <a:ext cx="0" cy="0"/>
        </a:xfrm>
      </p:grpSpPr>
      <p:sp>
        <p:nvSpPr>
          <p:cNvPr id="959" name="Google Shape;959;g2b7e20cc09d_4_16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60" name="Google Shape;960;g2b7e20cc09d_4_16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73" name="Shape 973"/>
        <p:cNvGrpSpPr/>
        <p:nvPr/>
      </p:nvGrpSpPr>
      <p:grpSpPr>
        <a:xfrm>
          <a:off x="0" y="0"/>
          <a:ext cx="0" cy="0"/>
        </a:xfrm>
      </p:grpSpPr>
      <p:sp>
        <p:nvSpPr>
          <p:cNvPr id="974" name="Google Shape;974;g2b7e20cc09d_4_15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75" name="Google Shape;975;g2b7e20cc09d_4_15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84" name="Shape 984"/>
        <p:cNvGrpSpPr/>
        <p:nvPr/>
      </p:nvGrpSpPr>
      <p:grpSpPr>
        <a:xfrm>
          <a:off x="0" y="0"/>
          <a:ext cx="0" cy="0"/>
        </a:xfrm>
      </p:grpSpPr>
      <p:sp>
        <p:nvSpPr>
          <p:cNvPr id="985" name="Google Shape;985;g1f0c27b218f_0_19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6" name="Google Shape;986;g1f0c27b218f_0_19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22" name="Shape 1022"/>
        <p:cNvGrpSpPr/>
        <p:nvPr/>
      </p:nvGrpSpPr>
      <p:grpSpPr>
        <a:xfrm>
          <a:off x="0" y="0"/>
          <a:ext cx="0" cy="0"/>
        </a:xfrm>
      </p:grpSpPr>
      <p:sp>
        <p:nvSpPr>
          <p:cNvPr id="1023" name="Google Shape;1023;g1f0c27b218f_0_29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24" name="Google Shape;1024;g1f0c27b218f_0_29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28" name="Shape 1028"/>
        <p:cNvGrpSpPr/>
        <p:nvPr/>
      </p:nvGrpSpPr>
      <p:grpSpPr>
        <a:xfrm>
          <a:off x="0" y="0"/>
          <a:ext cx="0" cy="0"/>
        </a:xfrm>
      </p:grpSpPr>
      <p:sp>
        <p:nvSpPr>
          <p:cNvPr id="1029" name="Google Shape;1029;g2b7e20cc09d_2_2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0" name="Google Shape;1030;g2b7e20cc09d_2_2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35" name="Shape 1035"/>
        <p:cNvGrpSpPr/>
        <p:nvPr/>
      </p:nvGrpSpPr>
      <p:grpSpPr>
        <a:xfrm>
          <a:off x="0" y="0"/>
          <a:ext cx="0" cy="0"/>
        </a:xfrm>
      </p:grpSpPr>
      <p:sp>
        <p:nvSpPr>
          <p:cNvPr id="1036" name="Google Shape;1036;g2b7e20cc09d_5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7" name="Google Shape;1037;g2b7e20cc09d_5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75" name="Shape 1075"/>
        <p:cNvGrpSpPr/>
        <p:nvPr/>
      </p:nvGrpSpPr>
      <p:grpSpPr>
        <a:xfrm>
          <a:off x="0" y="0"/>
          <a:ext cx="0" cy="0"/>
        </a:xfrm>
      </p:grpSpPr>
      <p:sp>
        <p:nvSpPr>
          <p:cNvPr id="1076" name="Google Shape;1076;g2b7e20cc09d_5_3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77" name="Google Shape;1077;g2b7e20cc09d_5_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86" name="Shape 1086"/>
        <p:cNvGrpSpPr/>
        <p:nvPr/>
      </p:nvGrpSpPr>
      <p:grpSpPr>
        <a:xfrm>
          <a:off x="0" y="0"/>
          <a:ext cx="0" cy="0"/>
        </a:xfrm>
      </p:grpSpPr>
      <p:sp>
        <p:nvSpPr>
          <p:cNvPr id="1087" name="Google Shape;1087;g2b7e20cc09d_5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88" name="Google Shape;1088;g2b7e20cc09d_5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98" name="Shape 1098"/>
        <p:cNvGrpSpPr/>
        <p:nvPr/>
      </p:nvGrpSpPr>
      <p:grpSpPr>
        <a:xfrm>
          <a:off x="0" y="0"/>
          <a:ext cx="0" cy="0"/>
        </a:xfrm>
      </p:grpSpPr>
      <p:sp>
        <p:nvSpPr>
          <p:cNvPr id="1099" name="Google Shape;1099;g1f0c27b218f_0_11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00" name="Google Shape;1100;g1f0c27b218f_0_11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07" name="Shape 1107"/>
        <p:cNvGrpSpPr/>
        <p:nvPr/>
      </p:nvGrpSpPr>
      <p:grpSpPr>
        <a:xfrm>
          <a:off x="0" y="0"/>
          <a:ext cx="0" cy="0"/>
        </a:xfrm>
      </p:grpSpPr>
      <p:sp>
        <p:nvSpPr>
          <p:cNvPr id="1108" name="Google Shape;1108;g358fea164e6_0_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09" name="Google Shape;1109;g358fea164e6_0_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9" name="Shape 1119"/>
        <p:cNvGrpSpPr/>
        <p:nvPr/>
      </p:nvGrpSpPr>
      <p:grpSpPr>
        <a:xfrm>
          <a:off x="0" y="0"/>
          <a:ext cx="0" cy="0"/>
        </a:xfrm>
      </p:grpSpPr>
      <p:sp>
        <p:nvSpPr>
          <p:cNvPr id="1120" name="Google Shape;1120;g358fea164e6_0_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1" name="Google Shape;1121;g358fea164e6_0_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31" name="Shape 1131"/>
        <p:cNvGrpSpPr/>
        <p:nvPr/>
      </p:nvGrpSpPr>
      <p:grpSpPr>
        <a:xfrm>
          <a:off x="0" y="0"/>
          <a:ext cx="0" cy="0"/>
        </a:xfrm>
      </p:grpSpPr>
      <p:sp>
        <p:nvSpPr>
          <p:cNvPr id="1132" name="Google Shape;1132;g2b7e20cc09d_5_18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33" name="Google Shape;1133;g2b7e20cc09d_5_18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3" name="Shape 1153"/>
        <p:cNvGrpSpPr/>
        <p:nvPr/>
      </p:nvGrpSpPr>
      <p:grpSpPr>
        <a:xfrm>
          <a:off x="0" y="0"/>
          <a:ext cx="0" cy="0"/>
        </a:xfrm>
      </p:grpSpPr>
      <p:sp>
        <p:nvSpPr>
          <p:cNvPr id="1154" name="Google Shape;1154;g2b7e20cc09d_5_2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5" name="Google Shape;1155;g2b7e20cc09d_5_2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69" name="Shape 1169"/>
        <p:cNvGrpSpPr/>
        <p:nvPr/>
      </p:nvGrpSpPr>
      <p:grpSpPr>
        <a:xfrm>
          <a:off x="0" y="0"/>
          <a:ext cx="0" cy="0"/>
        </a:xfrm>
      </p:grpSpPr>
      <p:sp>
        <p:nvSpPr>
          <p:cNvPr id="1170" name="Google Shape;1170;g2b7e20cc09d_5_25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71" name="Google Shape;1171;g2b7e20cc09d_5_2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3" name="Shape 1183"/>
        <p:cNvGrpSpPr/>
        <p:nvPr/>
      </p:nvGrpSpPr>
      <p:grpSpPr>
        <a:xfrm>
          <a:off x="0" y="0"/>
          <a:ext cx="0" cy="0"/>
        </a:xfrm>
      </p:grpSpPr>
      <p:sp>
        <p:nvSpPr>
          <p:cNvPr id="1184" name="Google Shape;1184;g2b7e20cc09d_5_28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85" name="Google Shape;1185;g2b7e20cc09d_5_2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90" name="Shape 1190"/>
        <p:cNvGrpSpPr/>
        <p:nvPr/>
      </p:nvGrpSpPr>
      <p:grpSpPr>
        <a:xfrm>
          <a:off x="0" y="0"/>
          <a:ext cx="0" cy="0"/>
        </a:xfrm>
      </p:grpSpPr>
      <p:sp>
        <p:nvSpPr>
          <p:cNvPr id="1191" name="Google Shape;1191;g2b7eb66c05f_0_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92" name="Google Shape;1192;g2b7eb66c05f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96" name="Shape 1196"/>
        <p:cNvGrpSpPr/>
        <p:nvPr/>
      </p:nvGrpSpPr>
      <p:grpSpPr>
        <a:xfrm>
          <a:off x="0" y="0"/>
          <a:ext cx="0" cy="0"/>
        </a:xfrm>
      </p:grpSpPr>
      <p:sp>
        <p:nvSpPr>
          <p:cNvPr id="1197" name="Google Shape;1197;g2b7eb66c05f_0_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98" name="Google Shape;1198;g2b7eb66c05f_0_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05" name="Shape 1205"/>
        <p:cNvGrpSpPr/>
        <p:nvPr/>
      </p:nvGrpSpPr>
      <p:grpSpPr>
        <a:xfrm>
          <a:off x="0" y="0"/>
          <a:ext cx="0" cy="0"/>
        </a:xfrm>
      </p:grpSpPr>
      <p:sp>
        <p:nvSpPr>
          <p:cNvPr id="1206" name="Google Shape;1206;g2b7eb66c05f_1_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07" name="Google Shape;1207;g2b7eb66c05f_1_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18" name="Shape 1218"/>
        <p:cNvGrpSpPr/>
        <p:nvPr/>
      </p:nvGrpSpPr>
      <p:grpSpPr>
        <a:xfrm>
          <a:off x="0" y="0"/>
          <a:ext cx="0" cy="0"/>
        </a:xfrm>
      </p:grpSpPr>
      <p:sp>
        <p:nvSpPr>
          <p:cNvPr id="1219" name="Google Shape;1219;g2b7eb66c05f_1_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20" name="Google Shape;1220;g2b7eb66c05f_1_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30" name="Shape 1230"/>
        <p:cNvGrpSpPr/>
        <p:nvPr/>
      </p:nvGrpSpPr>
      <p:grpSpPr>
        <a:xfrm>
          <a:off x="0" y="0"/>
          <a:ext cx="0" cy="0"/>
        </a:xfrm>
      </p:grpSpPr>
      <p:sp>
        <p:nvSpPr>
          <p:cNvPr id="1231" name="Google Shape;1231;g2b7eb66c05f_1_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32" name="Google Shape;1232;g2b7eb66c05f_1_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42" name="Shape 1242"/>
        <p:cNvGrpSpPr/>
        <p:nvPr/>
      </p:nvGrpSpPr>
      <p:grpSpPr>
        <a:xfrm>
          <a:off x="0" y="0"/>
          <a:ext cx="0" cy="0"/>
        </a:xfrm>
      </p:grpSpPr>
      <p:sp>
        <p:nvSpPr>
          <p:cNvPr id="1243" name="Google Shape;1243;g1f0c27b218f_0_117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44" name="Google Shape;1244;g1f0c27b218f_0_117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51" name="Shape 1251"/>
        <p:cNvGrpSpPr/>
        <p:nvPr/>
      </p:nvGrpSpPr>
      <p:grpSpPr>
        <a:xfrm>
          <a:off x="0" y="0"/>
          <a:ext cx="0" cy="0"/>
        </a:xfrm>
      </p:grpSpPr>
      <p:sp>
        <p:nvSpPr>
          <p:cNvPr id="1252" name="Google Shape;1252;g2b7eb66c05f_1_5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53" name="Google Shape;1253;g2b7eb66c05f_1_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65" name="Shape 1265"/>
        <p:cNvGrpSpPr/>
        <p:nvPr/>
      </p:nvGrpSpPr>
      <p:grpSpPr>
        <a:xfrm>
          <a:off x="0" y="0"/>
          <a:ext cx="0" cy="0"/>
        </a:xfrm>
      </p:grpSpPr>
      <p:sp>
        <p:nvSpPr>
          <p:cNvPr id="1266" name="Google Shape;1266;g2b7eb66c05f_2_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67" name="Google Shape;1267;g2b7eb66c05f_2_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3" name="Shape 1273"/>
        <p:cNvGrpSpPr/>
        <p:nvPr/>
      </p:nvGrpSpPr>
      <p:grpSpPr>
        <a:xfrm>
          <a:off x="0" y="0"/>
          <a:ext cx="0" cy="0"/>
        </a:xfrm>
      </p:grpSpPr>
      <p:sp>
        <p:nvSpPr>
          <p:cNvPr id="1274" name="Google Shape;1274;g2b7eb66c05f_1_7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75" name="Google Shape;1275;g2b7eb66c05f_1_7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89" name="Shape 1289"/>
        <p:cNvGrpSpPr/>
        <p:nvPr/>
      </p:nvGrpSpPr>
      <p:grpSpPr>
        <a:xfrm>
          <a:off x="0" y="0"/>
          <a:ext cx="0" cy="0"/>
        </a:xfrm>
      </p:grpSpPr>
      <p:sp>
        <p:nvSpPr>
          <p:cNvPr id="1290" name="Google Shape;1290;g2b7eb66c05f_2_2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91" name="Google Shape;1291;g2b7eb66c05f_2_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01" name="Shape 1301"/>
        <p:cNvGrpSpPr/>
        <p:nvPr/>
      </p:nvGrpSpPr>
      <p:grpSpPr>
        <a:xfrm>
          <a:off x="0" y="0"/>
          <a:ext cx="0" cy="0"/>
        </a:xfrm>
      </p:grpSpPr>
      <p:sp>
        <p:nvSpPr>
          <p:cNvPr id="1302" name="Google Shape;1302;g2b7eb66c05f_1_10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03" name="Google Shape;1303;g2b7eb66c05f_1_10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15" name="Shape 1315"/>
        <p:cNvGrpSpPr/>
        <p:nvPr/>
      </p:nvGrpSpPr>
      <p:grpSpPr>
        <a:xfrm>
          <a:off x="0" y="0"/>
          <a:ext cx="0" cy="0"/>
        </a:xfrm>
      </p:grpSpPr>
      <p:sp>
        <p:nvSpPr>
          <p:cNvPr id="1316" name="Google Shape;1316;g2b7eb66c05f_1_1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17" name="Google Shape;1317;g2b7eb66c05f_1_1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1" name="Shape 1321"/>
        <p:cNvGrpSpPr/>
        <p:nvPr/>
      </p:nvGrpSpPr>
      <p:grpSpPr>
        <a:xfrm>
          <a:off x="0" y="0"/>
          <a:ext cx="0" cy="0"/>
        </a:xfrm>
      </p:grpSpPr>
      <p:sp>
        <p:nvSpPr>
          <p:cNvPr id="1322" name="Google Shape;1322;g2b7eb66c05f_2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23" name="Google Shape;1323;g2b7eb66c05f_2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39" name="Shape 1339"/>
        <p:cNvGrpSpPr/>
        <p:nvPr/>
      </p:nvGrpSpPr>
      <p:grpSpPr>
        <a:xfrm>
          <a:off x="0" y="0"/>
          <a:ext cx="0" cy="0"/>
        </a:xfrm>
      </p:grpSpPr>
      <p:sp>
        <p:nvSpPr>
          <p:cNvPr id="1340" name="Google Shape;1340;g2b7eb66c05f_2_6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41" name="Google Shape;1341;g2b7eb66c05f_2_6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57" name="Shape 1357"/>
        <p:cNvGrpSpPr/>
        <p:nvPr/>
      </p:nvGrpSpPr>
      <p:grpSpPr>
        <a:xfrm>
          <a:off x="0" y="0"/>
          <a:ext cx="0" cy="0"/>
        </a:xfrm>
      </p:grpSpPr>
      <p:sp>
        <p:nvSpPr>
          <p:cNvPr id="1358" name="Google Shape;1358;g2b7eb66c05f_2_8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59" name="Google Shape;1359;g2b7eb66c05f_2_8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64" name="Shape 1364"/>
        <p:cNvGrpSpPr/>
        <p:nvPr/>
      </p:nvGrpSpPr>
      <p:grpSpPr>
        <a:xfrm>
          <a:off x="0" y="0"/>
          <a:ext cx="0" cy="0"/>
        </a:xfrm>
      </p:grpSpPr>
      <p:sp>
        <p:nvSpPr>
          <p:cNvPr id="1365" name="Google Shape;1365;g2b7eb66c05f_2_8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66" name="Google Shape;1366;g2b7eb66c05f_2_8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82" name="Shape 1382"/>
        <p:cNvGrpSpPr/>
        <p:nvPr/>
      </p:nvGrpSpPr>
      <p:grpSpPr>
        <a:xfrm>
          <a:off x="0" y="0"/>
          <a:ext cx="0" cy="0"/>
        </a:xfrm>
      </p:grpSpPr>
      <p:sp>
        <p:nvSpPr>
          <p:cNvPr id="1383" name="Google Shape;1383;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84" name="Google Shape;1384;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1"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1">
  <p:cSld name="CUSTOM_3_1_2">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6" name="Google Shape;746;p62"/>
          <p:cNvSpPr txBox="1"/>
          <p:nvPr>
            <p:ph type="subTitle" idx="1"/>
          </p:nvPr>
        </p:nvSpPr>
        <p:spPr>
          <a:xfrm>
            <a:off x="323994" y="99364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type="subTitle" idx="2"/>
          </p:nvPr>
        </p:nvSpPr>
        <p:spPr>
          <a:xfrm>
            <a:off x="323994" y="223873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type="subTitle" idx="3"/>
          </p:nvPr>
        </p:nvSpPr>
        <p:spPr>
          <a:xfrm>
            <a:off x="323994" y="348382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_2">
    <p:spTree>
      <p:nvGrpSpPr>
        <p:cNvPr id="749" name="Shape 749"/>
        <p:cNvGrpSpPr/>
        <p:nvPr/>
      </p:nvGrpSpPr>
      <p:grpSpPr>
        <a:xfrm>
          <a:off x="0" y="0"/>
          <a:ext cx="0" cy="0"/>
        </a:xfrm>
      </p:grpSpPr>
      <p:sp>
        <p:nvSpPr>
          <p:cNvPr id="750" name="Google Shape;750;p6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51" name="Google Shape;751;p6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52" name="Google Shape;752;p6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53" name="Google Shape;753;p63"/>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4" name="Google Shape;754;p63"/>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5" name="Google Shape;755;p63"/>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1">
  <p:cSld name="CUSTOM_3_1_1_3">
    <p:spTree>
      <p:nvGrpSpPr>
        <p:cNvPr id="756" name="Shape 756"/>
        <p:cNvGrpSpPr/>
        <p:nvPr/>
      </p:nvGrpSpPr>
      <p:grpSpPr>
        <a:xfrm>
          <a:off x="0" y="0"/>
          <a:ext cx="0" cy="0"/>
        </a:xfrm>
      </p:grpSpPr>
      <p:sp>
        <p:nvSpPr>
          <p:cNvPr id="757" name="Google Shape;757;p6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58" name="Google Shape;758;p6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59" name="Google Shape;759;p6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60" name="Google Shape;760;p64"/>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1" name="Google Shape;761;p64"/>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2" name="Google Shape;762;p64"/>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2">
  <p:cSld name="CUSTOM_3_1_1_4">
    <p:spTree>
      <p:nvGrpSpPr>
        <p:cNvPr id="763" name="Shape 763"/>
        <p:cNvGrpSpPr/>
        <p:nvPr/>
      </p:nvGrpSpPr>
      <p:grpSpPr>
        <a:xfrm>
          <a:off x="0" y="0"/>
          <a:ext cx="0" cy="0"/>
        </a:xfrm>
      </p:grpSpPr>
      <p:sp>
        <p:nvSpPr>
          <p:cNvPr id="764" name="Google Shape;764;p6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65" name="Google Shape;765;p6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66" name="Google Shape;766;p6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67" name="Google Shape;767;p65"/>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8" name="Google Shape;768;p65"/>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9" name="Google Shape;769;p65"/>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image" Target="../media/image42.png"/><Relationship Id="rId6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xml"/><Relationship Id="rId3" Type="http://schemas.openxmlformats.org/officeDocument/2006/relationships/image" Target="../media/image43.png"/><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85.png"/><Relationship Id="rId8" Type="http://schemas.openxmlformats.org/officeDocument/2006/relationships/image" Target="../media/image86.png"/><Relationship Id="rId9" Type="http://schemas.openxmlformats.org/officeDocument/2006/relationships/image" Target="../media/image84.png"/><Relationship Id="rId10" Type="http://schemas.openxmlformats.org/officeDocument/2006/relationships/image" Target="../media/image8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6.jpeg"/><Relationship Id="rId4" Type="http://schemas.openxmlformats.org/officeDocument/2006/relationships/image" Target="../media/image57.jpeg"/><Relationship Id="rId5"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0.xml"/><Relationship Id="rId3" Type="http://schemas.openxmlformats.org/officeDocument/2006/relationships/image" Target="../media/image59.png"/><Relationship Id="rId4" Type="http://schemas.openxmlformats.org/officeDocument/2006/relationships/image" Target="../media/image54.png"/><Relationship Id="rId5" Type="http://schemas.openxmlformats.org/officeDocument/2006/relationships/image" Target="../media/image6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3.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6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 Id="rId7" Type="http://schemas.openxmlformats.org/officeDocument/2006/relationships/image" Target="../media/image66.png"/><Relationship Id="rId8" Type="http://schemas.openxmlformats.org/officeDocument/2006/relationships/image" Target="../media/image6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62.png"/><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image" Target="../media/image62.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71.png"/><Relationship Id="rId7" Type="http://schemas.openxmlformats.org/officeDocument/2006/relationships/image" Target="../media/image68.png"/><Relationship Id="rId8" Type="http://schemas.openxmlformats.org/officeDocument/2006/relationships/image" Target="../media/image72.png"/><Relationship Id="rId9" Type="http://schemas.openxmlformats.org/officeDocument/2006/relationships/image" Target="../media/image64.png"/><Relationship Id="rId10"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8.xml"/><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1.xml"/><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2.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4.xml"/><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3" name="Shape 773"/>
        <p:cNvGrpSpPr/>
        <p:nvPr/>
      </p:nvGrpSpPr>
      <p:grpSpPr>
        <a:xfrm>
          <a:off x="0" y="0"/>
          <a:ext cx="0" cy="0"/>
        </a:xfrm>
      </p:grpSpPr>
      <p:sp>
        <p:nvSpPr>
          <p:cNvPr id="774" name="Google Shape;774;p66"/>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Qorista tirooyinka yaryar ee qaabka caadiga ah (standard form)</a:t>
            </a:r>
            <a:endParaRPr/>
          </a:p>
        </p:txBody>
      </p:sp>
      <p:sp>
        <p:nvSpPr>
          <p:cNvPr id="775" name="Google Shape;775;p66"/>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Qaabka caadiga ah (standard form)</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79" name="Shape 779"/>
        <p:cNvGrpSpPr/>
        <p:nvPr/>
      </p:nvGrpSpPr>
      <p:grpSpPr>
        <a:xfrm>
          <a:off x="0" y="0"/>
          <a:ext cx="0" cy="0"/>
        </a:xfrm>
      </p:grpSpPr>
      <p:sp>
        <p:nvSpPr>
          <p:cNvPr id="780" name="Google Shape;780;p67"/>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4" name="Shape 784"/>
        <p:cNvGrpSpPr/>
        <p:nvPr/>
      </p:nvGrpSpPr>
      <p:grpSpPr>
        <a:xfrm>
          <a:off x="0" y="0"/>
          <a:ext cx="0" cy="0"/>
        </a:xfrm>
      </p:grpSpPr>
      <p:sp>
        <p:nvSpPr>
          <p:cNvPr id="785" name="Google Shape;785;p68"/>
          <p:cNvSpPr txBox="1"/>
          <p:nvPr>
            <p:ph type="subTitle" idx="1"/>
          </p:nvPr>
        </p:nvSpPr>
        <p:spPr>
          <a:xfrm>
            <a:off x="585575" y="1463950"/>
            <a:ext cx="72633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pPr>
            <a:r>
              <a:rPr lang="en-GB">
                <a:latin typeface="Lexend"/>
              </a:rPr>
              <a:t>Waxaan qori karaa tirooyin aad u yar oo ah A × 10n (halkaas oo 1 ≤ A &lt; 10) waxaanan qiimeeyaa macnaha nolosha dhabta ah ee qaabkan faa'iidada laga helo.</a:t>
            </a:r>
            <a:r>
              <a:rPr lang="en-GB" sz="1800" i="1">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i="1" baseline="300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9" name="Shape 789"/>
        <p:cNvGrpSpPr/>
        <p:nvPr/>
      </p:nvGrpSpPr>
      <p:grpSpPr>
        <a:xfrm>
          <a:off x="0" y="0"/>
          <a:ext cx="0" cy="0"/>
        </a:xfrm>
      </p:grpSpPr>
      <p:sp>
        <p:nvSpPr>
          <p:cNvPr id="790" name="Google Shape;790;p69"/>
          <p:cNvSpPr txBox="1"/>
          <p:nvPr>
            <p:ph type="subTitle" idx="1"/>
          </p:nvPr>
        </p:nvSpPr>
        <p:spPr>
          <a:xfrm>
            <a:off x="324000" y="804600"/>
            <a:ext cx="8496000" cy="90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tiro lagu dhufto nafteeda marar badan, waxaa loo qori karaa si fudud qaab jibbaar ah (exponential form).</a:t>
            </a:r>
            <a:endParaRPr sz="1800" baseline="30000"/>
          </a:p>
        </p:txBody>
      </p:sp>
      <p:sp>
        <p:nvSpPr>
          <p:cNvPr id="791" name="Google Shape;791;p69"/>
          <p:cNvSpPr txBox="1"/>
          <p:nvPr>
            <p:ph type="subTitle" idx="1"/>
          </p:nvPr>
        </p:nvSpPr>
        <p:spPr>
          <a:xfrm>
            <a:off x="3425275" y="1709450"/>
            <a:ext cx="675000" cy="444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e.g. </a:t>
            </a:r>
            <a:endParaRPr sz="1900" baseline="30000"/>
          </a:p>
        </p:txBody>
      </p:sp>
      <p:pic>
        <p:nvPicPr>
          <p:cNvPr id="792" name="Google Shape;792;p69" descr="&lt;math xmlns=&quot;http://www.w3.org/1998/Math/MathML&quot; display=&quot;block&quot; data-is-equatio=&quot;1&quot; data-latex=&quot;=\ 2^3&quot;&gt;&lt;mo&gt;=&lt;/mo&gt;&lt;mtext&gt;&lt;/mtext&gt;&lt;msup&gt;&lt;mn&gt;2&lt;/mn&gt;&lt;mn&gt;3&lt;/mn&gt;&lt;/msup&gt;&lt;/math&gt;" title="equals 2 cubed"/>
          <p:cNvPicPr preferRelativeResize="0"/>
          <p:nvPr/>
        </p:nvPicPr>
        <p:blipFill>
          <a:blip r:embed="rId3">
            <a:alphaModFix/>
          </a:blip>
          <a:stretch>
            <a:fillRect/>
          </a:stretch>
        </p:blipFill>
        <p:spPr>
          <a:xfrm>
            <a:off x="5340350" y="1709450"/>
            <a:ext cx="687150" cy="293083"/>
          </a:xfrm>
          <a:prstGeom prst="rect">
            <a:avLst/>
          </a:prstGeom>
          <a:noFill/>
          <a:ln>
            <a:noFill/>
          </a:ln>
        </p:spPr>
      </p:pic>
      <p:pic>
        <p:nvPicPr>
          <p:cNvPr id="793" name="Google Shape;793;p69" descr="&lt;math xmlns=&quot;http://www.w3.org/1998/Math/MathML&quot; display=&quot;block&quot; data-is-equatio=&quot;1&quot; data-latex=&quot;2\times2\times2&quot;&gt;&lt;mn&gt;2&lt;/mn&gt;&lt;mo&gt;×&lt;/mo&gt;&lt;mn&gt;2&lt;/mn&gt;&lt;mo&gt;×&lt;/mo&gt;&lt;mn&gt;2&lt;/mn&gt;&lt;/math&gt;" title="2 times 2 times 2"/>
          <p:cNvPicPr preferRelativeResize="0"/>
          <p:nvPr/>
        </p:nvPicPr>
        <p:blipFill>
          <a:blip r:embed="rId4">
            <a:alphaModFix/>
          </a:blip>
          <a:stretch>
            <a:fillRect/>
          </a:stretch>
        </p:blipFill>
        <p:spPr>
          <a:xfrm>
            <a:off x="4073175" y="1785650"/>
            <a:ext cx="1164682" cy="217500"/>
          </a:xfrm>
          <a:prstGeom prst="rect">
            <a:avLst/>
          </a:prstGeom>
          <a:noFill/>
          <a:ln>
            <a:noFill/>
          </a:ln>
        </p:spPr>
      </p:pic>
      <p:sp>
        <p:nvSpPr>
          <p:cNvPr id="794" name="Google Shape;794;p69"/>
          <p:cNvSpPr txBox="1"/>
          <p:nvPr>
            <p:ph type="subTitle" idx="1"/>
          </p:nvPr>
        </p:nvSpPr>
        <p:spPr>
          <a:xfrm>
            <a:off x="324000" y="2365250"/>
            <a:ext cx="8195400" cy="48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b="0">
                <a:latin typeface="Lexend"/>
              </a:rPr>
              <a:t>Sharciga isku-xirka (associative law) wuxuu sheegayaa in ku celcelinta hawlgalku ay soo saarto natiijo isku mid ah iyadoo aan loo eegin sida lammaaneyaasha qiimaha (values) loo kooxeeyo. Waxaan ku kooxayn karnaa anagoo adeegsanayna xero (brackets).</a:t>
            </a:r>
            <a:r>
              <a:rPr lang="en-GB" sz="1100">
                <a:latin typeface="Lexend"/>
              </a:rPr>
              <a:t/>
            </a:r>
            <a:r>
              <a:rPr lang="en-GB" sz="1100" b="0">
                <a:latin typeface="Lexend"/>
              </a:rPr>
              <a:t/>
            </a:r>
            <a:r>
              <a:rPr lang="en-GB" sz="1100" b="0">
                <a:solidFill>
                  <a:schemeClr val="dk1"/>
                </a:solidFill>
                <a:latin typeface="Lexend"/>
              </a:rPr>
              <a:t/>
            </a:r>
            <a:endParaRPr sz="1800" b="0"/>
          </a:p>
        </p:txBody>
      </p:sp>
      <p:sp>
        <p:nvSpPr>
          <p:cNvPr id="795" name="Google Shape;795;p69"/>
          <p:cNvSpPr txBox="1"/>
          <p:nvPr/>
        </p:nvSpPr>
        <p:spPr>
          <a:xfrm>
            <a:off x="323995" y="3529989"/>
            <a:ext cx="13992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Tusaalooyin (Examples)</a:t>
            </a:r>
            <a:endParaRPr sz="1800">
              <a:solidFill>
                <a:srgbClr val="282828"/>
              </a:solidFill>
              <a:latin typeface="Lexend"/>
              <a:ea typeface="Lexend"/>
              <a:cs typeface="Lexend"/>
              <a:sym typeface="Lexend"/>
            </a:endParaRPr>
          </a:p>
        </p:txBody>
      </p:sp>
      <p:sp>
        <p:nvSpPr>
          <p:cNvPr id="796" name="Google Shape;796;p69"/>
          <p:cNvSpPr txBox="1"/>
          <p:nvPr/>
        </p:nvSpPr>
        <p:spPr>
          <a:xfrm>
            <a:off x="335349" y="3933900"/>
            <a:ext cx="26064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2.4 × 100 = </a:t>
            </a:r>
            <a:endParaRPr sz="1800">
              <a:solidFill>
                <a:srgbClr val="282828"/>
              </a:solidFill>
              <a:latin typeface="Lexend"/>
              <a:ea typeface="Lexend"/>
              <a:cs typeface="Lexend"/>
              <a:sym typeface="Lexend"/>
            </a:endParaRPr>
          </a:p>
        </p:txBody>
      </p:sp>
      <p:sp>
        <p:nvSpPr>
          <p:cNvPr id="797" name="Google Shape;797;p69"/>
          <p:cNvSpPr txBox="1"/>
          <p:nvPr/>
        </p:nvSpPr>
        <p:spPr>
          <a:xfrm>
            <a:off x="4608153" y="3529989"/>
            <a:ext cx="23178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Tusaale ma aha (Non examples)</a:t>
            </a:r>
            <a:endParaRPr sz="1800">
              <a:solidFill>
                <a:srgbClr val="282828"/>
              </a:solidFill>
              <a:latin typeface="Lexend"/>
              <a:ea typeface="Lexend"/>
              <a:cs typeface="Lexend"/>
              <a:sym typeface="Lexend"/>
            </a:endParaRPr>
          </a:p>
        </p:txBody>
      </p:sp>
      <p:sp>
        <p:nvSpPr>
          <p:cNvPr id="798" name="Google Shape;798;p69"/>
          <p:cNvSpPr txBox="1"/>
          <p:nvPr/>
        </p:nvSpPr>
        <p:spPr>
          <a:xfrm>
            <a:off x="4619500" y="3933900"/>
            <a:ext cx="1923000" cy="286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(48 ÷ 6) ÷ 2 =</a:t>
            </a:r>
            <a:endParaRPr sz="1800">
              <a:solidFill>
                <a:srgbClr val="282828"/>
              </a:solidFill>
              <a:latin typeface="Lexend"/>
              <a:ea typeface="Lexend"/>
              <a:cs typeface="Lexend"/>
              <a:sym typeface="Lexend"/>
            </a:endParaRPr>
          </a:p>
        </p:txBody>
      </p:sp>
      <p:sp>
        <p:nvSpPr>
          <p:cNvPr id="799" name="Google Shape;799;p69"/>
          <p:cNvSpPr txBox="1"/>
          <p:nvPr/>
        </p:nvSpPr>
        <p:spPr>
          <a:xfrm>
            <a:off x="6120250" y="3933900"/>
            <a:ext cx="1399200" cy="286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24 ÷ 6</a:t>
            </a:r>
            <a:endParaRPr sz="1800">
              <a:solidFill>
                <a:srgbClr val="282828"/>
              </a:solidFill>
              <a:latin typeface="Lexend"/>
              <a:ea typeface="Lexend"/>
              <a:cs typeface="Lexend"/>
              <a:sym typeface="Lexend"/>
            </a:endParaRPr>
          </a:p>
        </p:txBody>
      </p:sp>
      <p:sp>
        <p:nvSpPr>
          <p:cNvPr id="800" name="Google Shape;800;p69"/>
          <p:cNvSpPr txBox="1"/>
          <p:nvPr/>
        </p:nvSpPr>
        <p:spPr>
          <a:xfrm>
            <a:off x="1829690" y="3946025"/>
            <a:ext cx="12609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7 + 10 </a:t>
            </a:r>
            <a:endParaRPr sz="1800">
              <a:solidFill>
                <a:srgbClr val="282828"/>
              </a:solidFill>
              <a:latin typeface="Lexend"/>
              <a:ea typeface="Lexend"/>
              <a:cs typeface="Lexend"/>
              <a:sym typeface="Lexend"/>
            </a:endParaRPr>
          </a:p>
        </p:txBody>
      </p:sp>
      <p:sp>
        <p:nvSpPr>
          <p:cNvPr id="801" name="Google Shape;801;p69"/>
          <p:cNvSpPr txBox="1"/>
          <p:nvPr/>
        </p:nvSpPr>
        <p:spPr>
          <a:xfrm>
            <a:off x="1586925" y="3946025"/>
            <a:ext cx="2384700" cy="330900"/>
          </a:xfrm>
          <a:prstGeom prst="rect">
            <a:avLst/>
          </a:prstGeom>
          <a:solidFill>
            <a:schemeClr val="lt1"/>
          </a:solid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2.4 × 10 × 10</a:t>
            </a:r>
            <a:endParaRPr sz="1800">
              <a:solidFill>
                <a:srgbClr val="282828"/>
              </a:solidFill>
              <a:latin typeface="Lexend"/>
              <a:ea typeface="Lexend"/>
              <a:cs typeface="Lexend"/>
              <a:sym typeface="Lexend"/>
            </a:endParaRPr>
          </a:p>
        </p:txBody>
      </p:sp>
      <p:sp>
        <p:nvSpPr>
          <p:cNvPr id="802" name="Google Shape;802;p69"/>
          <p:cNvSpPr txBox="1"/>
          <p:nvPr/>
        </p:nvSpPr>
        <p:spPr>
          <a:xfrm>
            <a:off x="6085300" y="3933900"/>
            <a:ext cx="996900" cy="286500"/>
          </a:xfrm>
          <a:prstGeom prst="rect">
            <a:avLst/>
          </a:prstGeom>
          <a:solidFill>
            <a:schemeClr val="lt1"/>
          </a:solid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4</a:t>
            </a:r>
            <a:endParaRPr sz="1800">
              <a:solidFill>
                <a:srgbClr val="282828"/>
              </a:solidFill>
              <a:latin typeface="Lexend"/>
              <a:ea typeface="Lexend"/>
              <a:cs typeface="Lexend"/>
              <a:sym typeface="Lexend"/>
            </a:endParaRPr>
          </a:p>
        </p:txBody>
      </p:sp>
      <p:sp>
        <p:nvSpPr>
          <p:cNvPr id="803" name="Google Shape;803;p69"/>
          <p:cNvSpPr txBox="1"/>
          <p:nvPr/>
        </p:nvSpPr>
        <p:spPr>
          <a:xfrm>
            <a:off x="4556909" y="4276025"/>
            <a:ext cx="19230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 48 ÷ (6 ÷ 2) =</a:t>
            </a:r>
            <a:endParaRPr sz="1800">
              <a:solidFill>
                <a:srgbClr val="282828"/>
              </a:solidFill>
              <a:latin typeface="Lexend"/>
              <a:ea typeface="Lexend"/>
              <a:cs typeface="Lexend"/>
              <a:sym typeface="Lexend"/>
            </a:endParaRPr>
          </a:p>
        </p:txBody>
      </p:sp>
      <p:sp>
        <p:nvSpPr>
          <p:cNvPr id="804" name="Google Shape;804;p69"/>
          <p:cNvSpPr txBox="1"/>
          <p:nvPr/>
        </p:nvSpPr>
        <p:spPr>
          <a:xfrm>
            <a:off x="6098904" y="4276025"/>
            <a:ext cx="15135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48 ÷ 3</a:t>
            </a:r>
            <a:endParaRPr sz="1800">
              <a:solidFill>
                <a:srgbClr val="282828"/>
              </a:solidFill>
              <a:latin typeface="Lexend"/>
              <a:ea typeface="Lexend"/>
              <a:cs typeface="Lexend"/>
              <a:sym typeface="Lexend"/>
            </a:endParaRPr>
          </a:p>
        </p:txBody>
      </p:sp>
      <p:sp>
        <p:nvSpPr>
          <p:cNvPr id="805" name="Google Shape;805;p69"/>
          <p:cNvSpPr txBox="1"/>
          <p:nvPr/>
        </p:nvSpPr>
        <p:spPr>
          <a:xfrm>
            <a:off x="6065378" y="4276025"/>
            <a:ext cx="1770900" cy="487200"/>
          </a:xfrm>
          <a:prstGeom prst="rect">
            <a:avLst/>
          </a:prstGeom>
          <a:solidFill>
            <a:schemeClr val="lt1"/>
          </a:solid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16</a:t>
            </a:r>
            <a:endParaRPr sz="1800">
              <a:solidFill>
                <a:srgbClr val="282828"/>
              </a:solidFill>
              <a:latin typeface="Lexend"/>
              <a:ea typeface="Lexend"/>
              <a:cs typeface="Lexend"/>
              <a:sym typeface="Lexend"/>
            </a:endParaRPr>
          </a:p>
        </p:txBody>
      </p:sp>
      <p:cxnSp>
        <p:nvCxnSpPr>
          <p:cNvPr id="806" name="Google Shape;806;p69"/>
          <p:cNvCxnSpPr/>
          <p:nvPr/>
        </p:nvCxnSpPr>
        <p:spPr>
          <a:xfrm flipH="1">
            <a:off x="4371200" y="3558725"/>
            <a:ext cx="0" cy="1383900"/>
          </a:xfrm>
          <a:prstGeom prst="straightConnector1">
            <a:avLst/>
          </a:prstGeom>
          <a:noFill/>
          <a:ln w="38100" cap="flat" cmpd="sng">
            <a:solidFill>
              <a:schemeClr val="dk2"/>
            </a:solidFill>
            <a:prstDash val="solid"/>
            <a:round/>
            <a:headEnd type="none" w="med" len="med"/>
            <a:tailEnd type="none" w="med" len="med"/>
          </a:ln>
        </p:spPr>
      </p:cxnSp>
      <p:sp>
        <p:nvSpPr>
          <p:cNvPr id="807" name="Google Shape;807;p69"/>
          <p:cNvSpPr txBox="1"/>
          <p:nvPr/>
        </p:nvSpPr>
        <p:spPr>
          <a:xfrm>
            <a:off x="1799400" y="4276025"/>
            <a:ext cx="13674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(3 + 4) + 10 </a:t>
            </a:r>
            <a:endParaRPr sz="1800">
              <a:solidFill>
                <a:srgbClr val="282828"/>
              </a:solidFill>
              <a:latin typeface="Lexend"/>
              <a:ea typeface="Lexend"/>
              <a:cs typeface="Lexend"/>
              <a:sym typeface="Lexend"/>
            </a:endParaRPr>
          </a:p>
        </p:txBody>
      </p:sp>
      <p:sp>
        <p:nvSpPr>
          <p:cNvPr id="808" name="Google Shape;808;p69"/>
          <p:cNvSpPr txBox="1"/>
          <p:nvPr/>
        </p:nvSpPr>
        <p:spPr>
          <a:xfrm>
            <a:off x="324000" y="4276025"/>
            <a:ext cx="2384700" cy="48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82828"/>
                </a:solidFill>
                <a:latin typeface="Lexend"/>
                <a:ea typeface="Lexend"/>
                <a:cs typeface="Lexend"/>
                <a:sym typeface="Lexend"/>
              </a:rPr>
              <a:t>3 + (4 + 10) =</a:t>
            </a:r>
            <a:endParaRPr sz="1800">
              <a:solidFill>
                <a:srgbClr val="282828"/>
              </a:solidFill>
              <a:latin typeface="Lexend"/>
              <a:ea typeface="Lexend"/>
              <a:cs typeface="Lexend"/>
              <a:sym typeface="Lexend"/>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2" name="Shape 812"/>
        <p:cNvGrpSpPr/>
        <p:nvPr/>
      </p:nvGrpSpPr>
      <p:grpSpPr>
        <a:xfrm>
          <a:off x="0" y="0"/>
          <a:ext cx="0" cy="0"/>
        </a:xfrm>
      </p:grpSpPr>
      <p:sp>
        <p:nvSpPr>
          <p:cNvPr id="813" name="Google Shape;813;p70"/>
          <p:cNvSpPr txBox="1"/>
          <p:nvPr>
            <p:ph type="subTitle" idx="1"/>
          </p:nvPr>
        </p:nvSpPr>
        <p:spPr>
          <a:xfrm>
            <a:off x="306950" y="785500"/>
            <a:ext cx="7152300" cy="8877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b="0">
                <a:latin typeface="Lexend"/>
              </a:rPr>
              <a:t>Qaabka caadiga ah (standard form) waa marka tiro loo qoro qaab A × 10n, (halkaas oo 1 ≤ A &lt; 10 iyo n waa tiro dhammaystiran (integer)).</a:t>
            </a:r>
            <a:r>
              <a:rPr lang="en-GB" b="0">
                <a:solidFill>
                  <a:schemeClr val="dk1"/>
                </a:solidFill>
                <a:latin typeface="Lexend"/>
              </a:rPr>
              <a:t/>
            </a:r>
            <a:r>
              <a:rPr lang="en-GB" sz="1800" b="0" i="1">
                <a:solidFill>
                  <a:schemeClr val="dk1"/>
                </a:solidFill>
                <a:latin typeface="Lexend"/>
                <a:ea typeface="Times New Roman"/>
                <a:cs typeface="Times New Roman"/>
                <a:sym typeface="Times New Roman"/>
              </a:rPr>
              <a:t/>
            </a:r>
            <a:r>
              <a:rPr lang="en-GB" sz="1800" b="0">
                <a:solidFill>
                  <a:schemeClr val="dk1"/>
                </a:solidFill>
                <a:latin typeface="Lexend"/>
                <a:ea typeface="Times New Roman"/>
                <a:cs typeface="Times New Roman"/>
                <a:sym typeface="Times New Roman"/>
              </a:rPr>
              <a:t/>
            </a:r>
            <a:r>
              <a:rPr lang="en-GB" sz="1800" b="0" i="1" baseline="30000">
                <a:solidFill>
                  <a:schemeClr val="dk1"/>
                </a:solidFill>
                <a:latin typeface="Lexend"/>
                <a:ea typeface="Times New Roman"/>
                <a:cs typeface="Times New Roman"/>
                <a:sym typeface="Times New Roman"/>
              </a:rPr>
              <a:t/>
            </a:r>
            <a:r>
              <a:rPr lang="en-GB" b="0">
                <a:solidFill>
                  <a:schemeClr val="dk1"/>
                </a:solidFill>
                <a:latin typeface="Lexend"/>
              </a:rPr>
              <a:t/>
            </a:r>
            <a:r>
              <a:rPr lang="en-GB" sz="1800" b="0">
                <a:solidFill>
                  <a:schemeClr val="dk1"/>
                </a:solidFill>
                <a:latin typeface="Lexend"/>
                <a:ea typeface="Times New Roman"/>
                <a:cs typeface="Times New Roman"/>
                <a:sym typeface="Times New Roman"/>
              </a:rPr>
              <a:t/>
            </a:r>
            <a:r>
              <a:rPr lang="en-GB" b="0">
                <a:solidFill>
                  <a:schemeClr val="dk1"/>
                </a:solidFill>
                <a:latin typeface="Lexend"/>
              </a:rPr>
              <a:t/>
            </a:r>
            <a:r>
              <a:rPr lang="en-GB" sz="1800" b="0" i="1">
                <a:solidFill>
                  <a:schemeClr val="dk1"/>
                </a:solidFill>
                <a:latin typeface="Lexend"/>
                <a:ea typeface="Times New Roman"/>
                <a:cs typeface="Times New Roman"/>
                <a:sym typeface="Times New Roman"/>
              </a:rPr>
              <a:t/>
            </a:r>
            <a:r>
              <a:rPr lang="en-GB" b="0">
                <a:solidFill>
                  <a:schemeClr val="dk1"/>
                </a:solidFill>
                <a:latin typeface="Lexend"/>
              </a:rPr>
              <a:t/>
            </a:r>
            <a:endParaRPr b="0"/>
          </a:p>
          <a:p>
            <a:pPr marL="0" lvl="0" indent="0" algn="l" rtl="0">
              <a:spcBef>
                <a:spcPts val="1000"/>
              </a:spcBef>
              <a:spcAft>
                <a:spcPts val="1000"/>
              </a:spcAft>
              <a:buClr>
                <a:schemeClr val="dk1"/>
              </a:buClr>
              <a:buSzPts val="1100"/>
              <a:buFont typeface="Arial"/>
              <a:buNone/>
            </a:pPr>
            <a:r>
              <a:rPr lang="en-GB" b="0">
                <a:latin typeface="Lexend"/>
              </a:rPr>
              <a:t> </a:t>
            </a:r>
            <a:endParaRPr b="0"/>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7" name="Shape 817"/>
        <p:cNvGrpSpPr/>
        <p:nvPr/>
      </p:nvGrpSpPr>
      <p:grpSpPr>
        <a:xfrm>
          <a:off x="0" y="0"/>
          <a:ext cx="0" cy="0"/>
        </a:xfrm>
      </p:grpSpPr>
      <p:sp>
        <p:nvSpPr>
          <p:cNvPr id="818" name="Google Shape;818;p71"/>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Qorista tirooyinka aad u yaryar ee qaabka caadiga ah (standard form)</a:t>
            </a:r>
            <a:endParaRPr/>
          </a:p>
        </p:txBody>
      </p:sp>
      <p:sp>
        <p:nvSpPr>
          <p:cNvPr id="819" name="Google Shape;819;p71"/>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U beddelka qaabka caadiga ah (ordinary) iyo qaabka caadiga ah (standard form)</a:t>
            </a:r>
            <a:endParaRPr/>
          </a:p>
        </p:txBody>
      </p:sp>
      <p:sp>
        <p:nvSpPr>
          <p:cNvPr id="820" name="Google Shape;820;p71"/>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Qaabka caadiga ah (standard form) ee xisaabiyaha (calculator)</a:t>
            </a:r>
            <a:endParaRPr/>
          </a:p>
        </p:txBody>
      </p:sp>
      <p:sp>
        <p:nvSpPr>
          <p:cNvPr id="821" name="Google Shape;821;p71"/>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Qorista tirooyinka yaryar ee qaabka caadiga ah (standard form)</a:t>
            </a:r>
            <a:endParaRPr/>
          </a:p>
        </p:txBody>
      </p:sp>
      <p:pic>
        <p:nvPicPr>
          <p:cNvPr id="822" name="Google Shape;822;p71"/>
          <p:cNvPicPr preferRelativeResize="0"/>
          <p:nvPr/>
        </p:nvPicPr>
        <p:blipFill>
          <a:blip r:embed="rId3">
            <a:alphaModFix/>
          </a:blip>
          <a:stretch>
            <a:fillRect/>
          </a:stretch>
        </p:blipFill>
        <p:spPr>
          <a:xfrm>
            <a:off x="414499" y="1745508"/>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26" name="Shape 826"/>
        <p:cNvGrpSpPr/>
        <p:nvPr/>
      </p:nvGrpSpPr>
      <p:grpSpPr>
        <a:xfrm>
          <a:off x="0" y="0"/>
          <a:ext cx="0" cy="0"/>
        </a:xfrm>
      </p:grpSpPr>
      <p:sp>
        <p:nvSpPr>
          <p:cNvPr id="827" name="Google Shape;827;p72" descr="&lt;math xmlns=&quot;http://www.w3.org/1998/Math/MathML&quot; display=&quot;block&quot; data-is-equatio=&quot;1&quot; data-latex=&quot;2.1\ \times0.01\ \ \ \ \ 21\ \times\frac{1}{1000}\ \ \ \ 2.1\times10^{-2}\ \ \ \ 2100\times0.00001&quot;&gt;&lt;mn&gt;2.1&lt;/mn&gt;&lt;mtext&gt;&lt;/mtext&gt;&lt;mo&gt;×&lt;/mo&gt;&lt;mn&gt;0.01&lt;/mn&gt;&lt;mtext&gt;&lt;/mtext&gt;&lt;mtext&gt;&lt;/mtext&gt;&lt;mtext&gt;&lt;/mtext&gt;&lt;mtext&gt;&lt;/mtext&gt;&lt;mtext&gt;&lt;/mtext&gt;&lt;mn&gt;21&lt;/mn&gt;&lt;mtext&gt;&lt;/mtext&gt;&lt;mo&gt;×&lt;/mo&gt;&lt;mfrac&gt;&lt;mn&gt;1&lt;/mn&gt;&lt;mn&gt;1000&lt;/mn&gt;&lt;/mfrac&gt;&lt;mtext&gt;&lt;/mtext&gt;&lt;mtext&gt;&lt;/mtext&gt;&lt;mtext&gt;&lt;/mtext&gt;&lt;mtext&gt;&lt;/mtext&gt;&lt;mn&gt;2.1&lt;/mn&gt;&lt;mo&gt;×&lt;/mo&gt;&lt;msup&gt;&lt;mn&gt;10&lt;/mn&gt;&lt;mrow data-mjx-texclass=&quot;ORD&quot;&gt;&lt;mo&gt;−&lt;/mo&gt;&lt;mn&gt;2&lt;/mn&gt;&lt;/mrow&gt;&lt;/msup&gt;&lt;mtext&gt;&lt;/mtext&gt;&lt;mtext&gt;&lt;/mtext&gt;&lt;mtext&gt;&lt;/mtext&gt;&lt;mtext&gt;&lt;/mtext&gt;&lt;mn&gt;2100&lt;/mn&gt;&lt;mo&gt;×&lt;/mo&gt;&lt;mn&gt;0.00001&lt;/mn&gt;&lt;/math&gt;" title="2.1 times 0.01 21 times 1 over 1000 2.1 times 10 to the negative 2 power 2100 times 0.00001"/>
          <p:cNvSpPr txBox="1"/>
          <p:nvPr>
            <p:ph type="body" idx="1"/>
          </p:nvPr>
        </p:nvSpPr>
        <p:spPr>
          <a:xfrm>
            <a:off x="324000" y="759300"/>
            <a:ext cx="8237700" cy="201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Jajab tobanle (decimal) ayaa loo qoray dhammaan qaababkan.</a:t>
            </a:r>
            <a:endParaRPr/>
          </a:p>
          <a:p>
            <a:pPr marL="0" lvl="0" indent="0" algn="l" rtl="0">
              <a:spcBef>
                <a:spcPts val="1000"/>
              </a:spcBef>
              <a:spcAft>
                <a:spcPct val="0"/>
              </a:spcAft>
              <a:buNone/>
            </a:pPr>
            <a:endParaRPr/>
          </a:p>
          <a:p>
            <a:pPr marL="0" lvl="0" indent="0" algn="l" rtl="0">
              <a:spcBef>
                <a:spcPts val="1000"/>
              </a:spcBef>
              <a:spcAft>
                <a:spcPct val="0"/>
              </a:spcAft>
              <a:buNone/>
            </a:pPr>
            <a:endParaRPr/>
          </a:p>
          <a:p>
            <a:pPr marL="0" lvl="0" indent="0" algn="l" rtl="0">
              <a:spcBef>
                <a:spcPts val="1000"/>
              </a:spcBef>
              <a:spcAft>
                <a:spcPts val="1000"/>
              </a:spcAft>
              <a:buNone/>
            </a:pPr>
            <a:endParaRPr/>
          </a:p>
        </p:txBody>
      </p:sp>
      <p:sp>
        <p:nvSpPr>
          <p:cNvPr id="828" name="Google Shape;828;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tirooyinka aad u yaryar ee qaabka caadiga ah (standard form)</a:t>
            </a:r>
            <a:endParaRPr/>
          </a:p>
        </p:txBody>
      </p:sp>
      <p:sp>
        <p:nvSpPr>
          <p:cNvPr id="829" name="Google Shape;829;p72"/>
          <p:cNvSpPr txBox="1"/>
          <p:nvPr>
            <p:ph type="body" idx="1"/>
          </p:nvPr>
        </p:nvSpPr>
        <p:spPr>
          <a:xfrm>
            <a:off x="305825" y="2348875"/>
            <a:ext cx="8237700" cy="201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Ma ogaan kartaa waa maxay jajabka tobanle (decimal)?</a:t>
            </a:r>
            <a:endParaRPr/>
          </a:p>
          <a:p>
            <a:pPr marL="0" lvl="0" indent="0" algn="l" rtl="0">
              <a:spcBef>
                <a:spcPts val="1000"/>
              </a:spcBef>
              <a:spcAft>
                <a:spcPct val="0"/>
              </a:spcAft>
              <a:buNone/>
              <a:defRPr/>
            </a:pPr>
            <a:r>
              <a:rPr lang="en-GB">
                <a:latin typeface="Lexend"/>
              </a:rPr>
              <a:t>Waa 0.021</a:t>
            </a:r>
            <a:endParaRPr/>
          </a:p>
          <a:p>
            <a:pPr marL="0" lvl="0" indent="0" algn="l" rtl="0">
              <a:spcBef>
                <a:spcPts val="1000"/>
              </a:spcBef>
              <a:spcAft>
                <a:spcPts val="1000"/>
              </a:spcAft>
              <a:buNone/>
              <a:defRPr/>
            </a:pPr>
            <a:r>
              <a:rPr lang="en-GB">
                <a:latin typeface="Lexend"/>
              </a:rPr>
              <a:t>Waxaa jira tiro aan dhamaad lahayn oo habab ah oo loo qoro 0.021, laakiin kaliya hal hab oo qaabka caadiga ah (standard form) ah. Isticmaalka hab caadi ah si loo qoro tirooyin aad u yaryar waa muhiim.</a:t>
            </a:r>
            <a:endParaRPr/>
          </a:p>
        </p:txBody>
      </p:sp>
      <p:sp>
        <p:nvSpPr>
          <p:cNvPr id="830" name="Google Shape;830;p72"/>
          <p:cNvSpPr/>
          <p:nvPr/>
        </p:nvSpPr>
        <p:spPr>
          <a:xfrm>
            <a:off x="2190950" y="1174088"/>
            <a:ext cx="1988100" cy="9720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31" name="Google Shape;831;p72"/>
          <p:cNvSpPr/>
          <p:nvPr/>
        </p:nvSpPr>
        <p:spPr>
          <a:xfrm>
            <a:off x="324000" y="1174088"/>
            <a:ext cx="1736100" cy="9720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32" name="Google Shape;832;p72"/>
          <p:cNvSpPr/>
          <p:nvPr/>
        </p:nvSpPr>
        <p:spPr>
          <a:xfrm>
            <a:off x="4286400" y="1174088"/>
            <a:ext cx="1736100" cy="9720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833" name="Google Shape;833;p72"/>
          <p:cNvSpPr/>
          <p:nvPr/>
        </p:nvSpPr>
        <p:spPr>
          <a:xfrm>
            <a:off x="6191400" y="1174088"/>
            <a:ext cx="2319600" cy="9720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834" name="Google Shape;834;p72"/>
          <p:cNvPicPr preferRelativeResize="0"/>
          <p:nvPr/>
        </p:nvPicPr>
        <p:blipFill>
          <a:blip r:embed="rId3">
            <a:alphaModFix/>
          </a:blip>
          <a:srcRect r="51414"/>
          <a:stretch>
            <a:fillRect/>
          </a:stretch>
        </p:blipFill>
        <p:spPr>
          <a:xfrm>
            <a:off x="411600" y="1272175"/>
            <a:ext cx="3705899" cy="695650"/>
          </a:xfrm>
          <a:prstGeom prst="rect">
            <a:avLst/>
          </a:prstGeom>
          <a:noFill/>
          <a:ln>
            <a:noFill/>
          </a:ln>
        </p:spPr>
      </p:pic>
      <p:pic>
        <p:nvPicPr>
          <p:cNvPr id="835" name="Google Shape;835;p72"/>
          <p:cNvPicPr preferRelativeResize="0"/>
          <p:nvPr/>
        </p:nvPicPr>
        <p:blipFill>
          <a:blip r:embed="rId3">
            <a:alphaModFix/>
          </a:blip>
          <a:srcRect l="71646" t="-4010" r="-596" b="4010"/>
          <a:stretch>
            <a:fillRect/>
          </a:stretch>
        </p:blipFill>
        <p:spPr>
          <a:xfrm>
            <a:off x="6220050" y="1312275"/>
            <a:ext cx="2208200" cy="695650"/>
          </a:xfrm>
          <a:prstGeom prst="rect">
            <a:avLst/>
          </a:prstGeom>
          <a:noFill/>
          <a:ln>
            <a:noFill/>
          </a:ln>
        </p:spPr>
      </p:pic>
      <p:pic>
        <p:nvPicPr>
          <p:cNvPr id="836" name="Google Shape;836;p72"/>
          <p:cNvPicPr preferRelativeResize="0"/>
          <p:nvPr/>
        </p:nvPicPr>
        <p:blipFill>
          <a:blip r:embed="rId3">
            <a:alphaModFix/>
          </a:blip>
          <a:srcRect l="45286" t="-3360" r="30546" b="3360"/>
          <a:stretch>
            <a:fillRect/>
          </a:stretch>
        </p:blipFill>
        <p:spPr>
          <a:xfrm>
            <a:off x="4179050" y="1312275"/>
            <a:ext cx="1843449" cy="6956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40" name="Shape 840"/>
        <p:cNvGrpSpPr/>
        <p:nvPr/>
      </p:nvGrpSpPr>
      <p:grpSpPr>
        <a:xfrm>
          <a:off x="0" y="0"/>
          <a:ext cx="0" cy="0"/>
        </a:xfrm>
      </p:grpSpPr>
      <p:sp>
        <p:nvSpPr>
          <p:cNvPr id="841" name="Google Shape;841;p73" descr="&lt;math xmlns=&quot;http://www.w3.org/1998/Math/MathML&quot; display=&quot;block&quot; data-is-equatio=&quot;1&quot; data-latex=&quot;2.1\ \times0.01\ \ \ \ \ 21\ \times\frac{1}{1000}\ \ \ \ 2.1\times10^{-2}\ \ \ \ 2100\times0.00001&quot;&gt;&lt;mn&gt;2.1&lt;/mn&gt;&lt;mtext&gt;&lt;/mtext&gt;&lt;mo&gt;×&lt;/mo&gt;&lt;mn&gt;0.01&lt;/mn&gt;&lt;mtext&gt;&lt;/mtext&gt;&lt;mtext&gt;&lt;/mtext&gt;&lt;mtext&gt;&lt;/mtext&gt;&lt;mtext&gt;&lt;/mtext&gt;&lt;mtext&gt;&lt;/mtext&gt;&lt;mn&gt;21&lt;/mn&gt;&lt;mtext&gt;&lt;/mtext&gt;&lt;mo&gt;×&lt;/mo&gt;&lt;mfrac&gt;&lt;mn&gt;1&lt;/mn&gt;&lt;mn&gt;1000&lt;/mn&gt;&lt;/mfrac&gt;&lt;mtext&gt;&lt;/mtext&gt;&lt;mtext&gt;&lt;/mtext&gt;&lt;mtext&gt;&lt;/mtext&gt;&lt;mtext&gt;&lt;/mtext&gt;&lt;mn&gt;2.1&lt;/mn&gt;&lt;mo&gt;×&lt;/mo&gt;&lt;msup&gt;&lt;mn&gt;10&lt;/mn&gt;&lt;mrow data-mjx-texclass=&quot;ORD&quot;&gt;&lt;mo&gt;−&lt;/mo&gt;&lt;mn&gt;2&lt;/mn&gt;&lt;/mrow&gt;&lt;/msup&gt;&lt;mtext&gt;&lt;/mtext&gt;&lt;mtext&gt;&lt;/mtext&gt;&lt;mtext&gt;&lt;/mtext&gt;&lt;mtext&gt;&lt;/mtext&gt;&lt;mn&gt;2100&lt;/mn&gt;&lt;mo&gt;×&lt;/mo&gt;&lt;mn&gt;0.00001&lt;/mn&gt;&lt;/math&gt;" title="2.1 times 0.01 21 times 1 over 1000 2.1 times 10 to the negative 2 power 2100 times 0.00001"/>
          <p:cNvSpPr txBox="1"/>
          <p:nvPr>
            <p:ph type="body" idx="1"/>
          </p:nvPr>
        </p:nvSpPr>
        <p:spPr>
          <a:xfrm>
            <a:off x="324000" y="759300"/>
            <a:ext cx="8237700" cy="1206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Isticmaalka qaabka caadiga ah (standard form) ee tirooyinka waaweyn ama yaryar waa heshiis (convention).</a:t>
            </a:r>
            <a:endParaRPr/>
          </a:p>
          <a:p>
            <a:pPr marL="0" lvl="0" indent="0" algn="l" rtl="0">
              <a:spcBef>
                <a:spcPts val="1000"/>
              </a:spcBef>
              <a:spcAft>
                <a:spcPts val="1000"/>
              </a:spcAft>
              <a:buNone/>
            </a:pPr>
            <a:endParaRPr/>
          </a:p>
        </p:txBody>
      </p:sp>
      <p:sp>
        <p:nvSpPr>
          <p:cNvPr id="842" name="Google Shape;842;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Qorista tirooyinka aad u yaryar ee qaabka caadiga ah (standard form)</a:t>
            </a:r>
            <a:endParaRPr/>
          </a:p>
        </p:txBody>
      </p:sp>
      <p:sp>
        <p:nvSpPr>
          <p:cNvPr id="843" name="Google Shape;843;p73"/>
          <p:cNvSpPr txBox="1"/>
          <p:nvPr>
            <p:ph type="body" idx="1"/>
          </p:nvPr>
        </p:nvSpPr>
        <p:spPr>
          <a:xfrm>
            <a:off x="305825" y="2272675"/>
            <a:ext cx="8237700" cy="91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Tani waa sababta oo ah ma dooneyno in tiro loo qoro siyaabo kala duwan oo badan, maxaa yeelay tani waxay noqon kartaa mid jahawareer leh.</a:t>
            </a:r>
            <a:endParaRPr/>
          </a:p>
        </p:txBody>
      </p:sp>
      <p:sp>
        <p:nvSpPr>
          <p:cNvPr id="844" name="Google Shape;844;p73"/>
          <p:cNvSpPr/>
          <p:nvPr/>
        </p:nvSpPr>
        <p:spPr>
          <a:xfrm>
            <a:off x="4286400" y="1174088"/>
            <a:ext cx="1736100" cy="9720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845" name="Google Shape;845;p73"/>
          <p:cNvPicPr preferRelativeResize="0"/>
          <p:nvPr/>
        </p:nvPicPr>
        <p:blipFill>
          <a:blip r:embed="rId3">
            <a:alphaModFix/>
          </a:blip>
          <a:srcRect l="45286" t="-3360" r="30546" b="3360"/>
          <a:stretch>
            <a:fillRect/>
          </a:stretch>
        </p:blipFill>
        <p:spPr>
          <a:xfrm>
            <a:off x="4179050" y="1312275"/>
            <a:ext cx="1843449" cy="695650"/>
          </a:xfrm>
          <a:prstGeom prst="rect">
            <a:avLst/>
          </a:prstGeom>
          <a:noFill/>
          <a:ln>
            <a:noFill/>
          </a:ln>
        </p:spPr>
      </p:pic>
      <p:pic>
        <p:nvPicPr>
          <p:cNvPr id="846" name="Google Shape;846;p73"/>
          <p:cNvPicPr preferRelativeResize="0"/>
          <p:nvPr/>
        </p:nvPicPr>
        <p:blipFill>
          <a:blip r:embed="rId4">
            <a:alphaModFix/>
          </a:blip>
          <a:stretch>
            <a:fillRect/>
          </a:stretch>
        </p:blipFill>
        <p:spPr>
          <a:xfrm>
            <a:off x="6218558" y="141045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50" name="Shape 850"/>
        <p:cNvGrpSpPr/>
        <p:nvPr/>
      </p:nvGrpSpPr>
      <p:grpSpPr>
        <a:xfrm>
          <a:off x="0" y="0"/>
          <a:ext cx="0" cy="0"/>
        </a:xfrm>
      </p:grpSpPr>
      <p:sp>
        <p:nvSpPr>
          <p:cNvPr id="851" name="Google Shape;851;p74" descr="&lt;math xmlns=&quot;http://www.w3.org/1998/Math/MathML&quot; display=&quot;block&quot; data-is-equatio=&quot;1&quot; data-latex=&quot;2.1\ \times0.01\ \ \ \ \ 21\ \times\frac{1}{1000}\ \ \ \ 2.1\times10^{-2}\ \ \ \ 2100\times0.00001&quot;&gt;&lt;mn&gt;2.1&lt;/mn&gt;&lt;mtext&gt;&lt;/mtext&gt;&lt;mo&gt;×&lt;/mo&gt;&lt;mn&gt;0.01&lt;/mn&gt;&lt;mtext&gt;&lt;/mtext&gt;&lt;mtext&gt;&lt;/mtext&gt;&lt;mtext&gt;&lt;/mtext&gt;&lt;mtext&gt;&lt;/mtext&gt;&lt;mtext&gt;&lt;/mtext&gt;&lt;mn&gt;21&lt;/mn&gt;&lt;mtext&gt;&lt;/mtext&gt;&lt;mo&gt;×&lt;/mo&gt;&lt;mfrac&gt;&lt;mn&gt;1&lt;/mn&gt;&lt;mn&gt;1000&lt;/mn&gt;&lt;/mfrac&gt;&lt;mtext&gt;&lt;/mtext&gt;&lt;mtext&gt;&lt;/mtext&gt;&lt;mtext&gt;&lt;/mtext&gt;&lt;mtext&gt;&lt;/mtext&gt;&lt;mn&gt;2.1&lt;/mn&gt;&lt;mo&gt;×&lt;/mo&gt;&lt;msup&gt;&lt;mn&gt;10&lt;/mn&gt;&lt;mrow data-mjx-texclass=&quot;ORD&quot;&gt;&lt;mo&gt;−&lt;/mo&gt;&lt;mn&gt;2&lt;/mn&gt;&lt;/mrow&gt;&lt;/msup&gt;&lt;mtext&gt;&lt;/mtext&gt;&lt;mtext&gt;&lt;/mtext&gt;&lt;mtext&gt;&lt;/mtext&gt;&lt;mtext&gt;&lt;/mtext&gt;&lt;mn&gt;2100&lt;/mn&gt;&lt;mo&gt;×&lt;/mo&gt;&lt;mn&gt;0.00001&lt;/mn&gt;&lt;/math&gt;" title="2.1 times 0.01 21 times 1 over 1000 2.1 times 10 to the negative 2 power 2100 times 0.00001"/>
          <p:cNvSpPr txBox="1"/>
          <p:nvPr>
            <p:ph type="body" idx="1"/>
          </p:nvPr>
        </p:nvSpPr>
        <p:spPr>
          <a:xfrm>
            <a:off x="324000" y="759300"/>
            <a:ext cx="8237700" cy="1206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Isticmaalka qaabka caadiga ah (standard form) ee tirooyinka waaweyn ama yaryar waa heshiis (convention).</a:t>
            </a:r>
            <a:endParaRPr/>
          </a:p>
          <a:p>
            <a:pPr marL="0" lvl="0" indent="0" algn="l" rtl="0">
              <a:spcBef>
                <a:spcPts val="1000"/>
              </a:spcBef>
              <a:spcAft>
                <a:spcPts val="1000"/>
              </a:spcAft>
              <a:buNone/>
            </a:pPr>
            <a:endParaRPr/>
          </a:p>
        </p:txBody>
      </p:sp>
      <p:sp>
        <p:nvSpPr>
          <p:cNvPr id="852" name="Google Shape;852;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Qorista tirooyin aad u yar oo qaabka caadiga ah (standard form)</a:t>
            </a:r>
            <a:endParaRPr/>
          </a:p>
        </p:txBody>
      </p:sp>
      <p:sp>
        <p:nvSpPr>
          <p:cNvPr id="853" name="Google Shape;853;p74"/>
          <p:cNvSpPr txBox="1"/>
          <p:nvPr/>
        </p:nvSpPr>
        <p:spPr>
          <a:xfrm>
            <a:off x="1473225" y="1383750"/>
            <a:ext cx="6630600" cy="554100"/>
          </a:xfrm>
          <a:prstGeom prst="rect">
            <a:avLst/>
          </a:prstGeom>
          <a:noFill/>
          <a:ln>
            <a:noFill/>
          </a:ln>
        </p:spPr>
        <p:txBody>
          <a:bodyPr spcFirstLastPara="1" wrap="square" lIns="91425" tIns="91425" rIns="91425" bIns="91425" anchor="t" anchorCtr="0">
            <a:normAutofit/>
          </a:bodyPr>
          <a:lstStyle/>
          <a:p>
            <a:pPr marL="0" lvl="0" indent="0" algn="l" rtl="0">
              <a:lnSpc>
                <a:spcPct val="150000"/>
              </a:lnSpc>
              <a:spcBef>
                <a:spcPct val="0"/>
              </a:spcBef>
              <a:spcAft>
                <a:spcPct val="0"/>
              </a:spcAft>
              <a:buNone/>
            </a:pPr>
            <a:r>
              <a:rPr lang="en-GB" sz="1800">
                <a:solidFill>
                  <a:srgbClr val="000000"/>
                </a:solidFill>
                <a:latin typeface="Lexend"/>
                <a:ea typeface="Lexend"/>
                <a:cs typeface="Lexend"/>
                <a:sym typeface="Lexend"/>
              </a:rPr>
              <a:t>A × 10n halkaas oo 1 ≤ A &lt; 10, n-na yahay tiro (integer).</a:t>
            </a:r>
            <a:r>
              <a:rPr lang="en-GB" sz="1800" i="1">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i="1" baseline="30000">
                <a:latin typeface="Lexend"/>
                <a:ea typeface="Times New Roman"/>
                <a:cs typeface="Times New Roman"/>
                <a:sym typeface="Times New Roman"/>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i="1">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r>
              <a:rPr lang="en-GB" sz="1800" i="1">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2200">
              <a:latin typeface="Lexend"/>
              <a:ea typeface="Lexend"/>
              <a:cs typeface="Lexend"/>
              <a:sym typeface="Lexend"/>
            </a:endParaRPr>
          </a:p>
        </p:txBody>
      </p:sp>
      <p:sp>
        <p:nvSpPr>
          <p:cNvPr id="854" name="Google Shape;854;p74"/>
          <p:cNvSpPr/>
          <p:nvPr/>
        </p:nvSpPr>
        <p:spPr>
          <a:xfrm rot="5400000">
            <a:off x="4141564" y="1335450"/>
            <a:ext cx="59100" cy="1298100"/>
          </a:xfrm>
          <a:prstGeom prst="rightBracket">
            <a:avLst>
              <a:gd name="adj" fmla="val 8333"/>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855" name="Google Shape;855;p74"/>
          <p:cNvCxnSpPr>
            <a:stCxn id="854" idx="2"/>
          </p:cNvCxnSpPr>
          <p:nvPr/>
        </p:nvCxnSpPr>
        <p:spPr>
          <a:xfrm flipH="1">
            <a:off x="4171114" y="2014050"/>
            <a:ext cx="0" cy="379800"/>
          </a:xfrm>
          <a:prstGeom prst="straightConnector1">
            <a:avLst/>
          </a:prstGeom>
          <a:noFill/>
          <a:ln w="19050" cap="flat" cmpd="sng">
            <a:solidFill>
              <a:schemeClr val="dk2"/>
            </a:solidFill>
            <a:prstDash val="solid"/>
            <a:round/>
            <a:headEnd type="none" w="med" len="med"/>
            <a:tailEnd type="none" w="med" len="med"/>
          </a:ln>
        </p:spPr>
      </p:cxnSp>
      <p:sp>
        <p:nvSpPr>
          <p:cNvPr id="856" name="Google Shape;856;p74"/>
          <p:cNvSpPr txBox="1"/>
          <p:nvPr/>
        </p:nvSpPr>
        <p:spPr>
          <a:xfrm>
            <a:off x="1470625" y="2321250"/>
            <a:ext cx="4248000" cy="318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A waa inay tahay tiro u dhaxaysa 1 iyo 10, oo ay ku jirto 1, laakiin 10 kuma jiro.</a:t>
            </a:r>
            <a:endParaRPr sz="1800">
              <a:solidFill>
                <a:schemeClr val="dk1"/>
              </a:solidFill>
              <a:latin typeface="Lexend"/>
              <a:ea typeface="Lexend"/>
              <a:cs typeface="Lexend"/>
              <a:sym typeface="Lexend"/>
            </a:endParaRPr>
          </a:p>
        </p:txBody>
      </p:sp>
      <p:sp>
        <p:nvSpPr>
          <p:cNvPr id="857" name="Google Shape;857;p74"/>
          <p:cNvSpPr/>
          <p:nvPr/>
        </p:nvSpPr>
        <p:spPr>
          <a:xfrm rot="5400000">
            <a:off x="6499956" y="958200"/>
            <a:ext cx="59100" cy="2052600"/>
          </a:xfrm>
          <a:prstGeom prst="rightBracket">
            <a:avLst>
              <a:gd name="adj" fmla="val 8333"/>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858" name="Google Shape;858;p74"/>
          <p:cNvCxnSpPr>
            <a:stCxn id="857" idx="2"/>
          </p:cNvCxnSpPr>
          <p:nvPr/>
        </p:nvCxnSpPr>
        <p:spPr>
          <a:xfrm flipH="1">
            <a:off x="6529506" y="2014050"/>
            <a:ext cx="0" cy="379800"/>
          </a:xfrm>
          <a:prstGeom prst="straightConnector1">
            <a:avLst/>
          </a:prstGeom>
          <a:noFill/>
          <a:ln w="19050" cap="flat" cmpd="sng">
            <a:solidFill>
              <a:schemeClr val="dk2"/>
            </a:solidFill>
            <a:prstDash val="solid"/>
            <a:round/>
            <a:headEnd type="none" w="med" len="med"/>
            <a:tailEnd type="none" w="med" len="med"/>
          </a:ln>
        </p:spPr>
      </p:cxnSp>
      <p:sp>
        <p:nvSpPr>
          <p:cNvPr id="859" name="Google Shape;859;p74"/>
          <p:cNvSpPr txBox="1"/>
          <p:nvPr/>
        </p:nvSpPr>
        <p:spPr>
          <a:xfrm>
            <a:off x="5926800" y="2321250"/>
            <a:ext cx="2455200" cy="318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i="1">
                <a:solidFill>
                  <a:schemeClr val="dk1"/>
                </a:solidFill>
                <a:latin typeface="Lexend"/>
                <a:ea typeface="Times New Roman"/>
                <a:cs typeface="Times New Roman"/>
                <a:sym typeface="Times New Roman"/>
              </a:rPr>
              <a:t>n wuxuu noqon karaa tiro (whole number) togan ama taban.</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63" name="Shape 863"/>
        <p:cNvGrpSpPr/>
        <p:nvPr/>
      </p:nvGrpSpPr>
      <p:grpSpPr>
        <a:xfrm>
          <a:off x="0" y="0"/>
          <a:ext cx="0" cy="0"/>
        </a:xfrm>
      </p:grpSpPr>
      <p:sp>
        <p:nvSpPr>
          <p:cNvPr id="864" name="Google Shape;864;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 aad u yar oo qaabka caadiga ah (standard form)</a:t>
            </a:r>
            <a:endParaRPr/>
          </a:p>
        </p:txBody>
      </p:sp>
      <p:sp>
        <p:nvSpPr>
          <p:cNvPr id="865" name="Google Shape;865;p75"/>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Isticmaalka jaantuska qiimaha meesha (place value chart) waa hab fiican oo lagu sawiro tirada oo loo beddelo qaabka caadiga ah (standard form), laakiin wuxuu qaataa waqti.</a:t>
            </a:r>
            <a:endParaRPr sz="2100"/>
          </a:p>
          <a:p>
            <a:pPr marL="0" lvl="0" indent="0" algn="l" rtl="0">
              <a:spcBef>
                <a:spcPts val="1000"/>
              </a:spcBef>
              <a:spcAft>
                <a:spcPts val="1000"/>
              </a:spcAft>
              <a:buNone/>
            </a:pPr>
            <a:endParaRPr sz="2100"/>
          </a:p>
        </p:txBody>
      </p:sp>
      <p:graphicFrame>
        <p:nvGraphicFramePr>
          <p:cNvPr id="866" name="Google Shape;866;p75"/>
          <p:cNvGraphicFramePr>
            <a:graphicFrameLocks noGrp="1"/>
          </p:cNvGraphicFramePr>
          <p:nvPr/>
        </p:nvGraphicFramePr>
        <p:xfrm>
          <a:off x="643213"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867" name="Google Shape;867;p75"/>
          <p:cNvSpPr txBox="1"/>
          <p:nvPr/>
        </p:nvSpPr>
        <p:spPr>
          <a:xfrm>
            <a:off x="609542"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868" name="Google Shape;868;p75"/>
          <p:cNvSpPr/>
          <p:nvPr/>
        </p:nvSpPr>
        <p:spPr>
          <a:xfrm>
            <a:off x="1385511" y="334765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869" name="Google Shape;869;p75"/>
          <p:cNvSpPr txBox="1"/>
          <p:nvPr/>
        </p:nvSpPr>
        <p:spPr>
          <a:xfrm>
            <a:off x="60941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870" name="Google Shape;870;p75"/>
          <p:cNvSpPr txBox="1"/>
          <p:nvPr/>
        </p:nvSpPr>
        <p:spPr>
          <a:xfrm>
            <a:off x="1388857"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871" name="Google Shape;871;p75"/>
          <p:cNvSpPr txBox="1"/>
          <p:nvPr/>
        </p:nvSpPr>
        <p:spPr>
          <a:xfrm>
            <a:off x="2176197"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872" name="Google Shape;872;p75"/>
          <p:cNvSpPr txBox="1"/>
          <p:nvPr/>
        </p:nvSpPr>
        <p:spPr>
          <a:xfrm>
            <a:off x="140809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873" name="Google Shape;873;p75"/>
          <p:cNvSpPr txBox="1"/>
          <p:nvPr/>
        </p:nvSpPr>
        <p:spPr>
          <a:xfrm>
            <a:off x="220677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874" name="Google Shape;874;p75"/>
          <p:cNvGraphicFramePr>
            <a:graphicFrameLocks noGrp="1"/>
          </p:cNvGraphicFramePr>
          <p:nvPr/>
        </p:nvGraphicFramePr>
        <p:xfrm>
          <a:off x="3068176"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6</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875" name="Google Shape;875;p75"/>
          <p:cNvSpPr txBox="1"/>
          <p:nvPr/>
        </p:nvSpPr>
        <p:spPr>
          <a:xfrm>
            <a:off x="30149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6" name="Google Shape;876;p75"/>
          <p:cNvSpPr txBox="1"/>
          <p:nvPr/>
        </p:nvSpPr>
        <p:spPr>
          <a:xfrm>
            <a:off x="37769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7" name="Google Shape;877;p75"/>
          <p:cNvSpPr txBox="1"/>
          <p:nvPr/>
        </p:nvSpPr>
        <p:spPr>
          <a:xfrm>
            <a:off x="46151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hth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878" name="Google Shape;878;p75"/>
          <p:cNvSpPr txBox="1"/>
          <p:nvPr/>
        </p:nvSpPr>
        <p:spPr>
          <a:xfrm>
            <a:off x="3045514"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879" name="Google Shape;879;p75"/>
          <p:cNvSpPr txBox="1"/>
          <p:nvPr/>
        </p:nvSpPr>
        <p:spPr>
          <a:xfrm>
            <a:off x="387019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880" name="Google Shape;880;p75"/>
          <p:cNvSpPr txBox="1"/>
          <p:nvPr/>
        </p:nvSpPr>
        <p:spPr>
          <a:xfrm>
            <a:off x="4690359"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−5</a:t>
            </a:r>
            <a:endParaRPr sz="1800">
              <a:solidFill>
                <a:srgbClr val="000000"/>
              </a:solidFill>
              <a:latin typeface="Lexend"/>
              <a:ea typeface="Lexend"/>
              <a:cs typeface="Lexend"/>
              <a:sym typeface="Lexend"/>
            </a:endParaRPr>
          </a:p>
        </p:txBody>
      </p:sp>
      <p:graphicFrame>
        <p:nvGraphicFramePr>
          <p:cNvPr id="881" name="Google Shape;881;p75"/>
          <p:cNvGraphicFramePr>
            <a:graphicFrameLocks noGrp="1"/>
          </p:cNvGraphicFramePr>
          <p:nvPr/>
        </p:nvGraphicFramePr>
        <p:xfrm>
          <a:off x="5497548"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1</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9</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882" name="Google Shape;882;p75"/>
          <p:cNvSpPr txBox="1"/>
          <p:nvPr/>
        </p:nvSpPr>
        <p:spPr>
          <a:xfrm>
            <a:off x="54443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883" name="Google Shape;883;p75"/>
          <p:cNvSpPr txBox="1"/>
          <p:nvPr/>
        </p:nvSpPr>
        <p:spPr>
          <a:xfrm>
            <a:off x="62063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884" name="Google Shape;884;p75"/>
          <p:cNvSpPr txBox="1"/>
          <p:nvPr/>
        </p:nvSpPr>
        <p:spPr>
          <a:xfrm>
            <a:off x="70445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885" name="Google Shape;885;p75"/>
          <p:cNvSpPr txBox="1"/>
          <p:nvPr/>
        </p:nvSpPr>
        <p:spPr>
          <a:xfrm>
            <a:off x="5474885"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886" name="Google Shape;886;p75"/>
          <p:cNvSpPr txBox="1"/>
          <p:nvPr/>
        </p:nvSpPr>
        <p:spPr>
          <a:xfrm>
            <a:off x="629956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887" name="Google Shape;887;p75"/>
          <p:cNvSpPr txBox="1"/>
          <p:nvPr/>
        </p:nvSpPr>
        <p:spPr>
          <a:xfrm>
            <a:off x="711973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−8</a:t>
            </a:r>
            <a:endParaRPr sz="1800">
              <a:solidFill>
                <a:srgbClr val="000000"/>
              </a:solidFill>
              <a:latin typeface="Lexend"/>
              <a:ea typeface="Lexend"/>
              <a:cs typeface="Lexend"/>
              <a:sym typeface="Lexend"/>
            </a:endParaRPr>
          </a:p>
        </p:txBody>
      </p:sp>
      <p:graphicFrame>
        <p:nvGraphicFramePr>
          <p:cNvPr id="888" name="Google Shape;888;p75"/>
          <p:cNvGraphicFramePr>
            <a:graphicFrameLocks noGrp="1"/>
          </p:cNvGraphicFramePr>
          <p:nvPr/>
        </p:nvGraphicFramePr>
        <p:xfrm>
          <a:off x="7931434" y="2179235"/>
          <a:ext cx="809350" cy="1486225"/>
        </p:xfrm>
        <a:graphic>
          <a:graphicData uri="http://schemas.openxmlformats.org/drawingml/2006/table">
            <a:tbl>
              <a:tblPr>
                <a:noFill/>
                <a:tableStyleId>{62857886-8FAA-45A0-B331-7F4F371DA684}</a:tableStyleId>
              </a:tblPr>
              <a:tblGrid>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889" name="Google Shape;889;p75"/>
          <p:cNvSpPr txBox="1"/>
          <p:nvPr/>
        </p:nvSpPr>
        <p:spPr>
          <a:xfrm>
            <a:off x="7847138"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890" name="Google Shape;890;p75"/>
          <p:cNvSpPr txBox="1"/>
          <p:nvPr/>
        </p:nvSpPr>
        <p:spPr>
          <a:xfrm>
            <a:off x="788173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−9</a:t>
            </a:r>
            <a:endParaRPr sz="1800">
              <a:solidFill>
                <a:srgbClr val="000000"/>
              </a:solidFill>
              <a:latin typeface="Lexend"/>
              <a:ea typeface="Lexend"/>
              <a:cs typeface="Lexend"/>
              <a:sym typeface="Lexend"/>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94" name="Shape 894"/>
        <p:cNvGrpSpPr/>
        <p:nvPr/>
      </p:nvGrpSpPr>
      <p:grpSpPr>
        <a:xfrm>
          <a:off x="0" y="0"/>
          <a:ext cx="0" cy="0"/>
        </a:xfrm>
      </p:grpSpPr>
      <p:sp>
        <p:nvSpPr>
          <p:cNvPr id="895" name="Google Shape;895;p76"/>
          <p:cNvSpPr txBox="1"/>
          <p:nvPr>
            <p:ph type="body" idx="1"/>
          </p:nvPr>
        </p:nvSpPr>
        <p:spPr>
          <a:xfrm>
            <a:off x="324000" y="759300"/>
            <a:ext cx="8237700" cy="13251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Isticmaalka jaantuska qiimaha meesha (place value chart),</a:t>
            </a:r>
            <a:endParaRPr/>
          </a:p>
          <a:p>
            <a:pPr marL="0" lvl="0" indent="0" algn="l" rtl="0">
              <a:spcBef>
                <a:spcPct val="0"/>
              </a:spcBef>
              <a:spcAft>
                <a:spcPct val="0"/>
              </a:spcAft>
              <a:buNone/>
              <a:defRPr/>
            </a:pPr>
            <a:r>
              <a:rPr lang="en-GB">
                <a:latin typeface="Lexend"/>
              </a:rPr>
              <a:t>maxay tahay fikraddaada tiradan qaabkeeda caadiga ah (standard form)?</a:t>
            </a:r>
            <a:endParaRPr/>
          </a:p>
          <a:p>
            <a:pPr marL="0" lvl="0" indent="0" algn="ctr" rtl="0">
              <a:lnSpc>
                <a:spcPct val="150000"/>
              </a:lnSpc>
              <a:spcBef>
                <a:spcPct val="0"/>
              </a:spcBef>
              <a:spcAft>
                <a:spcPct val="0"/>
              </a:spcAft>
              <a:buClr>
                <a:schemeClr val="dk1"/>
              </a:buClr>
              <a:buSzPts val="1100"/>
              <a:buFont typeface="Arial"/>
              <a:buNone/>
            </a:pPr>
            <a:r>
              <a:rPr lang="en-GB" sz="1400">
                <a:latin typeface="Lexend"/>
              </a:rPr>
              <a:t>6.19 </a:t>
            </a:r>
            <a:r>
              <a:rPr lang="en-GB" sz="1400">
                <a:latin typeface="Lexend"/>
              </a:rPr>
              <a:t>× 10</a:t>
            </a:r>
            <a:r>
              <a:rPr lang="en-GB" sz="1400" baseline="30000">
                <a:latin typeface="Lexend"/>
              </a:rPr>
              <a:t>−5</a:t>
            </a:r>
            <a:endParaRPr/>
          </a:p>
        </p:txBody>
      </p:sp>
      <p:sp>
        <p:nvSpPr>
          <p:cNvPr id="896" name="Google Shape;896;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 aad u yar oo qaabka caadiga ah (standard form)</a:t>
            </a:r>
            <a:endParaRPr/>
          </a:p>
        </p:txBody>
      </p:sp>
      <p:graphicFrame>
        <p:nvGraphicFramePr>
          <p:cNvPr id="897" name="Google Shape;897;p76"/>
          <p:cNvGraphicFramePr>
            <a:graphicFrameLocks noGrp="1"/>
          </p:cNvGraphicFramePr>
          <p:nvPr/>
        </p:nvGraphicFramePr>
        <p:xfrm>
          <a:off x="643213"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898" name="Google Shape;898;p76"/>
          <p:cNvSpPr txBox="1"/>
          <p:nvPr/>
        </p:nvSpPr>
        <p:spPr>
          <a:xfrm>
            <a:off x="609542"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899" name="Google Shape;899;p76"/>
          <p:cNvSpPr/>
          <p:nvPr/>
        </p:nvSpPr>
        <p:spPr>
          <a:xfrm>
            <a:off x="1385511" y="334765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900" name="Google Shape;900;p76"/>
          <p:cNvSpPr txBox="1"/>
          <p:nvPr/>
        </p:nvSpPr>
        <p:spPr>
          <a:xfrm>
            <a:off x="60941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901" name="Google Shape;901;p76"/>
          <p:cNvSpPr txBox="1"/>
          <p:nvPr/>
        </p:nvSpPr>
        <p:spPr>
          <a:xfrm>
            <a:off x="1388857"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902" name="Google Shape;902;p76"/>
          <p:cNvSpPr txBox="1"/>
          <p:nvPr/>
        </p:nvSpPr>
        <p:spPr>
          <a:xfrm>
            <a:off x="2176197"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903" name="Google Shape;903;p76"/>
          <p:cNvSpPr txBox="1"/>
          <p:nvPr/>
        </p:nvSpPr>
        <p:spPr>
          <a:xfrm>
            <a:off x="140809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904" name="Google Shape;904;p76"/>
          <p:cNvSpPr txBox="1"/>
          <p:nvPr/>
        </p:nvSpPr>
        <p:spPr>
          <a:xfrm>
            <a:off x="220677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905" name="Google Shape;905;p76"/>
          <p:cNvGraphicFramePr>
            <a:graphicFrameLocks noGrp="1"/>
          </p:cNvGraphicFramePr>
          <p:nvPr/>
        </p:nvGraphicFramePr>
        <p:xfrm>
          <a:off x="3068176"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6</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906" name="Google Shape;906;p76"/>
          <p:cNvSpPr txBox="1"/>
          <p:nvPr/>
        </p:nvSpPr>
        <p:spPr>
          <a:xfrm>
            <a:off x="30149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07" name="Google Shape;907;p76"/>
          <p:cNvSpPr txBox="1"/>
          <p:nvPr/>
        </p:nvSpPr>
        <p:spPr>
          <a:xfrm>
            <a:off x="37769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08" name="Google Shape;908;p76"/>
          <p:cNvSpPr txBox="1"/>
          <p:nvPr/>
        </p:nvSpPr>
        <p:spPr>
          <a:xfrm>
            <a:off x="4615139"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hth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09" name="Google Shape;909;p76"/>
          <p:cNvSpPr txBox="1"/>
          <p:nvPr/>
        </p:nvSpPr>
        <p:spPr>
          <a:xfrm>
            <a:off x="3045514"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910" name="Google Shape;910;p76"/>
          <p:cNvSpPr txBox="1"/>
          <p:nvPr/>
        </p:nvSpPr>
        <p:spPr>
          <a:xfrm>
            <a:off x="387019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911" name="Google Shape;911;p76"/>
          <p:cNvSpPr txBox="1"/>
          <p:nvPr/>
        </p:nvSpPr>
        <p:spPr>
          <a:xfrm>
            <a:off x="4690359"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−5</a:t>
            </a:r>
            <a:endParaRPr sz="1800">
              <a:solidFill>
                <a:srgbClr val="000000"/>
              </a:solidFill>
              <a:latin typeface="Lexend"/>
              <a:ea typeface="Lexend"/>
              <a:cs typeface="Lexend"/>
              <a:sym typeface="Lexend"/>
            </a:endParaRPr>
          </a:p>
        </p:txBody>
      </p:sp>
      <p:graphicFrame>
        <p:nvGraphicFramePr>
          <p:cNvPr id="912" name="Google Shape;912;p76"/>
          <p:cNvGraphicFramePr>
            <a:graphicFrameLocks noGrp="1"/>
          </p:cNvGraphicFramePr>
          <p:nvPr/>
        </p:nvGraphicFramePr>
        <p:xfrm>
          <a:off x="5497548" y="21792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800">
                          <a:latin typeface="Lexend"/>
                          <a:ea typeface="Lexend"/>
                          <a:cs typeface="Lexend"/>
                          <a:sym typeface="Lexend"/>
                        </a:rPr>
                        <a:t>1</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9</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913" name="Google Shape;913;p76"/>
          <p:cNvSpPr txBox="1"/>
          <p:nvPr/>
        </p:nvSpPr>
        <p:spPr>
          <a:xfrm>
            <a:off x="54443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914" name="Google Shape;914;p76"/>
          <p:cNvSpPr txBox="1"/>
          <p:nvPr/>
        </p:nvSpPr>
        <p:spPr>
          <a:xfrm>
            <a:off x="62063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915" name="Google Shape;915;p76"/>
          <p:cNvSpPr txBox="1"/>
          <p:nvPr/>
        </p:nvSpPr>
        <p:spPr>
          <a:xfrm>
            <a:off x="7044510"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916" name="Google Shape;916;p76"/>
          <p:cNvSpPr txBox="1"/>
          <p:nvPr/>
        </p:nvSpPr>
        <p:spPr>
          <a:xfrm>
            <a:off x="5474885"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917" name="Google Shape;917;p76"/>
          <p:cNvSpPr txBox="1"/>
          <p:nvPr/>
        </p:nvSpPr>
        <p:spPr>
          <a:xfrm>
            <a:off x="6299562"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918" name="Google Shape;918;p76"/>
          <p:cNvSpPr txBox="1"/>
          <p:nvPr/>
        </p:nvSpPr>
        <p:spPr>
          <a:xfrm>
            <a:off x="711973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−8</a:t>
            </a:r>
            <a:endParaRPr sz="1800">
              <a:solidFill>
                <a:srgbClr val="000000"/>
              </a:solidFill>
              <a:latin typeface="Lexend"/>
              <a:ea typeface="Lexend"/>
              <a:cs typeface="Lexend"/>
              <a:sym typeface="Lexend"/>
            </a:endParaRPr>
          </a:p>
        </p:txBody>
      </p:sp>
      <p:graphicFrame>
        <p:nvGraphicFramePr>
          <p:cNvPr id="919" name="Google Shape;919;p76"/>
          <p:cNvGraphicFramePr>
            <a:graphicFrameLocks noGrp="1"/>
          </p:cNvGraphicFramePr>
          <p:nvPr/>
        </p:nvGraphicFramePr>
        <p:xfrm>
          <a:off x="7931434" y="2179235"/>
          <a:ext cx="809350" cy="1486225"/>
        </p:xfrm>
        <a:graphic>
          <a:graphicData uri="http://schemas.openxmlformats.org/drawingml/2006/table">
            <a:tbl>
              <a:tblPr>
                <a:noFill/>
                <a:tableStyleId>{62857886-8FAA-45A0-B331-7F4F371DA684}</a:tableStyleId>
              </a:tblPr>
              <a:tblGrid>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920" name="Google Shape;920;p76"/>
          <p:cNvSpPr txBox="1"/>
          <p:nvPr/>
        </p:nvSpPr>
        <p:spPr>
          <a:xfrm>
            <a:off x="7847138" y="22159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921" name="Google Shape;921;p76"/>
          <p:cNvSpPr txBox="1"/>
          <p:nvPr/>
        </p:nvSpPr>
        <p:spPr>
          <a:xfrm>
            <a:off x="7881730" y="27445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000000"/>
                </a:solidFill>
                <a:latin typeface="Lexend"/>
                <a:ea typeface="Lexend"/>
                <a:cs typeface="Lexend"/>
                <a:sym typeface="Lexend"/>
              </a:rPr>
              <a:t>10</a:t>
            </a:r>
            <a:r>
              <a:rPr lang="en-GB" sz="1800" baseline="30000">
                <a:latin typeface="Lexend"/>
                <a:ea typeface="Lexend"/>
                <a:cs typeface="Lexend"/>
                <a:sym typeface="Lexend"/>
              </a:rPr>
              <a:t>−9</a:t>
            </a:r>
            <a:endParaRPr sz="1800">
              <a:solidFill>
                <a:srgbClr val="000000"/>
              </a:solidFill>
              <a:latin typeface="Lexend"/>
              <a:ea typeface="Lexend"/>
              <a:cs typeface="Lexend"/>
              <a:sym typeface="Lexend"/>
            </a:endParaRPr>
          </a:p>
        </p:txBody>
      </p:sp>
      <p:sp>
        <p:nvSpPr>
          <p:cNvPr id="922" name="Google Shape;922;p76"/>
          <p:cNvSpPr txBox="1"/>
          <p:nvPr/>
        </p:nvSpPr>
        <p:spPr>
          <a:xfrm>
            <a:off x="357125" y="3895775"/>
            <a:ext cx="8362800" cy="507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Lexend"/>
                <a:cs typeface="Lexend"/>
                <a:sym typeface="Lexend"/>
              </a:rPr>
              <a:t>Aynu eegno haddii aan heli karno hab aan jaantuska qiimaha meesha (place value chart) la'aan.</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26" name="Shape 926"/>
        <p:cNvGrpSpPr/>
        <p:nvPr/>
      </p:nvGrpSpPr>
      <p:grpSpPr>
        <a:xfrm>
          <a:off x="0" y="0"/>
          <a:ext cx="0" cy="0"/>
        </a:xfrm>
      </p:grpSpPr>
      <p:sp>
        <p:nvSpPr>
          <p:cNvPr id="927" name="Google Shape;927;p77"/>
          <p:cNvSpPr txBox="1"/>
          <p:nvPr>
            <p:ph type="body" idx="1"/>
          </p:nvPr>
        </p:nvSpPr>
        <p:spPr>
          <a:xfrm>
            <a:off x="324000" y="759300"/>
            <a:ext cx="8600700" cy="1428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Jaantuska qiimaha meesha (place value chart) la'aan, sidee ku u qornaa qaabka caadiga ah (standard form)?</a:t>
            </a:r>
            <a:endParaRPr sz="2000"/>
          </a:p>
          <a:p>
            <a:pPr marL="0" lvl="0" indent="0" algn="l" rtl="0">
              <a:spcBef>
                <a:spcPts val="1000"/>
              </a:spcBef>
              <a:spcAft>
                <a:spcPct val="0"/>
              </a:spcAft>
              <a:buNone/>
            </a:pPr>
            <a:r>
              <a:rPr lang="en-GB" sz="1400">
                <a:latin typeface="Lexend"/>
              </a:rPr>
              <a:t>Marka hore, adigoo isticmaalaya lambarrada 6, 1 iyo 9, waxaan samaynaynaa tiro si loo buuxiyo</a:t>
            </a:r>
            <a:endParaRPr sz="2000"/>
          </a:p>
          <a:p>
            <a:pPr marL="0" lvl="0" indent="0" algn="ctr" rtl="0">
              <a:spcBef>
                <a:spcPts val="1000"/>
              </a:spcBef>
              <a:spcAft>
                <a:spcPts val="1000"/>
              </a:spcAft>
              <a:buNone/>
            </a:pPr>
            <a:r>
              <a:rPr lang="en-GB" sz="1400">
                <a:latin typeface="Lexend"/>
              </a:rPr>
              <a:t>1 ≤ </a:t>
            </a:r>
            <a:r>
              <a:rPr lang="en-GB" sz="1400" i="1">
                <a:latin typeface="Lexend"/>
                <a:ea typeface="Times New Roman"/>
                <a:cs typeface="Times New Roman"/>
                <a:sym typeface="Times New Roman"/>
              </a:rPr>
              <a:t>A</a:t>
            </a:r>
            <a:r>
              <a:rPr lang="en-GB" sz="1400">
                <a:latin typeface="Lexend"/>
              </a:rPr>
              <a:t> &lt; 10</a:t>
            </a:r>
            <a:endParaRPr sz="2000"/>
          </a:p>
        </p:txBody>
      </p:sp>
      <p:sp>
        <p:nvSpPr>
          <p:cNvPr id="928" name="Google Shape;928;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tirooyinka aad u yar ee qaabka caadiga ah (standard form)</a:t>
            </a:r>
            <a:endParaRPr/>
          </a:p>
        </p:txBody>
      </p:sp>
      <p:sp>
        <p:nvSpPr>
          <p:cNvPr id="929" name="Google Shape;929;p77"/>
          <p:cNvSpPr txBox="1"/>
          <p:nvPr/>
        </p:nvSpPr>
        <p:spPr>
          <a:xfrm>
            <a:off x="797050" y="3627275"/>
            <a:ext cx="2132700" cy="4872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 6   </a:t>
            </a:r>
            <a:r>
              <a:rPr lang="en-GB" sz="14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     1        9      </a:t>
            </a:r>
            <a:endParaRPr sz="2200">
              <a:solidFill>
                <a:schemeClr val="dk1"/>
              </a:solidFill>
              <a:latin typeface="Lexend"/>
              <a:ea typeface="Lexend"/>
              <a:cs typeface="Lexend"/>
              <a:sym typeface="Lexend"/>
            </a:endParaRPr>
          </a:p>
        </p:txBody>
      </p:sp>
      <p:sp>
        <p:nvSpPr>
          <p:cNvPr id="930" name="Google Shape;930;p77"/>
          <p:cNvSpPr txBox="1"/>
          <p:nvPr/>
        </p:nvSpPr>
        <p:spPr>
          <a:xfrm>
            <a:off x="875565" y="3158453"/>
            <a:ext cx="7812000" cy="4872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0    .     0         0         0         0          6         1          9</a:t>
            </a:r>
            <a:endParaRPr sz="2000">
              <a:solidFill>
                <a:schemeClr val="dk1"/>
              </a:solidFill>
              <a:latin typeface="Lexend"/>
              <a:ea typeface="Lexend"/>
              <a:cs typeface="Lexend"/>
              <a:sym typeface="Lexend"/>
            </a:endParaRPr>
          </a:p>
        </p:txBody>
      </p:sp>
      <p:sp>
        <p:nvSpPr>
          <p:cNvPr id="931" name="Google Shape;931;p77"/>
          <p:cNvSpPr txBox="1"/>
          <p:nvPr/>
        </p:nvSpPr>
        <p:spPr>
          <a:xfrm>
            <a:off x="324000" y="2246775"/>
            <a:ext cx="8316300" cy="790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chemeClr val="dk1"/>
                </a:solidFill>
                <a:latin typeface="Lexend"/>
                <a:ea typeface="Lexend"/>
                <a:cs typeface="Lexend"/>
                <a:sym typeface="Lexend"/>
              </a:rPr>
              <a:t>Marka waxaan ognahay in qaabka caadiga ah (standard form) uu ekaado sidan ilaa hadda</a:t>
            </a:r>
            <a:endParaRPr sz="2000">
              <a:solidFill>
                <a:schemeClr val="dk1"/>
              </a:solidFill>
              <a:latin typeface="Lexend"/>
              <a:ea typeface="Lexend"/>
              <a:cs typeface="Lexend"/>
              <a:sym typeface="Lexend"/>
            </a:endParaRPr>
          </a:p>
          <a:p>
            <a:pPr marL="2286000" lvl="0" indent="457200" algn="l" rtl="0">
              <a:lnSpc>
                <a:spcPct val="115000"/>
              </a:lnSpc>
              <a:spcBef>
                <a:spcPts val="1000"/>
              </a:spcBef>
              <a:spcAft>
                <a:spcPts val="1000"/>
              </a:spcAft>
              <a:buNone/>
            </a:pPr>
            <a:r>
              <a:rPr lang="en-GB" sz="1400">
                <a:solidFill>
                  <a:schemeClr val="dk1"/>
                </a:solidFill>
                <a:latin typeface="Lexend"/>
                <a:ea typeface="Lexend"/>
                <a:cs typeface="Lexend"/>
                <a:sym typeface="Lexend"/>
              </a:rPr>
              <a:t>               6.19 × 10</a:t>
            </a:r>
            <a:r>
              <a:rPr lang="en-GB" sz="1400" baseline="30000">
                <a:solidFill>
                  <a:schemeClr val="dk1"/>
                </a:solidFill>
                <a:latin typeface="Lexend"/>
                <a:ea typeface="Lexend"/>
                <a:cs typeface="Lexend"/>
                <a:sym typeface="Lexend"/>
              </a:rPr>
              <a:t>⬜</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31">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35" name="Shape 935"/>
        <p:cNvGrpSpPr/>
        <p:nvPr/>
      </p:nvGrpSpPr>
      <p:grpSpPr>
        <a:xfrm>
          <a:off x="0" y="0"/>
          <a:ext cx="0" cy="0"/>
        </a:xfrm>
      </p:grpSpPr>
      <p:sp>
        <p:nvSpPr>
          <p:cNvPr id="936" name="Google Shape;936;p78"/>
          <p:cNvSpPr txBox="1"/>
          <p:nvPr>
            <p:ph type="body" idx="1"/>
          </p:nvPr>
        </p:nvSpPr>
        <p:spPr>
          <a:xfrm>
            <a:off x="324000" y="759300"/>
            <a:ext cx="8600700" cy="737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Hadda, waxaan tirinay inta jeer ee isku dhufashada aan u isticmaalno si aan uga helno 6.19 ilaa 0.000 061 9</a:t>
            </a:r>
            <a:endParaRPr sz="2000"/>
          </a:p>
        </p:txBody>
      </p:sp>
      <p:sp>
        <p:nvSpPr>
          <p:cNvPr id="937" name="Google Shape;937;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tirooyinka aad u yar ee qaabka caadiga ah (standard form)</a:t>
            </a:r>
            <a:endParaRPr/>
          </a:p>
        </p:txBody>
      </p:sp>
      <p:sp>
        <p:nvSpPr>
          <p:cNvPr id="938" name="Google Shape;938;p78"/>
          <p:cNvSpPr txBox="1"/>
          <p:nvPr/>
        </p:nvSpPr>
        <p:spPr>
          <a:xfrm>
            <a:off x="797050" y="3627275"/>
            <a:ext cx="2132700" cy="4872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 </a:t>
            </a:r>
            <a:r>
              <a:rPr lang="en-GB" sz="1800">
                <a:solidFill>
                  <a:schemeClr val="accent4"/>
                </a:solidFill>
                <a:latin typeface="Lexend"/>
                <a:ea typeface="Lexend"/>
                <a:cs typeface="Lexend"/>
                <a:sym typeface="Lexend"/>
              </a:rPr>
              <a:t>6</a:t>
            </a:r>
            <a:r>
              <a:rPr lang="en-GB" sz="1800">
                <a:solidFill>
                  <a:schemeClr val="dk1"/>
                </a:solidFill>
                <a:latin typeface="Lexend"/>
                <a:ea typeface="Lexend"/>
                <a:cs typeface="Lexend"/>
                <a:sym typeface="Lexend"/>
              </a:rPr>
              <a:t>   </a:t>
            </a:r>
            <a:r>
              <a:rPr lang="en-GB" sz="14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     1        9      </a:t>
            </a:r>
            <a:endParaRPr sz="2200">
              <a:solidFill>
                <a:schemeClr val="dk1"/>
              </a:solidFill>
              <a:latin typeface="Lexend"/>
              <a:ea typeface="Lexend"/>
              <a:cs typeface="Lexend"/>
              <a:sym typeface="Lexend"/>
            </a:endParaRPr>
          </a:p>
        </p:txBody>
      </p:sp>
      <p:sp>
        <p:nvSpPr>
          <p:cNvPr id="939" name="Google Shape;939;p78"/>
          <p:cNvSpPr txBox="1"/>
          <p:nvPr/>
        </p:nvSpPr>
        <p:spPr>
          <a:xfrm>
            <a:off x="875565" y="3158453"/>
            <a:ext cx="7812000" cy="4872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0    .     0         0         0         0          </a:t>
            </a:r>
            <a:r>
              <a:rPr lang="en-GB" sz="1800">
                <a:solidFill>
                  <a:schemeClr val="accent4"/>
                </a:solidFill>
                <a:latin typeface="Lexend"/>
                <a:ea typeface="Lexend"/>
                <a:cs typeface="Lexend"/>
                <a:sym typeface="Lexend"/>
              </a:rPr>
              <a:t>6</a:t>
            </a:r>
            <a:r>
              <a:rPr lang="en-GB" sz="1800">
                <a:solidFill>
                  <a:schemeClr val="dk1"/>
                </a:solidFill>
                <a:latin typeface="Lexend"/>
                <a:ea typeface="Lexend"/>
                <a:cs typeface="Lexend"/>
                <a:sym typeface="Lexend"/>
              </a:rPr>
              <a:t>         1          9</a:t>
            </a:r>
            <a:endParaRPr sz="2000">
              <a:solidFill>
                <a:schemeClr val="dk1"/>
              </a:solidFill>
              <a:latin typeface="Lexend"/>
              <a:ea typeface="Lexend"/>
              <a:cs typeface="Lexend"/>
              <a:sym typeface="Lexend"/>
            </a:endParaRPr>
          </a:p>
        </p:txBody>
      </p:sp>
      <p:pic>
        <p:nvPicPr>
          <p:cNvPr id="940" name="Google Shape;940;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tretch>
            <a:fillRect/>
          </a:stretch>
        </p:blipFill>
        <p:spPr>
          <a:xfrm>
            <a:off x="5747025" y="677600"/>
            <a:ext cx="262878" cy="487200"/>
          </a:xfrm>
          <a:prstGeom prst="rect">
            <a:avLst/>
          </a:prstGeom>
          <a:noFill/>
          <a:ln>
            <a:noFill/>
          </a:ln>
        </p:spPr>
      </p:pic>
      <p:sp>
        <p:nvSpPr>
          <p:cNvPr id="941" name="Google Shape;941;p78"/>
          <p:cNvSpPr/>
          <p:nvPr/>
        </p:nvSpPr>
        <p:spPr>
          <a:xfrm>
            <a:off x="1124714" y="2879650"/>
            <a:ext cx="716400" cy="613500"/>
          </a:xfrm>
          <a:prstGeom prst="arc">
            <a:avLst>
              <a:gd name="adj1" fmla="val 10729459"/>
              <a:gd name="adj2" fmla="val 0"/>
            </a:avLst>
          </a:prstGeom>
          <a:noFill/>
          <a:ln w="28575" cap="flat" cmpd="sng">
            <a:solidFill>
              <a:srgbClr val="4F7BE8"/>
            </a:solidFill>
            <a:prstDash val="solid"/>
            <a:round/>
            <a:headEnd type="none" w="sm" len="sm"/>
            <a:tailEnd type="stealth"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2" name="Google Shape;942;p78"/>
          <p:cNvSpPr/>
          <p:nvPr/>
        </p:nvSpPr>
        <p:spPr>
          <a:xfrm>
            <a:off x="1929060" y="2879650"/>
            <a:ext cx="765900" cy="613500"/>
          </a:xfrm>
          <a:prstGeom prst="arc">
            <a:avLst>
              <a:gd name="adj1" fmla="val 10729459"/>
              <a:gd name="adj2" fmla="val 0"/>
            </a:avLst>
          </a:prstGeom>
          <a:noFill/>
          <a:ln w="28575" cap="flat" cmpd="sng">
            <a:solidFill>
              <a:srgbClr val="4F7BE8"/>
            </a:solidFill>
            <a:prstDash val="solid"/>
            <a:round/>
            <a:headEnd type="none" w="sm" len="sm"/>
            <a:tailEnd type="stealth"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3" name="Google Shape;943;p78"/>
          <p:cNvSpPr/>
          <p:nvPr/>
        </p:nvSpPr>
        <p:spPr>
          <a:xfrm>
            <a:off x="2831654" y="2879650"/>
            <a:ext cx="716400" cy="613500"/>
          </a:xfrm>
          <a:prstGeom prst="arc">
            <a:avLst>
              <a:gd name="adj1" fmla="val 10729459"/>
              <a:gd name="adj2" fmla="val 0"/>
            </a:avLst>
          </a:prstGeom>
          <a:noFill/>
          <a:ln w="28575" cap="flat" cmpd="sng">
            <a:solidFill>
              <a:srgbClr val="4F7BE8"/>
            </a:solidFill>
            <a:prstDash val="solid"/>
            <a:round/>
            <a:headEnd type="none" w="sm" len="sm"/>
            <a:tailEnd type="stealth"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4" name="Google Shape;944;p78"/>
          <p:cNvSpPr/>
          <p:nvPr/>
        </p:nvSpPr>
        <p:spPr>
          <a:xfrm>
            <a:off x="3595936" y="2879650"/>
            <a:ext cx="765900" cy="613500"/>
          </a:xfrm>
          <a:prstGeom prst="arc">
            <a:avLst>
              <a:gd name="adj1" fmla="val 10729459"/>
              <a:gd name="adj2" fmla="val 0"/>
            </a:avLst>
          </a:prstGeom>
          <a:noFill/>
          <a:ln w="28575" cap="flat" cmpd="sng">
            <a:solidFill>
              <a:srgbClr val="4F7BE8"/>
            </a:solidFill>
            <a:prstDash val="solid"/>
            <a:round/>
            <a:headEnd type="none" w="sm" len="sm"/>
            <a:tailEnd type="stealth"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945" name="Google Shape;945;p78"/>
          <p:cNvSpPr/>
          <p:nvPr/>
        </p:nvSpPr>
        <p:spPr>
          <a:xfrm>
            <a:off x="4419002" y="2879650"/>
            <a:ext cx="724200" cy="613500"/>
          </a:xfrm>
          <a:prstGeom prst="arc">
            <a:avLst>
              <a:gd name="adj1" fmla="val 10729459"/>
              <a:gd name="adj2" fmla="val 0"/>
            </a:avLst>
          </a:prstGeom>
          <a:noFill/>
          <a:ln w="28575" cap="flat" cmpd="sng">
            <a:solidFill>
              <a:srgbClr val="4F7BE8"/>
            </a:solidFill>
            <a:prstDash val="solid"/>
            <a:round/>
            <a:headEnd type="none" w="sm" len="sm"/>
            <a:tailEnd type="stealth"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pic>
        <p:nvPicPr>
          <p:cNvPr id="946" name="Google Shape;946;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tretch>
            <a:fillRect/>
          </a:stretch>
        </p:blipFill>
        <p:spPr>
          <a:xfrm>
            <a:off x="3690465" y="1422919"/>
            <a:ext cx="262878" cy="487200"/>
          </a:xfrm>
          <a:prstGeom prst="rect">
            <a:avLst/>
          </a:prstGeom>
          <a:noFill/>
          <a:ln>
            <a:noFill/>
          </a:ln>
        </p:spPr>
      </p:pic>
      <p:pic>
        <p:nvPicPr>
          <p:cNvPr id="947" name="Google Shape;947;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tretch>
            <a:fillRect/>
          </a:stretch>
        </p:blipFill>
        <p:spPr>
          <a:xfrm>
            <a:off x="4169925" y="1422350"/>
            <a:ext cx="262878" cy="487200"/>
          </a:xfrm>
          <a:prstGeom prst="rect">
            <a:avLst/>
          </a:prstGeom>
          <a:noFill/>
          <a:ln>
            <a:noFill/>
          </a:ln>
        </p:spPr>
      </p:pic>
      <p:pic>
        <p:nvPicPr>
          <p:cNvPr id="948" name="Google Shape;948;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tretch>
            <a:fillRect/>
          </a:stretch>
        </p:blipFill>
        <p:spPr>
          <a:xfrm>
            <a:off x="4674975" y="1422350"/>
            <a:ext cx="262878" cy="487200"/>
          </a:xfrm>
          <a:prstGeom prst="rect">
            <a:avLst/>
          </a:prstGeom>
          <a:noFill/>
          <a:ln>
            <a:noFill/>
          </a:ln>
        </p:spPr>
      </p:pic>
      <p:pic>
        <p:nvPicPr>
          <p:cNvPr id="949" name="Google Shape;949;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tretch>
            <a:fillRect/>
          </a:stretch>
        </p:blipFill>
        <p:spPr>
          <a:xfrm>
            <a:off x="5180025" y="1422350"/>
            <a:ext cx="262878" cy="487200"/>
          </a:xfrm>
          <a:prstGeom prst="rect">
            <a:avLst/>
          </a:prstGeom>
          <a:noFill/>
          <a:ln>
            <a:noFill/>
          </a:ln>
        </p:spPr>
      </p:pic>
      <p:pic>
        <p:nvPicPr>
          <p:cNvPr id="950" name="Google Shape;950;p78" descr="&lt;math xmlns=&quot;http://www.w3.org/1998/Math/MathML&quot; display=&quot;block&quot; data-is-equatio=&quot;1&quot; data-latex=&quot;\frac{1}{10}&quot;&gt;&lt;mfrac&gt;&lt;mn&gt;1&lt;/mn&gt;&lt;mn&gt;10&lt;/mn&gt;&lt;/mfrac&gt;&lt;/math&gt;" title="one tenth"/>
          <p:cNvPicPr preferRelativeResize="0"/>
          <p:nvPr/>
        </p:nvPicPr>
        <p:blipFill>
          <a:blip r:embed="rId3">
            <a:alphaModFix/>
          </a:blip>
          <a:srcRect b="-5552"/>
          <a:stretch>
            <a:fillRect/>
          </a:stretch>
        </p:blipFill>
        <p:spPr>
          <a:xfrm>
            <a:off x="5685075" y="1422350"/>
            <a:ext cx="262875" cy="514275"/>
          </a:xfrm>
          <a:prstGeom prst="rect">
            <a:avLst/>
          </a:prstGeom>
          <a:noFill/>
          <a:ln>
            <a:noFill/>
          </a:ln>
        </p:spPr>
      </p:pic>
      <p:sp>
        <p:nvSpPr>
          <p:cNvPr id="951" name="Google Shape;951;p78"/>
          <p:cNvSpPr txBox="1"/>
          <p:nvPr/>
        </p:nvSpPr>
        <p:spPr>
          <a:xfrm>
            <a:off x="1353600" y="1433188"/>
            <a:ext cx="68550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Tani waxay ka dhigan tahay 6.19 = 0.000 061 9</a:t>
            </a:r>
            <a:endParaRPr sz="2000">
              <a:solidFill>
                <a:schemeClr val="dk1"/>
              </a:solidFill>
            </a:endParaRPr>
          </a:p>
        </p:txBody>
      </p:sp>
      <p:sp>
        <p:nvSpPr>
          <p:cNvPr id="952" name="Google Shape;952;p78"/>
          <p:cNvSpPr txBox="1"/>
          <p:nvPr/>
        </p:nvSpPr>
        <p:spPr>
          <a:xfrm>
            <a:off x="3404300" y="1428180"/>
            <a:ext cx="3432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t>
            </a:r>
            <a:endParaRPr/>
          </a:p>
        </p:txBody>
      </p:sp>
      <p:sp>
        <p:nvSpPr>
          <p:cNvPr id="953" name="Google Shape;953;p78"/>
          <p:cNvSpPr txBox="1"/>
          <p:nvPr/>
        </p:nvSpPr>
        <p:spPr>
          <a:xfrm>
            <a:off x="3922035" y="1419650"/>
            <a:ext cx="3432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 </a:t>
            </a:r>
            <a:endParaRPr/>
          </a:p>
        </p:txBody>
      </p:sp>
      <p:sp>
        <p:nvSpPr>
          <p:cNvPr id="954" name="Google Shape;954;p78"/>
          <p:cNvSpPr txBox="1"/>
          <p:nvPr/>
        </p:nvSpPr>
        <p:spPr>
          <a:xfrm>
            <a:off x="4439771" y="1419650"/>
            <a:ext cx="3432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t>
            </a:r>
            <a:endParaRPr/>
          </a:p>
        </p:txBody>
      </p:sp>
      <p:sp>
        <p:nvSpPr>
          <p:cNvPr id="955" name="Google Shape;955;p78"/>
          <p:cNvSpPr txBox="1"/>
          <p:nvPr/>
        </p:nvSpPr>
        <p:spPr>
          <a:xfrm>
            <a:off x="4923387" y="1411120"/>
            <a:ext cx="3432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t>
            </a:r>
            <a:endParaRPr/>
          </a:p>
        </p:txBody>
      </p:sp>
      <p:sp>
        <p:nvSpPr>
          <p:cNvPr id="956" name="Google Shape;956;p78"/>
          <p:cNvSpPr txBox="1"/>
          <p:nvPr/>
        </p:nvSpPr>
        <p:spPr>
          <a:xfrm>
            <a:off x="5424063" y="1419650"/>
            <a:ext cx="343200" cy="49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t>
            </a:r>
            <a:endParaRPr/>
          </a:p>
        </p:txBody>
      </p:sp>
      <p:sp>
        <p:nvSpPr>
          <p:cNvPr id="957" name="Google Shape;957;p78"/>
          <p:cNvSpPr txBox="1"/>
          <p:nvPr/>
        </p:nvSpPr>
        <p:spPr>
          <a:xfrm>
            <a:off x="2310602" y="1972155"/>
            <a:ext cx="69723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Qaabka caadiga ah (standard form) 6.19 × 10−5 = 0.000 061 9</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baseline="300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4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4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5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4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4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5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61" name="Shape 961"/>
        <p:cNvGrpSpPr/>
        <p:nvPr/>
      </p:nvGrpSpPr>
      <p:grpSpPr>
        <a:xfrm>
          <a:off x="0" y="0"/>
          <a:ext cx="0" cy="0"/>
        </a:xfrm>
      </p:grpSpPr>
      <p:sp>
        <p:nvSpPr>
          <p:cNvPr id="962" name="Google Shape;962;p79"/>
          <p:cNvSpPr txBox="1"/>
          <p:nvPr>
            <p:ph type="body" idx="4294967295"/>
          </p:nvPr>
        </p:nvSpPr>
        <p:spPr>
          <a:xfrm>
            <a:off x="324000" y="659975"/>
            <a:ext cx="8237700" cy="3630000"/>
          </a:xfrm>
          <a:prstGeom prst="rect">
            <a:avLst/>
          </a:prstGeom>
        </p:spPr>
        <p:txBody>
          <a:bodyPr spcFirstLastPara="1" wrap="square" lIns="0" tIns="0" rIns="0" bIns="0" anchor="t" anchorCtr="0">
            <a:normAutofit/>
          </a:bodyPr>
          <a:lstStyle/>
          <a:p>
            <a:pPr marL="0" lvl="0" indent="0" algn="l" rtl="0">
              <a:lnSpc>
                <a:spcPct val="150000"/>
              </a:lnSpc>
              <a:spcBef>
                <a:spcPct val="0"/>
              </a:spcBef>
              <a:spcAft>
                <a:spcPct val="0"/>
              </a:spcAft>
              <a:buNone/>
            </a:pPr>
            <a:r>
              <a:rPr lang="en-GB" sz="1100">
                <a:latin typeface="Lexend"/>
              </a:rPr>
              <a:t>Layla waxay tidhaahdaa waxay taqaan wado gaaban.</a:t>
            </a:r>
            <a:endParaRPr sz="1800"/>
          </a:p>
          <a:p>
            <a:pPr marL="0" lvl="0" indent="0" algn="l" rtl="0">
              <a:lnSpc>
                <a:spcPct val="150000"/>
              </a:lnSpc>
              <a:spcBef>
                <a:spcPts val="1000"/>
              </a:spcBef>
              <a:spcAft>
                <a:spcPct val="0"/>
              </a:spcAft>
              <a:buNone/>
            </a:pPr>
            <a:endParaRPr sz="1800"/>
          </a:p>
          <a:p>
            <a:pPr marL="0" lvl="0" indent="0" algn="l" rtl="0">
              <a:lnSpc>
                <a:spcPct val="150000"/>
              </a:lnSpc>
              <a:spcBef>
                <a:spcPts val="1000"/>
              </a:spcBef>
              <a:spcAft>
                <a:spcPct val="0"/>
              </a:spcAft>
              <a:buNone/>
            </a:pPr>
            <a:endParaRPr sz="1800"/>
          </a:p>
          <a:p>
            <a:pPr marL="0" lvl="0" indent="0" algn="l" rtl="0">
              <a:lnSpc>
                <a:spcPct val="150000"/>
              </a:lnSpc>
              <a:spcBef>
                <a:spcPts val="1000"/>
              </a:spcBef>
              <a:spcAft>
                <a:spcPct val="0"/>
              </a:spcAft>
              <a:buNone/>
            </a:pPr>
            <a:endParaRPr sz="1800"/>
          </a:p>
          <a:p>
            <a:pPr marL="0" lvl="0" indent="0" algn="l" rtl="0">
              <a:lnSpc>
                <a:spcPct val="150000"/>
              </a:lnSpc>
              <a:spcBef>
                <a:spcPts val="1000"/>
              </a:spcBef>
              <a:spcAft>
                <a:spcPct val="0"/>
              </a:spcAft>
              <a:buNone/>
            </a:pPr>
            <a:endParaRPr sz="1800"/>
          </a:p>
          <a:p>
            <a:pPr marL="0" lvl="0" indent="0" algn="l" rtl="0">
              <a:lnSpc>
                <a:spcPct val="150000"/>
              </a:lnSpc>
              <a:spcBef>
                <a:spcPts val="1000"/>
              </a:spcBef>
              <a:spcAft>
                <a:spcPct val="0"/>
              </a:spcAft>
              <a:buNone/>
            </a:pPr>
            <a:r>
              <a:rPr lang="en-GB" sz="1100">
                <a:latin typeface="Lexend"/>
              </a:rPr>
              <a:t>Ma sharxi kartaa sababta wadada gaaban ee Layla u shaqeyso tirooyinka yar?</a:t>
            </a:r>
            <a:endParaRPr sz="1800"/>
          </a:p>
          <a:p>
            <a:pPr marL="0" lvl="0" indent="0" algn="l" rtl="0">
              <a:spcBef>
                <a:spcPts val="1000"/>
              </a:spcBef>
              <a:spcAft>
                <a:spcPts val="1000"/>
              </a:spcAft>
              <a:buNone/>
            </a:pPr>
            <a:endParaRPr sz="1800"/>
          </a:p>
        </p:txBody>
      </p:sp>
      <p:sp>
        <p:nvSpPr>
          <p:cNvPr id="963" name="Google Shape;963;p7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Qorista tirooyinka aad u yar ee qaabka caadiga ah (standard form)</a:t>
            </a:r>
            <a:endParaRPr/>
          </a:p>
        </p:txBody>
      </p:sp>
      <p:pic>
        <p:nvPicPr>
          <p:cNvPr id="964" name="Google Shape;964;p79"/>
          <p:cNvPicPr preferRelativeResize="0"/>
          <p:nvPr/>
        </p:nvPicPr>
        <p:blipFill>
          <a:blip r:embed="rId9">
            <a:alphaModFix/>
          </a:blip>
          <a:stretch>
            <a:fillRect/>
          </a:stretch>
        </p:blipFill>
        <p:spPr>
          <a:xfrm>
            <a:off x="487002" y="1564202"/>
            <a:ext cx="807750" cy="1057915"/>
          </a:xfrm>
          <a:prstGeom prst="rect">
            <a:avLst/>
          </a:prstGeom>
          <a:noFill/>
          <a:ln>
            <a:noFill/>
          </a:ln>
        </p:spPr>
      </p:pic>
      <p:sp>
        <p:nvSpPr>
          <p:cNvPr id="965" name="Google Shape;965;p79"/>
          <p:cNvSpPr txBox="1"/>
          <p:nvPr/>
        </p:nvSpPr>
        <p:spPr>
          <a:xfrm>
            <a:off x="511675" y="25968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966" name="Google Shape;966;p79"/>
          <p:cNvPicPr preferRelativeResize="0"/>
          <p:nvPr/>
        </p:nvPicPr>
        <p:blipFill>
          <a:blip r:embed="rId4">
            <a:alphaModFix/>
          </a:blip>
          <a:srcRect l="40551" t="13240" b="6173"/>
          <a:stretch>
            <a:fillRect/>
          </a:stretch>
        </p:blipFill>
        <p:spPr>
          <a:xfrm>
            <a:off x="1240575" y="1049275"/>
            <a:ext cx="3224049" cy="1977675"/>
          </a:xfrm>
          <a:prstGeom prst="rect">
            <a:avLst/>
          </a:prstGeom>
          <a:noFill/>
          <a:ln>
            <a:noFill/>
          </a:ln>
        </p:spPr>
      </p:pic>
      <p:sp>
        <p:nvSpPr>
          <p:cNvPr id="967" name="Google Shape;967;p79"/>
          <p:cNvSpPr txBox="1"/>
          <p:nvPr/>
        </p:nvSpPr>
        <p:spPr>
          <a:xfrm>
            <a:off x="1446175" y="1144188"/>
            <a:ext cx="3000000" cy="15699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ct val="0"/>
              </a:spcBef>
              <a:spcAft>
                <a:spcPts val="1000"/>
              </a:spcAft>
              <a:buNone/>
            </a:pPr>
            <a:r>
              <a:rPr lang="en-GB" sz="1100">
                <a:solidFill>
                  <a:schemeClr val="dk1"/>
                </a:solidFill>
                <a:latin typeface="Lexend"/>
                <a:ea typeface="Lexend"/>
                <a:cs typeface="Lexend"/>
                <a:sym typeface="Lexend"/>
              </a:rPr>
              <a:t>Tirooyinka yar, jibbaarka (exponent) taban (negative) wuxuu kuu sheegayaa inay yar tahay, tirada jibbaarkuna waxay kuu sheegaysaa inta eber (zero) ee la dhigo.</a:t>
            </a:r>
            <a:endParaRPr sz="1800"/>
          </a:p>
        </p:txBody>
      </p:sp>
      <p:pic>
        <p:nvPicPr>
          <p:cNvPr id="968" name="Google Shape;968;p79"/>
          <p:cNvPicPr preferRelativeResize="0"/>
          <p:nvPr/>
        </p:nvPicPr>
        <p:blipFill>
          <a:blip r:embed="rId5">
            <a:alphaModFix/>
          </a:blip>
          <a:stretch>
            <a:fillRect/>
          </a:stretch>
        </p:blipFill>
        <p:spPr>
          <a:xfrm flipH="1">
            <a:off x="4597601" y="1080000"/>
            <a:ext cx="2999999" cy="2253926"/>
          </a:xfrm>
          <a:prstGeom prst="rect">
            <a:avLst/>
          </a:prstGeom>
          <a:noFill/>
          <a:ln>
            <a:noFill/>
          </a:ln>
        </p:spPr>
      </p:pic>
      <p:sp>
        <p:nvSpPr>
          <p:cNvPr id="969" name="Google Shape;969;p79"/>
          <p:cNvSpPr txBox="1"/>
          <p:nvPr/>
        </p:nvSpPr>
        <p:spPr>
          <a:xfrm>
            <a:off x="4653125" y="1050500"/>
            <a:ext cx="3000000" cy="1975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ct val="0"/>
              </a:spcBef>
              <a:spcAft>
                <a:spcPct val="0"/>
              </a:spcAft>
              <a:buNone/>
            </a:pPr>
            <a:r>
              <a:rPr lang="en-GB" sz="1100">
                <a:solidFill>
                  <a:schemeClr val="dk1"/>
                </a:solidFill>
                <a:latin typeface="Lexend"/>
                <a:ea typeface="Lexend"/>
                <a:cs typeface="Lexend"/>
                <a:sym typeface="Lexend"/>
              </a:rPr>
              <a:t>Waan arkayaa sidaas darteed 1.24 × 10−3 wuxuu leeyahay jibbaar (exponent) taban (negative), marka waan ogahay inay yar tahay. Tirada jibbaarka (exponent) waa 3 marka waxaa jira 3 eber (zero).</a:t>
            </a:r>
            <a:r>
              <a:rPr lang="en-GB" sz="1100" baseline="300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marL="0" lvl="0" indent="0" algn="l" rtl="0">
              <a:lnSpc>
                <a:spcPct val="100000"/>
              </a:lnSpc>
              <a:spcBef>
                <a:spcPts val="1000"/>
              </a:spcBef>
              <a:spcAft>
                <a:spcPts val="1000"/>
              </a:spcAft>
              <a:buNone/>
            </a:pPr>
            <a:r>
              <a:rPr lang="en-GB" sz="1100">
                <a:solidFill>
                  <a:schemeClr val="dk1"/>
                </a:solidFill>
                <a:latin typeface="Lexend"/>
                <a:ea typeface="Lexend"/>
                <a:cs typeface="Lexend"/>
                <a:sym typeface="Lexend"/>
              </a:rPr>
              <a:t>0.00124</a:t>
            </a:r>
            <a:endParaRPr sz="1800">
              <a:solidFill>
                <a:schemeClr val="dk1"/>
              </a:solidFill>
              <a:latin typeface="Lexend"/>
              <a:ea typeface="Lexend"/>
              <a:cs typeface="Lexend"/>
              <a:sym typeface="Lexend"/>
            </a:endParaRPr>
          </a:p>
        </p:txBody>
      </p:sp>
      <p:pic>
        <p:nvPicPr>
          <p:cNvPr id="970" name="Google Shape;970;p79"/>
          <p:cNvPicPr preferRelativeResize="0"/>
          <p:nvPr/>
        </p:nvPicPr>
        <p:blipFill>
          <a:blip r:embed="rId10">
            <a:alphaModFix/>
          </a:blip>
          <a:stretch>
            <a:fillRect/>
          </a:stretch>
        </p:blipFill>
        <p:spPr>
          <a:xfrm>
            <a:off x="7653115" y="2160000"/>
            <a:ext cx="807760" cy="896090"/>
          </a:xfrm>
          <a:prstGeom prst="rect">
            <a:avLst/>
          </a:prstGeom>
          <a:noFill/>
          <a:ln>
            <a:noFill/>
          </a:ln>
        </p:spPr>
      </p:pic>
      <p:sp>
        <p:nvSpPr>
          <p:cNvPr id="971" name="Google Shape;971;p79"/>
          <p:cNvSpPr txBox="1"/>
          <p:nvPr/>
        </p:nvSpPr>
        <p:spPr>
          <a:xfrm>
            <a:off x="7459200" y="3101788"/>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Suad</a:t>
            </a:r>
            <a:endParaRPr sz="1800">
              <a:latin typeface="Lexend"/>
              <a:ea typeface="Lexend"/>
              <a:cs typeface="Lexend"/>
              <a:sym typeface="Lexend"/>
            </a:endParaRPr>
          </a:p>
        </p:txBody>
      </p:sp>
      <p:sp>
        <p:nvSpPr>
          <p:cNvPr id="972" name="Google Shape;972;p79"/>
          <p:cNvSpPr txBox="1"/>
          <p:nvPr/>
        </p:nvSpPr>
        <p:spPr>
          <a:xfrm>
            <a:off x="258600" y="3597275"/>
            <a:ext cx="7950600" cy="7803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Marka tiro si sax ah loogu qoro qaabka caadiga ah (standard form), jibbaarka (exponent) taban (negative) waa tirada qaybinta (divisions) ee 10.</a:t>
            </a:r>
            <a:endParaRPr>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76" name="Shape 976"/>
        <p:cNvGrpSpPr/>
        <p:nvPr/>
      </p:nvGrpSpPr>
      <p:grpSpPr>
        <a:xfrm>
          <a:off x="0" y="0"/>
          <a:ext cx="0" cy="0"/>
        </a:xfrm>
      </p:grpSpPr>
      <p:sp>
        <p:nvSpPr>
          <p:cNvPr id="977" name="Google Shape;977;p80"/>
          <p:cNvSpPr txBox="1"/>
          <p:nvPr>
            <p:ph type="body" idx="1"/>
          </p:nvPr>
        </p:nvSpPr>
        <p:spPr>
          <a:xfrm>
            <a:off x="324000" y="759300"/>
            <a:ext cx="8237700" cy="36921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U beddel kuwan tiro caadi ah:</a:t>
            </a:r>
            <a:endParaRPr/>
          </a:p>
          <a:p>
            <a:pPr marL="457200" lvl="0" indent="-368300" algn="l" rtl="0">
              <a:lnSpc>
                <a:spcPct val="100000"/>
              </a:lnSpc>
              <a:spcBef>
                <a:spcPts val="1000"/>
              </a:spcBef>
              <a:spcAft>
                <a:spcPct val="0"/>
              </a:spcAft>
              <a:buSzPts val="2200"/>
              <a:buAutoNum type="alphaLcParenR"/>
            </a:pPr>
            <a:r>
              <a:rPr lang="en-GB">
                <a:latin typeface="Lexend"/>
              </a:rPr>
              <a:t>1.82  </a:t>
            </a:r>
            <a:r>
              <a:rPr lang="en-GB" sz="1800">
                <a:latin typeface="Lexend"/>
              </a:rPr>
              <a:t>× 10</a:t>
            </a:r>
            <a:r>
              <a:rPr lang="en-GB" sz="1800" baseline="30000">
                <a:latin typeface="Lexend"/>
              </a:rPr>
              <a:t>−4</a:t>
            </a:r>
            <a:br>
              <a:rPr lang="en-GB" sz="2100" baseline="30000"/>
            </a:br>
            <a:endParaRPr/>
          </a:p>
          <a:p>
            <a:pPr marL="457200" lvl="0" indent="-368300" algn="l" rtl="0">
              <a:lnSpc>
                <a:spcPct val="100000"/>
              </a:lnSpc>
              <a:spcBef>
                <a:spcPct val="0"/>
              </a:spcBef>
              <a:spcAft>
                <a:spcPct val="0"/>
              </a:spcAft>
              <a:buSzPts val="2200"/>
              <a:buAutoNum type="alphaLcParenR"/>
            </a:pPr>
            <a:r>
              <a:rPr lang="en-GB">
                <a:latin typeface="Lexend"/>
              </a:rPr>
              <a:t>9.6  </a:t>
            </a:r>
            <a:r>
              <a:rPr lang="en-GB" sz="1800">
                <a:latin typeface="Lexend"/>
              </a:rPr>
              <a:t>× 10</a:t>
            </a:r>
            <a:r>
              <a:rPr lang="en-GB" sz="1800" baseline="30000">
                <a:latin typeface="Lexend"/>
              </a:rPr>
              <a:t>−2</a:t>
            </a:r>
            <a:br>
              <a:rPr lang="en-GB" sz="2100" baseline="30000"/>
            </a:br>
            <a:endParaRPr/>
          </a:p>
          <a:p>
            <a:pPr marL="457200" lvl="0" indent="-368300" algn="l" rtl="0">
              <a:lnSpc>
                <a:spcPct val="100000"/>
              </a:lnSpc>
              <a:spcBef>
                <a:spcPct val="0"/>
              </a:spcBef>
              <a:spcAft>
                <a:spcPct val="0"/>
              </a:spcAft>
              <a:buSzPts val="2200"/>
              <a:buAutoNum type="alphaLcParenR"/>
            </a:pPr>
            <a:r>
              <a:rPr lang="en-GB">
                <a:latin typeface="Lexend"/>
              </a:rPr>
              <a:t>5.15  </a:t>
            </a:r>
            <a:r>
              <a:rPr lang="en-GB" sz="1800">
                <a:latin typeface="Lexend"/>
              </a:rPr>
              <a:t>× 10</a:t>
            </a:r>
            <a:r>
              <a:rPr lang="en-GB" sz="1800" baseline="30000">
                <a:latin typeface="Lexend"/>
              </a:rPr>
              <a:t>−7</a:t>
            </a:r>
            <a:br>
              <a:rPr lang="en-GB" sz="2100" baseline="30000"/>
            </a:br>
            <a:endParaRPr/>
          </a:p>
          <a:p>
            <a:pPr marL="457200" lvl="0" indent="-368300" algn="l" rtl="0">
              <a:lnSpc>
                <a:spcPct val="100000"/>
              </a:lnSpc>
              <a:spcBef>
                <a:spcPct val="0"/>
              </a:spcBef>
              <a:spcAft>
                <a:spcPct val="0"/>
              </a:spcAft>
              <a:buSzPts val="2200"/>
              <a:buAutoNum type="alphaLcParenR"/>
            </a:pPr>
            <a:r>
              <a:rPr lang="en-GB">
                <a:latin typeface="Lexend"/>
              </a:rPr>
              <a:t>1.035  </a:t>
            </a:r>
            <a:r>
              <a:rPr lang="en-GB" sz="1800">
                <a:latin typeface="Lexend"/>
              </a:rPr>
              <a:t>× 10</a:t>
            </a:r>
            <a:r>
              <a:rPr lang="en-GB" sz="1800" baseline="30000">
                <a:latin typeface="Lexend"/>
              </a:rPr>
              <a:t>−3</a:t>
            </a:r>
            <a:br>
              <a:rPr lang="en-GB" sz="2100" baseline="30000"/>
            </a:br>
            <a:endParaRPr/>
          </a:p>
          <a:p>
            <a:pPr marL="457200" lvl="0" indent="-368300" algn="l" rtl="0">
              <a:lnSpc>
                <a:spcPct val="100000"/>
              </a:lnSpc>
              <a:spcBef>
                <a:spcPct val="0"/>
              </a:spcBef>
              <a:spcAft>
                <a:spcPct val="0"/>
              </a:spcAft>
              <a:buSzPts val="2200"/>
              <a:buAutoNum type="alphaLcParenR"/>
            </a:pPr>
            <a:r>
              <a:rPr lang="en-GB">
                <a:latin typeface="Lexend"/>
              </a:rPr>
              <a:t>6.0045  </a:t>
            </a:r>
            <a:r>
              <a:rPr lang="en-GB" sz="1800">
                <a:latin typeface="Lexend"/>
              </a:rPr>
              <a:t>× 10</a:t>
            </a:r>
            <a:r>
              <a:rPr lang="en-GB" sz="1800" baseline="30000">
                <a:latin typeface="Lexend"/>
              </a:rPr>
              <a:t>−10</a:t>
            </a:r>
            <a:endParaRPr/>
          </a:p>
        </p:txBody>
      </p:sp>
      <p:sp>
        <p:nvSpPr>
          <p:cNvPr id="978" name="Google Shape;978;p8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Qorista tirooyinka aad u yar ee qaabka caadiga ah (standard form)</a:t>
            </a:r>
            <a:endParaRPr/>
          </a:p>
        </p:txBody>
      </p:sp>
      <p:sp>
        <p:nvSpPr>
          <p:cNvPr id="979" name="Google Shape;979;p80"/>
          <p:cNvSpPr txBox="1"/>
          <p:nvPr/>
        </p:nvSpPr>
        <p:spPr>
          <a:xfrm>
            <a:off x="2333850" y="1218825"/>
            <a:ext cx="55347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0.000 182 </a:t>
            </a:r>
            <a:endParaRPr/>
          </a:p>
        </p:txBody>
      </p:sp>
      <p:sp>
        <p:nvSpPr>
          <p:cNvPr id="980" name="Google Shape;980;p80"/>
          <p:cNvSpPr txBox="1"/>
          <p:nvPr/>
        </p:nvSpPr>
        <p:spPr>
          <a:xfrm>
            <a:off x="2311275" y="1882050"/>
            <a:ext cx="55347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0.096 </a:t>
            </a:r>
            <a:endParaRPr/>
          </a:p>
        </p:txBody>
      </p:sp>
      <p:sp>
        <p:nvSpPr>
          <p:cNvPr id="981" name="Google Shape;981;p80"/>
          <p:cNvSpPr txBox="1"/>
          <p:nvPr/>
        </p:nvSpPr>
        <p:spPr>
          <a:xfrm>
            <a:off x="2311275" y="2545275"/>
            <a:ext cx="55347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0.000 000 515 </a:t>
            </a:r>
            <a:endParaRPr/>
          </a:p>
        </p:txBody>
      </p:sp>
      <p:sp>
        <p:nvSpPr>
          <p:cNvPr id="982" name="Google Shape;982;p80"/>
          <p:cNvSpPr txBox="1"/>
          <p:nvPr/>
        </p:nvSpPr>
        <p:spPr>
          <a:xfrm>
            <a:off x="2311275" y="3208500"/>
            <a:ext cx="55347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0.001 035 </a:t>
            </a:r>
            <a:endParaRPr/>
          </a:p>
        </p:txBody>
      </p:sp>
      <p:sp>
        <p:nvSpPr>
          <p:cNvPr id="983" name="Google Shape;983;p80"/>
          <p:cNvSpPr txBox="1"/>
          <p:nvPr/>
        </p:nvSpPr>
        <p:spPr>
          <a:xfrm>
            <a:off x="2616075" y="3871725"/>
            <a:ext cx="55347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0.000 000 000 600 45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8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7" name="Shape 987"/>
        <p:cNvGrpSpPr/>
        <p:nvPr/>
      </p:nvGrpSpPr>
      <p:grpSpPr>
        <a:xfrm>
          <a:off x="0" y="0"/>
          <a:ext cx="0" cy="0"/>
        </a:xfrm>
      </p:grpSpPr>
      <p:sp>
        <p:nvSpPr>
          <p:cNvPr id="988" name="Google Shape;988;p81"/>
          <p:cNvSpPr txBox="1"/>
          <p:nvPr>
            <p:ph type="body" idx="1"/>
          </p:nvPr>
        </p:nvSpPr>
        <p:spPr>
          <a:xfrm>
            <a:off x="324000" y="759300"/>
            <a:ext cx="8237700" cy="752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1) Adigoo isticmaalaya jaantusyada qiimaha meesha (place value), ku qor kuwan qaabka caadiga ah (standard form).</a:t>
            </a:r>
            <a:endParaRPr/>
          </a:p>
        </p:txBody>
      </p:sp>
      <p:sp>
        <p:nvSpPr>
          <p:cNvPr id="989" name="Google Shape;989;p8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Qorista tirooyinka aad u yar ee qaabka caadiga ah (standard form)</a:t>
            </a:r>
            <a:endParaRPr/>
          </a:p>
        </p:txBody>
      </p:sp>
      <p:sp>
        <p:nvSpPr>
          <p:cNvPr id="990" name="Google Shape;990;p81"/>
          <p:cNvSpPr txBox="1"/>
          <p:nvPr/>
        </p:nvSpPr>
        <p:spPr>
          <a:xfrm>
            <a:off x="383950" y="1426550"/>
            <a:ext cx="465900" cy="301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a)</a:t>
            </a:r>
            <a:endParaRPr sz="2200">
              <a:solidFill>
                <a:schemeClr val="dk1"/>
              </a:solidFill>
              <a:latin typeface="Lexend"/>
              <a:ea typeface="Lexend"/>
              <a:cs typeface="Lexend"/>
              <a:sym typeface="Lexend"/>
            </a:endParaRPr>
          </a:p>
        </p:txBody>
      </p:sp>
      <p:sp>
        <p:nvSpPr>
          <p:cNvPr id="991" name="Google Shape;991;p81"/>
          <p:cNvSpPr txBox="1"/>
          <p:nvPr/>
        </p:nvSpPr>
        <p:spPr>
          <a:xfrm>
            <a:off x="383950" y="2950550"/>
            <a:ext cx="465900" cy="301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b)</a:t>
            </a:r>
            <a:endParaRPr sz="2200">
              <a:solidFill>
                <a:schemeClr val="dk1"/>
              </a:solidFill>
              <a:latin typeface="Lexend"/>
              <a:ea typeface="Lexend"/>
              <a:cs typeface="Lexend"/>
              <a:sym typeface="Lexend"/>
            </a:endParaRPr>
          </a:p>
        </p:txBody>
      </p:sp>
      <p:graphicFrame>
        <p:nvGraphicFramePr>
          <p:cNvPr id="992" name="Google Shape;992;p81"/>
          <p:cNvGraphicFramePr>
            <a:graphicFrameLocks noGrp="1"/>
          </p:cNvGraphicFramePr>
          <p:nvPr/>
        </p:nvGraphicFramePr>
        <p:xfrm>
          <a:off x="1182038" y="15591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993" name="Google Shape;993;p81"/>
          <p:cNvSpPr txBox="1"/>
          <p:nvPr/>
        </p:nvSpPr>
        <p:spPr>
          <a:xfrm>
            <a:off x="1188995"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994" name="Google Shape;994;p81"/>
          <p:cNvSpPr/>
          <p:nvPr/>
        </p:nvSpPr>
        <p:spPr>
          <a:xfrm>
            <a:off x="1928850" y="272755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995" name="Google Shape;995;p81"/>
          <p:cNvSpPr txBox="1"/>
          <p:nvPr/>
        </p:nvSpPr>
        <p:spPr>
          <a:xfrm>
            <a:off x="118886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996" name="Google Shape;996;p81"/>
          <p:cNvSpPr txBox="1"/>
          <p:nvPr/>
        </p:nvSpPr>
        <p:spPr>
          <a:xfrm>
            <a:off x="1968310"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997" name="Google Shape;997;p81"/>
          <p:cNvSpPr txBox="1"/>
          <p:nvPr/>
        </p:nvSpPr>
        <p:spPr>
          <a:xfrm>
            <a:off x="2755650"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998" name="Google Shape;998;p81"/>
          <p:cNvSpPr txBox="1"/>
          <p:nvPr/>
        </p:nvSpPr>
        <p:spPr>
          <a:xfrm>
            <a:off x="198754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999" name="Google Shape;999;p81"/>
          <p:cNvSpPr txBox="1"/>
          <p:nvPr/>
        </p:nvSpPr>
        <p:spPr>
          <a:xfrm>
            <a:off x="278622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1000" name="Google Shape;1000;p81"/>
          <p:cNvGraphicFramePr>
            <a:graphicFrameLocks noGrp="1"/>
          </p:cNvGraphicFramePr>
          <p:nvPr/>
        </p:nvGraphicFramePr>
        <p:xfrm>
          <a:off x="3611515" y="15591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6</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9</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01" name="Google Shape;1001;p81"/>
          <p:cNvSpPr txBox="1"/>
          <p:nvPr/>
        </p:nvSpPr>
        <p:spPr>
          <a:xfrm>
            <a:off x="35582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02" name="Google Shape;1002;p81"/>
          <p:cNvSpPr txBox="1"/>
          <p:nvPr/>
        </p:nvSpPr>
        <p:spPr>
          <a:xfrm>
            <a:off x="43202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03" name="Google Shape;1003;p81"/>
          <p:cNvSpPr txBox="1"/>
          <p:nvPr/>
        </p:nvSpPr>
        <p:spPr>
          <a:xfrm>
            <a:off x="51584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hth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04" name="Google Shape;1004;p81"/>
          <p:cNvSpPr txBox="1"/>
          <p:nvPr/>
        </p:nvSpPr>
        <p:spPr>
          <a:xfrm>
            <a:off x="3588853"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005" name="Google Shape;1005;p81"/>
          <p:cNvSpPr txBox="1"/>
          <p:nvPr/>
        </p:nvSpPr>
        <p:spPr>
          <a:xfrm>
            <a:off x="4413529"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1006" name="Google Shape;1006;p81"/>
          <p:cNvSpPr txBox="1"/>
          <p:nvPr/>
        </p:nvSpPr>
        <p:spPr>
          <a:xfrm>
            <a:off x="5233698"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−5</a:t>
            </a:r>
            <a:endParaRPr sz="1800">
              <a:solidFill>
                <a:srgbClr val="000000"/>
              </a:solidFill>
              <a:latin typeface="Lexend"/>
              <a:ea typeface="Lexend"/>
              <a:cs typeface="Lexend"/>
              <a:sym typeface="Lexend"/>
            </a:endParaRPr>
          </a:p>
        </p:txBody>
      </p:sp>
      <p:graphicFrame>
        <p:nvGraphicFramePr>
          <p:cNvPr id="1007" name="Google Shape;1007;p81"/>
          <p:cNvGraphicFramePr>
            <a:graphicFrameLocks noGrp="1"/>
          </p:cNvGraphicFramePr>
          <p:nvPr/>
        </p:nvGraphicFramePr>
        <p:xfrm>
          <a:off x="1182038" y="312018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1</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08" name="Google Shape;1008;p81"/>
          <p:cNvSpPr txBox="1"/>
          <p:nvPr/>
        </p:nvSpPr>
        <p:spPr>
          <a:xfrm>
            <a:off x="1188995"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009" name="Google Shape;1009;p81"/>
          <p:cNvSpPr/>
          <p:nvPr/>
        </p:nvSpPr>
        <p:spPr>
          <a:xfrm>
            <a:off x="1928850" y="428860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1010" name="Google Shape;1010;p81"/>
          <p:cNvSpPr txBox="1"/>
          <p:nvPr/>
        </p:nvSpPr>
        <p:spPr>
          <a:xfrm>
            <a:off x="118886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011" name="Google Shape;1011;p81"/>
          <p:cNvSpPr txBox="1"/>
          <p:nvPr/>
        </p:nvSpPr>
        <p:spPr>
          <a:xfrm>
            <a:off x="1968310"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012" name="Google Shape;1012;p81"/>
          <p:cNvSpPr txBox="1"/>
          <p:nvPr/>
        </p:nvSpPr>
        <p:spPr>
          <a:xfrm>
            <a:off x="2755650"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013" name="Google Shape;1013;p81"/>
          <p:cNvSpPr txBox="1"/>
          <p:nvPr/>
        </p:nvSpPr>
        <p:spPr>
          <a:xfrm>
            <a:off x="198754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014" name="Google Shape;1014;p81"/>
          <p:cNvSpPr txBox="1"/>
          <p:nvPr/>
        </p:nvSpPr>
        <p:spPr>
          <a:xfrm>
            <a:off x="278622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1015" name="Google Shape;1015;p81"/>
          <p:cNvGraphicFramePr>
            <a:graphicFrameLocks noGrp="1"/>
          </p:cNvGraphicFramePr>
          <p:nvPr/>
        </p:nvGraphicFramePr>
        <p:xfrm>
          <a:off x="3611515" y="312018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300">
                          <a:latin typeface="Lexend"/>
                          <a:ea typeface="Lexend"/>
                          <a:cs typeface="Lexend"/>
                          <a:sym typeface="Lexend"/>
                        </a:rPr>
                        <a:t>2</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300">
                          <a:latin typeface="Lexend"/>
                          <a:ea typeface="Lexend"/>
                          <a:cs typeface="Lexend"/>
                          <a:sym typeface="Lexend"/>
                        </a:rPr>
                        <a:t>8</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16" name="Google Shape;1016;p81"/>
          <p:cNvSpPr txBox="1"/>
          <p:nvPr/>
        </p:nvSpPr>
        <p:spPr>
          <a:xfrm>
            <a:off x="35582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17" name="Google Shape;1017;p81"/>
          <p:cNvSpPr txBox="1"/>
          <p:nvPr/>
        </p:nvSpPr>
        <p:spPr>
          <a:xfrm>
            <a:off x="43202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18" name="Google Shape;1018;p81"/>
          <p:cNvSpPr txBox="1"/>
          <p:nvPr/>
        </p:nvSpPr>
        <p:spPr>
          <a:xfrm>
            <a:off x="51584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hth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19" name="Google Shape;1019;p81"/>
          <p:cNvSpPr txBox="1"/>
          <p:nvPr/>
        </p:nvSpPr>
        <p:spPr>
          <a:xfrm>
            <a:off x="3588853"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020" name="Google Shape;1020;p81"/>
          <p:cNvSpPr txBox="1"/>
          <p:nvPr/>
        </p:nvSpPr>
        <p:spPr>
          <a:xfrm>
            <a:off x="4413529"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1021" name="Google Shape;1021;p81"/>
          <p:cNvSpPr txBox="1"/>
          <p:nvPr/>
        </p:nvSpPr>
        <p:spPr>
          <a:xfrm>
            <a:off x="5233698"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−5</a:t>
            </a:r>
            <a:endParaRPr sz="1800">
              <a:solidFill>
                <a:srgbClr val="000000"/>
              </a:solidFill>
              <a:latin typeface="Lexend"/>
              <a:ea typeface="Lexend"/>
              <a:cs typeface="Lexend"/>
              <a:sym typeface="Lexend"/>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25" name="Shape 1025"/>
        <p:cNvGrpSpPr/>
        <p:nvPr/>
      </p:nvGrpSpPr>
      <p:grpSpPr>
        <a:xfrm>
          <a:off x="0" y="0"/>
          <a:ext cx="0" cy="0"/>
        </a:xfrm>
      </p:grpSpPr>
      <p:sp>
        <p:nvSpPr>
          <p:cNvPr id="1026" name="Google Shape;1026;p82"/>
          <p:cNvSpPr txBox="1"/>
          <p:nvPr>
            <p:ph type="body" idx="1"/>
          </p:nvPr>
        </p:nvSpPr>
        <p:spPr>
          <a:xfrm>
            <a:off x="324000" y="759300"/>
            <a:ext cx="8237700" cy="3630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 Kuwa soo socda midkee aan qaabka caadiga ah (standard form) ku jirin? Sharax sababta.</a:t>
            </a:r>
            <a:endParaRPr/>
          </a:p>
          <a:p>
            <a:pPr marL="0" lvl="0" indent="0" algn="l" rtl="0">
              <a:lnSpc>
                <a:spcPct val="150000"/>
              </a:lnSpc>
              <a:spcBef>
                <a:spcPts val="1000"/>
              </a:spcBef>
              <a:spcAft>
                <a:spcPct val="0"/>
              </a:spcAft>
              <a:buNone/>
            </a:pPr>
            <a:r>
              <a:rPr lang="en-GB">
                <a:latin typeface="Lexend"/>
              </a:rPr>
              <a:t>a) 123 </a:t>
            </a:r>
            <a:r>
              <a:rPr lang="en-GB" sz="1800">
                <a:latin typeface="Lexend"/>
              </a:rPr>
              <a:t>× 10</a:t>
            </a:r>
            <a:r>
              <a:rPr lang="en-GB" sz="1800" baseline="30000">
                <a:latin typeface="Lexend"/>
              </a:rPr>
              <a:t>−9</a:t>
            </a:r>
            <a:endParaRPr/>
          </a:p>
          <a:p>
            <a:pPr marL="0" lvl="0" indent="0" algn="l" rtl="0">
              <a:lnSpc>
                <a:spcPct val="150000"/>
              </a:lnSpc>
              <a:spcBef>
                <a:spcPts val="1000"/>
              </a:spcBef>
              <a:spcAft>
                <a:spcPct val="0"/>
              </a:spcAft>
              <a:buNone/>
            </a:pPr>
            <a:r>
              <a:rPr lang="en-GB">
                <a:latin typeface="Lexend"/>
              </a:rPr>
              <a:t>b) 1.24 </a:t>
            </a:r>
            <a:r>
              <a:rPr lang="en-GB" sz="1800">
                <a:latin typeface="Lexend"/>
              </a:rPr>
              <a:t>× 10</a:t>
            </a:r>
            <a:r>
              <a:rPr lang="en-GB" sz="1800" baseline="30000">
                <a:latin typeface="Lexend"/>
              </a:rPr>
              <a:t>−3</a:t>
            </a:r>
            <a:endParaRPr/>
          </a:p>
          <a:p>
            <a:pPr marL="0" lvl="0" indent="0" algn="l" rtl="0">
              <a:lnSpc>
                <a:spcPct val="150000"/>
              </a:lnSpc>
              <a:spcBef>
                <a:spcPts val="1000"/>
              </a:spcBef>
              <a:spcAft>
                <a:spcPct val="0"/>
              </a:spcAft>
              <a:buNone/>
            </a:pPr>
            <a:r>
              <a:rPr lang="en-GB">
                <a:latin typeface="Lexend"/>
              </a:rPr>
              <a:t>c) 0.96 </a:t>
            </a:r>
            <a:r>
              <a:rPr lang="en-GB" sz="1800">
                <a:latin typeface="Lexend"/>
              </a:rPr>
              <a:t>× 10</a:t>
            </a:r>
            <a:r>
              <a:rPr lang="en-GB" sz="1800" baseline="30000">
                <a:latin typeface="Lexend"/>
              </a:rPr>
              <a:t>−1</a:t>
            </a:r>
            <a:endParaRPr/>
          </a:p>
          <a:p>
            <a:pPr marL="0" lvl="0" indent="0" algn="l" rtl="0">
              <a:lnSpc>
                <a:spcPct val="150000"/>
              </a:lnSpc>
              <a:spcBef>
                <a:spcPts val="1000"/>
              </a:spcBef>
              <a:spcAft>
                <a:spcPct val="0"/>
              </a:spcAft>
              <a:buNone/>
            </a:pPr>
            <a:r>
              <a:rPr lang="en-GB">
                <a:latin typeface="Lexend"/>
              </a:rPr>
              <a:t>d) 12 300 </a:t>
            </a:r>
            <a:r>
              <a:rPr lang="en-GB" sz="1800">
                <a:latin typeface="Lexend"/>
              </a:rPr>
              <a:t>÷ 10</a:t>
            </a:r>
            <a:r>
              <a:rPr lang="en-GB" sz="1800" baseline="30000">
                <a:latin typeface="Lexend"/>
              </a:rPr>
              <a:t>10</a:t>
            </a:r>
            <a:endParaRPr/>
          </a:p>
          <a:p>
            <a:pPr marL="0" lvl="0" indent="0" algn="l" rtl="0">
              <a:lnSpc>
                <a:spcPct val="150000"/>
              </a:lnSpc>
              <a:spcBef>
                <a:spcPts val="1000"/>
              </a:spcBef>
              <a:spcAft>
                <a:spcPct val="0"/>
              </a:spcAft>
              <a:buNone/>
            </a:pPr>
            <a:r>
              <a:rPr lang="en-GB">
                <a:latin typeface="Lexend"/>
              </a:rPr>
              <a:t>e) 0.059 </a:t>
            </a:r>
            <a:r>
              <a:rPr lang="en-GB" sz="1800">
                <a:latin typeface="Lexend"/>
              </a:rPr>
              <a:t>× 10</a:t>
            </a:r>
            <a:r>
              <a:rPr lang="en-GB" sz="1800" baseline="30000">
                <a:latin typeface="Lexend"/>
              </a:rPr>
              <a:t>8</a:t>
            </a:r>
            <a:endParaRPr/>
          </a:p>
          <a:p>
            <a:pPr marL="0" lvl="0" indent="0" algn="l" rtl="0">
              <a:spcBef>
                <a:spcPts val="1000"/>
              </a:spcBef>
              <a:spcAft>
                <a:spcPts val="1000"/>
              </a:spcAft>
              <a:buNone/>
            </a:pPr>
            <a:endParaRPr/>
          </a:p>
        </p:txBody>
      </p:sp>
      <p:sp>
        <p:nvSpPr>
          <p:cNvPr id="1027" name="Google Shape;1027;p8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Qorista tirooyinka aad u yar ee qaabka caadiga ah (standard form)</a:t>
            </a:r>
            <a:endParaRP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1" name="Shape 1031"/>
        <p:cNvGrpSpPr/>
        <p:nvPr/>
      </p:nvGrpSpPr>
      <p:grpSpPr>
        <a:xfrm>
          <a:off x="0" y="0"/>
          <a:ext cx="0" cy="0"/>
        </a:xfrm>
      </p:grpSpPr>
      <p:sp>
        <p:nvSpPr>
          <p:cNvPr id="1032" name="Google Shape;1032;p83"/>
          <p:cNvSpPr txBox="1"/>
          <p:nvPr>
            <p:ph type="body" idx="1"/>
          </p:nvPr>
        </p:nvSpPr>
        <p:spPr>
          <a:xfrm>
            <a:off x="400200" y="1521300"/>
            <a:ext cx="8237700" cy="2615400"/>
          </a:xfrm>
          <a:prstGeom prst="rect">
            <a:avLst/>
          </a:prstGeom>
        </p:spPr>
        <p:txBody>
          <a:bodyPr spcFirstLastPara="1" wrap="square" lIns="0" tIns="0" rIns="0" bIns="0" anchor="t" anchorCtr="0">
            <a:normAutofit/>
          </a:bodyPr>
          <a:lstStyle/>
          <a:p>
            <a:pPr marL="457200" lvl="0" indent="-368300" algn="l" rtl="0">
              <a:lnSpc>
                <a:spcPct val="150000"/>
              </a:lnSpc>
              <a:spcBef>
                <a:spcPct val="0"/>
              </a:spcBef>
              <a:spcAft>
                <a:spcPct val="0"/>
              </a:spcAft>
              <a:buSzPts val="2200"/>
              <a:buAutoNum type="alphaLcParenR"/>
              <a:defRPr/>
            </a:pPr>
            <a:r>
              <a:rPr lang="en-GB" sz="1400">
                <a:latin typeface="Lexend"/>
              </a:rPr>
              <a:t>0.000 000 354</a:t>
            </a:r>
            <a:endParaRPr/>
          </a:p>
          <a:p>
            <a:pPr marL="457200" lvl="0" indent="-368300" algn="l" rtl="0">
              <a:lnSpc>
                <a:spcPct val="150000"/>
              </a:lnSpc>
              <a:spcBef>
                <a:spcPct val="0"/>
              </a:spcBef>
              <a:spcAft>
                <a:spcPct val="0"/>
              </a:spcAft>
              <a:buSzPts val="2200"/>
              <a:buAutoNum type="alphaLcParenR"/>
              <a:defRPr/>
            </a:pPr>
            <a:r>
              <a:rPr lang="en-GB" sz="1400">
                <a:latin typeface="Lexend"/>
              </a:rPr>
              <a:t>0.001 45</a:t>
            </a:r>
            <a:endParaRPr/>
          </a:p>
          <a:p>
            <a:pPr marL="457200" lvl="0" indent="-368300" algn="l" rtl="0">
              <a:lnSpc>
                <a:spcPct val="150000"/>
              </a:lnSpc>
              <a:spcBef>
                <a:spcPct val="0"/>
              </a:spcBef>
              <a:spcAft>
                <a:spcPct val="0"/>
              </a:spcAft>
              <a:buSzPts val="2200"/>
              <a:buAutoNum type="alphaLcParenR"/>
              <a:defRPr/>
            </a:pPr>
            <a:r>
              <a:rPr lang="en-GB" sz="1400">
                <a:latin typeface="Lexend"/>
              </a:rPr>
              <a:t>0.000 000 000 563</a:t>
            </a:r>
            <a:endParaRPr/>
          </a:p>
          <a:p>
            <a:pPr marL="457200" lvl="0" indent="-368300" algn="l" rtl="0">
              <a:lnSpc>
                <a:spcPct val="150000"/>
              </a:lnSpc>
              <a:spcBef>
                <a:spcPct val="0"/>
              </a:spcBef>
              <a:spcAft>
                <a:spcPct val="0"/>
              </a:spcAft>
              <a:buSzPts val="2200"/>
              <a:buAutoNum type="alphaLcParenR"/>
              <a:defRPr/>
            </a:pPr>
            <a:r>
              <a:rPr lang="en-GB" sz="1400">
                <a:latin typeface="Lexend"/>
              </a:rPr>
              <a:t>0.048 6</a:t>
            </a:r>
            <a:endParaRPr/>
          </a:p>
          <a:p>
            <a:pPr marL="457200" lvl="0" indent="-368300" algn="l" rtl="0">
              <a:lnSpc>
                <a:spcPct val="150000"/>
              </a:lnSpc>
              <a:spcBef>
                <a:spcPct val="0"/>
              </a:spcBef>
              <a:spcAft>
                <a:spcPct val="0"/>
              </a:spcAft>
              <a:buSzPts val="2200"/>
              <a:buAutoNum type="alphaLcParenR"/>
              <a:defRPr/>
            </a:pPr>
            <a:r>
              <a:rPr lang="en-GB" sz="1400">
                <a:latin typeface="Lexend"/>
              </a:rPr>
              <a:t>0.000 000 000 631</a:t>
            </a:r>
            <a:endParaRPr/>
          </a:p>
        </p:txBody>
      </p:sp>
      <p:sp>
        <p:nvSpPr>
          <p:cNvPr id="1033" name="Google Shape;1033;p8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Qorista tirooyinka aad u yar ee qaabka caadiga ah (standard form)</a:t>
            </a:r>
            <a:endParaRPr/>
          </a:p>
        </p:txBody>
      </p:sp>
      <p:sp>
        <p:nvSpPr>
          <p:cNvPr id="1034" name="Google Shape;1034;p83"/>
          <p:cNvSpPr txBox="1"/>
          <p:nvPr/>
        </p:nvSpPr>
        <p:spPr>
          <a:xfrm>
            <a:off x="308325" y="743700"/>
            <a:ext cx="8026200" cy="473700"/>
          </a:xfrm>
          <a:prstGeom prst="rect">
            <a:avLst/>
          </a:prstGeom>
          <a:noFill/>
          <a:ln>
            <a:noFill/>
          </a:ln>
        </p:spPr>
        <p:txBody>
          <a:bodyPr spcFirstLastPara="1" wrap="square" lIns="0" tIns="0" rIns="91425" bIns="91425" anchor="t" anchorCtr="0">
            <a:normAutofit/>
          </a:bodyPr>
          <a:lstStyle/>
          <a:p>
            <a:pPr marL="0" lvl="0" indent="0" algn="l" rtl="0">
              <a:spcBef>
                <a:spcPct val="0"/>
              </a:spcBef>
              <a:spcAft>
                <a:spcPts val="1000"/>
              </a:spcAft>
              <a:buClr>
                <a:schemeClr val="dk1"/>
              </a:buClr>
              <a:buSzPts val="1100"/>
              <a:buFont typeface="Arial"/>
              <a:buNone/>
            </a:pPr>
            <a:r>
              <a:rPr lang="en-GB" sz="1800">
                <a:solidFill>
                  <a:schemeClr val="dk1"/>
                </a:solidFill>
                <a:latin typeface="Lexend"/>
                <a:ea typeface="Lexend"/>
                <a:cs typeface="Lexend"/>
                <a:sym typeface="Lexend"/>
              </a:rPr>
              <a:t>3) Adigoon isticmaalin jaantuska qiimaha meesha (place value chart), kuwan soo socda u qor qaabka caadiga ah (standard form).</a:t>
            </a:r>
            <a:endParaRPr sz="2200">
              <a:solidFill>
                <a:schemeClr val="dk1"/>
              </a:solidFill>
              <a:latin typeface="Lexend"/>
              <a:ea typeface="Lexend"/>
              <a:cs typeface="Lexend"/>
              <a:sym typeface="Lexend"/>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8" name="Shape 1038"/>
        <p:cNvGrpSpPr/>
        <p:nvPr/>
      </p:nvGrpSpPr>
      <p:grpSpPr>
        <a:xfrm>
          <a:off x="0" y="0"/>
          <a:ext cx="0" cy="0"/>
        </a:xfrm>
      </p:grpSpPr>
      <p:sp>
        <p:nvSpPr>
          <p:cNvPr id="1039" name="Google Shape;1039;p84"/>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457200" lvl="0" indent="-368300" algn="l" rtl="0">
              <a:spcBef>
                <a:spcPct val="0"/>
              </a:spcBef>
              <a:spcAft>
                <a:spcPct val="0"/>
              </a:spcAft>
              <a:buSzPts val="2200"/>
              <a:buAutoNum type="arabicParenR"/>
              <a:defRPr/>
            </a:pPr>
            <a:r>
              <a:rPr lang="en-GB" sz="1100">
                <a:latin typeface="Lexend"/>
              </a:rPr>
              <a:t>Adigoo isticmaalaya jaantusyada qiimaha meesha (place value charts), kuwan soo socda u qor qaabka caadiga ah (standard form).</a:t>
            </a:r>
            <a:endParaRPr/>
          </a:p>
        </p:txBody>
      </p:sp>
      <p:sp>
        <p:nvSpPr>
          <p:cNvPr id="1040" name="Google Shape;1040;p8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Qorista tirooyinka aad u yar ee qaabka caadiga ah (standard form)</a:t>
            </a:r>
            <a:endParaRPr/>
          </a:p>
        </p:txBody>
      </p:sp>
      <p:sp>
        <p:nvSpPr>
          <p:cNvPr id="1041" name="Google Shape;1041;p84"/>
          <p:cNvSpPr txBox="1"/>
          <p:nvPr/>
        </p:nvSpPr>
        <p:spPr>
          <a:xfrm>
            <a:off x="383950" y="1426550"/>
            <a:ext cx="465900" cy="301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a)</a:t>
            </a:r>
            <a:endParaRPr sz="2200">
              <a:solidFill>
                <a:schemeClr val="dk1"/>
              </a:solidFill>
              <a:latin typeface="Lexend"/>
              <a:ea typeface="Lexend"/>
              <a:cs typeface="Lexend"/>
              <a:sym typeface="Lexend"/>
            </a:endParaRPr>
          </a:p>
        </p:txBody>
      </p:sp>
      <p:sp>
        <p:nvSpPr>
          <p:cNvPr id="1042" name="Google Shape;1042;p84"/>
          <p:cNvSpPr txBox="1"/>
          <p:nvPr/>
        </p:nvSpPr>
        <p:spPr>
          <a:xfrm>
            <a:off x="383950" y="2950550"/>
            <a:ext cx="465900" cy="3015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b)</a:t>
            </a:r>
            <a:endParaRPr sz="2200">
              <a:solidFill>
                <a:schemeClr val="dk1"/>
              </a:solidFill>
              <a:latin typeface="Lexend"/>
              <a:ea typeface="Lexend"/>
              <a:cs typeface="Lexend"/>
              <a:sym typeface="Lexend"/>
            </a:endParaRPr>
          </a:p>
        </p:txBody>
      </p:sp>
      <p:graphicFrame>
        <p:nvGraphicFramePr>
          <p:cNvPr id="1043" name="Google Shape;1043;p84"/>
          <p:cNvGraphicFramePr>
            <a:graphicFrameLocks noGrp="1"/>
          </p:cNvGraphicFramePr>
          <p:nvPr/>
        </p:nvGraphicFramePr>
        <p:xfrm>
          <a:off x="1182038" y="15591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44" name="Google Shape;1044;p84"/>
          <p:cNvSpPr txBox="1"/>
          <p:nvPr/>
        </p:nvSpPr>
        <p:spPr>
          <a:xfrm>
            <a:off x="1188995"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045" name="Google Shape;1045;p84"/>
          <p:cNvSpPr/>
          <p:nvPr/>
        </p:nvSpPr>
        <p:spPr>
          <a:xfrm>
            <a:off x="1928850" y="272755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1046" name="Google Shape;1046;p84"/>
          <p:cNvSpPr txBox="1"/>
          <p:nvPr/>
        </p:nvSpPr>
        <p:spPr>
          <a:xfrm>
            <a:off x="118886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047" name="Google Shape;1047;p84"/>
          <p:cNvSpPr txBox="1"/>
          <p:nvPr/>
        </p:nvSpPr>
        <p:spPr>
          <a:xfrm>
            <a:off x="1968310"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048" name="Google Shape;1048;p84"/>
          <p:cNvSpPr txBox="1"/>
          <p:nvPr/>
        </p:nvSpPr>
        <p:spPr>
          <a:xfrm>
            <a:off x="2755650"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049" name="Google Shape;1049;p84"/>
          <p:cNvSpPr txBox="1"/>
          <p:nvPr/>
        </p:nvSpPr>
        <p:spPr>
          <a:xfrm>
            <a:off x="198754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050" name="Google Shape;1050;p84"/>
          <p:cNvSpPr txBox="1"/>
          <p:nvPr/>
        </p:nvSpPr>
        <p:spPr>
          <a:xfrm>
            <a:off x="2786225"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1051" name="Google Shape;1051;p84"/>
          <p:cNvGraphicFramePr>
            <a:graphicFrameLocks noGrp="1"/>
          </p:cNvGraphicFramePr>
          <p:nvPr/>
        </p:nvGraphicFramePr>
        <p:xfrm>
          <a:off x="3611515" y="155913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6</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9</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52" name="Google Shape;1052;p84"/>
          <p:cNvSpPr txBox="1"/>
          <p:nvPr/>
        </p:nvSpPr>
        <p:spPr>
          <a:xfrm>
            <a:off x="35582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53" name="Google Shape;1053;p84"/>
          <p:cNvSpPr txBox="1"/>
          <p:nvPr/>
        </p:nvSpPr>
        <p:spPr>
          <a:xfrm>
            <a:off x="43202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54" name="Google Shape;1054;p84"/>
          <p:cNvSpPr txBox="1"/>
          <p:nvPr/>
        </p:nvSpPr>
        <p:spPr>
          <a:xfrm>
            <a:off x="5158478" y="159583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hth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55" name="Google Shape;1055;p84"/>
          <p:cNvSpPr txBox="1"/>
          <p:nvPr/>
        </p:nvSpPr>
        <p:spPr>
          <a:xfrm>
            <a:off x="3588853"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056" name="Google Shape;1056;p84"/>
          <p:cNvSpPr txBox="1"/>
          <p:nvPr/>
        </p:nvSpPr>
        <p:spPr>
          <a:xfrm>
            <a:off x="4413529"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1057" name="Google Shape;1057;p84"/>
          <p:cNvSpPr txBox="1"/>
          <p:nvPr/>
        </p:nvSpPr>
        <p:spPr>
          <a:xfrm>
            <a:off x="5233698" y="212440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−5</a:t>
            </a:r>
            <a:endParaRPr sz="1800">
              <a:solidFill>
                <a:srgbClr val="000000"/>
              </a:solidFill>
              <a:latin typeface="Lexend"/>
              <a:ea typeface="Lexend"/>
              <a:cs typeface="Lexend"/>
              <a:sym typeface="Lexend"/>
            </a:endParaRPr>
          </a:p>
        </p:txBody>
      </p:sp>
      <p:graphicFrame>
        <p:nvGraphicFramePr>
          <p:cNvPr id="1058" name="Google Shape;1058;p84"/>
          <p:cNvGraphicFramePr>
            <a:graphicFrameLocks noGrp="1"/>
          </p:cNvGraphicFramePr>
          <p:nvPr/>
        </p:nvGraphicFramePr>
        <p:xfrm>
          <a:off x="1182038" y="312018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0</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1</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59" name="Google Shape;1059;p84"/>
          <p:cNvSpPr txBox="1"/>
          <p:nvPr/>
        </p:nvSpPr>
        <p:spPr>
          <a:xfrm>
            <a:off x="1188995"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060" name="Google Shape;1060;p84"/>
          <p:cNvSpPr/>
          <p:nvPr/>
        </p:nvSpPr>
        <p:spPr>
          <a:xfrm>
            <a:off x="1928850" y="4288606"/>
            <a:ext cx="135300" cy="1455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solidFill>
                <a:srgbClr val="000000"/>
              </a:solidFill>
            </a:endParaRPr>
          </a:p>
        </p:txBody>
      </p:sp>
      <p:sp>
        <p:nvSpPr>
          <p:cNvPr id="1061" name="Google Shape;1061;p84"/>
          <p:cNvSpPr txBox="1"/>
          <p:nvPr/>
        </p:nvSpPr>
        <p:spPr>
          <a:xfrm>
            <a:off x="118886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062" name="Google Shape;1062;p84"/>
          <p:cNvSpPr txBox="1"/>
          <p:nvPr/>
        </p:nvSpPr>
        <p:spPr>
          <a:xfrm>
            <a:off x="1968310"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063" name="Google Shape;1063;p84"/>
          <p:cNvSpPr txBox="1"/>
          <p:nvPr/>
        </p:nvSpPr>
        <p:spPr>
          <a:xfrm>
            <a:off x="2755650"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064" name="Google Shape;1064;p84"/>
          <p:cNvSpPr txBox="1"/>
          <p:nvPr/>
        </p:nvSpPr>
        <p:spPr>
          <a:xfrm>
            <a:off x="198754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065" name="Google Shape;1065;p84"/>
          <p:cNvSpPr txBox="1"/>
          <p:nvPr/>
        </p:nvSpPr>
        <p:spPr>
          <a:xfrm>
            <a:off x="2786225"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−2</a:t>
            </a:r>
            <a:endParaRPr sz="1800">
              <a:solidFill>
                <a:srgbClr val="000000"/>
              </a:solidFill>
              <a:latin typeface="Lexend"/>
              <a:ea typeface="Lexend"/>
              <a:cs typeface="Lexend"/>
              <a:sym typeface="Lexend"/>
            </a:endParaRPr>
          </a:p>
        </p:txBody>
      </p:sp>
      <p:graphicFrame>
        <p:nvGraphicFramePr>
          <p:cNvPr id="1066" name="Google Shape;1066;p84"/>
          <p:cNvGraphicFramePr>
            <a:graphicFrameLocks noGrp="1"/>
          </p:cNvGraphicFramePr>
          <p:nvPr/>
        </p:nvGraphicFramePr>
        <p:xfrm>
          <a:off x="3611515" y="3120185"/>
          <a:ext cx="2428050" cy="1486225"/>
        </p:xfrm>
        <a:graphic>
          <a:graphicData uri="http://schemas.openxmlformats.org/drawingml/2006/table">
            <a:tbl>
              <a:tblPr>
                <a:noFill/>
                <a:tableStyleId>{62857886-8FAA-45A0-B331-7F4F371DA684}</a:tableStyleId>
              </a:tblPr>
              <a:tblGrid>
                <a:gridCol w="809350"/>
                <a:gridCol w="809350"/>
                <a:gridCol w="809350"/>
              </a:tblGrid>
              <a:tr h="557825">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l" rtl="0">
                        <a:spcBef>
                          <a:spcPct val="0"/>
                        </a:spcBef>
                        <a:spcAft>
                          <a:spcPct val="0"/>
                        </a:spcAft>
                        <a:buNone/>
                      </a:pPr>
                      <a:endParaRPr>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r h="464200">
                <a:tc>
                  <a:txBody>
                    <a:bodyPr vert="horz" wrap="square"/>
                    <a:lstStyle/>
                    <a:p>
                      <a:pPr marL="0" lvl="0" indent="0" algn="ctr" rtl="0">
                        <a:spcBef>
                          <a:spcPct val="0"/>
                        </a:spcBef>
                        <a:spcAft>
                          <a:spcPct val="0"/>
                        </a:spcAft>
                        <a:buNone/>
                      </a:pPr>
                      <a:r>
                        <a:rPr lang="en-GB" sz="1100">
                          <a:latin typeface="Lexend"/>
                          <a:ea typeface="Lexend"/>
                          <a:cs typeface="Lexend"/>
                          <a:sym typeface="Lexend"/>
                        </a:rPr>
                        <a:t>2</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100">
                          <a:latin typeface="Lexend"/>
                          <a:ea typeface="Lexend"/>
                          <a:cs typeface="Lexend"/>
                          <a:sym typeface="Lexend"/>
                        </a:rPr>
                        <a:t>8</a:t>
                      </a: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vert="horz" wrap="square"/>
                    <a:lstStyle/>
                    <a:p>
                      <a:pPr marL="0" lvl="0" indent="0" algn="ctr" rtl="0">
                        <a:spcBef>
                          <a:spcPct val="0"/>
                        </a:spcBef>
                        <a:spcAft>
                          <a:spcPct val="0"/>
                        </a:spcAft>
                        <a:buNone/>
                      </a:pPr>
                      <a:endParaRPr sz="1800">
                        <a:solidFill>
                          <a:srgbClr val="000000"/>
                        </a:solidFill>
                        <a:latin typeface="Lexend"/>
                        <a:ea typeface="Lexend"/>
                        <a:cs typeface="Lexend"/>
                        <a:sym typeface="Lexend"/>
                      </a:endParaRPr>
                    </a:p>
                  </a:txBody>
                  <a:tcPr marL="91425" marR="91425" marT="91425" marB="91425">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r>
            </a:tbl>
          </a:graphicData>
        </a:graphic>
      </p:graphicFrame>
      <p:sp>
        <p:nvSpPr>
          <p:cNvPr id="1067" name="Google Shape;1067;p84"/>
          <p:cNvSpPr txBox="1"/>
          <p:nvPr/>
        </p:nvSpPr>
        <p:spPr>
          <a:xfrm>
            <a:off x="35582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68" name="Google Shape;1068;p84"/>
          <p:cNvSpPr txBox="1"/>
          <p:nvPr/>
        </p:nvSpPr>
        <p:spPr>
          <a:xfrm>
            <a:off x="43202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69" name="Google Shape;1069;p84"/>
          <p:cNvSpPr txBox="1"/>
          <p:nvPr/>
        </p:nvSpPr>
        <p:spPr>
          <a:xfrm>
            <a:off x="5158478" y="3156887"/>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latin typeface="Lexend"/>
                <a:ea typeface="Lexend"/>
                <a:cs typeface="Lexend"/>
                <a:sym typeface="Lexend"/>
              </a:rPr>
              <a:t>hth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70" name="Google Shape;1070;p84"/>
          <p:cNvSpPr txBox="1"/>
          <p:nvPr/>
        </p:nvSpPr>
        <p:spPr>
          <a:xfrm>
            <a:off x="3588853"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071" name="Google Shape;1071;p84"/>
          <p:cNvSpPr txBox="1"/>
          <p:nvPr/>
        </p:nvSpPr>
        <p:spPr>
          <a:xfrm>
            <a:off x="4413529"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−4</a:t>
            </a:r>
            <a:endParaRPr sz="1800">
              <a:solidFill>
                <a:srgbClr val="000000"/>
              </a:solidFill>
              <a:latin typeface="Lexend"/>
              <a:ea typeface="Lexend"/>
              <a:cs typeface="Lexend"/>
              <a:sym typeface="Lexend"/>
            </a:endParaRPr>
          </a:p>
        </p:txBody>
      </p:sp>
      <p:sp>
        <p:nvSpPr>
          <p:cNvPr id="1072" name="Google Shape;1072;p84"/>
          <p:cNvSpPr txBox="1"/>
          <p:nvPr/>
        </p:nvSpPr>
        <p:spPr>
          <a:xfrm>
            <a:off x="5233698" y="3685450"/>
            <a:ext cx="838200" cy="457200"/>
          </a:xfrm>
          <a:prstGeom prst="rect">
            <a:avLst/>
          </a:prstGeom>
          <a:noFill/>
          <a:ln>
            <a:noFill/>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000000"/>
                </a:solidFill>
                <a:latin typeface="Lexend"/>
                <a:ea typeface="Lexend"/>
                <a:cs typeface="Lexend"/>
                <a:sym typeface="Lexend"/>
              </a:rPr>
              <a:t>10</a:t>
            </a:r>
            <a:r>
              <a:rPr lang="en-GB" sz="1100" baseline="300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073" name="Google Shape;1073;p84"/>
          <p:cNvSpPr txBox="1"/>
          <p:nvPr/>
        </p:nvSpPr>
        <p:spPr>
          <a:xfrm>
            <a:off x="6287441" y="2116950"/>
            <a:ext cx="1646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6.9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−4</a:t>
            </a:r>
            <a:r>
              <a:rPr lang="en-GB" sz="1100">
                <a:solidFill>
                  <a:schemeClr val="dk1"/>
                </a:solidFill>
                <a:latin typeface="Kalam"/>
                <a:ea typeface="Kalam"/>
                <a:cs typeface="Kalam"/>
                <a:sym typeface="Kalam"/>
              </a:rPr>
              <a:t> </a:t>
            </a:r>
            <a:endParaRPr>
              <a:latin typeface="Kalam"/>
              <a:ea typeface="Kalam"/>
              <a:cs typeface="Kalam"/>
              <a:sym typeface="Kalam"/>
            </a:endParaRPr>
          </a:p>
        </p:txBody>
      </p:sp>
      <p:sp>
        <p:nvSpPr>
          <p:cNvPr id="1074" name="Google Shape;1074;p84"/>
          <p:cNvSpPr txBox="1"/>
          <p:nvPr/>
        </p:nvSpPr>
        <p:spPr>
          <a:xfrm>
            <a:off x="6412802" y="3527075"/>
            <a:ext cx="2035200" cy="523200"/>
          </a:xfrm>
          <a:prstGeom prst="rect">
            <a:avLst/>
          </a:prstGeom>
          <a:noFill/>
          <a:ln>
            <a:noFill/>
          </a:ln>
        </p:spPr>
        <p:txBody>
          <a:bodyPr spcFirstLastPara="1" wrap="square" lIns="91425" tIns="91425" rIns="91425" bIns="91425" anchor="t" anchorCtr="0">
            <a:normAutofit/>
          </a:bodyPr>
          <a:lstStyle/>
          <a:p>
            <a:pPr marL="0" lvl="0" indent="0" algn="l" rtl="0">
              <a:lnSpc>
                <a:spcPct val="150000"/>
              </a:lnSpc>
              <a:spcBef>
                <a:spcPct val="0"/>
              </a:spcBef>
              <a:spcAft>
                <a:spcPts val="1000"/>
              </a:spcAft>
              <a:buNone/>
            </a:pPr>
            <a:r>
              <a:rPr lang="en-GB" sz="1100">
                <a:solidFill>
                  <a:schemeClr val="dk1"/>
                </a:solidFill>
                <a:latin typeface="Kalam"/>
                <a:ea typeface="Kalam"/>
                <a:cs typeface="Kalam"/>
                <a:sym typeface="Kalam"/>
              </a:rPr>
              <a:t>1.28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−2</a:t>
            </a:r>
            <a:endParaRPr>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78" name="Shape 1078"/>
        <p:cNvGrpSpPr/>
        <p:nvPr/>
      </p:nvGrpSpPr>
      <p:grpSpPr>
        <a:xfrm>
          <a:off x="0" y="0"/>
          <a:ext cx="0" cy="0"/>
        </a:xfrm>
      </p:grpSpPr>
      <p:sp>
        <p:nvSpPr>
          <p:cNvPr id="1079" name="Google Shape;1079;p85"/>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 Kuwa soo socda midkee aan qaabka caadiga ah (standard form) ku jirin? Sharax sababta.</a:t>
            </a:r>
            <a:endParaRPr/>
          </a:p>
          <a:p>
            <a:pPr marL="0" lvl="0" indent="0" algn="l" rtl="0">
              <a:lnSpc>
                <a:spcPct val="150000"/>
              </a:lnSpc>
              <a:spcBef>
                <a:spcPts val="1000"/>
              </a:spcBef>
              <a:spcAft>
                <a:spcPct val="0"/>
              </a:spcAft>
              <a:buNone/>
            </a:pPr>
            <a:r>
              <a:rPr lang="en-GB">
                <a:latin typeface="Lexend"/>
              </a:rPr>
              <a:t>a) 123 </a:t>
            </a:r>
            <a:r>
              <a:rPr lang="en-GB" sz="1800">
                <a:latin typeface="Lexend"/>
              </a:rPr>
              <a:t>× 10</a:t>
            </a:r>
            <a:r>
              <a:rPr lang="en-GB" sz="1800" baseline="30000">
                <a:latin typeface="Lexend"/>
              </a:rPr>
              <a:t>−9</a:t>
            </a:r>
            <a:endParaRPr/>
          </a:p>
          <a:p>
            <a:pPr marL="0" lvl="0" indent="0" algn="l" rtl="0">
              <a:lnSpc>
                <a:spcPct val="150000"/>
              </a:lnSpc>
              <a:spcBef>
                <a:spcPts val="1000"/>
              </a:spcBef>
              <a:spcAft>
                <a:spcPct val="0"/>
              </a:spcAft>
              <a:buNone/>
            </a:pPr>
            <a:r>
              <a:rPr lang="en-GB">
                <a:latin typeface="Lexend"/>
              </a:rPr>
              <a:t>b) 1.24 </a:t>
            </a:r>
            <a:r>
              <a:rPr lang="en-GB" sz="1800">
                <a:latin typeface="Lexend"/>
              </a:rPr>
              <a:t>× 10</a:t>
            </a:r>
            <a:r>
              <a:rPr lang="en-GB" sz="1800" baseline="30000">
                <a:latin typeface="Lexend"/>
              </a:rPr>
              <a:t>−3</a:t>
            </a:r>
            <a:endParaRPr/>
          </a:p>
          <a:p>
            <a:pPr marL="0" lvl="0" indent="0" algn="l" rtl="0">
              <a:lnSpc>
                <a:spcPct val="150000"/>
              </a:lnSpc>
              <a:spcBef>
                <a:spcPts val="1000"/>
              </a:spcBef>
              <a:spcAft>
                <a:spcPct val="0"/>
              </a:spcAft>
              <a:buNone/>
            </a:pPr>
            <a:r>
              <a:rPr lang="en-GB">
                <a:latin typeface="Lexend"/>
              </a:rPr>
              <a:t>c) 0.96 </a:t>
            </a:r>
            <a:r>
              <a:rPr lang="en-GB" sz="1800">
                <a:latin typeface="Lexend"/>
              </a:rPr>
              <a:t>× 10</a:t>
            </a:r>
            <a:r>
              <a:rPr lang="en-GB" sz="1800" baseline="30000">
                <a:latin typeface="Lexend"/>
              </a:rPr>
              <a:t>−1</a:t>
            </a:r>
            <a:endParaRPr/>
          </a:p>
          <a:p>
            <a:pPr marL="0" lvl="0" indent="0" algn="l" rtl="0">
              <a:lnSpc>
                <a:spcPct val="150000"/>
              </a:lnSpc>
              <a:spcBef>
                <a:spcPts val="1000"/>
              </a:spcBef>
              <a:spcAft>
                <a:spcPct val="0"/>
              </a:spcAft>
              <a:buNone/>
            </a:pPr>
            <a:r>
              <a:rPr lang="en-GB">
                <a:latin typeface="Lexend"/>
              </a:rPr>
              <a:t>d) 12 300 </a:t>
            </a:r>
            <a:r>
              <a:rPr lang="en-GB" sz="1800">
                <a:latin typeface="Lexend"/>
              </a:rPr>
              <a:t>÷ 10</a:t>
            </a:r>
            <a:r>
              <a:rPr lang="en-GB" sz="1800" baseline="30000">
                <a:latin typeface="Lexend"/>
              </a:rPr>
              <a:t>10</a:t>
            </a:r>
            <a:endParaRPr/>
          </a:p>
          <a:p>
            <a:pPr marL="0" lvl="0" indent="0" algn="l" rtl="0">
              <a:lnSpc>
                <a:spcPct val="150000"/>
              </a:lnSpc>
              <a:spcBef>
                <a:spcPts val="1000"/>
              </a:spcBef>
              <a:spcAft>
                <a:spcPct val="0"/>
              </a:spcAft>
              <a:buNone/>
            </a:pPr>
            <a:r>
              <a:rPr lang="en-GB">
                <a:latin typeface="Lexend"/>
              </a:rPr>
              <a:t>e) 0.059 </a:t>
            </a:r>
            <a:r>
              <a:rPr lang="en-GB" sz="1800">
                <a:latin typeface="Lexend"/>
              </a:rPr>
              <a:t>× 10</a:t>
            </a:r>
            <a:r>
              <a:rPr lang="en-GB" sz="1800" baseline="30000">
                <a:latin typeface="Lexend"/>
              </a:rPr>
              <a:t>8</a:t>
            </a:r>
            <a:endParaRPr/>
          </a:p>
          <a:p>
            <a:pPr marL="0" lvl="0" indent="0" algn="l" rtl="0">
              <a:spcBef>
                <a:spcPts val="1000"/>
              </a:spcBef>
              <a:spcAft>
                <a:spcPts val="1000"/>
              </a:spcAft>
              <a:buNone/>
            </a:pPr>
            <a:endParaRPr/>
          </a:p>
        </p:txBody>
      </p:sp>
      <p:sp>
        <p:nvSpPr>
          <p:cNvPr id="1080" name="Google Shape;1080;p8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Qorista tirooyinka aad u yar ee qaabka caadiga ah (standard form)</a:t>
            </a:r>
            <a:endParaRPr/>
          </a:p>
        </p:txBody>
      </p:sp>
      <p:sp>
        <p:nvSpPr>
          <p:cNvPr id="1081" name="Google Shape;1081;p85"/>
          <p:cNvSpPr txBox="1"/>
          <p:nvPr/>
        </p:nvSpPr>
        <p:spPr>
          <a:xfrm>
            <a:off x="2347175" y="3542663"/>
            <a:ext cx="6712500" cy="307800"/>
          </a:xfrm>
          <a:prstGeom prst="rect">
            <a:avLst/>
          </a:prstGeom>
          <a:noFill/>
          <a:ln>
            <a:noFill/>
          </a:ln>
        </p:spPr>
        <p:txBody>
          <a:bodyPr spcFirstLastPara="1" wrap="square" lIns="0" tIns="0" rIns="0" bIns="0" anchor="t" anchorCtr="0">
            <a:normAutofit/>
          </a:bodyPr>
          <a:lstStyle/>
          <a:p>
            <a:pPr marL="0" lvl="0" indent="0" algn="l" rtl="0">
              <a:lnSpc>
                <a:spcPct val="150000"/>
              </a:lnSpc>
              <a:spcBef>
                <a:spcPct val="0"/>
              </a:spcBef>
              <a:spcAft>
                <a:spcPts val="1000"/>
              </a:spcAft>
              <a:buNone/>
            </a:pPr>
            <a:r>
              <a:rPr lang="en-GB" sz="1100">
                <a:solidFill>
                  <a:schemeClr val="dk1"/>
                </a:solidFill>
                <a:latin typeface="Kalam"/>
                <a:ea typeface="Kalam"/>
                <a:cs typeface="Kalam"/>
                <a:sym typeface="Kalam"/>
              </a:rPr>
              <a:t>Kani waa qalad sababtoo ah qaabka caadiga ah (standard form) wuxuu isticmaalaa isku dhufasho (multiplication).</a:t>
            </a:r>
            <a:endParaRPr sz="2000">
              <a:latin typeface="Kalam"/>
              <a:ea typeface="Kalam"/>
              <a:cs typeface="Kalam"/>
              <a:sym typeface="Kalam"/>
            </a:endParaRPr>
          </a:p>
        </p:txBody>
      </p:sp>
      <p:sp>
        <p:nvSpPr>
          <p:cNvPr id="1082" name="Google Shape;1082;p85"/>
          <p:cNvSpPr txBox="1"/>
          <p:nvPr/>
        </p:nvSpPr>
        <p:spPr>
          <a:xfrm>
            <a:off x="2347175" y="1579413"/>
            <a:ext cx="6015000" cy="6156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ts val="1000"/>
              </a:spcAft>
              <a:buNone/>
            </a:pPr>
            <a:r>
              <a:rPr lang="en-GB" sz="1100">
                <a:solidFill>
                  <a:schemeClr val="dk1"/>
                </a:solidFill>
                <a:latin typeface="Kalam"/>
                <a:ea typeface="Kalam"/>
                <a:cs typeface="Kalam"/>
                <a:sym typeface="Kalam"/>
              </a:rPr>
              <a:t>Kani waa qalad sababtoo ah 123 waa inuu noqdaa tiro qancisa 1 ≤ A &lt; 10</a:t>
            </a:r>
            <a:endParaRPr sz="2000">
              <a:latin typeface="Kalam"/>
              <a:ea typeface="Kalam"/>
              <a:cs typeface="Kalam"/>
              <a:sym typeface="Kalam"/>
            </a:endParaRPr>
          </a:p>
        </p:txBody>
      </p:sp>
      <p:sp>
        <p:nvSpPr>
          <p:cNvPr id="1083" name="Google Shape;1083;p85"/>
          <p:cNvSpPr txBox="1"/>
          <p:nvPr/>
        </p:nvSpPr>
        <p:spPr>
          <a:xfrm>
            <a:off x="2347175" y="4012188"/>
            <a:ext cx="6015000" cy="6156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solidFill>
                  <a:schemeClr val="dk1"/>
                </a:solidFill>
                <a:latin typeface="Kalam"/>
                <a:ea typeface="Kalam"/>
                <a:cs typeface="Kalam"/>
                <a:sym typeface="Kalam"/>
              </a:rPr>
              <a:t>Kani waa qalad sababtoo ah 0.059 waa inuu noqdaa tiro qancisa 1 ≤ A &lt; 10</a:t>
            </a:r>
            <a:endParaRPr>
              <a:latin typeface="Kalam"/>
              <a:ea typeface="Kalam"/>
              <a:cs typeface="Kalam"/>
              <a:sym typeface="Kalam"/>
            </a:endParaRPr>
          </a:p>
        </p:txBody>
      </p:sp>
      <p:sp>
        <p:nvSpPr>
          <p:cNvPr id="1084" name="Google Shape;1084;p85"/>
          <p:cNvSpPr txBox="1"/>
          <p:nvPr/>
        </p:nvSpPr>
        <p:spPr>
          <a:xfrm>
            <a:off x="2347175" y="2307200"/>
            <a:ext cx="5035200" cy="307800"/>
          </a:xfrm>
          <a:prstGeom prst="rect">
            <a:avLst/>
          </a:prstGeom>
          <a:noFill/>
          <a:ln>
            <a:noFill/>
          </a:ln>
        </p:spPr>
        <p:txBody>
          <a:bodyPr spcFirstLastPara="1" wrap="square" lIns="0" tIns="0" rIns="0" bIns="0" anchor="t" anchorCtr="0">
            <a:normAutofit/>
          </a:bodyPr>
          <a:lstStyle/>
          <a:p>
            <a:pPr marL="0" lvl="0" indent="0" algn="l" rtl="0">
              <a:lnSpc>
                <a:spcPct val="150000"/>
              </a:lnSpc>
              <a:spcBef>
                <a:spcPct val="0"/>
              </a:spcBef>
              <a:spcAft>
                <a:spcPts val="1000"/>
              </a:spcAft>
              <a:buNone/>
            </a:pPr>
            <a:r>
              <a:rPr lang="en-GB" sz="1100">
                <a:solidFill>
                  <a:schemeClr val="dk1"/>
                </a:solidFill>
                <a:latin typeface="Kalam"/>
                <a:ea typeface="Kalam"/>
                <a:cs typeface="Kalam"/>
                <a:sym typeface="Kalam"/>
              </a:rPr>
              <a:t>Kani waa qaabka caadiga ah (standard form) ee saxda ah.</a:t>
            </a:r>
            <a:endParaRPr sz="2000">
              <a:latin typeface="Kalam"/>
              <a:ea typeface="Kalam"/>
              <a:cs typeface="Kalam"/>
              <a:sym typeface="Kalam"/>
            </a:endParaRPr>
          </a:p>
        </p:txBody>
      </p:sp>
      <p:sp>
        <p:nvSpPr>
          <p:cNvPr id="1085" name="Google Shape;1085;p85"/>
          <p:cNvSpPr txBox="1"/>
          <p:nvPr/>
        </p:nvSpPr>
        <p:spPr>
          <a:xfrm>
            <a:off x="2347175" y="2786488"/>
            <a:ext cx="6015000" cy="615600"/>
          </a:xfrm>
          <a:prstGeom prst="rect">
            <a:avLst/>
          </a:prstGeom>
          <a:noFill/>
          <a:ln>
            <a:noFill/>
          </a:ln>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solidFill>
                  <a:schemeClr val="dk1"/>
                </a:solidFill>
                <a:latin typeface="Kalam"/>
                <a:ea typeface="Kalam"/>
                <a:cs typeface="Kalam"/>
                <a:sym typeface="Kalam"/>
              </a:rPr>
              <a:t>Kani waa qalad sababtoo ah 0.96 waa inuu noqdaa tiro qancisa 1 ≤ A &lt; 10</a:t>
            </a:r>
            <a:endParaRPr>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89" name="Shape 1089"/>
        <p:cNvGrpSpPr/>
        <p:nvPr/>
      </p:nvGrpSpPr>
      <p:grpSpPr>
        <a:xfrm>
          <a:off x="0" y="0"/>
          <a:ext cx="0" cy="0"/>
        </a:xfrm>
      </p:grpSpPr>
      <p:sp>
        <p:nvSpPr>
          <p:cNvPr id="1090" name="Google Shape;1090;p86"/>
          <p:cNvSpPr txBox="1"/>
          <p:nvPr>
            <p:ph type="body" idx="1"/>
          </p:nvPr>
        </p:nvSpPr>
        <p:spPr>
          <a:xfrm>
            <a:off x="400200" y="1673700"/>
            <a:ext cx="8237700" cy="3020700"/>
          </a:xfrm>
          <a:prstGeom prst="rect">
            <a:avLst/>
          </a:prstGeom>
        </p:spPr>
        <p:txBody>
          <a:bodyPr spcFirstLastPara="1" wrap="square" lIns="0" tIns="0" rIns="0" bIns="0" anchor="t" anchorCtr="0">
            <a:normAutofit/>
          </a:bodyPr>
          <a:lstStyle/>
          <a:p>
            <a:pPr marL="457200" lvl="0" indent="-368300" algn="l" rtl="0">
              <a:lnSpc>
                <a:spcPct val="150000"/>
              </a:lnSpc>
              <a:spcBef>
                <a:spcPct val="0"/>
              </a:spcBef>
              <a:spcAft>
                <a:spcPct val="0"/>
              </a:spcAft>
              <a:buSzPts val="2200"/>
              <a:buAutoNum type="alphaLcParenR"/>
              <a:defRPr/>
            </a:pPr>
            <a:r>
              <a:rPr lang="en-GB" sz="1400">
                <a:latin typeface="Lexend"/>
              </a:rPr>
              <a:t>0.000 000 354</a:t>
            </a:r>
            <a:endParaRPr/>
          </a:p>
          <a:p>
            <a:pPr marL="457200" lvl="0" indent="-368300" algn="l" rtl="0">
              <a:lnSpc>
                <a:spcPct val="150000"/>
              </a:lnSpc>
              <a:spcBef>
                <a:spcPct val="0"/>
              </a:spcBef>
              <a:spcAft>
                <a:spcPct val="0"/>
              </a:spcAft>
              <a:buSzPts val="2200"/>
              <a:buAutoNum type="alphaLcParenR"/>
              <a:defRPr/>
            </a:pPr>
            <a:r>
              <a:rPr lang="en-GB" sz="1400">
                <a:latin typeface="Lexend"/>
              </a:rPr>
              <a:t>0.001 45</a:t>
            </a:r>
            <a:endParaRPr/>
          </a:p>
          <a:p>
            <a:pPr marL="457200" lvl="0" indent="-368300" algn="l" rtl="0">
              <a:lnSpc>
                <a:spcPct val="150000"/>
              </a:lnSpc>
              <a:spcBef>
                <a:spcPct val="0"/>
              </a:spcBef>
              <a:spcAft>
                <a:spcPct val="0"/>
              </a:spcAft>
              <a:buSzPts val="2200"/>
              <a:buAutoNum type="alphaLcParenR"/>
              <a:defRPr/>
            </a:pPr>
            <a:r>
              <a:rPr lang="en-GB" sz="1400">
                <a:latin typeface="Lexend"/>
              </a:rPr>
              <a:t>0.000 000 000 563</a:t>
            </a:r>
            <a:endParaRPr/>
          </a:p>
          <a:p>
            <a:pPr marL="457200" lvl="0" indent="-368300" algn="l" rtl="0">
              <a:lnSpc>
                <a:spcPct val="150000"/>
              </a:lnSpc>
              <a:spcBef>
                <a:spcPct val="0"/>
              </a:spcBef>
              <a:spcAft>
                <a:spcPct val="0"/>
              </a:spcAft>
              <a:buSzPts val="2200"/>
              <a:buAutoNum type="alphaLcParenR"/>
              <a:defRPr/>
            </a:pPr>
            <a:r>
              <a:rPr lang="en-GB" sz="1400">
                <a:latin typeface="Lexend"/>
              </a:rPr>
              <a:t>0.048 6</a:t>
            </a:r>
            <a:endParaRPr/>
          </a:p>
          <a:p>
            <a:pPr marL="457200" lvl="0" indent="-368300" algn="l" rtl="0">
              <a:lnSpc>
                <a:spcPct val="150000"/>
              </a:lnSpc>
              <a:spcBef>
                <a:spcPct val="0"/>
              </a:spcBef>
              <a:spcAft>
                <a:spcPct val="0"/>
              </a:spcAft>
              <a:buSzPts val="2200"/>
              <a:buAutoNum type="alphaLcParenR"/>
              <a:defRPr/>
            </a:pPr>
            <a:r>
              <a:rPr lang="en-GB" sz="1400">
                <a:latin typeface="Lexend"/>
              </a:rPr>
              <a:t>0.000 000 000 631</a:t>
            </a:r>
            <a:endParaRPr/>
          </a:p>
          <a:p>
            <a:pPr marL="0" lvl="0" indent="0" algn="l" rtl="0">
              <a:spcBef>
                <a:spcPts val="1000"/>
              </a:spcBef>
              <a:spcAft>
                <a:spcPts val="1000"/>
              </a:spcAft>
              <a:buNone/>
            </a:pPr>
            <a:endParaRPr/>
          </a:p>
        </p:txBody>
      </p:sp>
      <p:sp>
        <p:nvSpPr>
          <p:cNvPr id="1091" name="Google Shape;1091;p8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Qorista tirooyinka aad u yar ee qaabka caadiga ah (standard form)</a:t>
            </a:r>
            <a:endParaRPr/>
          </a:p>
        </p:txBody>
      </p:sp>
      <p:sp>
        <p:nvSpPr>
          <p:cNvPr id="1092" name="Google Shape;1092;p86"/>
          <p:cNvSpPr txBox="1"/>
          <p:nvPr/>
        </p:nvSpPr>
        <p:spPr>
          <a:xfrm>
            <a:off x="3059338" y="1558250"/>
            <a:ext cx="553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3.54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−7</a:t>
            </a:r>
            <a:r>
              <a:rPr lang="en-GB" sz="1100">
                <a:solidFill>
                  <a:schemeClr val="dk1"/>
                </a:solidFill>
                <a:latin typeface="Kalam"/>
                <a:ea typeface="Kalam"/>
                <a:cs typeface="Kalam"/>
                <a:sym typeface="Kalam"/>
              </a:rPr>
              <a:t> </a:t>
            </a:r>
            <a:endParaRPr>
              <a:latin typeface="Kalam"/>
              <a:ea typeface="Kalam"/>
              <a:cs typeface="Kalam"/>
              <a:sym typeface="Kalam"/>
            </a:endParaRPr>
          </a:p>
        </p:txBody>
      </p:sp>
      <p:sp>
        <p:nvSpPr>
          <p:cNvPr id="1093" name="Google Shape;1093;p86"/>
          <p:cNvSpPr txBox="1"/>
          <p:nvPr/>
        </p:nvSpPr>
        <p:spPr>
          <a:xfrm>
            <a:off x="3134238" y="2019950"/>
            <a:ext cx="553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1.45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−3</a:t>
            </a:r>
            <a:r>
              <a:rPr lang="en-GB" sz="1100">
                <a:solidFill>
                  <a:schemeClr val="dk1"/>
                </a:solidFill>
                <a:latin typeface="Kalam"/>
                <a:ea typeface="Kalam"/>
                <a:cs typeface="Kalam"/>
                <a:sym typeface="Kalam"/>
              </a:rPr>
              <a:t>  </a:t>
            </a:r>
            <a:endParaRPr/>
          </a:p>
        </p:txBody>
      </p:sp>
      <p:sp>
        <p:nvSpPr>
          <p:cNvPr id="1094" name="Google Shape;1094;p86"/>
          <p:cNvSpPr txBox="1"/>
          <p:nvPr/>
        </p:nvSpPr>
        <p:spPr>
          <a:xfrm>
            <a:off x="3445788" y="2614275"/>
            <a:ext cx="553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Clr>
                <a:schemeClr val="dk1"/>
              </a:buClr>
              <a:buSzPts val="1100"/>
              <a:buFont typeface="Arial"/>
              <a:buNone/>
            </a:pPr>
            <a:r>
              <a:rPr lang="en-GB" sz="1100">
                <a:solidFill>
                  <a:schemeClr val="dk1"/>
                </a:solidFill>
                <a:latin typeface="Kalam"/>
                <a:ea typeface="Kalam"/>
                <a:cs typeface="Kalam"/>
                <a:sym typeface="Kalam"/>
              </a:rPr>
              <a:t>= 5.63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−10</a:t>
            </a:r>
            <a:r>
              <a:rPr lang="en-GB" sz="1100">
                <a:solidFill>
                  <a:schemeClr val="dk1"/>
                </a:solidFill>
                <a:latin typeface="Kalam"/>
                <a:ea typeface="Kalam"/>
                <a:cs typeface="Kalam"/>
                <a:sym typeface="Kalam"/>
              </a:rPr>
              <a:t> </a:t>
            </a:r>
            <a:endParaRPr/>
          </a:p>
        </p:txBody>
      </p:sp>
      <p:sp>
        <p:nvSpPr>
          <p:cNvPr id="1095" name="Google Shape;1095;p86"/>
          <p:cNvSpPr txBox="1"/>
          <p:nvPr/>
        </p:nvSpPr>
        <p:spPr>
          <a:xfrm>
            <a:off x="2094663" y="3110750"/>
            <a:ext cx="553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 4.86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−2</a:t>
            </a:r>
            <a:r>
              <a:rPr lang="en-GB" sz="1100">
                <a:solidFill>
                  <a:schemeClr val="dk1"/>
                </a:solidFill>
                <a:latin typeface="Kalam"/>
                <a:ea typeface="Kalam"/>
                <a:cs typeface="Kalam"/>
                <a:sym typeface="Kalam"/>
              </a:rPr>
              <a:t>  </a:t>
            </a:r>
            <a:endParaRPr/>
          </a:p>
        </p:txBody>
      </p:sp>
      <p:sp>
        <p:nvSpPr>
          <p:cNvPr id="1096" name="Google Shape;1096;p86"/>
          <p:cNvSpPr txBox="1"/>
          <p:nvPr/>
        </p:nvSpPr>
        <p:spPr>
          <a:xfrm>
            <a:off x="3445788" y="3607225"/>
            <a:ext cx="553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Clr>
                <a:schemeClr val="dk1"/>
              </a:buClr>
              <a:buSzPts val="1100"/>
              <a:buFont typeface="Arial"/>
              <a:buNone/>
            </a:pPr>
            <a:r>
              <a:rPr lang="en-GB" sz="1100">
                <a:solidFill>
                  <a:schemeClr val="dk1"/>
                </a:solidFill>
                <a:latin typeface="Kalam"/>
                <a:ea typeface="Kalam"/>
                <a:cs typeface="Kalam"/>
                <a:sym typeface="Kalam"/>
              </a:rPr>
              <a:t>= 6.31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−10</a:t>
            </a:r>
            <a:r>
              <a:rPr lang="en-GB" sz="1100">
                <a:solidFill>
                  <a:schemeClr val="dk1"/>
                </a:solidFill>
                <a:latin typeface="Kalam"/>
                <a:ea typeface="Kalam"/>
                <a:cs typeface="Kalam"/>
                <a:sym typeface="Kalam"/>
              </a:rPr>
              <a:t> </a:t>
            </a:r>
            <a:endParaRPr/>
          </a:p>
        </p:txBody>
      </p:sp>
      <p:sp>
        <p:nvSpPr>
          <p:cNvPr id="1097" name="Google Shape;1097;p86"/>
          <p:cNvSpPr txBox="1"/>
          <p:nvPr/>
        </p:nvSpPr>
        <p:spPr>
          <a:xfrm>
            <a:off x="308325" y="743700"/>
            <a:ext cx="8026200" cy="473700"/>
          </a:xfrm>
          <a:prstGeom prst="rect">
            <a:avLst/>
          </a:prstGeom>
          <a:noFill/>
          <a:ln>
            <a:noFill/>
          </a:ln>
        </p:spPr>
        <p:txBody>
          <a:bodyPr spcFirstLastPara="1" wrap="square" lIns="0" tIns="0" rIns="91425" bIns="91425" anchor="t" anchorCtr="0">
            <a:normAutofit/>
          </a:bodyPr>
          <a:lstStyle/>
          <a:p>
            <a:pPr marL="0" lvl="0" indent="0" algn="l" rtl="0">
              <a:spcBef>
                <a:spcPct val="0"/>
              </a:spcBef>
              <a:spcAft>
                <a:spcPts val="1000"/>
              </a:spcAft>
              <a:buNone/>
            </a:pPr>
            <a:r>
              <a:rPr lang="en-GB" sz="1800">
                <a:solidFill>
                  <a:schemeClr val="dk1"/>
                </a:solidFill>
                <a:latin typeface="Lexend"/>
                <a:ea typeface="Lexend"/>
                <a:cs typeface="Lexend"/>
                <a:sym typeface="Lexend"/>
              </a:rPr>
              <a:t>3) Iyada oo aan la isticmaalin jaantuska qiimaha (place value), ku qor kuwan qaabka caadiga ah (standard form).</a:t>
            </a:r>
            <a:endParaRPr sz="22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01" name="Shape 1101"/>
        <p:cNvGrpSpPr/>
        <p:nvPr/>
      </p:nvGrpSpPr>
      <p:grpSpPr>
        <a:xfrm>
          <a:off x="0" y="0"/>
          <a:ext cx="0" cy="0"/>
        </a:xfrm>
      </p:grpSpPr>
      <p:sp>
        <p:nvSpPr>
          <p:cNvPr id="1102" name="Google Shape;1102;p87"/>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Qorista tirooyinka aad u yar qaabka caadiga ah (standard form)</a:t>
            </a:r>
            <a:endParaRPr/>
          </a:p>
        </p:txBody>
      </p:sp>
      <p:sp>
        <p:nvSpPr>
          <p:cNvPr id="1103" name="Google Shape;1103;p87"/>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Beddelka u dhexeeya qaabka caadiga ah iyo qaabka caadiga ah (standard form)</a:t>
            </a:r>
            <a:endParaRPr/>
          </a:p>
        </p:txBody>
      </p:sp>
      <p:sp>
        <p:nvSpPr>
          <p:cNvPr id="1104" name="Google Shape;1104;p87"/>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Qaabka caadiga ah (standard form) ee xisaabiyaha (calculator)</a:t>
            </a:r>
            <a:endParaRPr/>
          </a:p>
        </p:txBody>
      </p:sp>
      <p:sp>
        <p:nvSpPr>
          <p:cNvPr id="1105" name="Google Shape;1105;p87"/>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Qorista tirooyinka yar qaabka caadiga ah (standard form)</a:t>
            </a:r>
            <a:endParaRPr/>
          </a:p>
        </p:txBody>
      </p:sp>
      <p:pic>
        <p:nvPicPr>
          <p:cNvPr id="1106" name="Google Shape;1106;p87"/>
          <p:cNvPicPr preferRelativeResize="0"/>
          <p:nvPr/>
        </p:nvPicPr>
        <p:blipFill>
          <a:blip r:embed="rId3">
            <a:alphaModFix/>
          </a:blip>
          <a:stretch>
            <a:fillRect/>
          </a:stretch>
        </p:blipFill>
        <p:spPr>
          <a:xfrm>
            <a:off x="414499" y="2766083"/>
            <a:ext cx="450575" cy="446750"/>
          </a:xfrm>
          <a:prstGeom prst="rect">
            <a:avLst/>
          </a:prstGeom>
          <a:noFill/>
          <a:ln>
            <a:noFill/>
          </a:ln>
        </p:spPr>
      </p:pic>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10" name="Shape 1110"/>
        <p:cNvGrpSpPr/>
        <p:nvPr/>
      </p:nvGrpSpPr>
      <p:grpSpPr>
        <a:xfrm>
          <a:off x="0" y="0"/>
          <a:ext cx="0" cy="0"/>
        </a:xfrm>
      </p:grpSpPr>
      <p:sp>
        <p:nvSpPr>
          <p:cNvPr id="1111" name="Google Shape;1111;p88"/>
          <p:cNvSpPr txBox="1"/>
          <p:nvPr>
            <p:ph type="body" idx="1"/>
          </p:nvPr>
        </p:nvSpPr>
        <p:spPr>
          <a:xfrm>
            <a:off x="324000" y="759300"/>
            <a:ext cx="82377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Bixi tusaalooyin nolol dhab ah oo aan u isticmaalno tirooyin aad u yar.</a:t>
            </a:r>
            <a:endParaRPr/>
          </a:p>
        </p:txBody>
      </p:sp>
      <p:sp>
        <p:nvSpPr>
          <p:cNvPr id="1112" name="Google Shape;1112;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Beddelka u dhexeeya qaabka caadiga ah iyo qaabka caadiga ah (standard form)</a:t>
            </a:r>
            <a:endParaRPr/>
          </a:p>
        </p:txBody>
      </p:sp>
      <p:pic>
        <p:nvPicPr>
          <p:cNvPr id="1113" name="Google Shape;1113;p88"/>
          <p:cNvPicPr preferRelativeResize="0"/>
          <p:nvPr/>
        </p:nvPicPr>
        <p:blipFill>
          <a:blip r:embed="rId3">
            <a:alphaModFix/>
          </a:blip>
          <a:stretch>
            <a:fillRect/>
          </a:stretch>
        </p:blipFill>
        <p:spPr>
          <a:xfrm>
            <a:off x="387150" y="1745350"/>
            <a:ext cx="1653398" cy="1196126"/>
          </a:xfrm>
          <a:prstGeom prst="rect">
            <a:avLst/>
          </a:prstGeom>
          <a:noFill/>
          <a:ln>
            <a:noFill/>
          </a:ln>
        </p:spPr>
      </p:pic>
      <p:sp>
        <p:nvSpPr>
          <p:cNvPr id="1114" name="Google Shape;1114;p88"/>
          <p:cNvSpPr txBox="1"/>
          <p:nvPr/>
        </p:nvSpPr>
        <p:spPr>
          <a:xfrm>
            <a:off x="387150" y="3030150"/>
            <a:ext cx="18417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Bayoloji (Biology) ama mikrobiyoloji (microbiology) − fiirinta noolaha, unugyada (cells) iwm.</a:t>
            </a:r>
            <a:endParaRPr sz="1800">
              <a:solidFill>
                <a:schemeClr val="dk1"/>
              </a:solidFill>
              <a:latin typeface="Lexend"/>
              <a:ea typeface="Lexend"/>
              <a:cs typeface="Lexend"/>
              <a:sym typeface="Lexend"/>
            </a:endParaRPr>
          </a:p>
        </p:txBody>
      </p:sp>
      <p:sp>
        <p:nvSpPr>
          <p:cNvPr id="1115" name="Google Shape;1115;p88"/>
          <p:cNvSpPr txBox="1"/>
          <p:nvPr/>
        </p:nvSpPr>
        <p:spPr>
          <a:xfrm>
            <a:off x="6186850" y="1472125"/>
            <a:ext cx="21195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Nanotechnology</a:t>
            </a:r>
            <a:endParaRPr sz="1800">
              <a:solidFill>
                <a:schemeClr val="dk1"/>
              </a:solidFill>
              <a:latin typeface="Lexend"/>
              <a:ea typeface="Lexend"/>
              <a:cs typeface="Lexend"/>
              <a:sym typeface="Lexend"/>
            </a:endParaRPr>
          </a:p>
        </p:txBody>
      </p:sp>
      <p:pic>
        <p:nvPicPr>
          <p:cNvPr id="1116" name="Google Shape;1116;p88"/>
          <p:cNvPicPr preferRelativeResize="0"/>
          <p:nvPr/>
        </p:nvPicPr>
        <p:blipFill>
          <a:blip r:embed="rId4">
            <a:alphaModFix/>
          </a:blip>
          <a:stretch>
            <a:fillRect/>
          </a:stretch>
        </p:blipFill>
        <p:spPr>
          <a:xfrm>
            <a:off x="3260250" y="1472113"/>
            <a:ext cx="2119500" cy="1972119"/>
          </a:xfrm>
          <a:prstGeom prst="rect">
            <a:avLst/>
          </a:prstGeom>
          <a:noFill/>
          <a:ln>
            <a:noFill/>
          </a:ln>
        </p:spPr>
      </p:pic>
      <p:sp>
        <p:nvSpPr>
          <p:cNvPr id="1117" name="Google Shape;1117;p88"/>
          <p:cNvSpPr txBox="1"/>
          <p:nvPr/>
        </p:nvSpPr>
        <p:spPr>
          <a:xfrm>
            <a:off x="2847400" y="3360300"/>
            <a:ext cx="33081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chemeClr val="dk1"/>
                </a:solidFill>
                <a:latin typeface="Lexend"/>
                <a:ea typeface="Lexend"/>
                <a:cs typeface="Lexend"/>
                <a:sym typeface="Lexend"/>
              </a:rPr>
              <a:t>Microchips-ku waxay qayb ka yihiin qalab kasta oo elektaroonik ah oo adduunka oo dhan ah</a:t>
            </a:r>
            <a:endParaRPr sz="1800">
              <a:solidFill>
                <a:schemeClr val="dk1"/>
              </a:solidFill>
              <a:latin typeface="Lexend"/>
              <a:ea typeface="Lexend"/>
              <a:cs typeface="Lexend"/>
              <a:sym typeface="Lexend"/>
            </a:endParaRPr>
          </a:p>
        </p:txBody>
      </p:sp>
      <p:pic>
        <p:nvPicPr>
          <p:cNvPr id="1118" name="Google Shape;1118;p88"/>
          <p:cNvPicPr preferRelativeResize="0"/>
          <p:nvPr/>
        </p:nvPicPr>
        <p:blipFill>
          <a:blip r:embed="rId5">
            <a:alphaModFix/>
          </a:blip>
          <a:srcRect t="14419" b="22778"/>
          <a:stretch>
            <a:fillRect/>
          </a:stretch>
        </p:blipFill>
        <p:spPr>
          <a:xfrm>
            <a:off x="6264313" y="2064525"/>
            <a:ext cx="1964575" cy="185077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2" name="Shape 1122"/>
        <p:cNvGrpSpPr/>
        <p:nvPr/>
      </p:nvGrpSpPr>
      <p:grpSpPr>
        <a:xfrm>
          <a:off x="0" y="0"/>
          <a:ext cx="0" cy="0"/>
        </a:xfrm>
      </p:grpSpPr>
      <p:sp>
        <p:nvSpPr>
          <p:cNvPr id="1123" name="Google Shape;1123;p89"/>
          <p:cNvSpPr txBox="1"/>
          <p:nvPr>
            <p:ph type="body" idx="1"/>
          </p:nvPr>
        </p:nvSpPr>
        <p:spPr>
          <a:xfrm>
            <a:off x="324000" y="759300"/>
            <a:ext cx="8237700" cy="9021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defRPr/>
            </a:pPr>
            <a:r>
              <a:rPr lang="en-GB" sz="1400">
                <a:latin typeface="Lexend"/>
              </a:rPr>
              <a:t>Bixi tusaalooyin nolol dhab ah oo aan u isticmaalno tirooyin aad u waaweyn.</a:t>
            </a:r>
            <a:endParaRPr/>
          </a:p>
        </p:txBody>
      </p:sp>
      <p:sp>
        <p:nvSpPr>
          <p:cNvPr id="1124" name="Google Shape;1124;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Beddelka u dhexeeya qaabka caadiga ah iyo qaabka caadiga ah (standard form)</a:t>
            </a:r>
            <a:endParaRPr/>
          </a:p>
        </p:txBody>
      </p:sp>
      <p:sp>
        <p:nvSpPr>
          <p:cNvPr id="1125" name="Google Shape;1125;p89"/>
          <p:cNvSpPr txBox="1"/>
          <p:nvPr/>
        </p:nvSpPr>
        <p:spPr>
          <a:xfrm>
            <a:off x="235200" y="3825825"/>
            <a:ext cx="28992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Astronomy halkaas oo loo baahan yahay cabbiro aad u weyn</a:t>
            </a:r>
            <a:endParaRPr sz="1800">
              <a:solidFill>
                <a:schemeClr val="dk1"/>
              </a:solidFill>
              <a:latin typeface="Lexend"/>
              <a:ea typeface="Lexend"/>
              <a:cs typeface="Lexend"/>
              <a:sym typeface="Lexend"/>
            </a:endParaRPr>
          </a:p>
        </p:txBody>
      </p:sp>
      <p:pic>
        <p:nvPicPr>
          <p:cNvPr id="1126" name="Google Shape;1126;p89"/>
          <p:cNvPicPr preferRelativeResize="0"/>
          <p:nvPr/>
        </p:nvPicPr>
        <p:blipFill>
          <a:blip r:embed="rId3">
            <a:alphaModFix/>
          </a:blip>
          <a:stretch>
            <a:fillRect/>
          </a:stretch>
        </p:blipFill>
        <p:spPr>
          <a:xfrm>
            <a:off x="3081463" y="1561550"/>
            <a:ext cx="2981074" cy="2020376"/>
          </a:xfrm>
          <a:prstGeom prst="rect">
            <a:avLst/>
          </a:prstGeom>
          <a:noFill/>
          <a:ln>
            <a:noFill/>
          </a:ln>
        </p:spPr>
      </p:pic>
      <p:sp>
        <p:nvSpPr>
          <p:cNvPr id="1127" name="Google Shape;1127;p89"/>
          <p:cNvSpPr txBox="1"/>
          <p:nvPr/>
        </p:nvSpPr>
        <p:spPr>
          <a:xfrm>
            <a:off x="3443950" y="3631150"/>
            <a:ext cx="28992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Tirooyinka caalamiga ah tusaale ahaan dadka, masaafada, lacagaha</a:t>
            </a:r>
            <a:endParaRPr sz="1800">
              <a:solidFill>
                <a:schemeClr val="dk1"/>
              </a:solidFill>
              <a:latin typeface="Lexend"/>
              <a:ea typeface="Lexend"/>
              <a:cs typeface="Lexend"/>
              <a:sym typeface="Lexend"/>
            </a:endParaRPr>
          </a:p>
        </p:txBody>
      </p:sp>
      <p:pic>
        <p:nvPicPr>
          <p:cNvPr id="1128" name="Google Shape;1128;p89"/>
          <p:cNvPicPr preferRelativeResize="0"/>
          <p:nvPr/>
        </p:nvPicPr>
        <p:blipFill>
          <a:blip r:embed="rId4">
            <a:alphaModFix/>
          </a:blip>
          <a:stretch>
            <a:fillRect/>
          </a:stretch>
        </p:blipFill>
        <p:spPr>
          <a:xfrm>
            <a:off x="6731338" y="1453700"/>
            <a:ext cx="1636070" cy="2128226"/>
          </a:xfrm>
          <a:prstGeom prst="rect">
            <a:avLst/>
          </a:prstGeom>
          <a:noFill/>
          <a:ln>
            <a:noFill/>
          </a:ln>
        </p:spPr>
      </p:pic>
      <p:sp>
        <p:nvSpPr>
          <p:cNvPr id="1129" name="Google Shape;1129;p89"/>
          <p:cNvSpPr txBox="1"/>
          <p:nvPr/>
        </p:nvSpPr>
        <p:spPr>
          <a:xfrm>
            <a:off x="6568150" y="3631150"/>
            <a:ext cx="2899200" cy="4197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Dhismaha iyo injineernimada (engineering)</a:t>
            </a:r>
            <a:endParaRPr sz="1800">
              <a:solidFill>
                <a:schemeClr val="dk1"/>
              </a:solidFill>
              <a:latin typeface="Lexend"/>
              <a:ea typeface="Lexend"/>
              <a:cs typeface="Lexend"/>
              <a:sym typeface="Lexend"/>
            </a:endParaRPr>
          </a:p>
        </p:txBody>
      </p:sp>
      <p:pic>
        <p:nvPicPr>
          <p:cNvPr id="1130" name="Google Shape;1130;p89"/>
          <p:cNvPicPr preferRelativeResize="0"/>
          <p:nvPr/>
        </p:nvPicPr>
        <p:blipFill>
          <a:blip r:embed="rId5">
            <a:alphaModFix/>
          </a:blip>
          <a:srcRect t="10498" b="21242"/>
          <a:stretch>
            <a:fillRect/>
          </a:stretch>
        </p:blipFill>
        <p:spPr>
          <a:xfrm>
            <a:off x="698163" y="1661400"/>
            <a:ext cx="1973274" cy="202037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25"/>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27"/>
                                        </p:tgtEl>
                                        <p:attrNameLst>
                                          <p:attrName>style.visibility</p:attrName>
                                        </p:attrNameLst>
                                      </p:cBhvr>
                                      <p:to>
                                        <p:strVal val="visible"/>
                                      </p:to>
                                    </p:se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4" name="Shape 1134"/>
        <p:cNvGrpSpPr/>
        <p:nvPr/>
      </p:nvGrpSpPr>
      <p:grpSpPr>
        <a:xfrm>
          <a:off x="0" y="0"/>
          <a:ext cx="0" cy="0"/>
        </a:xfrm>
      </p:grpSpPr>
      <p:sp>
        <p:nvSpPr>
          <p:cNvPr id="1135" name="Google Shape;1135;p90"/>
          <p:cNvSpPr/>
          <p:nvPr/>
        </p:nvSpPr>
        <p:spPr>
          <a:xfrm>
            <a:off x="425375" y="1570725"/>
            <a:ext cx="3900900" cy="2871900"/>
          </a:xfrm>
          <a:prstGeom prst="roundRect">
            <a:avLst>
              <a:gd name="adj" fmla="val 16667"/>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36" name="Google Shape;1136;p90"/>
          <p:cNvSpPr txBox="1"/>
          <p:nvPr>
            <p:ph type="body" idx="1"/>
          </p:nvPr>
        </p:nvSpPr>
        <p:spPr>
          <a:xfrm>
            <a:off x="324000" y="683100"/>
            <a:ext cx="8322300" cy="897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Qaar ka mid ah ardaydu waxay xaliyeen su'aalahan. Sheeg inay sax yihiin iyo in kale oo sharax sababta.</a:t>
            </a:r>
            <a:endParaRPr/>
          </a:p>
        </p:txBody>
      </p:sp>
      <p:sp>
        <p:nvSpPr>
          <p:cNvPr id="1137" name="Google Shape;1137;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Beddelka u dhexeeya qaabka caadiga ah iyo qaabka caadiga ah (standard form)</a:t>
            </a:r>
            <a:endParaRPr/>
          </a:p>
        </p:txBody>
      </p:sp>
      <p:sp>
        <p:nvSpPr>
          <p:cNvPr id="1138" name="Google Shape;1138;p90"/>
          <p:cNvSpPr txBox="1"/>
          <p:nvPr/>
        </p:nvSpPr>
        <p:spPr>
          <a:xfrm>
            <a:off x="552600" y="1696200"/>
            <a:ext cx="3982200" cy="2220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400">
                <a:solidFill>
                  <a:srgbClr val="000000"/>
                </a:solidFill>
                <a:latin typeface="Lexend"/>
                <a:ea typeface="Lexend"/>
                <a:cs typeface="Lexend"/>
                <a:sym typeface="Lexend"/>
              </a:rPr>
              <a:t>780 000 qaabka caadiga ah (standard form).</a:t>
            </a:r>
            <a:endParaRPr sz="2200">
              <a:solidFill>
                <a:srgbClr val="000000"/>
              </a:solidFill>
              <a:latin typeface="Lexend"/>
              <a:ea typeface="Lexend"/>
              <a:cs typeface="Lexend"/>
              <a:sym typeface="Lexend"/>
            </a:endParaRPr>
          </a:p>
          <a:p>
            <a:pPr marL="0" lvl="0" indent="0" algn="l" rtl="0">
              <a:lnSpc>
                <a:spcPct val="130000"/>
              </a:lnSpc>
              <a:spcBef>
                <a:spcPts val="1000"/>
              </a:spcBef>
              <a:spcAft>
                <a:spcPct val="0"/>
              </a:spcAft>
              <a:buNone/>
            </a:pPr>
            <a:endParaRPr sz="2200">
              <a:latin typeface="Lexend"/>
              <a:ea typeface="Lexend"/>
              <a:cs typeface="Lexend"/>
              <a:sym typeface="Lexend"/>
            </a:endParaRPr>
          </a:p>
          <a:p>
            <a:pPr marL="0" lvl="0" indent="0" algn="l" rtl="0">
              <a:lnSpc>
                <a:spcPct val="100000"/>
              </a:lnSpc>
              <a:spcBef>
                <a:spcPts val="1000"/>
              </a:spcBef>
              <a:spcAft>
                <a:spcPct val="0"/>
              </a:spcAft>
              <a:buNone/>
            </a:pPr>
            <a:r>
              <a:rPr lang="en-GB" sz="1400">
                <a:solidFill>
                  <a:schemeClr val="accent5"/>
                </a:solidFill>
                <a:latin typeface="Lexend"/>
                <a:ea typeface="Lexend"/>
                <a:cs typeface="Lexend"/>
                <a:sym typeface="Lexend"/>
              </a:rPr>
              <a:t>7</a:t>
            </a:r>
            <a:r>
              <a:rPr lang="en-GB" sz="1400">
                <a:solidFill>
                  <a:srgbClr val="000000"/>
                </a:solidFill>
                <a:latin typeface="Lexend"/>
                <a:ea typeface="Lexend"/>
                <a:cs typeface="Lexend"/>
                <a:sym typeface="Lexend"/>
              </a:rPr>
              <a:t>80 000 </a:t>
            </a:r>
            <a:endParaRPr sz="2200">
              <a:solidFill>
                <a:srgbClr val="000000"/>
              </a:solidFill>
              <a:latin typeface="Lexend"/>
              <a:ea typeface="Lexend"/>
              <a:cs typeface="Lexend"/>
              <a:sym typeface="Lexend"/>
            </a:endParaRPr>
          </a:p>
          <a:p>
            <a:pPr marL="0" lvl="0" indent="0" algn="l" rtl="0">
              <a:lnSpc>
                <a:spcPct val="100000"/>
              </a:lnSpc>
              <a:spcBef>
                <a:spcPts val="1000"/>
              </a:spcBef>
              <a:spcAft>
                <a:spcPts val="1000"/>
              </a:spcAft>
              <a:buNone/>
            </a:pPr>
            <a:r>
              <a:rPr lang="en-GB" sz="1400">
                <a:solidFill>
                  <a:srgbClr val="000000"/>
                </a:solidFill>
                <a:latin typeface="Lexend"/>
                <a:ea typeface="Lexend"/>
                <a:cs typeface="Lexend"/>
                <a:sym typeface="Lexend"/>
              </a:rPr>
              <a:t>            </a:t>
            </a:r>
            <a:r>
              <a:rPr lang="en-GB" sz="1400">
                <a:solidFill>
                  <a:schemeClr val="accent5"/>
                </a:solidFill>
                <a:latin typeface="Lexend"/>
                <a:ea typeface="Lexend"/>
                <a:cs typeface="Lexend"/>
                <a:sym typeface="Lexend"/>
              </a:rPr>
              <a:t>7</a:t>
            </a:r>
            <a:r>
              <a:rPr lang="en-GB" sz="1400">
                <a:solidFill>
                  <a:srgbClr val="000000"/>
                </a:solidFill>
                <a:latin typeface="Lexend"/>
                <a:ea typeface="Lexend"/>
                <a:cs typeface="Lexend"/>
                <a:sym typeface="Lexend"/>
              </a:rPr>
              <a:t>.8</a:t>
            </a:r>
            <a:endParaRPr sz="2200">
              <a:solidFill>
                <a:srgbClr val="000000"/>
              </a:solidFill>
              <a:latin typeface="Lexend"/>
              <a:ea typeface="Lexend"/>
              <a:cs typeface="Lexend"/>
              <a:sym typeface="Lexend"/>
            </a:endParaRPr>
          </a:p>
        </p:txBody>
      </p:sp>
      <p:sp>
        <p:nvSpPr>
          <p:cNvPr id="1139" name="Google Shape;1139;p90"/>
          <p:cNvSpPr/>
          <p:nvPr/>
        </p:nvSpPr>
        <p:spPr>
          <a:xfrm>
            <a:off x="650724"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0" name="Google Shape;1140;p90"/>
          <p:cNvSpPr/>
          <p:nvPr/>
        </p:nvSpPr>
        <p:spPr>
          <a:xfrm>
            <a:off x="826818"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1" name="Google Shape;1141;p90"/>
          <p:cNvSpPr/>
          <p:nvPr/>
        </p:nvSpPr>
        <p:spPr>
          <a:xfrm>
            <a:off x="1011324"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2" name="Google Shape;1142;p90"/>
          <p:cNvSpPr/>
          <p:nvPr/>
        </p:nvSpPr>
        <p:spPr>
          <a:xfrm>
            <a:off x="1186555" y="2562679"/>
            <a:ext cx="1782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3" name="Google Shape;1143;p90"/>
          <p:cNvSpPr/>
          <p:nvPr/>
        </p:nvSpPr>
        <p:spPr>
          <a:xfrm>
            <a:off x="1356614" y="2562675"/>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4" name="Google Shape;1144;p90"/>
          <p:cNvSpPr txBox="1"/>
          <p:nvPr/>
        </p:nvSpPr>
        <p:spPr>
          <a:xfrm flipH="1">
            <a:off x="2308575" y="2235051"/>
            <a:ext cx="1860000" cy="124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Waxaa jiray 5 isku dhufasho oo 10 ah oo ka yimid tiirka kow (ones column).</a:t>
            </a:r>
            <a:endParaRPr sz="1800">
              <a:solidFill>
                <a:srgbClr val="000000"/>
              </a:solidFill>
              <a:latin typeface="Lexend"/>
              <a:ea typeface="Lexend"/>
              <a:cs typeface="Lexend"/>
              <a:sym typeface="Lexend"/>
            </a:endParaRPr>
          </a:p>
        </p:txBody>
      </p:sp>
      <p:sp>
        <p:nvSpPr>
          <p:cNvPr id="1145" name="Google Shape;1145;p90"/>
          <p:cNvSpPr txBox="1"/>
          <p:nvPr/>
        </p:nvSpPr>
        <p:spPr>
          <a:xfrm>
            <a:off x="411480" y="4465140"/>
            <a:ext cx="1733400" cy="523200"/>
          </a:xfrm>
          <a:prstGeom prst="rect">
            <a:avLst/>
          </a:prstGeom>
          <a:noFill/>
          <a:ln w="28575" cap="flat" cmpd="sng">
            <a:solidFill>
              <a:srgbClr val="0B5FA5"/>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400">
                <a:solidFill>
                  <a:srgbClr val="000000"/>
                </a:solidFill>
                <a:latin typeface="Lexend"/>
                <a:ea typeface="Lexend"/>
                <a:cs typeface="Lexend"/>
                <a:sym typeface="Lexend"/>
              </a:rPr>
              <a:t>7.8  </a:t>
            </a:r>
            <a:r>
              <a:rPr lang="en-GB" sz="1400">
                <a:solidFill>
                  <a:srgbClr val="000000"/>
                </a:solidFill>
                <a:latin typeface="Lexend"/>
                <a:ea typeface="Lexend"/>
                <a:cs typeface="Lexend"/>
                <a:sym typeface="Lexend"/>
              </a:rPr>
              <a:t>× 10</a:t>
            </a:r>
            <a:r>
              <a:rPr lang="en-GB" sz="1400" baseline="30000">
                <a:solidFill>
                  <a:srgbClr val="000000"/>
                </a:solidFill>
                <a:latin typeface="Lexend"/>
                <a:ea typeface="Lexend"/>
                <a:cs typeface="Lexend"/>
                <a:sym typeface="Lexend"/>
              </a:rPr>
              <a:t>5</a:t>
            </a:r>
            <a:endParaRPr sz="2200">
              <a:solidFill>
                <a:srgbClr val="000000"/>
              </a:solidFill>
              <a:latin typeface="Lexend"/>
              <a:ea typeface="Lexend"/>
              <a:cs typeface="Lexend"/>
              <a:sym typeface="Lexend"/>
            </a:endParaRPr>
          </a:p>
        </p:txBody>
      </p:sp>
      <p:sp>
        <p:nvSpPr>
          <p:cNvPr id="1146" name="Google Shape;1146;p90"/>
          <p:cNvSpPr/>
          <p:nvPr/>
        </p:nvSpPr>
        <p:spPr>
          <a:xfrm>
            <a:off x="4499600" y="1570725"/>
            <a:ext cx="3900900" cy="2871900"/>
          </a:xfrm>
          <a:prstGeom prst="roundRect">
            <a:avLst>
              <a:gd name="adj" fmla="val 16667"/>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47" name="Google Shape;1147;p90"/>
          <p:cNvSpPr txBox="1"/>
          <p:nvPr/>
        </p:nvSpPr>
        <p:spPr>
          <a:xfrm>
            <a:off x="4667400" y="1696200"/>
            <a:ext cx="3982200" cy="2220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400">
                <a:latin typeface="Lexend"/>
                <a:ea typeface="Lexend"/>
                <a:cs typeface="Lexend"/>
                <a:sym typeface="Lexend"/>
              </a:rPr>
              <a:t>92 300 qaabka caadiga ah (standard form).</a:t>
            </a:r>
            <a:r>
              <a:rPr lang="en-GB" sz="1400">
                <a:solidFill>
                  <a:srgbClr val="000000"/>
                </a:solidFill>
                <a:latin typeface="Lexend"/>
                <a:ea typeface="Lexend"/>
                <a:cs typeface="Lexend"/>
                <a:sym typeface="Lexend"/>
              </a:rPr>
              <a:t/>
            </a:r>
            <a:endParaRPr sz="2200">
              <a:solidFill>
                <a:srgbClr val="000000"/>
              </a:solidFill>
              <a:latin typeface="Lexend"/>
              <a:ea typeface="Lexend"/>
              <a:cs typeface="Lexend"/>
              <a:sym typeface="Lexend"/>
            </a:endParaRPr>
          </a:p>
          <a:p>
            <a:pPr marL="0" lvl="0" indent="0" algn="l" rtl="0">
              <a:lnSpc>
                <a:spcPct val="130000"/>
              </a:lnSpc>
              <a:spcBef>
                <a:spcPts val="1000"/>
              </a:spcBef>
              <a:spcAft>
                <a:spcPct val="0"/>
              </a:spcAft>
              <a:buNone/>
            </a:pPr>
            <a:endParaRPr sz="2200">
              <a:latin typeface="Lexend"/>
              <a:ea typeface="Lexend"/>
              <a:cs typeface="Lexend"/>
              <a:sym typeface="Lexend"/>
            </a:endParaRPr>
          </a:p>
          <a:p>
            <a:pPr marL="0" lvl="0" indent="0" algn="l" rtl="0">
              <a:lnSpc>
                <a:spcPct val="100000"/>
              </a:lnSpc>
              <a:spcBef>
                <a:spcPts val="1000"/>
              </a:spcBef>
              <a:spcAft>
                <a:spcPct val="0"/>
              </a:spcAft>
              <a:buNone/>
            </a:pPr>
            <a:r>
              <a:rPr lang="en-GB" sz="1400">
                <a:latin typeface="Lexend"/>
                <a:ea typeface="Lexend"/>
                <a:cs typeface="Lexend"/>
                <a:sym typeface="Lexend"/>
              </a:rPr>
              <a:t> </a:t>
            </a:r>
            <a:r>
              <a:rPr lang="en-GB" sz="1400">
                <a:solidFill>
                  <a:schemeClr val="accent5"/>
                </a:solidFill>
                <a:latin typeface="Lexend"/>
                <a:ea typeface="Lexend"/>
                <a:cs typeface="Lexend"/>
                <a:sym typeface="Lexend"/>
              </a:rPr>
              <a:t>9</a:t>
            </a:r>
            <a:r>
              <a:rPr lang="en-GB" sz="1400">
                <a:solidFill>
                  <a:srgbClr val="000000"/>
                </a:solidFill>
                <a:latin typeface="Lexend"/>
                <a:ea typeface="Lexend"/>
                <a:cs typeface="Lexend"/>
                <a:sym typeface="Lexend"/>
              </a:rPr>
              <a:t>2 300</a:t>
            </a:r>
            <a:endParaRPr sz="2200">
              <a:latin typeface="Lexend"/>
              <a:ea typeface="Lexend"/>
              <a:cs typeface="Lexend"/>
              <a:sym typeface="Lexend"/>
            </a:endParaRPr>
          </a:p>
          <a:p>
            <a:pPr marL="0" lvl="0" indent="0" algn="l" rtl="0">
              <a:lnSpc>
                <a:spcPct val="100000"/>
              </a:lnSpc>
              <a:spcBef>
                <a:spcPts val="1000"/>
              </a:spcBef>
              <a:spcAft>
                <a:spcPts val="1000"/>
              </a:spcAft>
              <a:buNone/>
            </a:pPr>
            <a:r>
              <a:rPr lang="en-GB" sz="1400">
                <a:latin typeface="Lexend"/>
                <a:ea typeface="Lexend"/>
                <a:cs typeface="Lexend"/>
                <a:sym typeface="Lexend"/>
              </a:rPr>
              <a:t>        </a:t>
            </a:r>
            <a:r>
              <a:rPr lang="en-GB" sz="1400">
                <a:solidFill>
                  <a:schemeClr val="accent5"/>
                </a:solidFill>
                <a:latin typeface="Lexend"/>
                <a:ea typeface="Lexend"/>
                <a:cs typeface="Lexend"/>
                <a:sym typeface="Lexend"/>
              </a:rPr>
              <a:t>9</a:t>
            </a:r>
            <a:r>
              <a:rPr lang="en-GB" sz="1400">
                <a:solidFill>
                  <a:srgbClr val="000000"/>
                </a:solidFill>
                <a:latin typeface="Lexend"/>
                <a:ea typeface="Lexend"/>
                <a:cs typeface="Lexend"/>
                <a:sym typeface="Lexend"/>
              </a:rPr>
              <a:t>2.</a:t>
            </a:r>
            <a:r>
              <a:rPr lang="en-GB" sz="1400">
                <a:latin typeface="Lexend"/>
                <a:ea typeface="Lexend"/>
                <a:cs typeface="Lexend"/>
                <a:sym typeface="Lexend"/>
              </a:rPr>
              <a:t>3</a:t>
            </a:r>
            <a:endParaRPr sz="2200">
              <a:solidFill>
                <a:srgbClr val="000000"/>
              </a:solidFill>
              <a:latin typeface="Lexend"/>
              <a:ea typeface="Lexend"/>
              <a:cs typeface="Lexend"/>
              <a:sym typeface="Lexend"/>
            </a:endParaRPr>
          </a:p>
        </p:txBody>
      </p:sp>
      <p:sp>
        <p:nvSpPr>
          <p:cNvPr id="1148" name="Google Shape;1148;p90"/>
          <p:cNvSpPr/>
          <p:nvPr/>
        </p:nvSpPr>
        <p:spPr>
          <a:xfrm>
            <a:off x="4824000" y="2567250"/>
            <a:ext cx="1839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49" name="Google Shape;1149;p90"/>
          <p:cNvSpPr/>
          <p:nvPr/>
        </p:nvSpPr>
        <p:spPr>
          <a:xfrm>
            <a:off x="4995794" y="2567250"/>
            <a:ext cx="1839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50" name="Google Shape;1150;p90"/>
          <p:cNvSpPr/>
          <p:nvPr/>
        </p:nvSpPr>
        <p:spPr>
          <a:xfrm>
            <a:off x="5175794" y="2567250"/>
            <a:ext cx="1839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51" name="Google Shape;1151;p90"/>
          <p:cNvSpPr txBox="1"/>
          <p:nvPr/>
        </p:nvSpPr>
        <p:spPr>
          <a:xfrm flipH="1">
            <a:off x="6423375" y="2235051"/>
            <a:ext cx="1860000" cy="124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000000"/>
                </a:solidFill>
                <a:latin typeface="Lexend"/>
                <a:ea typeface="Lexend"/>
                <a:cs typeface="Lexend"/>
                <a:sym typeface="Lexend"/>
              </a:rPr>
              <a:t>Waxaa jiray 3 isku dhufasho oo 10 ah oo ka yimid tiirka kow (ones column).</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52" name="Google Shape;1152;p90"/>
          <p:cNvSpPr txBox="1"/>
          <p:nvPr/>
        </p:nvSpPr>
        <p:spPr>
          <a:xfrm>
            <a:off x="2400912" y="4465140"/>
            <a:ext cx="1733400" cy="523200"/>
          </a:xfrm>
          <a:prstGeom prst="rect">
            <a:avLst/>
          </a:prstGeom>
          <a:noFill/>
          <a:ln w="28575" cap="flat" cmpd="sng">
            <a:solidFill>
              <a:srgbClr val="0B5FA5"/>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400">
                <a:latin typeface="Lexend"/>
                <a:ea typeface="Lexend"/>
                <a:cs typeface="Lexend"/>
                <a:sym typeface="Lexend"/>
              </a:rPr>
              <a:t>92.3</a:t>
            </a:r>
            <a:r>
              <a:rPr lang="en-GB" sz="1400">
                <a:solidFill>
                  <a:srgbClr val="000000"/>
                </a:solidFill>
                <a:latin typeface="Lexend"/>
                <a:ea typeface="Lexend"/>
                <a:cs typeface="Lexend"/>
                <a:sym typeface="Lexend"/>
              </a:rPr>
              <a:t>  </a:t>
            </a:r>
            <a:r>
              <a:rPr lang="en-GB" sz="1400">
                <a:solidFill>
                  <a:srgbClr val="000000"/>
                </a:solidFill>
                <a:latin typeface="Lexend"/>
                <a:ea typeface="Lexend"/>
                <a:cs typeface="Lexend"/>
                <a:sym typeface="Lexend"/>
              </a:rPr>
              <a:t>× 10</a:t>
            </a:r>
            <a:r>
              <a:rPr lang="en-GB" sz="1400" baseline="30000">
                <a:latin typeface="Lexend"/>
                <a:ea typeface="Lexend"/>
                <a:cs typeface="Lexend"/>
                <a:sym typeface="Lexend"/>
              </a:rPr>
              <a:t>3</a:t>
            </a:r>
            <a:endParaRPr sz="2200">
              <a:solidFill>
                <a:srgbClr val="000000"/>
              </a:solidFill>
              <a:latin typeface="Lexend"/>
              <a:ea typeface="Lexend"/>
              <a:cs typeface="Lexend"/>
              <a:sym typeface="Lexend"/>
            </a:endParaRPr>
          </a:p>
        </p:txBody>
      </p:sp>
      <p:sp>
        <p:nvSpPr>
          <p:cNvPr id="1153" name="TextBox 1152"/>
          <p:cNvSpPr txBox="1"/>
          <p:nvPr/>
        </p:nvSpPr>
        <p:spPr>
          <a:xfrm>
            <a:off x="411480" y="419082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6" name="Shape 1156"/>
        <p:cNvGrpSpPr/>
        <p:nvPr/>
      </p:nvGrpSpPr>
      <p:grpSpPr>
        <a:xfrm>
          <a:off x="0" y="0"/>
          <a:ext cx="0" cy="0"/>
        </a:xfrm>
      </p:grpSpPr>
      <p:sp>
        <p:nvSpPr>
          <p:cNvPr id="1157" name="Google Shape;1157;p91"/>
          <p:cNvSpPr/>
          <p:nvPr/>
        </p:nvSpPr>
        <p:spPr>
          <a:xfrm>
            <a:off x="425375" y="1570725"/>
            <a:ext cx="3900900" cy="2871900"/>
          </a:xfrm>
          <a:prstGeom prst="roundRect">
            <a:avLst>
              <a:gd name="adj" fmla="val 16667"/>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58" name="Google Shape;1158;p91"/>
          <p:cNvSpPr txBox="1"/>
          <p:nvPr>
            <p:ph type="body" idx="1"/>
          </p:nvPr>
        </p:nvSpPr>
        <p:spPr>
          <a:xfrm>
            <a:off x="324000" y="683100"/>
            <a:ext cx="8322300" cy="897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Qaar ka mid ah ardaydu waxay xaliyeen su'aalahan. Sheeg inay sax yihiin iyo in kale oo sharax sababta.</a:t>
            </a:r>
            <a:endParaRPr/>
          </a:p>
        </p:txBody>
      </p:sp>
      <p:sp>
        <p:nvSpPr>
          <p:cNvPr id="1159" name="Google Shape;1159;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U beddelidda qaabka caadiga ah iyo qaabka jaantuska (standard form)</a:t>
            </a:r>
            <a:endParaRPr/>
          </a:p>
        </p:txBody>
      </p:sp>
      <p:sp>
        <p:nvSpPr>
          <p:cNvPr id="1160" name="Google Shape;1160;p91"/>
          <p:cNvSpPr txBox="1"/>
          <p:nvPr/>
        </p:nvSpPr>
        <p:spPr>
          <a:xfrm>
            <a:off x="552600" y="1696200"/>
            <a:ext cx="3982200" cy="2220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100">
                <a:solidFill>
                  <a:srgbClr val="000000"/>
                </a:solidFill>
                <a:latin typeface="Lexend"/>
                <a:ea typeface="Lexend"/>
                <a:cs typeface="Lexend"/>
                <a:sym typeface="Lexend"/>
              </a:rPr>
              <a:t>780 000 oo ku jira qaabka jaantuska (standard form).</a:t>
            </a:r>
            <a:endParaRPr sz="2200">
              <a:solidFill>
                <a:srgbClr val="000000"/>
              </a:solidFill>
              <a:latin typeface="Lexend"/>
              <a:ea typeface="Lexend"/>
              <a:cs typeface="Lexend"/>
              <a:sym typeface="Lexend"/>
            </a:endParaRPr>
          </a:p>
          <a:p>
            <a:pPr marL="0" lvl="0" indent="0" algn="l" rtl="0">
              <a:lnSpc>
                <a:spcPct val="130000"/>
              </a:lnSpc>
              <a:spcBef>
                <a:spcPts val="1000"/>
              </a:spcBef>
              <a:spcAft>
                <a:spcPct val="0"/>
              </a:spcAft>
              <a:buNone/>
            </a:pPr>
            <a:endParaRPr sz="2200">
              <a:latin typeface="Lexend"/>
              <a:ea typeface="Lexend"/>
              <a:cs typeface="Lexend"/>
              <a:sym typeface="Lexend"/>
            </a:endParaRPr>
          </a:p>
          <a:p>
            <a:pPr marL="0" lvl="0" indent="0" algn="l" rtl="0">
              <a:lnSpc>
                <a:spcPct val="100000"/>
              </a:lnSpc>
              <a:spcBef>
                <a:spcPts val="1000"/>
              </a:spcBef>
              <a:spcAft>
                <a:spcPct val="0"/>
              </a:spcAft>
              <a:buNone/>
            </a:pPr>
            <a:r>
              <a:rPr lang="en-GB" sz="1100">
                <a:solidFill>
                  <a:schemeClr val="accent5"/>
                </a:solidFill>
                <a:latin typeface="Lexend"/>
                <a:ea typeface="Lexend"/>
                <a:cs typeface="Lexend"/>
                <a:sym typeface="Lexend"/>
              </a:rPr>
              <a:t>7</a:t>
            </a:r>
            <a:r>
              <a:rPr lang="en-GB" sz="1100">
                <a:solidFill>
                  <a:srgbClr val="000000"/>
                </a:solidFill>
                <a:latin typeface="Lexend"/>
                <a:ea typeface="Lexend"/>
                <a:cs typeface="Lexend"/>
                <a:sym typeface="Lexend"/>
              </a:rPr>
              <a:t>80 000 </a:t>
            </a:r>
            <a:endParaRPr sz="2200">
              <a:solidFill>
                <a:srgbClr val="000000"/>
              </a:solidFill>
              <a:latin typeface="Lexend"/>
              <a:ea typeface="Lexend"/>
              <a:cs typeface="Lexend"/>
              <a:sym typeface="Lexend"/>
            </a:endParaRPr>
          </a:p>
          <a:p>
            <a:pPr marL="0" lvl="0" indent="0" algn="l" rtl="0">
              <a:lnSpc>
                <a:spcPct val="100000"/>
              </a:lnSpc>
              <a:spcBef>
                <a:spcPts val="1000"/>
              </a:spcBef>
              <a:spcAft>
                <a:spcPts val="1000"/>
              </a:spcAft>
              <a:buNone/>
            </a:pPr>
            <a:r>
              <a:rPr lang="en-GB" sz="1100">
                <a:solidFill>
                  <a:srgbClr val="000000"/>
                </a:solidFill>
                <a:latin typeface="Lexend"/>
                <a:ea typeface="Lexend"/>
                <a:cs typeface="Lexend"/>
                <a:sym typeface="Lexend"/>
              </a:rPr>
              <a:t>            </a:t>
            </a:r>
            <a:r>
              <a:rPr lang="en-GB" sz="1100">
                <a:solidFill>
                  <a:schemeClr val="accent5"/>
                </a:solidFill>
                <a:latin typeface="Lexend"/>
                <a:ea typeface="Lexend"/>
                <a:cs typeface="Lexend"/>
                <a:sym typeface="Lexend"/>
              </a:rPr>
              <a:t>7</a:t>
            </a:r>
            <a:r>
              <a:rPr lang="en-GB" sz="1100">
                <a:solidFill>
                  <a:srgbClr val="000000"/>
                </a:solidFill>
                <a:latin typeface="Lexend"/>
                <a:ea typeface="Lexend"/>
                <a:cs typeface="Lexend"/>
                <a:sym typeface="Lexend"/>
              </a:rPr>
              <a:t>.8</a:t>
            </a:r>
            <a:endParaRPr sz="2200">
              <a:solidFill>
                <a:srgbClr val="000000"/>
              </a:solidFill>
              <a:latin typeface="Lexend"/>
              <a:ea typeface="Lexend"/>
              <a:cs typeface="Lexend"/>
              <a:sym typeface="Lexend"/>
            </a:endParaRPr>
          </a:p>
        </p:txBody>
      </p:sp>
      <p:sp>
        <p:nvSpPr>
          <p:cNvPr id="1161" name="Google Shape;1161;p91"/>
          <p:cNvSpPr txBox="1"/>
          <p:nvPr/>
        </p:nvSpPr>
        <p:spPr>
          <a:xfrm flipH="1">
            <a:off x="2308575" y="2235051"/>
            <a:ext cx="1860000" cy="124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Waxaa jiray 5 isku dhufasho oo 10 ah oo laga soo bilaabo tiirka kow (ones column).</a:t>
            </a:r>
            <a:endParaRPr sz="1800">
              <a:solidFill>
                <a:srgbClr val="000000"/>
              </a:solidFill>
              <a:latin typeface="Lexend"/>
              <a:ea typeface="Lexend"/>
              <a:cs typeface="Lexend"/>
              <a:sym typeface="Lexend"/>
            </a:endParaRPr>
          </a:p>
        </p:txBody>
      </p:sp>
      <p:sp>
        <p:nvSpPr>
          <p:cNvPr id="1162" name="Google Shape;1162;p91"/>
          <p:cNvSpPr txBox="1"/>
          <p:nvPr/>
        </p:nvSpPr>
        <p:spPr>
          <a:xfrm>
            <a:off x="1278688" y="3780000"/>
            <a:ext cx="1733400" cy="523200"/>
          </a:xfrm>
          <a:prstGeom prst="rect">
            <a:avLst/>
          </a:prstGeom>
          <a:noFill/>
          <a:ln w="28575" cap="flat" cmpd="sng">
            <a:solidFill>
              <a:srgbClr val="0B5FA5"/>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rgbClr val="000000"/>
                </a:solidFill>
                <a:latin typeface="Lexend"/>
                <a:ea typeface="Lexend"/>
                <a:cs typeface="Lexend"/>
                <a:sym typeface="Lexend"/>
              </a:rPr>
              <a:t>7.8  </a:t>
            </a:r>
            <a:r>
              <a:rPr lang="en-GB" sz="1100">
                <a:solidFill>
                  <a:srgbClr val="000000"/>
                </a:solidFill>
                <a:latin typeface="Lexend"/>
                <a:ea typeface="Lexend"/>
                <a:cs typeface="Lexend"/>
                <a:sym typeface="Lexend"/>
              </a:rPr>
              <a:t>× 10</a:t>
            </a:r>
            <a:r>
              <a:rPr lang="en-GB" sz="1100" baseline="30000">
                <a:solidFill>
                  <a:srgbClr val="000000"/>
                </a:solidFill>
                <a:latin typeface="Lexend"/>
                <a:ea typeface="Lexend"/>
                <a:cs typeface="Lexend"/>
                <a:sym typeface="Lexend"/>
              </a:rPr>
              <a:t>5</a:t>
            </a:r>
            <a:endParaRPr sz="2200">
              <a:solidFill>
                <a:srgbClr val="000000"/>
              </a:solidFill>
              <a:latin typeface="Lexend"/>
              <a:ea typeface="Lexend"/>
              <a:cs typeface="Lexend"/>
              <a:sym typeface="Lexend"/>
            </a:endParaRPr>
          </a:p>
        </p:txBody>
      </p:sp>
      <p:sp>
        <p:nvSpPr>
          <p:cNvPr id="1163" name="Google Shape;1163;p91"/>
          <p:cNvSpPr txBox="1"/>
          <p:nvPr/>
        </p:nvSpPr>
        <p:spPr>
          <a:xfrm>
            <a:off x="4764950" y="1858475"/>
            <a:ext cx="3606300" cy="2630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ct val="0"/>
              </a:spcAft>
              <a:buNone/>
            </a:pPr>
            <a:r>
              <a:rPr lang="en-GB" sz="1100">
                <a:solidFill>
                  <a:schemeClr val="dk1"/>
                </a:solidFill>
                <a:latin typeface="Kalam"/>
                <a:ea typeface="Kalam"/>
                <a:cs typeface="Kalam"/>
                <a:sym typeface="Kalam"/>
              </a:rPr>
              <a:t>Tani waa sax.</a:t>
            </a:r>
            <a:endParaRPr sz="1800">
              <a:solidFill>
                <a:schemeClr val="dk1"/>
              </a:solidFill>
              <a:latin typeface="Kalam"/>
              <a:ea typeface="Kalam"/>
              <a:cs typeface="Kalam"/>
              <a:sym typeface="Kalam"/>
            </a:endParaRPr>
          </a:p>
          <a:p>
            <a:pPr marL="0" lvl="0" indent="0" algn="l" rtl="0">
              <a:lnSpc>
                <a:spcPct val="115000"/>
              </a:lnSpc>
              <a:spcBef>
                <a:spcPts val="1000"/>
              </a:spcBef>
              <a:spcAft>
                <a:spcPct val="0"/>
              </a:spcAft>
              <a:buNone/>
            </a:pPr>
            <a:r>
              <a:rPr lang="en-GB" sz="1100">
                <a:solidFill>
                  <a:schemeClr val="dk1"/>
                </a:solidFill>
                <a:latin typeface="Kalam"/>
                <a:ea typeface="Kalam"/>
                <a:cs typeface="Kalam"/>
                <a:sym typeface="Kalam"/>
              </a:rPr>
              <a:t>Waxay abuureen tiro 7.8 iyagoo isticmaalaya lambarrada 7 iyo 8 kuwaas oo qanciya 1 ≤ A &lt; 10.</a:t>
            </a:r>
            <a:endParaRPr sz="1800">
              <a:solidFill>
                <a:schemeClr val="dk1"/>
              </a:solidFill>
              <a:latin typeface="Kalam"/>
              <a:ea typeface="Kalam"/>
              <a:cs typeface="Kalam"/>
              <a:sym typeface="Kalam"/>
            </a:endParaRPr>
          </a:p>
          <a:p>
            <a:pPr marL="0" lvl="0" indent="0" algn="l" rtl="0">
              <a:lnSpc>
                <a:spcPct val="115000"/>
              </a:lnSpc>
              <a:spcBef>
                <a:spcPts val="1000"/>
              </a:spcBef>
              <a:spcAft>
                <a:spcPts val="1000"/>
              </a:spcAft>
              <a:buNone/>
            </a:pPr>
            <a:r>
              <a:rPr lang="en-GB" sz="1100">
                <a:solidFill>
                  <a:schemeClr val="dk1"/>
                </a:solidFill>
                <a:latin typeface="Kalam"/>
                <a:ea typeface="Kalam"/>
                <a:cs typeface="Kalam"/>
                <a:sym typeface="Kalam"/>
              </a:rPr>
              <a:t>Waxay si sax ah u tiriyeen tirada isku dhufashada 10 si ay 7.8 uga dhigmaan 780 000</a:t>
            </a:r>
            <a:endParaRPr sz="1800">
              <a:solidFill>
                <a:schemeClr val="dk1"/>
              </a:solidFill>
              <a:latin typeface="Kalam"/>
              <a:ea typeface="Kalam"/>
              <a:cs typeface="Kalam"/>
              <a:sym typeface="Kalam"/>
            </a:endParaRPr>
          </a:p>
        </p:txBody>
      </p:sp>
      <p:sp>
        <p:nvSpPr>
          <p:cNvPr id="1164" name="Google Shape;1164;p91"/>
          <p:cNvSpPr/>
          <p:nvPr/>
        </p:nvSpPr>
        <p:spPr>
          <a:xfrm>
            <a:off x="650724"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65" name="Google Shape;1165;p91"/>
          <p:cNvSpPr/>
          <p:nvPr/>
        </p:nvSpPr>
        <p:spPr>
          <a:xfrm>
            <a:off x="826818"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66" name="Google Shape;1166;p91"/>
          <p:cNvSpPr/>
          <p:nvPr/>
        </p:nvSpPr>
        <p:spPr>
          <a:xfrm>
            <a:off x="1011324" y="2567254"/>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67" name="Google Shape;1167;p91"/>
          <p:cNvSpPr/>
          <p:nvPr/>
        </p:nvSpPr>
        <p:spPr>
          <a:xfrm>
            <a:off x="1186555" y="2562679"/>
            <a:ext cx="1782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68" name="Google Shape;1168;p91"/>
          <p:cNvSpPr/>
          <p:nvPr/>
        </p:nvSpPr>
        <p:spPr>
          <a:xfrm>
            <a:off x="1356614" y="2562675"/>
            <a:ext cx="1884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72" name="Shape 1172"/>
        <p:cNvGrpSpPr/>
        <p:nvPr/>
      </p:nvGrpSpPr>
      <p:grpSpPr>
        <a:xfrm>
          <a:off x="0" y="0"/>
          <a:ext cx="0" cy="0"/>
        </a:xfrm>
      </p:grpSpPr>
      <p:sp>
        <p:nvSpPr>
          <p:cNvPr id="1173" name="Google Shape;1173;p92"/>
          <p:cNvSpPr txBox="1"/>
          <p:nvPr>
            <p:ph type="body" idx="1"/>
          </p:nvPr>
        </p:nvSpPr>
        <p:spPr>
          <a:xfrm>
            <a:off x="324000" y="683100"/>
            <a:ext cx="8322300" cy="897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Ardayda qaar ayaa xisaabiyay jawaabaha su'aalahan. Gee inay sax yihiin iyo in kale oo sharax sababta.</a:t>
            </a:r>
            <a:endParaRPr/>
          </a:p>
        </p:txBody>
      </p:sp>
      <p:sp>
        <p:nvSpPr>
          <p:cNvPr id="1174" name="Google Shape;1174;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U beddelidda qaabka caadiga ah iyo qaabka jaantuska (standard form)</a:t>
            </a:r>
            <a:endParaRPr/>
          </a:p>
        </p:txBody>
      </p:sp>
      <p:sp>
        <p:nvSpPr>
          <p:cNvPr id="1175" name="Google Shape;1175;p92"/>
          <p:cNvSpPr/>
          <p:nvPr/>
        </p:nvSpPr>
        <p:spPr>
          <a:xfrm>
            <a:off x="4499600" y="1570725"/>
            <a:ext cx="3900900" cy="2871900"/>
          </a:xfrm>
          <a:prstGeom prst="roundRect">
            <a:avLst>
              <a:gd name="adj" fmla="val 16667"/>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6" name="Google Shape;1176;p92"/>
          <p:cNvSpPr txBox="1"/>
          <p:nvPr/>
        </p:nvSpPr>
        <p:spPr>
          <a:xfrm>
            <a:off x="4667400" y="1696200"/>
            <a:ext cx="3982200" cy="2220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100">
                <a:latin typeface="Lexend"/>
                <a:ea typeface="Lexend"/>
                <a:cs typeface="Lexend"/>
                <a:sym typeface="Lexend"/>
              </a:rPr>
              <a:t>92 300 oo ku jira qaabka jaantuska (standard form).</a:t>
            </a:r>
            <a:r>
              <a:rPr lang="en-GB" sz="1100">
                <a:solidFill>
                  <a:srgbClr val="000000"/>
                </a:solidFill>
                <a:latin typeface="Lexend"/>
                <a:ea typeface="Lexend"/>
                <a:cs typeface="Lexend"/>
                <a:sym typeface="Lexend"/>
              </a:rPr>
              <a:t/>
            </a:r>
            <a:endParaRPr sz="2200">
              <a:solidFill>
                <a:srgbClr val="000000"/>
              </a:solidFill>
              <a:latin typeface="Lexend"/>
              <a:ea typeface="Lexend"/>
              <a:cs typeface="Lexend"/>
              <a:sym typeface="Lexend"/>
            </a:endParaRPr>
          </a:p>
          <a:p>
            <a:pPr marL="0" lvl="0" indent="0" algn="l" rtl="0">
              <a:lnSpc>
                <a:spcPct val="130000"/>
              </a:lnSpc>
              <a:spcBef>
                <a:spcPts val="1000"/>
              </a:spcBef>
              <a:spcAft>
                <a:spcPct val="0"/>
              </a:spcAft>
              <a:buNone/>
            </a:pPr>
            <a:endParaRPr sz="2200">
              <a:latin typeface="Lexend"/>
              <a:ea typeface="Lexend"/>
              <a:cs typeface="Lexend"/>
              <a:sym typeface="Lexend"/>
            </a:endParaRPr>
          </a:p>
          <a:p>
            <a:pPr marL="0" lvl="0" indent="0" algn="l" rtl="0">
              <a:lnSpc>
                <a:spcPct val="100000"/>
              </a:lnSpc>
              <a:spcBef>
                <a:spcPts val="1000"/>
              </a:spcBef>
              <a:spcAft>
                <a:spcPct val="0"/>
              </a:spcAft>
              <a:buNone/>
            </a:pPr>
            <a:r>
              <a:rPr lang="en-GB" sz="1100">
                <a:latin typeface="Lexend"/>
                <a:ea typeface="Lexend"/>
                <a:cs typeface="Lexend"/>
                <a:sym typeface="Lexend"/>
              </a:rPr>
              <a:t> </a:t>
            </a:r>
            <a:r>
              <a:rPr lang="en-GB" sz="1100">
                <a:solidFill>
                  <a:schemeClr val="accent5"/>
                </a:solidFill>
                <a:latin typeface="Lexend"/>
                <a:ea typeface="Lexend"/>
                <a:cs typeface="Lexend"/>
                <a:sym typeface="Lexend"/>
              </a:rPr>
              <a:t>9</a:t>
            </a:r>
            <a:r>
              <a:rPr lang="en-GB" sz="1100">
                <a:solidFill>
                  <a:srgbClr val="000000"/>
                </a:solidFill>
                <a:latin typeface="Lexend"/>
                <a:ea typeface="Lexend"/>
                <a:cs typeface="Lexend"/>
                <a:sym typeface="Lexend"/>
              </a:rPr>
              <a:t>2 300</a:t>
            </a:r>
            <a:endParaRPr sz="2200">
              <a:latin typeface="Lexend"/>
              <a:ea typeface="Lexend"/>
              <a:cs typeface="Lexend"/>
              <a:sym typeface="Lexend"/>
            </a:endParaRPr>
          </a:p>
          <a:p>
            <a:pPr marL="0" lvl="0" indent="0" algn="l" rtl="0">
              <a:lnSpc>
                <a:spcPct val="100000"/>
              </a:lnSpc>
              <a:spcBef>
                <a:spcPts val="1000"/>
              </a:spcBef>
              <a:spcAft>
                <a:spcPts val="1000"/>
              </a:spcAft>
              <a:buNone/>
            </a:pPr>
            <a:r>
              <a:rPr lang="en-GB" sz="1100">
                <a:latin typeface="Lexend"/>
                <a:ea typeface="Lexend"/>
                <a:cs typeface="Lexend"/>
                <a:sym typeface="Lexend"/>
              </a:rPr>
              <a:t>        </a:t>
            </a:r>
            <a:r>
              <a:rPr lang="en-GB" sz="1100">
                <a:solidFill>
                  <a:schemeClr val="accent5"/>
                </a:solidFill>
                <a:latin typeface="Lexend"/>
                <a:ea typeface="Lexend"/>
                <a:cs typeface="Lexend"/>
                <a:sym typeface="Lexend"/>
              </a:rPr>
              <a:t>9</a:t>
            </a:r>
            <a:r>
              <a:rPr lang="en-GB" sz="1100">
                <a:solidFill>
                  <a:srgbClr val="000000"/>
                </a:solidFill>
                <a:latin typeface="Lexend"/>
                <a:ea typeface="Lexend"/>
                <a:cs typeface="Lexend"/>
                <a:sym typeface="Lexend"/>
              </a:rPr>
              <a:t>2.</a:t>
            </a:r>
            <a:r>
              <a:rPr lang="en-GB" sz="1100">
                <a:latin typeface="Lexend"/>
                <a:ea typeface="Lexend"/>
                <a:cs typeface="Lexend"/>
                <a:sym typeface="Lexend"/>
              </a:rPr>
              <a:t>3</a:t>
            </a:r>
            <a:endParaRPr sz="2200">
              <a:solidFill>
                <a:srgbClr val="000000"/>
              </a:solidFill>
              <a:latin typeface="Lexend"/>
              <a:ea typeface="Lexend"/>
              <a:cs typeface="Lexend"/>
              <a:sym typeface="Lexend"/>
            </a:endParaRPr>
          </a:p>
        </p:txBody>
      </p:sp>
      <p:sp>
        <p:nvSpPr>
          <p:cNvPr id="1177" name="Google Shape;1177;p92"/>
          <p:cNvSpPr/>
          <p:nvPr/>
        </p:nvSpPr>
        <p:spPr>
          <a:xfrm>
            <a:off x="4761103" y="2567254"/>
            <a:ext cx="2055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78" name="Google Shape;1178;p92"/>
          <p:cNvSpPr/>
          <p:nvPr/>
        </p:nvSpPr>
        <p:spPr>
          <a:xfrm>
            <a:off x="4953069" y="2567254"/>
            <a:ext cx="2055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79" name="Google Shape;1179;p92"/>
          <p:cNvSpPr/>
          <p:nvPr/>
        </p:nvSpPr>
        <p:spPr>
          <a:xfrm>
            <a:off x="5154203" y="2567254"/>
            <a:ext cx="205500" cy="439500"/>
          </a:xfrm>
          <a:prstGeom prst="arc">
            <a:avLst>
              <a:gd name="adj1" fmla="val 10729459"/>
              <a:gd name="adj2" fmla="val 0"/>
            </a:avLst>
          </a:prstGeom>
          <a:noFill/>
          <a:ln w="19050" cap="flat" cmpd="sng">
            <a:solidFill>
              <a:schemeClr val="accent5"/>
            </a:solidFill>
            <a:prstDash val="solid"/>
            <a:round/>
            <a:headEnd type="triangl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180" name="Google Shape;1180;p92"/>
          <p:cNvSpPr txBox="1"/>
          <p:nvPr/>
        </p:nvSpPr>
        <p:spPr>
          <a:xfrm flipH="1">
            <a:off x="6423375" y="2235051"/>
            <a:ext cx="1860000" cy="124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ct val="0"/>
              </a:spcBef>
              <a:spcAft>
                <a:spcPct val="0"/>
              </a:spcAft>
              <a:buNone/>
            </a:pPr>
            <a:r>
              <a:rPr lang="en-GB" sz="1100">
                <a:solidFill>
                  <a:srgbClr val="000000"/>
                </a:solidFill>
                <a:latin typeface="Lexend"/>
                <a:ea typeface="Lexend"/>
                <a:cs typeface="Lexend"/>
                <a:sym typeface="Lexend"/>
              </a:rPr>
              <a:t>Waxaa jiray 3 isku dhufasho oo 10 ah oo laga soo bilaabo tiirka kow (ones column).</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81" name="Google Shape;1181;p92"/>
          <p:cNvSpPr txBox="1"/>
          <p:nvPr/>
        </p:nvSpPr>
        <p:spPr>
          <a:xfrm>
            <a:off x="5393488" y="3780000"/>
            <a:ext cx="1733400" cy="523200"/>
          </a:xfrm>
          <a:prstGeom prst="rect">
            <a:avLst/>
          </a:prstGeom>
          <a:noFill/>
          <a:ln w="28575" cap="flat" cmpd="sng">
            <a:solidFill>
              <a:srgbClr val="0B5FA5"/>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latin typeface="Lexend"/>
                <a:ea typeface="Lexend"/>
                <a:cs typeface="Lexend"/>
                <a:sym typeface="Lexend"/>
              </a:rPr>
              <a:t>92.3</a:t>
            </a:r>
            <a:r>
              <a:rPr lang="en-GB" sz="1100">
                <a:solidFill>
                  <a:srgbClr val="000000"/>
                </a:solidFill>
                <a:latin typeface="Lexend"/>
                <a:ea typeface="Lexend"/>
                <a:cs typeface="Lexend"/>
                <a:sym typeface="Lexend"/>
              </a:rPr>
              <a:t>  </a:t>
            </a:r>
            <a:r>
              <a:rPr lang="en-GB" sz="1100">
                <a:solidFill>
                  <a:srgbClr val="000000"/>
                </a:solidFill>
                <a:latin typeface="Lexend"/>
                <a:ea typeface="Lexend"/>
                <a:cs typeface="Lexend"/>
                <a:sym typeface="Lexend"/>
              </a:rPr>
              <a:t>× 10</a:t>
            </a:r>
            <a:r>
              <a:rPr lang="en-GB" sz="1100" baseline="30000">
                <a:latin typeface="Lexend"/>
                <a:ea typeface="Lexend"/>
                <a:cs typeface="Lexend"/>
                <a:sym typeface="Lexend"/>
              </a:rPr>
              <a:t>3</a:t>
            </a:r>
            <a:endParaRPr sz="2200">
              <a:solidFill>
                <a:srgbClr val="000000"/>
              </a:solidFill>
              <a:latin typeface="Lexend"/>
              <a:ea typeface="Lexend"/>
              <a:cs typeface="Lexend"/>
              <a:sym typeface="Lexend"/>
            </a:endParaRPr>
          </a:p>
        </p:txBody>
      </p:sp>
      <p:sp>
        <p:nvSpPr>
          <p:cNvPr id="1182" name="Google Shape;1182;p92"/>
          <p:cNvSpPr txBox="1"/>
          <p:nvPr/>
        </p:nvSpPr>
        <p:spPr>
          <a:xfrm>
            <a:off x="514000" y="1691625"/>
            <a:ext cx="3606300" cy="2630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ct val="0"/>
              </a:spcAft>
              <a:buNone/>
            </a:pPr>
            <a:r>
              <a:rPr lang="en-GB" sz="1100">
                <a:solidFill>
                  <a:schemeClr val="dk1"/>
                </a:solidFill>
                <a:latin typeface="Kalam"/>
                <a:ea typeface="Kalam"/>
                <a:cs typeface="Kalam"/>
                <a:sym typeface="Kalam"/>
              </a:rPr>
              <a:t>Tani waa qalad.</a:t>
            </a:r>
            <a:endParaRPr sz="1800">
              <a:solidFill>
                <a:schemeClr val="dk1"/>
              </a:solidFill>
              <a:latin typeface="Kalam"/>
              <a:ea typeface="Kalam"/>
              <a:cs typeface="Kalam"/>
              <a:sym typeface="Kalam"/>
            </a:endParaRPr>
          </a:p>
          <a:p>
            <a:pPr marL="0" lvl="0" indent="0" algn="l" rtl="0">
              <a:lnSpc>
                <a:spcPct val="115000"/>
              </a:lnSpc>
              <a:spcBef>
                <a:spcPts val="1000"/>
              </a:spcBef>
              <a:spcAft>
                <a:spcPct val="0"/>
              </a:spcAft>
              <a:buNone/>
            </a:pPr>
            <a:r>
              <a:rPr lang="en-GB" sz="1100">
                <a:solidFill>
                  <a:schemeClr val="dk1"/>
                </a:solidFill>
                <a:latin typeface="Kalam"/>
                <a:ea typeface="Kalam"/>
                <a:cs typeface="Kalam"/>
                <a:sym typeface="Kalam"/>
              </a:rPr>
              <a:t>Waxay abuureen tiro 92.3 iyagoo isticmaalaya lambarrada 9, 2 iyo 3 kuwaas oo aan qancin 1 ≤ A &lt; 10.</a:t>
            </a:r>
            <a:endParaRPr sz="1800">
              <a:solidFill>
                <a:schemeClr val="dk1"/>
              </a:solidFill>
              <a:latin typeface="Kalam"/>
              <a:ea typeface="Kalam"/>
              <a:cs typeface="Kalam"/>
              <a:sym typeface="Kalam"/>
            </a:endParaRPr>
          </a:p>
          <a:p>
            <a:pPr marL="0" lvl="0" indent="0" algn="l" rtl="0">
              <a:lnSpc>
                <a:spcPct val="115000"/>
              </a:lnSpc>
              <a:spcBef>
                <a:spcPts val="1000"/>
              </a:spcBef>
              <a:spcAft>
                <a:spcPts val="1000"/>
              </a:spcAft>
              <a:buNone/>
            </a:pPr>
            <a:r>
              <a:rPr lang="en-GB" sz="1100">
                <a:solidFill>
                  <a:schemeClr val="dk1"/>
                </a:solidFill>
                <a:latin typeface="Kalam"/>
                <a:ea typeface="Kalam"/>
                <a:cs typeface="Kalam"/>
                <a:sym typeface="Kalam"/>
              </a:rPr>
              <a:t>Waxay tiriyeen tirada isku dhufashada 10 si ay 92.3 uga dhigmaan 92 300</a:t>
            </a:r>
            <a:endParaRPr sz="1800">
              <a:solidFill>
                <a:schemeClr val="dk1"/>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86" name="Shape 1186"/>
        <p:cNvGrpSpPr/>
        <p:nvPr/>
      </p:nvGrpSpPr>
      <p:grpSpPr>
        <a:xfrm>
          <a:off x="0" y="0"/>
          <a:ext cx="0" cy="0"/>
        </a:xfrm>
      </p:grpSpPr>
      <p:sp>
        <p:nvSpPr>
          <p:cNvPr id="1187" name="Google Shape;1187;p9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U beddelidda qaabka caadiga ah iyo qaabka jaantuska (standard form)</a:t>
            </a:r>
            <a:endParaRPr/>
          </a:p>
        </p:txBody>
      </p:sp>
      <p:sp>
        <p:nvSpPr>
          <p:cNvPr id="1188" name="Google Shape;1188;p93"/>
          <p:cNvSpPr txBox="1"/>
          <p:nvPr/>
        </p:nvSpPr>
        <p:spPr>
          <a:xfrm>
            <a:off x="401350" y="1087125"/>
            <a:ext cx="8060100" cy="3597300"/>
          </a:xfrm>
          <a:prstGeom prst="rect">
            <a:avLst/>
          </a:prstGeom>
          <a:noFill/>
          <a:ln>
            <a:noFill/>
          </a:ln>
        </p:spPr>
        <p:txBody>
          <a:bodyPr spcFirstLastPara="1" wrap="square" lIns="91425" tIns="91425" rIns="91425" bIns="91425" anchor="t" anchorCtr="0">
            <a:normAutofit/>
          </a:bodyPr>
          <a:lstStyle/>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0.000 000 263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652 000 000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0.005 63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892 000 000 000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0.000 000 000 000 000 3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30 004 000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0.000 300 4</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p:txBody>
      </p:sp>
      <p:sp>
        <p:nvSpPr>
          <p:cNvPr id="1189" name="Google Shape;1189;p93"/>
          <p:cNvSpPr txBox="1"/>
          <p:nvPr/>
        </p:nvSpPr>
        <p:spPr>
          <a:xfrm>
            <a:off x="324000" y="659100"/>
            <a:ext cx="7613700" cy="382800"/>
          </a:xfrm>
          <a:prstGeom prst="rect">
            <a:avLst/>
          </a:prstGeom>
          <a:noFill/>
          <a:ln>
            <a:noFill/>
          </a:ln>
        </p:spPr>
        <p:txBody>
          <a:bodyPr spcFirstLastPara="1" wrap="square" lIns="91425" tIns="91425" rIns="91425" bIns="91425" anchor="t" anchorCtr="0">
            <a:normAutofit/>
          </a:bodyPr>
          <a:lstStyle/>
          <a:p>
            <a:pPr marL="457200" lvl="0" indent="-368300" algn="l" rtl="0">
              <a:spcBef>
                <a:spcPct val="0"/>
              </a:spcBef>
              <a:spcAft>
                <a:spcPct val="0"/>
              </a:spcAft>
              <a:buClr>
                <a:schemeClr val="dk1"/>
              </a:buClr>
              <a:buSzPts val="2200"/>
              <a:buFont typeface="Lexend"/>
              <a:buAutoNum type="arabicParenR"/>
            </a:pPr>
            <a:r>
              <a:rPr lang="en-GB" sz="1800">
                <a:solidFill>
                  <a:schemeClr val="dk1"/>
                </a:solidFill>
                <a:latin typeface="Lexend"/>
                <a:ea typeface="Lexend"/>
                <a:cs typeface="Lexend"/>
                <a:sym typeface="Lexend"/>
              </a:rPr>
              <a:t>U beddel kuwan soo socda qaabka jaantuska (standard form).</a:t>
            </a:r>
            <a:endParaRPr sz="2200">
              <a:solidFill>
                <a:schemeClr val="dk1"/>
              </a:solidFill>
              <a:latin typeface="Lexend"/>
              <a:ea typeface="Lexend"/>
              <a:cs typeface="Lexend"/>
              <a:sym typeface="Lexend"/>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3" name="Shape 1193"/>
        <p:cNvGrpSpPr/>
        <p:nvPr/>
      </p:nvGrpSpPr>
      <p:grpSpPr>
        <a:xfrm>
          <a:off x="0" y="0"/>
          <a:ext cx="0" cy="0"/>
        </a:xfrm>
      </p:grpSpPr>
      <p:sp>
        <p:nvSpPr>
          <p:cNvPr id="1194" name="Google Shape;1194;p9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U beddelidda qaabka caadiga ah iyo qaabka jaantuska (standard form)</a:t>
            </a:r>
            <a:endParaRPr/>
          </a:p>
        </p:txBody>
      </p:sp>
      <p:sp>
        <p:nvSpPr>
          <p:cNvPr id="1195" name="Google Shape;1195;p94"/>
          <p:cNvSpPr txBox="1"/>
          <p:nvPr/>
        </p:nvSpPr>
        <p:spPr>
          <a:xfrm>
            <a:off x="401350" y="782325"/>
            <a:ext cx="8060100" cy="3597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2) U beddel kuwan soo socda tirooyinka caadiga ah (ordinary numbers).</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2.31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4</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6.153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 </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9.1565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−6</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2.48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2.48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3.0065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−9</a:t>
            </a:r>
            <a:endParaRPr sz="2200">
              <a:solidFill>
                <a:schemeClr val="dk1"/>
              </a:solidFill>
              <a:latin typeface="Lexend"/>
              <a:ea typeface="Lexend"/>
              <a:cs typeface="Lexend"/>
              <a:sym typeface="Lexend"/>
            </a:endParaRPr>
          </a:p>
          <a:p>
            <a:pPr marL="0" lvl="0" indent="0" algn="l" rtl="0">
              <a:spcBef>
                <a:spcPts val="1000"/>
              </a:spcBef>
              <a:spcAft>
                <a:spcPct val="0"/>
              </a:spcAft>
              <a:buNone/>
            </a:pPr>
            <a:endParaRPr sz="2200">
              <a:solidFill>
                <a:schemeClr val="dk1"/>
              </a:solidFill>
              <a:latin typeface="Lexend"/>
              <a:ea typeface="Lexend"/>
              <a:cs typeface="Lexend"/>
              <a:sym typeface="Lexend"/>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9" name="Shape 1199"/>
        <p:cNvGrpSpPr/>
        <p:nvPr/>
      </p:nvGrpSpPr>
      <p:grpSpPr>
        <a:xfrm>
          <a:off x="0" y="0"/>
          <a:ext cx="0" cy="0"/>
        </a:xfrm>
      </p:grpSpPr>
      <p:sp>
        <p:nvSpPr>
          <p:cNvPr id="1200" name="Google Shape;1200;p9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U beddelidda qaabka caadiga ah iyo qaabka jaantuska (standard form)</a:t>
            </a:r>
            <a:endParaRPr/>
          </a:p>
        </p:txBody>
      </p:sp>
      <p:sp>
        <p:nvSpPr>
          <p:cNvPr id="1201" name="Google Shape;1201;p95"/>
          <p:cNvSpPr txBox="1"/>
          <p:nvPr/>
        </p:nvSpPr>
        <p:spPr>
          <a:xfrm>
            <a:off x="342775" y="741750"/>
            <a:ext cx="7208100" cy="3597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3) Microchip-ku wuxuu leeyahay ballac dhan 2 × 10−6 m. Ku qor tiro caadi ah (ordinary number) oo ku jirta cm.</a:t>
            </a:r>
            <a:r>
              <a:rPr lang="en-GB" sz="1800">
                <a:solidFill>
                  <a:schemeClr val="dk1"/>
                </a:solidFill>
                <a:latin typeface="Lexend"/>
                <a:ea typeface="Lexend"/>
                <a:cs typeface="Lexend"/>
                <a:sym typeface="Lexend"/>
              </a:rPr>
              <a:t/>
            </a:r>
            <a:r>
              <a:rPr lang="en-GB" sz="1800" baseline="300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4) Mars waxay u jirtaa Dhulka qiyaastii 225 milyan km. Ku qor qaabka jaantuska (standard form) oo ku jirta m.</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5) Gacan-wareega (radius) atamka waa qiyaastii</a:t>
            </a:r>
            <a:endParaRPr sz="22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1 × 10−10 m. Ku qor tiro caadi ah (ordinary number) oo ku jirta mm.</a:t>
            </a:r>
            <a:r>
              <a:rPr lang="en-GB" sz="1800">
                <a:solidFill>
                  <a:schemeClr val="dk1"/>
                </a:solidFill>
                <a:latin typeface="Lexend"/>
                <a:ea typeface="Lexend"/>
                <a:cs typeface="Lexend"/>
                <a:sym typeface="Lexend"/>
              </a:rPr>
              <a:t/>
            </a:r>
            <a:r>
              <a:rPr lang="en-GB" sz="1800" baseline="300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202" name="Google Shape;1202;p95"/>
          <p:cNvPicPr preferRelativeResize="0"/>
          <p:nvPr/>
        </p:nvPicPr>
        <p:blipFill>
          <a:blip r:embed="rId3">
            <a:alphaModFix/>
          </a:blip>
          <a:stretch>
            <a:fillRect/>
          </a:stretch>
        </p:blipFill>
        <p:spPr>
          <a:xfrm>
            <a:off x="7561098" y="3340323"/>
            <a:ext cx="998726" cy="998726"/>
          </a:xfrm>
          <a:prstGeom prst="rect">
            <a:avLst/>
          </a:prstGeom>
          <a:noFill/>
          <a:ln>
            <a:noFill/>
          </a:ln>
        </p:spPr>
      </p:pic>
      <p:pic>
        <p:nvPicPr>
          <p:cNvPr id="1203" name="Google Shape;1203;p95"/>
          <p:cNvPicPr preferRelativeResize="0"/>
          <p:nvPr/>
        </p:nvPicPr>
        <p:blipFill>
          <a:blip r:embed="rId4">
            <a:alphaModFix/>
          </a:blip>
          <a:stretch>
            <a:fillRect/>
          </a:stretch>
        </p:blipFill>
        <p:spPr>
          <a:xfrm>
            <a:off x="7389500" y="741750"/>
            <a:ext cx="1341900" cy="1248574"/>
          </a:xfrm>
          <a:prstGeom prst="rect">
            <a:avLst/>
          </a:prstGeom>
          <a:noFill/>
          <a:ln>
            <a:noFill/>
          </a:ln>
        </p:spPr>
      </p:pic>
      <p:pic>
        <p:nvPicPr>
          <p:cNvPr id="1204" name="Google Shape;1204;p95"/>
          <p:cNvPicPr preferRelativeResize="0"/>
          <p:nvPr/>
        </p:nvPicPr>
        <p:blipFill>
          <a:blip r:embed="rId5">
            <a:alphaModFix/>
          </a:blip>
          <a:stretch>
            <a:fillRect/>
          </a:stretch>
        </p:blipFill>
        <p:spPr>
          <a:xfrm>
            <a:off x="7533550" y="2072375"/>
            <a:ext cx="998726" cy="998726"/>
          </a:xfrm>
          <a:prstGeom prst="rect">
            <a:avLst/>
          </a:prstGeom>
          <a:noFill/>
          <a:ln>
            <a:noFill/>
          </a:ln>
        </p:spPr>
      </p:pic>
    </p:spTree>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08" name="Shape 1208"/>
        <p:cNvGrpSpPr/>
        <p:nvPr/>
      </p:nvGrpSpPr>
      <p:grpSpPr>
        <a:xfrm>
          <a:off x="0" y="0"/>
          <a:ext cx="0" cy="0"/>
        </a:xfrm>
      </p:grpSpPr>
      <p:sp>
        <p:nvSpPr>
          <p:cNvPr id="1209" name="Google Shape;1209;p9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Beddelka qaabka caadiga ah iyo qaabka caadiga ah (standard form)</a:t>
            </a:r>
            <a:endParaRPr/>
          </a:p>
        </p:txBody>
      </p:sp>
      <p:sp>
        <p:nvSpPr>
          <p:cNvPr id="1210" name="Google Shape;1210;p96"/>
          <p:cNvSpPr txBox="1"/>
          <p:nvPr/>
        </p:nvSpPr>
        <p:spPr>
          <a:xfrm>
            <a:off x="401350" y="782325"/>
            <a:ext cx="8060100" cy="3597300"/>
          </a:xfrm>
          <a:prstGeom prst="rect">
            <a:avLst/>
          </a:prstGeom>
          <a:noFill/>
          <a:ln>
            <a:noFill/>
          </a:ln>
        </p:spPr>
        <p:txBody>
          <a:bodyPr spcFirstLastPara="1" wrap="square" lIns="91425" tIns="91425" rIns="91425" bIns="91425" anchor="t" anchorCtr="0">
            <a:normAutofit/>
          </a:bodyPr>
          <a:lstStyle/>
          <a:p>
            <a:pPr marL="457200" lvl="0" indent="-368300" algn="l" rtl="0">
              <a:spcBef>
                <a:spcPct val="0"/>
              </a:spcBef>
              <a:spcAft>
                <a:spcPct val="0"/>
              </a:spcAft>
              <a:buClr>
                <a:schemeClr val="dk1"/>
              </a:buClr>
              <a:buSzPts val="2200"/>
              <a:buFont typeface="Lexend"/>
              <a:buAutoNum type="arabicParenR"/>
            </a:pPr>
            <a:r>
              <a:rPr lang="en-GB" sz="1800">
                <a:solidFill>
                  <a:schemeClr val="dk1"/>
                </a:solidFill>
                <a:latin typeface="Lexend"/>
                <a:ea typeface="Lexend"/>
                <a:cs typeface="Lexend"/>
                <a:sym typeface="Lexend"/>
              </a:rPr>
              <a:t>U beddel kuwan soo socda qaabka caadiga ah (standard form):</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0.000 000 263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652 000 000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0.005 63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892 000 000 000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0.000 000 000 000 000 3</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30 004 000</a:t>
            </a:r>
            <a:endParaRPr sz="2200">
              <a:solidFill>
                <a:schemeClr val="dk1"/>
              </a:solidFill>
              <a:latin typeface="Lexend"/>
              <a:ea typeface="Lexend"/>
              <a:cs typeface="Lexend"/>
              <a:sym typeface="Lexend"/>
            </a:endParaRPr>
          </a:p>
          <a:p>
            <a:pPr marL="457200" lvl="0" indent="-368300" algn="l" rtl="0">
              <a:lnSpc>
                <a:spcPct val="15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0.000 300 4</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p:txBody>
      </p:sp>
      <p:sp>
        <p:nvSpPr>
          <p:cNvPr id="1211" name="Google Shape;1211;p96"/>
          <p:cNvSpPr txBox="1"/>
          <p:nvPr/>
        </p:nvSpPr>
        <p:spPr>
          <a:xfrm>
            <a:off x="2751950" y="113600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2.63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−7</a:t>
            </a:r>
            <a:endParaRPr sz="1900">
              <a:latin typeface="Kalam"/>
              <a:ea typeface="Kalam"/>
              <a:cs typeface="Kalam"/>
              <a:sym typeface="Kalam"/>
            </a:endParaRPr>
          </a:p>
        </p:txBody>
      </p:sp>
      <p:sp>
        <p:nvSpPr>
          <p:cNvPr id="1212" name="Google Shape;1212;p96"/>
          <p:cNvSpPr txBox="1"/>
          <p:nvPr/>
        </p:nvSpPr>
        <p:spPr>
          <a:xfrm>
            <a:off x="2523350" y="159320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6.52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8</a:t>
            </a:r>
            <a:endParaRPr sz="1900">
              <a:latin typeface="Kalam"/>
              <a:ea typeface="Kalam"/>
              <a:cs typeface="Kalam"/>
              <a:sym typeface="Kalam"/>
            </a:endParaRPr>
          </a:p>
        </p:txBody>
      </p:sp>
      <p:sp>
        <p:nvSpPr>
          <p:cNvPr id="1213" name="Google Shape;1213;p96"/>
          <p:cNvSpPr txBox="1"/>
          <p:nvPr/>
        </p:nvSpPr>
        <p:spPr>
          <a:xfrm>
            <a:off x="2066150" y="212660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5.63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−3</a:t>
            </a:r>
            <a:endParaRPr sz="1900">
              <a:latin typeface="Kalam"/>
              <a:ea typeface="Kalam"/>
              <a:cs typeface="Kalam"/>
              <a:sym typeface="Kalam"/>
            </a:endParaRPr>
          </a:p>
        </p:txBody>
      </p:sp>
      <p:sp>
        <p:nvSpPr>
          <p:cNvPr id="1214" name="Google Shape;1214;p96"/>
          <p:cNvSpPr txBox="1"/>
          <p:nvPr/>
        </p:nvSpPr>
        <p:spPr>
          <a:xfrm>
            <a:off x="3177595" y="2606339"/>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8.92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11</a:t>
            </a:r>
            <a:endParaRPr sz="1900">
              <a:latin typeface="Kalam"/>
              <a:ea typeface="Kalam"/>
              <a:cs typeface="Kalam"/>
              <a:sym typeface="Kalam"/>
            </a:endParaRPr>
          </a:p>
        </p:txBody>
      </p:sp>
      <p:sp>
        <p:nvSpPr>
          <p:cNvPr id="1215" name="Google Shape;1215;p96"/>
          <p:cNvSpPr txBox="1"/>
          <p:nvPr/>
        </p:nvSpPr>
        <p:spPr>
          <a:xfrm>
            <a:off x="4091995" y="3139739"/>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3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−16</a:t>
            </a:r>
            <a:endParaRPr sz="1900">
              <a:latin typeface="Kalam"/>
              <a:ea typeface="Kalam"/>
              <a:cs typeface="Kalam"/>
              <a:sym typeface="Kalam"/>
            </a:endParaRPr>
          </a:p>
        </p:txBody>
      </p:sp>
      <p:sp>
        <p:nvSpPr>
          <p:cNvPr id="1216" name="Google Shape;1216;p96"/>
          <p:cNvSpPr txBox="1"/>
          <p:nvPr/>
        </p:nvSpPr>
        <p:spPr>
          <a:xfrm>
            <a:off x="2415602" y="3596950"/>
            <a:ext cx="28587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3.000 4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7</a:t>
            </a:r>
            <a:endParaRPr sz="1900">
              <a:latin typeface="Kalam"/>
              <a:ea typeface="Kalam"/>
              <a:cs typeface="Kalam"/>
              <a:sym typeface="Kalam"/>
            </a:endParaRPr>
          </a:p>
        </p:txBody>
      </p:sp>
      <p:sp>
        <p:nvSpPr>
          <p:cNvPr id="1217" name="Google Shape;1217;p96"/>
          <p:cNvSpPr txBox="1"/>
          <p:nvPr/>
        </p:nvSpPr>
        <p:spPr>
          <a:xfrm>
            <a:off x="2187002" y="4130350"/>
            <a:ext cx="24846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 3.004 </a:t>
            </a:r>
            <a:r>
              <a:rPr lang="en-GB" sz="1100">
                <a:solidFill>
                  <a:schemeClr val="dk1"/>
                </a:solidFill>
                <a:latin typeface="Kalam"/>
                <a:ea typeface="Kalam"/>
                <a:cs typeface="Kalam"/>
                <a:sym typeface="Kalam"/>
              </a:rPr>
              <a:t>× 10</a:t>
            </a:r>
            <a:r>
              <a:rPr lang="en-GB" sz="1100" baseline="30000">
                <a:solidFill>
                  <a:schemeClr val="dk1"/>
                </a:solidFill>
                <a:latin typeface="Kalam"/>
                <a:ea typeface="Kalam"/>
                <a:cs typeface="Kalam"/>
                <a:sym typeface="Kalam"/>
              </a:rPr>
              <a:t>−4</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1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21" name="Shape 1221"/>
        <p:cNvGrpSpPr/>
        <p:nvPr/>
      </p:nvGrpSpPr>
      <p:grpSpPr>
        <a:xfrm>
          <a:off x="0" y="0"/>
          <a:ext cx="0" cy="0"/>
        </a:xfrm>
      </p:grpSpPr>
      <p:sp>
        <p:nvSpPr>
          <p:cNvPr id="1222" name="Google Shape;1222;p9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Beddelka qaabka caadiga ah iyo qaabka caadiga ah (standard form)</a:t>
            </a:r>
            <a:endParaRPr/>
          </a:p>
        </p:txBody>
      </p:sp>
      <p:sp>
        <p:nvSpPr>
          <p:cNvPr id="1223" name="Google Shape;1223;p97"/>
          <p:cNvSpPr txBox="1"/>
          <p:nvPr/>
        </p:nvSpPr>
        <p:spPr>
          <a:xfrm>
            <a:off x="401350" y="782325"/>
            <a:ext cx="8060100" cy="3597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2) U beddel kuwan soo socda tiro caadi ah:</a:t>
            </a:r>
            <a:endParaRPr sz="2200">
              <a:solidFill>
                <a:schemeClr val="dk1"/>
              </a:solidFill>
              <a:latin typeface="Lexend"/>
              <a:ea typeface="Lexend"/>
              <a:cs typeface="Lexend"/>
              <a:sym typeface="Lexend"/>
            </a:endParaRPr>
          </a:p>
          <a:p>
            <a:pPr marL="457200" lvl="0" indent="-368300" algn="l" rtl="0">
              <a:lnSpc>
                <a:spcPct val="130000"/>
              </a:lnSpc>
              <a:spcBef>
                <a:spcPct val="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2.31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4</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6.153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 </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9.1565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−6</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2.48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2.48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marL="457200" lvl="0" indent="-368300" algn="l" rtl="0">
              <a:lnSpc>
                <a:spcPct val="130000"/>
              </a:lnSpc>
              <a:spcBef>
                <a:spcPts val="1000"/>
              </a:spcBef>
              <a:spcAft>
                <a:spcPct val="0"/>
              </a:spcAft>
              <a:buClr>
                <a:schemeClr val="dk1"/>
              </a:buClr>
              <a:buSzPts val="2200"/>
              <a:buFont typeface="Lexend"/>
              <a:buAutoNum type="alphaLcParenR"/>
            </a:pPr>
            <a:r>
              <a:rPr lang="en-GB" sz="1800">
                <a:solidFill>
                  <a:schemeClr val="dk1"/>
                </a:solidFill>
                <a:latin typeface="Lexend"/>
                <a:ea typeface="Lexend"/>
                <a:cs typeface="Lexend"/>
                <a:sym typeface="Lexend"/>
              </a:rPr>
              <a:t>3.0065  </a:t>
            </a:r>
            <a:r>
              <a:rPr lang="en-GB" sz="1800">
                <a:solidFill>
                  <a:schemeClr val="dk1"/>
                </a:solidFill>
                <a:latin typeface="Lexend"/>
                <a:ea typeface="Lexend"/>
                <a:cs typeface="Lexend"/>
                <a:sym typeface="Lexend"/>
              </a:rPr>
              <a:t>× 10</a:t>
            </a:r>
            <a:r>
              <a:rPr lang="en-GB" sz="1800" baseline="30000">
                <a:solidFill>
                  <a:schemeClr val="dk1"/>
                </a:solidFill>
                <a:latin typeface="Lexend"/>
                <a:ea typeface="Lexend"/>
                <a:cs typeface="Lexend"/>
                <a:sym typeface="Lexend"/>
              </a:rPr>
              <a:t>−9</a:t>
            </a:r>
            <a:endParaRPr sz="2200">
              <a:solidFill>
                <a:schemeClr val="dk1"/>
              </a:solidFill>
              <a:latin typeface="Lexend"/>
              <a:ea typeface="Lexend"/>
              <a:cs typeface="Lexend"/>
              <a:sym typeface="Lexend"/>
            </a:endParaRPr>
          </a:p>
          <a:p>
            <a:pPr marL="0" lvl="0" indent="0" algn="l" rtl="0">
              <a:spcBef>
                <a:spcPts val="1000"/>
              </a:spcBef>
              <a:spcAft>
                <a:spcPct val="0"/>
              </a:spcAft>
              <a:buNone/>
            </a:pPr>
            <a:endParaRPr sz="2200">
              <a:solidFill>
                <a:schemeClr val="dk1"/>
              </a:solidFill>
              <a:latin typeface="Lexend"/>
              <a:ea typeface="Lexend"/>
              <a:cs typeface="Lexend"/>
              <a:sym typeface="Lexend"/>
            </a:endParaRPr>
          </a:p>
        </p:txBody>
      </p:sp>
      <p:sp>
        <p:nvSpPr>
          <p:cNvPr id="1224" name="Google Shape;1224;p97"/>
          <p:cNvSpPr txBox="1"/>
          <p:nvPr/>
        </p:nvSpPr>
        <p:spPr>
          <a:xfrm>
            <a:off x="2572225" y="1135125"/>
            <a:ext cx="29802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23 100</a:t>
            </a:r>
            <a:endParaRPr sz="1900">
              <a:latin typeface="Kalam"/>
              <a:ea typeface="Kalam"/>
              <a:cs typeface="Kalam"/>
              <a:sym typeface="Kalam"/>
            </a:endParaRPr>
          </a:p>
        </p:txBody>
      </p:sp>
      <p:sp>
        <p:nvSpPr>
          <p:cNvPr id="1225" name="Google Shape;1225;p97"/>
          <p:cNvSpPr txBox="1"/>
          <p:nvPr/>
        </p:nvSpPr>
        <p:spPr>
          <a:xfrm>
            <a:off x="2629800" y="1696200"/>
            <a:ext cx="28371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0.000 061 53</a:t>
            </a:r>
            <a:endParaRPr sz="1900">
              <a:latin typeface="Kalam"/>
              <a:ea typeface="Kalam"/>
              <a:cs typeface="Kalam"/>
              <a:sym typeface="Kalam"/>
            </a:endParaRPr>
          </a:p>
        </p:txBody>
      </p:sp>
      <p:sp>
        <p:nvSpPr>
          <p:cNvPr id="1226" name="Google Shape;1226;p97"/>
          <p:cNvSpPr txBox="1"/>
          <p:nvPr/>
        </p:nvSpPr>
        <p:spPr>
          <a:xfrm>
            <a:off x="2751950" y="2279000"/>
            <a:ext cx="32511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0.000 009 156 5</a:t>
            </a:r>
            <a:endParaRPr sz="1900">
              <a:latin typeface="Kalam"/>
              <a:ea typeface="Kalam"/>
              <a:cs typeface="Kalam"/>
              <a:sym typeface="Kalam"/>
            </a:endParaRPr>
          </a:p>
        </p:txBody>
      </p:sp>
      <p:sp>
        <p:nvSpPr>
          <p:cNvPr id="1227" name="Google Shape;1227;p97"/>
          <p:cNvSpPr txBox="1"/>
          <p:nvPr/>
        </p:nvSpPr>
        <p:spPr>
          <a:xfrm>
            <a:off x="2572228" y="2802200"/>
            <a:ext cx="31788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248 000</a:t>
            </a:r>
            <a:endParaRPr sz="1900">
              <a:latin typeface="Kalam"/>
              <a:ea typeface="Kalam"/>
              <a:cs typeface="Kalam"/>
              <a:sym typeface="Kalam"/>
            </a:endParaRPr>
          </a:p>
        </p:txBody>
      </p:sp>
      <p:sp>
        <p:nvSpPr>
          <p:cNvPr id="1228" name="Google Shape;1228;p97"/>
          <p:cNvSpPr txBox="1"/>
          <p:nvPr/>
        </p:nvSpPr>
        <p:spPr>
          <a:xfrm>
            <a:off x="2539253" y="3355200"/>
            <a:ext cx="31788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0.000 024 8</a:t>
            </a:r>
            <a:endParaRPr sz="1900">
              <a:latin typeface="Kalam"/>
              <a:ea typeface="Kalam"/>
              <a:cs typeface="Kalam"/>
              <a:sym typeface="Kalam"/>
            </a:endParaRPr>
          </a:p>
        </p:txBody>
      </p:sp>
      <p:sp>
        <p:nvSpPr>
          <p:cNvPr id="1229" name="Google Shape;1229;p97"/>
          <p:cNvSpPr txBox="1"/>
          <p:nvPr/>
        </p:nvSpPr>
        <p:spPr>
          <a:xfrm>
            <a:off x="2831953" y="3908200"/>
            <a:ext cx="3198900" cy="523200"/>
          </a:xfrm>
          <a:prstGeom prst="rect">
            <a:avLst/>
          </a:prstGeom>
          <a:noFill/>
          <a:ln>
            <a:noFill/>
          </a:ln>
        </p:spPr>
        <p:txBody>
          <a:bodyPr spcFirstLastPara="1" wrap="square" lIns="91425" tIns="91425" rIns="91425" bIns="91425" anchor="t" anchorCtr="0">
            <a:normAutofit/>
          </a:bodyPr>
          <a:lstStyle/>
          <a:p>
            <a:pPr marL="0" lvl="0" indent="0" algn="l" rtl="0">
              <a:lnSpc>
                <a:spcPct val="130000"/>
              </a:lnSpc>
              <a:spcBef>
                <a:spcPct val="0"/>
              </a:spcBef>
              <a:spcAft>
                <a:spcPts val="1000"/>
              </a:spcAft>
              <a:buNone/>
            </a:pPr>
            <a:r>
              <a:rPr lang="en-GB" sz="1100">
                <a:solidFill>
                  <a:schemeClr val="dk1"/>
                </a:solidFill>
                <a:latin typeface="Kalam"/>
                <a:ea typeface="Kalam"/>
                <a:cs typeface="Kalam"/>
                <a:sym typeface="Kalam"/>
              </a:rPr>
              <a:t>= 0.000 000 003 006 5</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3" name="Shape 1233"/>
        <p:cNvGrpSpPr/>
        <p:nvPr/>
      </p:nvGrpSpPr>
      <p:grpSpPr>
        <a:xfrm>
          <a:off x="0" y="0"/>
          <a:ext cx="0" cy="0"/>
        </a:xfrm>
      </p:grpSpPr>
      <p:pic>
        <p:nvPicPr>
          <p:cNvPr id="1234" name="Google Shape;1234;p98"/>
          <p:cNvPicPr preferRelativeResize="0"/>
          <p:nvPr/>
        </p:nvPicPr>
        <p:blipFill>
          <a:blip r:embed="rId3">
            <a:alphaModFix/>
          </a:blip>
          <a:stretch>
            <a:fillRect/>
          </a:stretch>
        </p:blipFill>
        <p:spPr>
          <a:xfrm>
            <a:off x="7389500" y="741750"/>
            <a:ext cx="1341900" cy="1244307"/>
          </a:xfrm>
          <a:prstGeom prst="rect">
            <a:avLst/>
          </a:prstGeom>
          <a:noFill/>
          <a:ln>
            <a:noFill/>
          </a:ln>
        </p:spPr>
      </p:pic>
      <p:sp>
        <p:nvSpPr>
          <p:cNvPr id="1235" name="Google Shape;1235;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Beddelka qaabka caadiga ah iyo qaabka caadiga ah (standard form)</a:t>
            </a:r>
            <a:endParaRPr/>
          </a:p>
        </p:txBody>
      </p:sp>
      <p:sp>
        <p:nvSpPr>
          <p:cNvPr id="1236" name="Google Shape;1236;p98"/>
          <p:cNvSpPr txBox="1"/>
          <p:nvPr/>
        </p:nvSpPr>
        <p:spPr>
          <a:xfrm>
            <a:off x="342775" y="741750"/>
            <a:ext cx="7149600" cy="35973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800">
                <a:solidFill>
                  <a:schemeClr val="dk1"/>
                </a:solidFill>
                <a:latin typeface="Lexend"/>
                <a:ea typeface="Lexend"/>
                <a:cs typeface="Lexend"/>
                <a:sym typeface="Lexend"/>
              </a:rPr>
              <a:t>3) Microchip (microchip) wuxuu leeyahay ballaciisa 2 × 10−6 m. Ku qor tiro caadi ah oo cm ah.</a:t>
            </a:r>
            <a:r>
              <a:rPr lang="en-GB" sz="1800">
                <a:solidFill>
                  <a:schemeClr val="dk1"/>
                </a:solidFill>
                <a:latin typeface="Lexend"/>
                <a:ea typeface="Lexend"/>
                <a:cs typeface="Lexend"/>
                <a:sym typeface="Lexend"/>
              </a:rPr>
              <a:t/>
            </a:r>
            <a:r>
              <a:rPr lang="en-GB" sz="1800" baseline="300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4) Mars (Mars) waxay u jirtaa dhulka qiyaastii 225 milyan km. Ku qor qaabka caadiga ah (standard form) oo m ah.</a:t>
            </a: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endParaRPr sz="2200">
              <a:solidFill>
                <a:schemeClr val="dk1"/>
              </a:solidFill>
              <a:latin typeface="Lexend"/>
              <a:ea typeface="Lexend"/>
              <a:cs typeface="Lexend"/>
              <a:sym typeface="Lexend"/>
            </a:endParaRPr>
          </a:p>
          <a:p>
            <a:pPr marL="0" lvl="0" indent="0" algn="l" rtl="0">
              <a:spcBef>
                <a:spcPct val="0"/>
              </a:spcBef>
              <a:spcAft>
                <a:spcPct val="0"/>
              </a:spcAft>
              <a:buNone/>
            </a:pPr>
            <a:r>
              <a:rPr lang="en-GB" sz="1800">
                <a:solidFill>
                  <a:schemeClr val="dk1"/>
                </a:solidFill>
                <a:latin typeface="Lexend"/>
                <a:ea typeface="Lexend"/>
                <a:cs typeface="Lexend"/>
                <a:sym typeface="Lexend"/>
              </a:rPr>
              <a:t>5) Gacan-dhexe (radius) atamka (atom) wuxuu qiyaas ahaan yahay 1 × 10−10 m. Ku qor tiro caadi ah oo mm ah.</a:t>
            </a:r>
            <a:r>
              <a:rPr lang="en-GB" sz="1800">
                <a:solidFill>
                  <a:schemeClr val="dk1"/>
                </a:solidFill>
                <a:latin typeface="Lexend"/>
                <a:ea typeface="Lexend"/>
                <a:cs typeface="Lexend"/>
                <a:sym typeface="Lexend"/>
              </a:rPr>
              <a:t/>
            </a:r>
            <a:r>
              <a:rPr lang="en-GB" sz="1800" baseline="300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237" name="Google Shape;1237;p98"/>
          <p:cNvPicPr preferRelativeResize="0"/>
          <p:nvPr/>
        </p:nvPicPr>
        <p:blipFill>
          <a:blip r:embed="rId4">
            <a:alphaModFix/>
          </a:blip>
          <a:stretch>
            <a:fillRect/>
          </a:stretch>
        </p:blipFill>
        <p:spPr>
          <a:xfrm>
            <a:off x="7561098" y="3340323"/>
            <a:ext cx="998726" cy="998726"/>
          </a:xfrm>
          <a:prstGeom prst="rect">
            <a:avLst/>
          </a:prstGeom>
          <a:noFill/>
          <a:ln>
            <a:noFill/>
          </a:ln>
        </p:spPr>
      </p:pic>
      <p:pic>
        <p:nvPicPr>
          <p:cNvPr id="1238" name="Google Shape;1238;p98"/>
          <p:cNvPicPr preferRelativeResize="0"/>
          <p:nvPr/>
        </p:nvPicPr>
        <p:blipFill>
          <a:blip r:embed="rId5">
            <a:alphaModFix/>
          </a:blip>
          <a:stretch>
            <a:fillRect/>
          </a:stretch>
        </p:blipFill>
        <p:spPr>
          <a:xfrm>
            <a:off x="7533550" y="2072375"/>
            <a:ext cx="998726" cy="998726"/>
          </a:xfrm>
          <a:prstGeom prst="rect">
            <a:avLst/>
          </a:prstGeom>
          <a:noFill/>
          <a:ln>
            <a:noFill/>
          </a:ln>
        </p:spPr>
      </p:pic>
      <p:sp>
        <p:nvSpPr>
          <p:cNvPr id="1239" name="Google Shape;1239;p98"/>
          <p:cNvSpPr txBox="1"/>
          <p:nvPr/>
        </p:nvSpPr>
        <p:spPr>
          <a:xfrm>
            <a:off x="1432807" y="1549175"/>
            <a:ext cx="46440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0.000 002 m = 0.000 000 02 cm</a:t>
            </a:r>
            <a:endParaRPr sz="1900">
              <a:latin typeface="Kalam"/>
              <a:ea typeface="Kalam"/>
              <a:cs typeface="Kalam"/>
              <a:sym typeface="Kalam"/>
            </a:endParaRPr>
          </a:p>
        </p:txBody>
      </p:sp>
      <p:sp>
        <p:nvSpPr>
          <p:cNvPr id="1240" name="Google Shape;1240;p98"/>
          <p:cNvSpPr txBox="1"/>
          <p:nvPr/>
        </p:nvSpPr>
        <p:spPr>
          <a:xfrm>
            <a:off x="175925" y="2914175"/>
            <a:ext cx="72621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225 000 000 km = 225 000 000 000 m = 2.25 × 1011 m</a:t>
            </a:r>
            <a:r>
              <a:rPr lang="en-GB" sz="1100">
                <a:solidFill>
                  <a:schemeClr val="dk1"/>
                </a:solidFill>
                <a:latin typeface="Kalam"/>
                <a:ea typeface="Kalam"/>
                <a:cs typeface="Kalam"/>
                <a:sym typeface="Kalam"/>
              </a:rPr>
              <a:t/>
            </a:r>
            <a:r>
              <a:rPr lang="en-GB" sz="1100" baseline="300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1900">
              <a:latin typeface="Kalam"/>
              <a:ea typeface="Kalam"/>
              <a:cs typeface="Kalam"/>
              <a:sym typeface="Kalam"/>
            </a:endParaRPr>
          </a:p>
        </p:txBody>
      </p:sp>
      <p:sp>
        <p:nvSpPr>
          <p:cNvPr id="1241" name="Google Shape;1241;p98"/>
          <p:cNvSpPr txBox="1"/>
          <p:nvPr/>
        </p:nvSpPr>
        <p:spPr>
          <a:xfrm>
            <a:off x="933250" y="4189050"/>
            <a:ext cx="616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0.000 000 000 1 m = 0.000 000 000 000 1 mm</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45" name="Shape 1245"/>
        <p:cNvGrpSpPr/>
        <p:nvPr/>
      </p:nvGrpSpPr>
      <p:grpSpPr>
        <a:xfrm>
          <a:off x="0" y="0"/>
          <a:ext cx="0" cy="0"/>
        </a:xfrm>
      </p:grpSpPr>
      <p:sp>
        <p:nvSpPr>
          <p:cNvPr id="1246" name="Google Shape;1246;p99"/>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Qorista tirooyinka aad u yar ee qaabka caadiga ah (standard form)</a:t>
            </a:r>
            <a:endParaRPr/>
          </a:p>
        </p:txBody>
      </p:sp>
      <p:sp>
        <p:nvSpPr>
          <p:cNvPr id="1247" name="Google Shape;1247;p99"/>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Beddelka qaabka caadiga ah iyo qaabka caadiga ah (standard form)</a:t>
            </a:r>
            <a:endParaRPr/>
          </a:p>
        </p:txBody>
      </p:sp>
      <p:sp>
        <p:nvSpPr>
          <p:cNvPr id="1248" name="Google Shape;1248;p99"/>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Qaabka caadiga ah (standard form) ee kalkuulatar (calculator)</a:t>
            </a:r>
            <a:endParaRPr/>
          </a:p>
        </p:txBody>
      </p:sp>
      <p:sp>
        <p:nvSpPr>
          <p:cNvPr id="1249" name="Google Shape;1249;p99"/>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Qorista tirooyinka yar ee qaabka caadiga ah (standard form)</a:t>
            </a:r>
            <a:endParaRPr/>
          </a:p>
        </p:txBody>
      </p:sp>
      <p:pic>
        <p:nvPicPr>
          <p:cNvPr id="1250" name="Google Shape;1250;p99"/>
          <p:cNvPicPr preferRelativeResize="0"/>
          <p:nvPr/>
        </p:nvPicPr>
        <p:blipFill>
          <a:blip r:embed="rId3">
            <a:alphaModFix/>
          </a:blip>
          <a:stretch>
            <a:fillRect/>
          </a:stretch>
        </p:blipFill>
        <p:spPr>
          <a:xfrm>
            <a:off x="418988" y="3700483"/>
            <a:ext cx="450575" cy="446750"/>
          </a:xfrm>
          <a:prstGeom prst="rect">
            <a:avLst/>
          </a:prstGeom>
          <a:noFill/>
          <a:ln>
            <a:noFill/>
          </a:ln>
        </p:spPr>
      </p:pic>
    </p:spTree>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54" name="Shape 1254"/>
        <p:cNvGrpSpPr/>
        <p:nvPr/>
      </p:nvGrpSpPr>
      <p:grpSpPr>
        <a:xfrm>
          <a:off x="0" y="0"/>
          <a:ext cx="0" cy="0"/>
        </a:xfrm>
      </p:grpSpPr>
      <p:sp>
        <p:nvSpPr>
          <p:cNvPr id="1255" name="Google Shape;1255;p100"/>
          <p:cNvSpPr txBox="1"/>
          <p:nvPr>
            <p:ph type="body" idx="1"/>
          </p:nvPr>
        </p:nvSpPr>
        <p:spPr>
          <a:xfrm>
            <a:off x="3369600" y="759300"/>
            <a:ext cx="5624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Aan isku dayno beddelka 7.6 × 10−6 oo tiro caadi ah</a:t>
            </a:r>
            <a:r>
              <a:rPr lang="en-GB" sz="1800">
                <a:latin typeface="Lexend"/>
              </a:rPr>
              <a:t/>
            </a:r>
            <a:r>
              <a:rPr lang="en-GB" sz="1800" baseline="30000">
                <a:latin typeface="Lexend"/>
              </a:rPr>
              <a:t/>
            </a:r>
            <a:r>
              <a:rPr lang="en-GB">
                <a:latin typeface="Lexend"/>
              </a:rPr>
              <a:t/>
            </a:r>
            <a:endParaRPr/>
          </a:p>
          <a:p>
            <a:pPr marL="0" lvl="0" indent="0" algn="ctr" rtl="0">
              <a:spcBef>
                <a:spcPts val="1000"/>
              </a:spcBef>
              <a:spcAft>
                <a:spcPct val="0"/>
              </a:spcAft>
              <a:buNone/>
              <a:defRPr/>
            </a:pPr>
            <a:r>
              <a:rPr lang="en-GB">
                <a:latin typeface="Lexend"/>
              </a:rPr>
              <a:t>Isticmaal gelinta (input)</a:t>
            </a:r>
            <a:endParaRPr/>
          </a:p>
          <a:p>
            <a:pPr marL="0" lvl="0" indent="0" algn="ctr" rtl="0">
              <a:spcBef>
                <a:spcPts val="1000"/>
              </a:spcBef>
              <a:spcAft>
                <a:spcPct val="0"/>
              </a:spcAft>
              <a:buNone/>
            </a:pPr>
            <a:r>
              <a:rPr lang="en-GB">
                <a:latin typeface="Lexend"/>
              </a:rPr>
              <a:t> </a:t>
            </a:r>
            <a:endParaRPr/>
          </a:p>
          <a:p>
            <a:pPr marL="0" lvl="0" indent="0" algn="l" rtl="0">
              <a:spcBef>
                <a:spcPts val="1000"/>
              </a:spcBef>
              <a:spcAft>
                <a:spcPts val="1000"/>
              </a:spcAft>
              <a:buNone/>
            </a:pPr>
            <a:r>
              <a:rPr lang="en-GB">
                <a:latin typeface="Lexend"/>
              </a:rPr>
              <a:t> </a:t>
            </a:r>
            <a:endParaRPr/>
          </a:p>
        </p:txBody>
      </p:sp>
      <p:sp>
        <p:nvSpPr>
          <p:cNvPr id="1256" name="Google Shape;1256;p10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Qaabka caadiga ah (standard form) ee kalkuulatar (calculator)</a:t>
            </a:r>
            <a:endParaRPr/>
          </a:p>
        </p:txBody>
      </p:sp>
      <p:pic>
        <p:nvPicPr>
          <p:cNvPr id="1257" name="Google Shape;1257;p100"/>
          <p:cNvPicPr preferRelativeResize="0"/>
          <p:nvPr/>
        </p:nvPicPr>
        <p:blipFill>
          <a:blip r:embed="rId3">
            <a:alphaModFix/>
          </a:blip>
          <a:stretch>
            <a:fillRect/>
          </a:stretch>
        </p:blipFill>
        <p:spPr>
          <a:xfrm>
            <a:off x="930174" y="759300"/>
            <a:ext cx="2259119" cy="4063500"/>
          </a:xfrm>
          <a:prstGeom prst="rect">
            <a:avLst/>
          </a:prstGeom>
          <a:noFill/>
          <a:ln>
            <a:noFill/>
          </a:ln>
        </p:spPr>
      </p:pic>
      <p:pic>
        <p:nvPicPr>
          <p:cNvPr id="1258" name="Google Shape;1258;p100"/>
          <p:cNvPicPr preferRelativeResize="0"/>
          <p:nvPr/>
        </p:nvPicPr>
        <p:blipFill>
          <a:blip r:embed="rId4">
            <a:alphaModFix/>
          </a:blip>
          <a:stretch>
            <a:fillRect/>
          </a:stretch>
        </p:blipFill>
        <p:spPr>
          <a:xfrm>
            <a:off x="6024906" y="1698950"/>
            <a:ext cx="600075" cy="638175"/>
          </a:xfrm>
          <a:prstGeom prst="rect">
            <a:avLst/>
          </a:prstGeom>
          <a:noFill/>
          <a:ln>
            <a:noFill/>
          </a:ln>
        </p:spPr>
      </p:pic>
      <p:sp>
        <p:nvSpPr>
          <p:cNvPr id="1259" name="Google Shape;1259;p100"/>
          <p:cNvSpPr txBox="1"/>
          <p:nvPr>
            <p:ph type="body" idx="1"/>
          </p:nvPr>
        </p:nvSpPr>
        <p:spPr>
          <a:xfrm>
            <a:off x="3417125" y="3088125"/>
            <a:ext cx="5129700" cy="1428900"/>
          </a:xfrm>
          <a:prstGeom prst="rect">
            <a:avLst/>
          </a:prstGeom>
        </p:spPr>
        <p:txBody>
          <a:bodyPr spcFirstLastPara="1" wrap="square" lIns="0" tIns="0" rIns="0" bIns="0" anchor="t" anchorCtr="0">
            <a:normAutofit/>
          </a:bodyPr>
          <a:lstStyle/>
          <a:p>
            <a:pPr marL="0" lvl="0" indent="0" algn="ctr" rtl="0">
              <a:spcBef>
                <a:spcPct val="0"/>
              </a:spcBef>
              <a:spcAft>
                <a:spcPct val="0"/>
              </a:spcAft>
              <a:buNone/>
              <a:defRPr/>
            </a:pPr>
            <a:r>
              <a:rPr lang="en-GB">
                <a:latin typeface="Lexend"/>
              </a:rPr>
              <a:t>Riixida ama</a:t>
            </a:r>
            <a:endParaRPr/>
          </a:p>
          <a:p>
            <a:pPr marL="0" lvl="0" indent="0" algn="ctr" rtl="0">
              <a:spcBef>
                <a:spcPts val="1000"/>
              </a:spcBef>
              <a:spcAft>
                <a:spcPct val="0"/>
              </a:spcAft>
              <a:buNone/>
              <a:defRPr/>
            </a:pPr>
            <a:r>
              <a:rPr lang="en-GB">
                <a:latin typeface="Lexend"/>
              </a:rPr>
              <a:t>Dooro oo u beddel jajab tobanle (decimal)</a:t>
            </a:r>
            <a:endParaRPr/>
          </a:p>
          <a:p>
            <a:pPr marL="0" lvl="0" indent="0" algn="ctr" rtl="0">
              <a:spcBef>
                <a:spcPts val="1000"/>
              </a:spcBef>
              <a:spcAft>
                <a:spcPct val="0"/>
              </a:spcAft>
              <a:buNone/>
              <a:defRPr/>
            </a:pPr>
            <a:r>
              <a:rPr lang="en-GB">
                <a:latin typeface="Lexend"/>
              </a:rPr>
              <a:t>Maxaa dhacaya?</a:t>
            </a:r>
            <a:endParaRPr/>
          </a:p>
          <a:p>
            <a:pPr marL="0" lvl="0" indent="0" algn="l" rtl="0">
              <a:spcBef>
                <a:spcPts val="1000"/>
              </a:spcBef>
              <a:spcAft>
                <a:spcPts val="1000"/>
              </a:spcAft>
              <a:buNone/>
            </a:pPr>
            <a:r>
              <a:rPr lang="en-GB">
                <a:latin typeface="Lexend"/>
              </a:rPr>
              <a:t> </a:t>
            </a:r>
            <a:endParaRPr/>
          </a:p>
        </p:txBody>
      </p:sp>
      <p:pic>
        <p:nvPicPr>
          <p:cNvPr id="1260" name="Google Shape;1260;p100"/>
          <p:cNvPicPr preferRelativeResize="0"/>
          <p:nvPr/>
        </p:nvPicPr>
        <p:blipFill>
          <a:blip r:embed="rId5">
            <a:alphaModFix/>
          </a:blip>
          <a:srcRect t="10330" r="55173" b="10811"/>
          <a:stretch>
            <a:fillRect/>
          </a:stretch>
        </p:blipFill>
        <p:spPr>
          <a:xfrm>
            <a:off x="6185950" y="3062875"/>
            <a:ext cx="526425" cy="495850"/>
          </a:xfrm>
          <a:prstGeom prst="rect">
            <a:avLst/>
          </a:prstGeom>
          <a:noFill/>
          <a:ln>
            <a:noFill/>
          </a:ln>
        </p:spPr>
      </p:pic>
      <p:pic>
        <p:nvPicPr>
          <p:cNvPr id="1261" name="Google Shape;1261;p100"/>
          <p:cNvPicPr preferRelativeResize="0"/>
          <p:nvPr/>
        </p:nvPicPr>
        <p:blipFill>
          <a:blip r:embed="rId5">
            <a:alphaModFix/>
          </a:blip>
          <a:srcRect l="46051" r="-5251" b="10810"/>
          <a:stretch>
            <a:fillRect/>
          </a:stretch>
        </p:blipFill>
        <p:spPr>
          <a:xfrm>
            <a:off x="7064000" y="3033575"/>
            <a:ext cx="614706" cy="495850"/>
          </a:xfrm>
          <a:prstGeom prst="rect">
            <a:avLst/>
          </a:prstGeom>
          <a:noFill/>
          <a:ln>
            <a:noFill/>
          </a:ln>
        </p:spPr>
      </p:pic>
      <p:pic>
        <p:nvPicPr>
          <p:cNvPr id="1262" name="Google Shape;1262;p100"/>
          <p:cNvPicPr preferRelativeResize="0"/>
          <p:nvPr/>
        </p:nvPicPr>
        <p:blipFill>
          <a:blip r:embed="rId6">
            <a:alphaModFix/>
          </a:blip>
          <a:stretch>
            <a:fillRect/>
          </a:stretch>
        </p:blipFill>
        <p:spPr>
          <a:xfrm>
            <a:off x="4080363" y="2445681"/>
            <a:ext cx="4413376" cy="459550"/>
          </a:xfrm>
          <a:prstGeom prst="rect">
            <a:avLst/>
          </a:prstGeom>
          <a:noFill/>
          <a:ln>
            <a:noFill/>
          </a:ln>
        </p:spPr>
      </p:pic>
      <p:pic>
        <p:nvPicPr>
          <p:cNvPr id="1263" name="Google Shape;1263;p100"/>
          <p:cNvPicPr preferRelativeResize="0"/>
          <p:nvPr/>
        </p:nvPicPr>
        <p:blipFill>
          <a:blip r:embed="rId7">
            <a:alphaModFix/>
          </a:blip>
          <a:stretch>
            <a:fillRect/>
          </a:stretch>
        </p:blipFill>
        <p:spPr>
          <a:xfrm>
            <a:off x="4460675" y="3529425"/>
            <a:ext cx="565775" cy="546300"/>
          </a:xfrm>
          <a:prstGeom prst="rect">
            <a:avLst/>
          </a:prstGeom>
          <a:noFill/>
          <a:ln>
            <a:noFill/>
          </a:ln>
        </p:spPr>
      </p:pic>
      <p:pic>
        <p:nvPicPr>
          <p:cNvPr id="1264" name="Google Shape;1264;p100"/>
          <p:cNvPicPr preferRelativeResize="0"/>
          <p:nvPr/>
        </p:nvPicPr>
        <p:blipFill>
          <a:blip r:embed="rId8">
            <a:alphaModFix/>
          </a:blip>
          <a:stretch>
            <a:fillRect/>
          </a:stretch>
        </p:blipFill>
        <p:spPr>
          <a:xfrm>
            <a:off x="1102112" y="1212500"/>
            <a:ext cx="1861100" cy="86185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68" name="Shape 1268"/>
        <p:cNvGrpSpPr/>
        <p:nvPr/>
      </p:nvGrpSpPr>
      <p:grpSpPr>
        <a:xfrm>
          <a:off x="0" y="0"/>
          <a:ext cx="0" cy="0"/>
        </a:xfrm>
      </p:grpSpPr>
      <p:sp>
        <p:nvSpPr>
          <p:cNvPr id="1269" name="Google Shape;1269;p101"/>
          <p:cNvSpPr txBox="1"/>
          <p:nvPr>
            <p:ph type="body" idx="1"/>
          </p:nvPr>
        </p:nvSpPr>
        <p:spPr>
          <a:xfrm>
            <a:off x="3525300" y="759300"/>
            <a:ext cx="5036700" cy="3981000"/>
          </a:xfrm>
          <a:prstGeom prst="rect">
            <a:avLst/>
          </a:prstGeom>
        </p:spPr>
        <p:txBody>
          <a:bodyPr spcFirstLastPara="1" wrap="square" lIns="0" tIns="0" rIns="0" bIns="0" anchor="t" anchorCtr="0">
            <a:normAutofit/>
          </a:bodyPr>
          <a:lstStyle/>
          <a:p>
            <a:pPr marL="0" lvl="0" indent="0" algn="ctr" rtl="0">
              <a:spcBef>
                <a:spcPct val="0"/>
              </a:spcBef>
              <a:spcAft>
                <a:spcPct val="0"/>
              </a:spcAft>
              <a:buNone/>
              <a:defRPr/>
            </a:pPr>
            <a:r>
              <a:rPr lang="en-GB" sz="1100">
                <a:latin typeface="Lexend"/>
              </a:rPr>
              <a:t>Ma beddeli doono jajab tobanle (decimal).</a:t>
            </a:r>
            <a:endParaRPr/>
          </a:p>
          <a:p>
            <a:pPr marL="0" lvl="0" indent="0" algn="ctr" rtl="0">
              <a:spcBef>
                <a:spcPts val="1000"/>
              </a:spcBef>
              <a:spcAft>
                <a:spcPct val="0"/>
              </a:spcAft>
              <a:buNone/>
              <a:defRPr/>
            </a:pPr>
            <a:r>
              <a:rPr lang="en-GB" sz="1100">
                <a:latin typeface="Lexend"/>
              </a:rPr>
              <a:t>Waxay jawaabta ku hayaa qaabka caadiga ah (standard form) sababtoo ah jawaabtu aad bay u yar tahay.</a:t>
            </a:r>
            <a:endParaRPr/>
          </a:p>
          <a:p>
            <a:pPr marL="0" lvl="0" indent="0" algn="ctr" rtl="0">
              <a:spcBef>
                <a:spcPts val="1000"/>
              </a:spcBef>
              <a:spcAft>
                <a:spcPct val="0"/>
              </a:spcAft>
              <a:buNone/>
              <a:defRPr/>
            </a:pPr>
            <a:r>
              <a:rPr lang="en-GB" sz="1100">
                <a:latin typeface="Lexend"/>
              </a:rPr>
              <a:t>Sidaa darteed waxaa muhiim ah inaad awood u leedahay inaad u beddesho qaabka caadiga ah (standard form) tiro caadi ah (ordinary number).</a:t>
            </a:r>
            <a:endParaRPr/>
          </a:p>
          <a:p>
            <a:pPr marL="0" lvl="0" indent="0" algn="ctr" rtl="0">
              <a:spcBef>
                <a:spcPts val="1000"/>
              </a:spcBef>
              <a:spcAft>
                <a:spcPct val="0"/>
              </a:spcAft>
              <a:buNone/>
              <a:defRPr/>
            </a:pPr>
            <a:r>
              <a:rPr lang="en-GB" sz="1100">
                <a:latin typeface="Lexend"/>
              </a:rPr>
              <a:t>Waa maxay tan marka loo eego tiro caadi ah (ordinary number)?</a:t>
            </a:r>
            <a:endParaRPr/>
          </a:p>
          <a:p>
            <a:pPr marL="0" lvl="0" indent="0" algn="ctr" rtl="0">
              <a:spcBef>
                <a:spcPts val="1000"/>
              </a:spcBef>
              <a:spcAft>
                <a:spcPts val="1000"/>
              </a:spcAft>
              <a:buNone/>
              <a:defRPr/>
            </a:pPr>
            <a:r>
              <a:rPr lang="en-GB" sz="1100">
                <a:latin typeface="Lexend"/>
              </a:rPr>
              <a:t>0.000 007 6</a:t>
            </a:r>
            <a:endParaRPr/>
          </a:p>
        </p:txBody>
      </p:sp>
      <p:sp>
        <p:nvSpPr>
          <p:cNvPr id="1270" name="Google Shape;1270;p10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Qaabka caadiga ah (standard form) ee xisaabiyaha (calculator)</a:t>
            </a:r>
            <a:endParaRPr/>
          </a:p>
        </p:txBody>
      </p:sp>
      <p:pic>
        <p:nvPicPr>
          <p:cNvPr id="1271" name="Google Shape;1271;p101"/>
          <p:cNvPicPr preferRelativeResize="0"/>
          <p:nvPr/>
        </p:nvPicPr>
        <p:blipFill>
          <a:blip r:embed="rId3">
            <a:alphaModFix/>
          </a:blip>
          <a:stretch>
            <a:fillRect/>
          </a:stretch>
        </p:blipFill>
        <p:spPr>
          <a:xfrm>
            <a:off x="930174" y="759300"/>
            <a:ext cx="2259119" cy="4063500"/>
          </a:xfrm>
          <a:prstGeom prst="rect">
            <a:avLst/>
          </a:prstGeom>
          <a:noFill/>
          <a:ln>
            <a:noFill/>
          </a:ln>
        </p:spPr>
      </p:pic>
      <p:pic>
        <p:nvPicPr>
          <p:cNvPr id="1272" name="Google Shape;1272;p101"/>
          <p:cNvPicPr preferRelativeResize="0"/>
          <p:nvPr/>
        </p:nvPicPr>
        <p:blipFill>
          <a:blip r:embed="rId4">
            <a:alphaModFix/>
          </a:blip>
          <a:stretch>
            <a:fillRect/>
          </a:stretch>
        </p:blipFill>
        <p:spPr>
          <a:xfrm>
            <a:off x="989325" y="1190150"/>
            <a:ext cx="2049125" cy="9436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6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76" name="Shape 1276"/>
        <p:cNvGrpSpPr/>
        <p:nvPr/>
      </p:nvGrpSpPr>
      <p:grpSpPr>
        <a:xfrm>
          <a:off x="0" y="0"/>
          <a:ext cx="0" cy="0"/>
        </a:xfrm>
      </p:grpSpPr>
      <p:sp>
        <p:nvSpPr>
          <p:cNvPr id="1277" name="Google Shape;1277;p102"/>
          <p:cNvSpPr txBox="1"/>
          <p:nvPr>
            <p:ph type="body" idx="1"/>
          </p:nvPr>
        </p:nvSpPr>
        <p:spPr>
          <a:xfrm>
            <a:off x="3369600" y="759300"/>
            <a:ext cx="5191800" cy="1871400"/>
          </a:xfrm>
          <a:prstGeom prst="rect">
            <a:avLst/>
          </a:prstGeom>
        </p:spPr>
        <p:txBody>
          <a:bodyPr spcFirstLastPara="1" wrap="square" lIns="0" tIns="0" rIns="0" bIns="0" anchor="t" anchorCtr="0">
            <a:normAutofit/>
          </a:bodyPr>
          <a:lstStyle/>
          <a:p>
            <a:pPr marL="0" lvl="0" indent="0" algn="ctr" rtl="0">
              <a:spcBef>
                <a:spcPct val="0"/>
              </a:spcBef>
              <a:spcAft>
                <a:spcPct val="0"/>
              </a:spcAft>
              <a:buNone/>
              <a:defRPr/>
            </a:pPr>
            <a:r>
              <a:rPr lang="en-GB" sz="1400">
                <a:latin typeface="Lexend"/>
              </a:rPr>
              <a:t>Waxaad sidoo kale isticmaali kartaa badhanka</a:t>
            </a:r>
            <a:endParaRPr/>
          </a:p>
          <a:p>
            <a:pPr marL="0" lvl="0" indent="0" algn="ctr" rtl="0">
              <a:spcBef>
                <a:spcPts val="1000"/>
              </a:spcBef>
              <a:spcAft>
                <a:spcPct val="0"/>
              </a:spcAft>
              <a:buNone/>
              <a:defRPr/>
            </a:pPr>
            <a:r>
              <a:rPr lang="en-GB" sz="1400">
                <a:latin typeface="Lexend"/>
              </a:rPr>
              <a:t>Isticmaalka gelinta (input)</a:t>
            </a:r>
            <a:endParaRPr/>
          </a:p>
          <a:p>
            <a:pPr marL="0" lvl="0" indent="0" algn="ctr" rtl="0">
              <a:spcBef>
                <a:spcPts val="1000"/>
              </a:spcBef>
              <a:spcAft>
                <a:spcPct val="0"/>
              </a:spcAft>
              <a:buNone/>
            </a:pPr>
            <a:r>
              <a:rPr lang="en-GB">
                <a:latin typeface="Lexend"/>
              </a:rPr>
              <a:t> </a:t>
            </a:r>
            <a:endParaRPr/>
          </a:p>
          <a:p>
            <a:pPr marL="0" lvl="0" indent="0" algn="l" rtl="0">
              <a:spcBef>
                <a:spcPts val="1000"/>
              </a:spcBef>
              <a:spcAft>
                <a:spcPts val="1000"/>
              </a:spcAft>
              <a:buNone/>
            </a:pPr>
            <a:r>
              <a:rPr lang="en-GB">
                <a:latin typeface="Lexend"/>
              </a:rPr>
              <a:t> </a:t>
            </a:r>
            <a:endParaRPr/>
          </a:p>
        </p:txBody>
      </p:sp>
      <p:sp>
        <p:nvSpPr>
          <p:cNvPr id="1278" name="Google Shape;1278;p10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Qaabka caadiga ah (standard form) ee xisaabiyaha (calculator)</a:t>
            </a:r>
            <a:endParaRPr/>
          </a:p>
        </p:txBody>
      </p:sp>
      <p:pic>
        <p:nvPicPr>
          <p:cNvPr id="1279" name="Google Shape;1279;p102"/>
          <p:cNvPicPr preferRelativeResize="0"/>
          <p:nvPr/>
        </p:nvPicPr>
        <p:blipFill>
          <a:blip r:embed="rId3">
            <a:alphaModFix/>
          </a:blip>
          <a:stretch>
            <a:fillRect/>
          </a:stretch>
        </p:blipFill>
        <p:spPr>
          <a:xfrm>
            <a:off x="930174" y="759300"/>
            <a:ext cx="2259119" cy="4063500"/>
          </a:xfrm>
          <a:prstGeom prst="rect">
            <a:avLst/>
          </a:prstGeom>
          <a:noFill/>
          <a:ln>
            <a:noFill/>
          </a:ln>
        </p:spPr>
      </p:pic>
      <p:pic>
        <p:nvPicPr>
          <p:cNvPr id="1280" name="Google Shape;1280;p102"/>
          <p:cNvPicPr preferRelativeResize="0"/>
          <p:nvPr/>
        </p:nvPicPr>
        <p:blipFill>
          <a:blip r:embed="rId4">
            <a:alphaModFix/>
          </a:blip>
          <a:stretch>
            <a:fillRect/>
          </a:stretch>
        </p:blipFill>
        <p:spPr>
          <a:xfrm>
            <a:off x="1150138" y="1203850"/>
            <a:ext cx="1819201" cy="832300"/>
          </a:xfrm>
          <a:prstGeom prst="rect">
            <a:avLst/>
          </a:prstGeom>
          <a:noFill/>
          <a:ln>
            <a:noFill/>
          </a:ln>
        </p:spPr>
      </p:pic>
      <p:pic>
        <p:nvPicPr>
          <p:cNvPr id="1281" name="Google Shape;1281;p102"/>
          <p:cNvPicPr preferRelativeResize="0"/>
          <p:nvPr/>
        </p:nvPicPr>
        <p:blipFill>
          <a:blip r:embed="rId5">
            <a:alphaModFix/>
          </a:blip>
          <a:stretch>
            <a:fillRect/>
          </a:stretch>
        </p:blipFill>
        <p:spPr>
          <a:xfrm>
            <a:off x="6667211" y="658025"/>
            <a:ext cx="635725" cy="586400"/>
          </a:xfrm>
          <a:prstGeom prst="rect">
            <a:avLst/>
          </a:prstGeom>
          <a:noFill/>
          <a:ln>
            <a:noFill/>
          </a:ln>
        </p:spPr>
      </p:pic>
      <p:pic>
        <p:nvPicPr>
          <p:cNvPr id="1282" name="Google Shape;1282;p102"/>
          <p:cNvPicPr preferRelativeResize="0"/>
          <p:nvPr/>
        </p:nvPicPr>
        <p:blipFill>
          <a:blip r:embed="rId6">
            <a:alphaModFix/>
          </a:blip>
          <a:srcRect l="-23370" t="-231840" r="23370" b="231840"/>
          <a:stretch>
            <a:fillRect/>
          </a:stretch>
        </p:blipFill>
        <p:spPr>
          <a:xfrm>
            <a:off x="4450275" y="1496950"/>
            <a:ext cx="3298675" cy="682475"/>
          </a:xfrm>
          <a:prstGeom prst="rect">
            <a:avLst/>
          </a:prstGeom>
          <a:noFill/>
          <a:ln>
            <a:noFill/>
          </a:ln>
        </p:spPr>
      </p:pic>
      <p:pic>
        <p:nvPicPr>
          <p:cNvPr id="1283" name="Google Shape;1283;p102"/>
          <p:cNvPicPr preferRelativeResize="0"/>
          <p:nvPr/>
        </p:nvPicPr>
        <p:blipFill>
          <a:blip r:embed="rId7">
            <a:alphaModFix/>
          </a:blip>
          <a:stretch>
            <a:fillRect/>
          </a:stretch>
        </p:blipFill>
        <p:spPr>
          <a:xfrm>
            <a:off x="989325" y="1190150"/>
            <a:ext cx="2049125" cy="943675"/>
          </a:xfrm>
          <a:prstGeom prst="rect">
            <a:avLst/>
          </a:prstGeom>
          <a:noFill/>
          <a:ln>
            <a:noFill/>
          </a:ln>
        </p:spPr>
      </p:pic>
      <p:pic>
        <p:nvPicPr>
          <p:cNvPr id="1284" name="Google Shape;1284;p102"/>
          <p:cNvPicPr preferRelativeResize="0"/>
          <p:nvPr/>
        </p:nvPicPr>
        <p:blipFill>
          <a:blip r:embed="rId8">
            <a:alphaModFix/>
          </a:blip>
          <a:stretch>
            <a:fillRect/>
          </a:stretch>
        </p:blipFill>
        <p:spPr>
          <a:xfrm>
            <a:off x="3644975" y="1755275"/>
            <a:ext cx="4775900" cy="637200"/>
          </a:xfrm>
          <a:prstGeom prst="rect">
            <a:avLst/>
          </a:prstGeom>
          <a:noFill/>
          <a:ln>
            <a:noFill/>
          </a:ln>
        </p:spPr>
      </p:pic>
      <p:sp>
        <p:nvSpPr>
          <p:cNvPr id="1285" name="Google Shape;1285;p102"/>
          <p:cNvSpPr txBox="1"/>
          <p:nvPr>
            <p:ph type="body" idx="1"/>
          </p:nvPr>
        </p:nvSpPr>
        <p:spPr>
          <a:xfrm>
            <a:off x="3417125" y="2554725"/>
            <a:ext cx="5129700" cy="1428900"/>
          </a:xfrm>
          <a:prstGeom prst="rect">
            <a:avLst/>
          </a:prstGeom>
        </p:spPr>
        <p:txBody>
          <a:bodyPr spcFirstLastPara="1" wrap="square" lIns="0" tIns="0" rIns="0" bIns="0" anchor="t" anchorCtr="0">
            <a:normAutofit/>
          </a:bodyPr>
          <a:lstStyle/>
          <a:p>
            <a:pPr marL="0" lvl="0" indent="0" algn="ctr" rtl="0">
              <a:spcBef>
                <a:spcPct val="0"/>
              </a:spcBef>
              <a:spcAft>
                <a:spcPct val="0"/>
              </a:spcAft>
              <a:buNone/>
              <a:defRPr/>
            </a:pPr>
            <a:r>
              <a:rPr lang="en-GB" sz="1400">
                <a:latin typeface="Lexend"/>
              </a:rPr>
              <a:t>Riixida ama</a:t>
            </a:r>
            <a:endParaRPr/>
          </a:p>
          <a:p>
            <a:pPr marL="0" lvl="0" indent="0" algn="ctr" rtl="0">
              <a:spcBef>
                <a:spcPts val="1000"/>
              </a:spcBef>
              <a:spcAft>
                <a:spcPct val="0"/>
              </a:spcAft>
              <a:buNone/>
              <a:defRPr/>
            </a:pPr>
            <a:r>
              <a:rPr lang="en-GB" sz="1400">
                <a:latin typeface="Lexend"/>
              </a:rPr>
              <a:t>Dooro oo u beddel tobanle (decimal)</a:t>
            </a:r>
            <a:endParaRPr/>
          </a:p>
          <a:p>
            <a:pPr marL="0" lvl="0" indent="0" algn="ctr" rtl="0">
              <a:spcBef>
                <a:spcPts val="1000"/>
              </a:spcBef>
              <a:spcAft>
                <a:spcPct val="0"/>
              </a:spcAft>
              <a:buNone/>
              <a:defRPr/>
            </a:pPr>
            <a:r>
              <a:rPr lang="en-GB" sz="1400">
                <a:latin typeface="Lexend"/>
              </a:rPr>
              <a:t>Soo-saarka (output) wuxuu noqon doonaa mid la mid ah</a:t>
            </a:r>
            <a:endParaRPr/>
          </a:p>
          <a:p>
            <a:pPr marL="0" lvl="0" indent="0" algn="l" rtl="0">
              <a:spcBef>
                <a:spcPts val="1000"/>
              </a:spcBef>
              <a:spcAft>
                <a:spcPts val="1000"/>
              </a:spcAft>
              <a:buNone/>
            </a:pPr>
            <a:r>
              <a:rPr lang="en-GB">
                <a:latin typeface="Lexend"/>
              </a:rPr>
              <a:t> </a:t>
            </a:r>
            <a:endParaRPr/>
          </a:p>
        </p:txBody>
      </p:sp>
      <p:pic>
        <p:nvPicPr>
          <p:cNvPr id="1286" name="Google Shape;1286;p102"/>
          <p:cNvPicPr preferRelativeResize="0"/>
          <p:nvPr/>
        </p:nvPicPr>
        <p:blipFill>
          <a:blip r:embed="rId9">
            <a:alphaModFix/>
          </a:blip>
          <a:srcRect t="10330" r="55173" b="10811"/>
          <a:stretch>
            <a:fillRect/>
          </a:stretch>
        </p:blipFill>
        <p:spPr>
          <a:xfrm>
            <a:off x="6185950" y="2529475"/>
            <a:ext cx="526425" cy="495850"/>
          </a:xfrm>
          <a:prstGeom prst="rect">
            <a:avLst/>
          </a:prstGeom>
          <a:noFill/>
          <a:ln>
            <a:noFill/>
          </a:ln>
        </p:spPr>
      </p:pic>
      <p:pic>
        <p:nvPicPr>
          <p:cNvPr id="1287" name="Google Shape;1287;p102"/>
          <p:cNvPicPr preferRelativeResize="0"/>
          <p:nvPr/>
        </p:nvPicPr>
        <p:blipFill>
          <a:blip r:embed="rId9">
            <a:alphaModFix/>
          </a:blip>
          <a:srcRect l="46051" r="-5251" b="10810"/>
          <a:stretch>
            <a:fillRect/>
          </a:stretch>
        </p:blipFill>
        <p:spPr>
          <a:xfrm>
            <a:off x="7064000" y="2500175"/>
            <a:ext cx="614706" cy="495850"/>
          </a:xfrm>
          <a:prstGeom prst="rect">
            <a:avLst/>
          </a:prstGeom>
          <a:noFill/>
          <a:ln>
            <a:noFill/>
          </a:ln>
        </p:spPr>
      </p:pic>
      <p:pic>
        <p:nvPicPr>
          <p:cNvPr id="1288" name="Google Shape;1288;p102"/>
          <p:cNvPicPr preferRelativeResize="0"/>
          <p:nvPr/>
        </p:nvPicPr>
        <p:blipFill>
          <a:blip r:embed="rId10">
            <a:alphaModFix/>
          </a:blip>
          <a:stretch>
            <a:fillRect/>
          </a:stretch>
        </p:blipFill>
        <p:spPr>
          <a:xfrm>
            <a:off x="4460675" y="2996025"/>
            <a:ext cx="565775" cy="5463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8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2" name="Shape 1292"/>
        <p:cNvGrpSpPr/>
        <p:nvPr/>
      </p:nvGrpSpPr>
      <p:grpSpPr>
        <a:xfrm>
          <a:off x="0" y="0"/>
          <a:ext cx="0" cy="0"/>
        </a:xfrm>
      </p:grpSpPr>
      <p:sp>
        <p:nvSpPr>
          <p:cNvPr id="1293" name="Google Shape;1293;p103"/>
          <p:cNvSpPr txBox="1"/>
          <p:nvPr>
            <p:ph type="body" idx="1"/>
          </p:nvPr>
        </p:nvSpPr>
        <p:spPr>
          <a:xfrm>
            <a:off x="324000" y="759300"/>
            <a:ext cx="8237700" cy="88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Ku qor kuwan soo socda qaab tobanle (decimal).</a:t>
            </a:r>
            <a:endParaRPr/>
          </a:p>
        </p:txBody>
      </p:sp>
      <p:sp>
        <p:nvSpPr>
          <p:cNvPr id="1294" name="Google Shape;1294;p10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pic>
        <p:nvPicPr>
          <p:cNvPr id="1295" name="Google Shape;1295;p103"/>
          <p:cNvPicPr preferRelativeResize="0"/>
          <p:nvPr/>
        </p:nvPicPr>
        <p:blipFill>
          <a:blip r:embed="rId3">
            <a:alphaModFix/>
          </a:blip>
          <a:stretch>
            <a:fillRect/>
          </a:stretch>
        </p:blipFill>
        <p:spPr>
          <a:xfrm>
            <a:off x="266725" y="1724646"/>
            <a:ext cx="2970813" cy="1424329"/>
          </a:xfrm>
          <a:prstGeom prst="rect">
            <a:avLst/>
          </a:prstGeom>
          <a:noFill/>
          <a:ln>
            <a:noFill/>
          </a:ln>
        </p:spPr>
      </p:pic>
      <p:pic>
        <p:nvPicPr>
          <p:cNvPr id="1296" name="Google Shape;1296;p103"/>
          <p:cNvPicPr preferRelativeResize="0"/>
          <p:nvPr/>
        </p:nvPicPr>
        <p:blipFill>
          <a:blip r:embed="rId4">
            <a:alphaModFix/>
          </a:blip>
          <a:stretch>
            <a:fillRect/>
          </a:stretch>
        </p:blipFill>
        <p:spPr>
          <a:xfrm>
            <a:off x="3321820" y="1716325"/>
            <a:ext cx="2788273" cy="1424329"/>
          </a:xfrm>
          <a:prstGeom prst="rect">
            <a:avLst/>
          </a:prstGeom>
          <a:noFill/>
          <a:ln>
            <a:noFill/>
          </a:ln>
        </p:spPr>
      </p:pic>
      <p:pic>
        <p:nvPicPr>
          <p:cNvPr id="1297" name="Google Shape;1297;p103"/>
          <p:cNvPicPr preferRelativeResize="0"/>
          <p:nvPr/>
        </p:nvPicPr>
        <p:blipFill>
          <a:blip r:embed="rId5">
            <a:alphaModFix/>
          </a:blip>
          <a:stretch>
            <a:fillRect/>
          </a:stretch>
        </p:blipFill>
        <p:spPr>
          <a:xfrm>
            <a:off x="6154610" y="1716325"/>
            <a:ext cx="2788265" cy="1406892"/>
          </a:xfrm>
          <a:prstGeom prst="rect">
            <a:avLst/>
          </a:prstGeom>
          <a:noFill/>
          <a:ln>
            <a:noFill/>
          </a:ln>
        </p:spPr>
      </p:pic>
      <p:sp>
        <p:nvSpPr>
          <p:cNvPr id="1298" name="Google Shape;1298;p103"/>
          <p:cNvSpPr txBox="1"/>
          <p:nvPr/>
        </p:nvSpPr>
        <p:spPr>
          <a:xfrm>
            <a:off x="619725" y="334675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0.000 000 063</a:t>
            </a:r>
            <a:endParaRPr sz="1900">
              <a:latin typeface="Kalam"/>
              <a:ea typeface="Kalam"/>
              <a:cs typeface="Kalam"/>
              <a:sym typeface="Kalam"/>
            </a:endParaRPr>
          </a:p>
        </p:txBody>
      </p:sp>
      <p:sp>
        <p:nvSpPr>
          <p:cNvPr id="1299" name="Google Shape;1299;p103"/>
          <p:cNvSpPr txBox="1"/>
          <p:nvPr/>
        </p:nvSpPr>
        <p:spPr>
          <a:xfrm>
            <a:off x="3530950" y="3346750"/>
            <a:ext cx="25053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0.000 453</a:t>
            </a:r>
            <a:endParaRPr sz="1900">
              <a:latin typeface="Kalam"/>
              <a:ea typeface="Kalam"/>
              <a:cs typeface="Kalam"/>
              <a:sym typeface="Kalam"/>
            </a:endParaRPr>
          </a:p>
        </p:txBody>
      </p:sp>
      <p:sp>
        <p:nvSpPr>
          <p:cNvPr id="1300" name="Google Shape;1300;p103"/>
          <p:cNvSpPr txBox="1"/>
          <p:nvPr/>
        </p:nvSpPr>
        <p:spPr>
          <a:xfrm>
            <a:off x="6154600" y="3346750"/>
            <a:ext cx="2695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0.000 000 000 236</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4" name="Shape 1304"/>
        <p:cNvGrpSpPr/>
        <p:nvPr/>
      </p:nvGrpSpPr>
      <p:grpSpPr>
        <a:xfrm>
          <a:off x="0" y="0"/>
          <a:ext cx="0" cy="0"/>
        </a:xfrm>
      </p:grpSpPr>
      <p:sp>
        <p:nvSpPr>
          <p:cNvPr id="1305" name="Google Shape;1305;p104"/>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457200" lvl="0" indent="-368300" algn="l" rtl="0">
              <a:spcBef>
                <a:spcPct val="0"/>
              </a:spcBef>
              <a:spcAft>
                <a:spcPct val="0"/>
              </a:spcAft>
              <a:buSzPts val="2200"/>
              <a:buAutoNum type="arabicParenR"/>
              <a:defRPr/>
            </a:pPr>
            <a:r>
              <a:rPr lang="en-GB">
                <a:latin typeface="Lexend"/>
              </a:rPr>
              <a:t>Ku qor soo-saarka (output) qaab tobanle (decimal).</a:t>
            </a:r>
            <a:endParaRPr/>
          </a:p>
        </p:txBody>
      </p:sp>
      <p:sp>
        <p:nvSpPr>
          <p:cNvPr id="1306" name="Google Shape;1306;p10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
        <p:nvSpPr>
          <p:cNvPr id="1307" name="Google Shape;1307;p104"/>
          <p:cNvSpPr txBox="1"/>
          <p:nvPr/>
        </p:nvSpPr>
        <p:spPr>
          <a:xfrm>
            <a:off x="2294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a:t>
            </a:r>
            <a:endParaRPr/>
          </a:p>
        </p:txBody>
      </p:sp>
      <p:sp>
        <p:nvSpPr>
          <p:cNvPr id="1308" name="Google Shape;1308;p104"/>
          <p:cNvSpPr txBox="1"/>
          <p:nvPr/>
        </p:nvSpPr>
        <p:spPr>
          <a:xfrm>
            <a:off x="2060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b)</a:t>
            </a:r>
            <a:endParaRPr/>
          </a:p>
        </p:txBody>
      </p:sp>
      <p:sp>
        <p:nvSpPr>
          <p:cNvPr id="1309" name="Google Shape;1309;p104"/>
          <p:cNvSpPr txBox="1"/>
          <p:nvPr/>
        </p:nvSpPr>
        <p:spPr>
          <a:xfrm>
            <a:off x="41918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c)</a:t>
            </a:r>
            <a:endParaRPr/>
          </a:p>
        </p:txBody>
      </p:sp>
      <p:sp>
        <p:nvSpPr>
          <p:cNvPr id="1310" name="Google Shape;1310;p104"/>
          <p:cNvSpPr txBox="1"/>
          <p:nvPr/>
        </p:nvSpPr>
        <p:spPr>
          <a:xfrm>
            <a:off x="41684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d)</a:t>
            </a:r>
            <a:endParaRPr/>
          </a:p>
        </p:txBody>
      </p:sp>
      <p:pic>
        <p:nvPicPr>
          <p:cNvPr id="1311" name="Google Shape;1311;p104"/>
          <p:cNvPicPr preferRelativeResize="0"/>
          <p:nvPr/>
        </p:nvPicPr>
        <p:blipFill>
          <a:blip r:embed="rId3">
            <a:alphaModFix/>
          </a:blip>
          <a:stretch>
            <a:fillRect/>
          </a:stretch>
        </p:blipFill>
        <p:spPr>
          <a:xfrm>
            <a:off x="760747" y="1311450"/>
            <a:ext cx="3088825" cy="1427925"/>
          </a:xfrm>
          <a:prstGeom prst="rect">
            <a:avLst/>
          </a:prstGeom>
          <a:noFill/>
          <a:ln>
            <a:noFill/>
          </a:ln>
        </p:spPr>
      </p:pic>
      <p:pic>
        <p:nvPicPr>
          <p:cNvPr id="1312" name="Google Shape;1312;p104"/>
          <p:cNvPicPr preferRelativeResize="0"/>
          <p:nvPr/>
        </p:nvPicPr>
        <p:blipFill>
          <a:blip r:embed="rId4">
            <a:alphaModFix/>
          </a:blip>
          <a:stretch>
            <a:fillRect/>
          </a:stretch>
        </p:blipFill>
        <p:spPr>
          <a:xfrm>
            <a:off x="724263" y="3024875"/>
            <a:ext cx="3161800" cy="1462925"/>
          </a:xfrm>
          <a:prstGeom prst="rect">
            <a:avLst/>
          </a:prstGeom>
          <a:noFill/>
          <a:ln>
            <a:noFill/>
          </a:ln>
        </p:spPr>
      </p:pic>
      <p:pic>
        <p:nvPicPr>
          <p:cNvPr id="1313" name="Google Shape;1313;p104"/>
          <p:cNvPicPr preferRelativeResize="0"/>
          <p:nvPr/>
        </p:nvPicPr>
        <p:blipFill>
          <a:blip r:embed="rId5">
            <a:alphaModFix/>
          </a:blip>
          <a:stretch>
            <a:fillRect/>
          </a:stretch>
        </p:blipFill>
        <p:spPr>
          <a:xfrm>
            <a:off x="4692198" y="1283700"/>
            <a:ext cx="3318425" cy="1515125"/>
          </a:xfrm>
          <a:prstGeom prst="rect">
            <a:avLst/>
          </a:prstGeom>
          <a:noFill/>
          <a:ln>
            <a:noFill/>
          </a:ln>
        </p:spPr>
      </p:pic>
      <p:pic>
        <p:nvPicPr>
          <p:cNvPr id="1314" name="Google Shape;1314;p104"/>
          <p:cNvPicPr preferRelativeResize="0"/>
          <p:nvPr/>
        </p:nvPicPr>
        <p:blipFill>
          <a:blip r:embed="rId6">
            <a:alphaModFix/>
          </a:blip>
          <a:stretch>
            <a:fillRect/>
          </a:stretch>
        </p:blipFill>
        <p:spPr>
          <a:xfrm>
            <a:off x="4746550" y="2989775"/>
            <a:ext cx="3303920" cy="1462925"/>
          </a:xfrm>
          <a:prstGeom prst="rect">
            <a:avLst/>
          </a:prstGeom>
          <a:noFill/>
          <a:ln>
            <a:noFill/>
          </a:ln>
        </p:spPr>
      </p:pic>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18" name="Shape 1318"/>
        <p:cNvGrpSpPr/>
        <p:nvPr/>
      </p:nvGrpSpPr>
      <p:grpSpPr>
        <a:xfrm>
          <a:off x="0" y="0"/>
          <a:ext cx="0" cy="0"/>
        </a:xfrm>
      </p:grpSpPr>
      <p:sp>
        <p:nvSpPr>
          <p:cNvPr id="1319" name="Google Shape;1319;p105"/>
          <p:cNvSpPr txBox="1"/>
          <p:nvPr>
            <p:ph type="body" idx="1"/>
          </p:nvPr>
        </p:nvSpPr>
        <p:spPr>
          <a:xfrm>
            <a:off x="324000" y="759300"/>
            <a:ext cx="8237700" cy="888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2) Baadh goorta tirada noqoto mid aad u yar oo xisaabiyuhu (calculator) u beddelo qaabka caadiga ah (standard form).</a:t>
            </a:r>
            <a:endParaRPr/>
          </a:p>
        </p:txBody>
      </p:sp>
      <p:sp>
        <p:nvSpPr>
          <p:cNvPr id="1320" name="Google Shape;1320;p10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4" name="Shape 1324"/>
        <p:cNvGrpSpPr/>
        <p:nvPr/>
      </p:nvGrpSpPr>
      <p:grpSpPr>
        <a:xfrm>
          <a:off x="0" y="0"/>
          <a:ext cx="0" cy="0"/>
        </a:xfrm>
      </p:grpSpPr>
      <p:sp>
        <p:nvSpPr>
          <p:cNvPr id="1325" name="Google Shape;1325;p106"/>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3) Buuxi macluumaadka maqan.</a:t>
            </a:r>
            <a:endParaRPr/>
          </a:p>
        </p:txBody>
      </p:sp>
      <p:sp>
        <p:nvSpPr>
          <p:cNvPr id="1326" name="Google Shape;1326;p10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
        <p:nvSpPr>
          <p:cNvPr id="1327" name="Google Shape;1327;p106"/>
          <p:cNvSpPr txBox="1"/>
          <p:nvPr/>
        </p:nvSpPr>
        <p:spPr>
          <a:xfrm>
            <a:off x="2294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a:t>
            </a:r>
            <a:endParaRPr/>
          </a:p>
        </p:txBody>
      </p:sp>
      <p:sp>
        <p:nvSpPr>
          <p:cNvPr id="1328" name="Google Shape;1328;p106"/>
          <p:cNvSpPr txBox="1"/>
          <p:nvPr/>
        </p:nvSpPr>
        <p:spPr>
          <a:xfrm>
            <a:off x="2060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b)</a:t>
            </a:r>
            <a:endParaRPr/>
          </a:p>
        </p:txBody>
      </p:sp>
      <p:sp>
        <p:nvSpPr>
          <p:cNvPr id="1329" name="Google Shape;1329;p106"/>
          <p:cNvSpPr txBox="1"/>
          <p:nvPr/>
        </p:nvSpPr>
        <p:spPr>
          <a:xfrm>
            <a:off x="41918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c)</a:t>
            </a:r>
            <a:endParaRPr/>
          </a:p>
        </p:txBody>
      </p:sp>
      <p:sp>
        <p:nvSpPr>
          <p:cNvPr id="1330" name="Google Shape;1330;p106"/>
          <p:cNvSpPr txBox="1"/>
          <p:nvPr/>
        </p:nvSpPr>
        <p:spPr>
          <a:xfrm>
            <a:off x="41684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d)</a:t>
            </a:r>
            <a:endParaRPr/>
          </a:p>
        </p:txBody>
      </p:sp>
      <p:pic>
        <p:nvPicPr>
          <p:cNvPr id="1331" name="Google Shape;1331;p106"/>
          <p:cNvPicPr preferRelativeResize="0"/>
          <p:nvPr/>
        </p:nvPicPr>
        <p:blipFill>
          <a:blip r:embed="rId3">
            <a:alphaModFix/>
          </a:blip>
          <a:stretch>
            <a:fillRect/>
          </a:stretch>
        </p:blipFill>
        <p:spPr>
          <a:xfrm>
            <a:off x="760750" y="1369525"/>
            <a:ext cx="3120650" cy="1431575"/>
          </a:xfrm>
          <a:prstGeom prst="rect">
            <a:avLst/>
          </a:prstGeom>
          <a:noFill/>
          <a:ln>
            <a:noFill/>
          </a:ln>
        </p:spPr>
      </p:pic>
      <p:pic>
        <p:nvPicPr>
          <p:cNvPr id="1332" name="Google Shape;1332;p106"/>
          <p:cNvPicPr preferRelativeResize="0"/>
          <p:nvPr/>
        </p:nvPicPr>
        <p:blipFill>
          <a:blip r:embed="rId4">
            <a:alphaModFix/>
          </a:blip>
          <a:srcRect b="6042"/>
          <a:stretch>
            <a:fillRect/>
          </a:stretch>
        </p:blipFill>
        <p:spPr>
          <a:xfrm>
            <a:off x="4746550" y="1339225"/>
            <a:ext cx="3289550" cy="1492175"/>
          </a:xfrm>
          <a:prstGeom prst="rect">
            <a:avLst/>
          </a:prstGeom>
          <a:noFill/>
          <a:ln>
            <a:noFill/>
          </a:ln>
        </p:spPr>
      </p:pic>
      <p:pic>
        <p:nvPicPr>
          <p:cNvPr id="1333" name="Google Shape;1333;p106"/>
          <p:cNvPicPr preferRelativeResize="0"/>
          <p:nvPr/>
        </p:nvPicPr>
        <p:blipFill>
          <a:blip r:embed="rId5">
            <a:alphaModFix/>
          </a:blip>
          <a:stretch>
            <a:fillRect/>
          </a:stretch>
        </p:blipFill>
        <p:spPr>
          <a:xfrm>
            <a:off x="720650" y="3183075"/>
            <a:ext cx="3160750" cy="1453952"/>
          </a:xfrm>
          <a:prstGeom prst="rect">
            <a:avLst/>
          </a:prstGeom>
          <a:noFill/>
          <a:ln>
            <a:noFill/>
          </a:ln>
        </p:spPr>
      </p:pic>
      <p:pic>
        <p:nvPicPr>
          <p:cNvPr id="1334" name="Google Shape;1334;p106"/>
          <p:cNvPicPr preferRelativeResize="0"/>
          <p:nvPr/>
        </p:nvPicPr>
        <p:blipFill>
          <a:blip r:embed="rId6">
            <a:alphaModFix/>
          </a:blip>
          <a:stretch>
            <a:fillRect/>
          </a:stretch>
        </p:blipFill>
        <p:spPr>
          <a:xfrm>
            <a:off x="4723150" y="3105900"/>
            <a:ext cx="3332524" cy="1492175"/>
          </a:xfrm>
          <a:prstGeom prst="rect">
            <a:avLst/>
          </a:prstGeom>
          <a:noFill/>
          <a:ln>
            <a:noFill/>
          </a:ln>
        </p:spPr>
      </p:pic>
      <p:sp>
        <p:nvSpPr>
          <p:cNvPr id="1335" name="Google Shape;1335;p106"/>
          <p:cNvSpPr/>
          <p:nvPr/>
        </p:nvSpPr>
        <p:spPr>
          <a:xfrm>
            <a:off x="3292975" y="2269925"/>
            <a:ext cx="3000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36" name="Google Shape;1336;p106"/>
          <p:cNvSpPr/>
          <p:nvPr/>
        </p:nvSpPr>
        <p:spPr>
          <a:xfrm>
            <a:off x="7459200" y="2314650"/>
            <a:ext cx="3000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37" name="Google Shape;1337;p106"/>
          <p:cNvSpPr/>
          <p:nvPr/>
        </p:nvSpPr>
        <p:spPr>
          <a:xfrm>
            <a:off x="5028600" y="3428025"/>
            <a:ext cx="4893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38" name="Google Shape;1338;p106"/>
          <p:cNvSpPr/>
          <p:nvPr/>
        </p:nvSpPr>
        <p:spPr>
          <a:xfrm>
            <a:off x="970650" y="3566900"/>
            <a:ext cx="11481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42" name="Shape 1342"/>
        <p:cNvGrpSpPr/>
        <p:nvPr/>
      </p:nvGrpSpPr>
      <p:grpSpPr>
        <a:xfrm>
          <a:off x="0" y="0"/>
          <a:ext cx="0" cy="0"/>
        </a:xfrm>
      </p:grpSpPr>
      <p:sp>
        <p:nvSpPr>
          <p:cNvPr id="1343" name="Google Shape;1343;p107"/>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457200" lvl="0" indent="-368300" algn="l" rtl="0">
              <a:spcBef>
                <a:spcPct val="0"/>
              </a:spcBef>
              <a:spcAft>
                <a:spcPct val="0"/>
              </a:spcAft>
              <a:buSzPts val="2200"/>
              <a:buAutoNum type="arabicParenR"/>
              <a:defRPr/>
            </a:pPr>
            <a:r>
              <a:rPr lang="en-GB">
                <a:latin typeface="Lexend"/>
              </a:rPr>
              <a:t>Ku qor soo-saarka (output) qaab tobanle (decimal).</a:t>
            </a:r>
            <a:endParaRPr/>
          </a:p>
        </p:txBody>
      </p:sp>
      <p:sp>
        <p:nvSpPr>
          <p:cNvPr id="1344" name="Google Shape;1344;p10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
        <p:nvSpPr>
          <p:cNvPr id="1345" name="Google Shape;1345;p107"/>
          <p:cNvSpPr txBox="1"/>
          <p:nvPr/>
        </p:nvSpPr>
        <p:spPr>
          <a:xfrm>
            <a:off x="2294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a:t>
            </a:r>
            <a:endParaRPr/>
          </a:p>
        </p:txBody>
      </p:sp>
      <p:sp>
        <p:nvSpPr>
          <p:cNvPr id="1346" name="Google Shape;1346;p107"/>
          <p:cNvSpPr txBox="1"/>
          <p:nvPr/>
        </p:nvSpPr>
        <p:spPr>
          <a:xfrm>
            <a:off x="2060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b)</a:t>
            </a:r>
            <a:endParaRPr/>
          </a:p>
        </p:txBody>
      </p:sp>
      <p:sp>
        <p:nvSpPr>
          <p:cNvPr id="1347" name="Google Shape;1347;p107"/>
          <p:cNvSpPr txBox="1"/>
          <p:nvPr/>
        </p:nvSpPr>
        <p:spPr>
          <a:xfrm>
            <a:off x="41918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c)</a:t>
            </a:r>
            <a:endParaRPr/>
          </a:p>
        </p:txBody>
      </p:sp>
      <p:sp>
        <p:nvSpPr>
          <p:cNvPr id="1348" name="Google Shape;1348;p107"/>
          <p:cNvSpPr txBox="1"/>
          <p:nvPr/>
        </p:nvSpPr>
        <p:spPr>
          <a:xfrm>
            <a:off x="41684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d)</a:t>
            </a:r>
            <a:endParaRPr/>
          </a:p>
        </p:txBody>
      </p:sp>
      <p:pic>
        <p:nvPicPr>
          <p:cNvPr id="1349" name="Google Shape;1349;p107"/>
          <p:cNvPicPr preferRelativeResize="0"/>
          <p:nvPr/>
        </p:nvPicPr>
        <p:blipFill>
          <a:blip r:embed="rId3">
            <a:alphaModFix/>
          </a:blip>
          <a:stretch>
            <a:fillRect/>
          </a:stretch>
        </p:blipFill>
        <p:spPr>
          <a:xfrm>
            <a:off x="758518" y="1307780"/>
            <a:ext cx="2899065" cy="1239090"/>
          </a:xfrm>
          <a:prstGeom prst="rect">
            <a:avLst/>
          </a:prstGeom>
          <a:noFill/>
          <a:ln>
            <a:noFill/>
          </a:ln>
        </p:spPr>
      </p:pic>
      <p:pic>
        <p:nvPicPr>
          <p:cNvPr id="1350" name="Google Shape;1350;p107"/>
          <p:cNvPicPr preferRelativeResize="0"/>
          <p:nvPr/>
        </p:nvPicPr>
        <p:blipFill>
          <a:blip r:embed="rId4">
            <a:alphaModFix/>
          </a:blip>
          <a:stretch>
            <a:fillRect/>
          </a:stretch>
        </p:blipFill>
        <p:spPr>
          <a:xfrm>
            <a:off x="724274" y="3099414"/>
            <a:ext cx="2967556" cy="1269461"/>
          </a:xfrm>
          <a:prstGeom prst="rect">
            <a:avLst/>
          </a:prstGeom>
          <a:noFill/>
          <a:ln>
            <a:noFill/>
          </a:ln>
        </p:spPr>
      </p:pic>
      <p:pic>
        <p:nvPicPr>
          <p:cNvPr id="1351" name="Google Shape;1351;p107"/>
          <p:cNvPicPr preferRelativeResize="0"/>
          <p:nvPr/>
        </p:nvPicPr>
        <p:blipFill>
          <a:blip r:embed="rId5">
            <a:alphaModFix/>
          </a:blip>
          <a:stretch>
            <a:fillRect/>
          </a:stretch>
        </p:blipFill>
        <p:spPr>
          <a:xfrm>
            <a:off x="4677041" y="1283700"/>
            <a:ext cx="3114558" cy="1314758"/>
          </a:xfrm>
          <a:prstGeom prst="rect">
            <a:avLst/>
          </a:prstGeom>
          <a:noFill/>
          <a:ln>
            <a:noFill/>
          </a:ln>
        </p:spPr>
      </p:pic>
      <p:pic>
        <p:nvPicPr>
          <p:cNvPr id="1352" name="Google Shape;1352;p107"/>
          <p:cNvPicPr preferRelativeResize="0"/>
          <p:nvPr/>
        </p:nvPicPr>
        <p:blipFill>
          <a:blip r:embed="rId6">
            <a:alphaModFix/>
          </a:blip>
          <a:stretch>
            <a:fillRect/>
          </a:stretch>
        </p:blipFill>
        <p:spPr>
          <a:xfrm>
            <a:off x="4651854" y="3068956"/>
            <a:ext cx="3100946" cy="1269461"/>
          </a:xfrm>
          <a:prstGeom prst="rect">
            <a:avLst/>
          </a:prstGeom>
          <a:noFill/>
          <a:ln>
            <a:noFill/>
          </a:ln>
        </p:spPr>
      </p:pic>
      <p:sp>
        <p:nvSpPr>
          <p:cNvPr id="1353" name="Google Shape;1353;p107"/>
          <p:cNvSpPr txBox="1"/>
          <p:nvPr/>
        </p:nvSpPr>
        <p:spPr>
          <a:xfrm>
            <a:off x="1258975" y="250290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0.000 068</a:t>
            </a:r>
            <a:endParaRPr sz="1900">
              <a:latin typeface="Kalam"/>
              <a:ea typeface="Kalam"/>
              <a:cs typeface="Kalam"/>
              <a:sym typeface="Kalam"/>
            </a:endParaRPr>
          </a:p>
        </p:txBody>
      </p:sp>
      <p:sp>
        <p:nvSpPr>
          <p:cNvPr id="1354" name="Google Shape;1354;p107"/>
          <p:cNvSpPr txBox="1"/>
          <p:nvPr/>
        </p:nvSpPr>
        <p:spPr>
          <a:xfrm>
            <a:off x="5198225" y="2546875"/>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0.009 378</a:t>
            </a:r>
            <a:endParaRPr sz="1900">
              <a:latin typeface="Kalam"/>
              <a:ea typeface="Kalam"/>
              <a:cs typeface="Kalam"/>
              <a:sym typeface="Kalam"/>
            </a:endParaRPr>
          </a:p>
        </p:txBody>
      </p:sp>
      <p:sp>
        <p:nvSpPr>
          <p:cNvPr id="1355" name="Google Shape;1355;p107"/>
          <p:cNvSpPr txBox="1"/>
          <p:nvPr/>
        </p:nvSpPr>
        <p:spPr>
          <a:xfrm>
            <a:off x="1171800" y="4338425"/>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0.000 000 298</a:t>
            </a:r>
            <a:endParaRPr sz="1900">
              <a:latin typeface="Kalam"/>
              <a:ea typeface="Kalam"/>
              <a:cs typeface="Kalam"/>
              <a:sym typeface="Kalam"/>
            </a:endParaRPr>
          </a:p>
        </p:txBody>
      </p:sp>
      <p:sp>
        <p:nvSpPr>
          <p:cNvPr id="1356" name="Google Shape;1356;p107"/>
          <p:cNvSpPr txBox="1"/>
          <p:nvPr/>
        </p:nvSpPr>
        <p:spPr>
          <a:xfrm>
            <a:off x="5265925" y="4297200"/>
            <a:ext cx="1936800" cy="5232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0.000 69</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0" name="Shape 1360"/>
        <p:cNvGrpSpPr/>
        <p:nvPr/>
      </p:nvGrpSpPr>
      <p:grpSpPr>
        <a:xfrm>
          <a:off x="0" y="0"/>
          <a:ext cx="0" cy="0"/>
        </a:xfrm>
      </p:grpSpPr>
      <p:sp>
        <p:nvSpPr>
          <p:cNvPr id="1361" name="Google Shape;1361;p108"/>
          <p:cNvSpPr txBox="1"/>
          <p:nvPr>
            <p:ph type="body" idx="1"/>
          </p:nvPr>
        </p:nvSpPr>
        <p:spPr>
          <a:xfrm>
            <a:off x="324000" y="759300"/>
            <a:ext cx="8237700" cy="86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2) Baadh goorta tirada noqoto mid aad u yar oo xisaabiyuhu (calculator) u beddelo qaabka caadiga ah (standard form).</a:t>
            </a:r>
            <a:endParaRPr/>
          </a:p>
        </p:txBody>
      </p:sp>
      <p:sp>
        <p:nvSpPr>
          <p:cNvPr id="1362" name="Google Shape;1362;p10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
        <p:nvSpPr>
          <p:cNvPr id="1363" name="Google Shape;1363;p108"/>
          <p:cNvSpPr txBox="1"/>
          <p:nvPr/>
        </p:nvSpPr>
        <p:spPr>
          <a:xfrm>
            <a:off x="324000" y="1725200"/>
            <a:ext cx="8344200" cy="963600"/>
          </a:xfrm>
          <a:prstGeom prst="rect">
            <a:avLst/>
          </a:prstGeom>
          <a:noFill/>
          <a:ln>
            <a:noFill/>
          </a:ln>
        </p:spPr>
        <p:txBody>
          <a:bodyPr spcFirstLastPara="1" wrap="square" lIns="91425" tIns="91425" rIns="91425" bIns="91425" anchor="t" anchorCtr="0">
            <a:normAutofit/>
          </a:bodyPr>
          <a:lstStyle/>
          <a:p>
            <a:pPr marL="0" lvl="0" indent="0" algn="ctr" rtl="0">
              <a:lnSpc>
                <a:spcPct val="130000"/>
              </a:lnSpc>
              <a:spcBef>
                <a:spcPct val="0"/>
              </a:spcBef>
              <a:spcAft>
                <a:spcPts val="1000"/>
              </a:spcAft>
              <a:buNone/>
            </a:pPr>
            <a:r>
              <a:rPr lang="en-GB" sz="1100">
                <a:solidFill>
                  <a:schemeClr val="dk1"/>
                </a:solidFill>
                <a:latin typeface="Kalam"/>
                <a:ea typeface="Kalam"/>
                <a:cs typeface="Kalam"/>
                <a:sym typeface="Kalam"/>
              </a:rPr>
              <a:t>Tiro kasta oo loo qoro qaabka caadiga ah (standard form) wuxuu leeyahay jibbaar (exponent) ka yar ama la eg −3</a:t>
            </a:r>
            <a:endParaRPr sz="19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7" name="Shape 1367"/>
        <p:cNvGrpSpPr/>
        <p:nvPr/>
      </p:nvGrpSpPr>
      <p:grpSpPr>
        <a:xfrm>
          <a:off x="0" y="0"/>
          <a:ext cx="0" cy="0"/>
        </a:xfrm>
      </p:grpSpPr>
      <p:sp>
        <p:nvSpPr>
          <p:cNvPr id="1368" name="Google Shape;1368;p10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3) Buuxi macluumaadka maqan.</a:t>
            </a:r>
            <a:endParaRPr/>
          </a:p>
        </p:txBody>
      </p:sp>
      <p:sp>
        <p:nvSpPr>
          <p:cNvPr id="1369" name="Google Shape;1369;p10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Qaabka caadiga ah (standard form) ee xisaabiyaha (calculator)</a:t>
            </a:r>
            <a:endParaRPr/>
          </a:p>
        </p:txBody>
      </p:sp>
      <p:sp>
        <p:nvSpPr>
          <p:cNvPr id="1370" name="Google Shape;1370;p109"/>
          <p:cNvSpPr txBox="1"/>
          <p:nvPr/>
        </p:nvSpPr>
        <p:spPr>
          <a:xfrm>
            <a:off x="2294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a)</a:t>
            </a:r>
            <a:endParaRPr/>
          </a:p>
        </p:txBody>
      </p:sp>
      <p:sp>
        <p:nvSpPr>
          <p:cNvPr id="1371" name="Google Shape;1371;p109"/>
          <p:cNvSpPr txBox="1"/>
          <p:nvPr/>
        </p:nvSpPr>
        <p:spPr>
          <a:xfrm>
            <a:off x="2060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b)</a:t>
            </a:r>
            <a:endParaRPr/>
          </a:p>
        </p:txBody>
      </p:sp>
      <p:sp>
        <p:nvSpPr>
          <p:cNvPr id="1372" name="Google Shape;1372;p109"/>
          <p:cNvSpPr txBox="1"/>
          <p:nvPr/>
        </p:nvSpPr>
        <p:spPr>
          <a:xfrm>
            <a:off x="4191850" y="1230300"/>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c)</a:t>
            </a:r>
            <a:endParaRPr/>
          </a:p>
        </p:txBody>
      </p:sp>
      <p:sp>
        <p:nvSpPr>
          <p:cNvPr id="1373" name="Google Shape;1373;p109"/>
          <p:cNvSpPr txBox="1"/>
          <p:nvPr/>
        </p:nvSpPr>
        <p:spPr>
          <a:xfrm>
            <a:off x="4168450" y="2904825"/>
            <a:ext cx="554700" cy="5232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Lexend"/>
                <a:cs typeface="Lexend"/>
                <a:sym typeface="Lexend"/>
              </a:rPr>
              <a:t>d)</a:t>
            </a:r>
            <a:endParaRPr/>
          </a:p>
        </p:txBody>
      </p:sp>
      <p:pic>
        <p:nvPicPr>
          <p:cNvPr id="1374" name="Google Shape;1374;p109"/>
          <p:cNvPicPr preferRelativeResize="0"/>
          <p:nvPr/>
        </p:nvPicPr>
        <p:blipFill>
          <a:blip r:embed="rId3">
            <a:alphaModFix/>
          </a:blip>
          <a:stretch>
            <a:fillRect/>
          </a:stretch>
        </p:blipFill>
        <p:spPr>
          <a:xfrm>
            <a:off x="760750" y="1369525"/>
            <a:ext cx="3120650" cy="1431575"/>
          </a:xfrm>
          <a:prstGeom prst="rect">
            <a:avLst/>
          </a:prstGeom>
          <a:noFill/>
          <a:ln>
            <a:noFill/>
          </a:ln>
        </p:spPr>
      </p:pic>
      <p:pic>
        <p:nvPicPr>
          <p:cNvPr id="1375" name="Google Shape;1375;p109"/>
          <p:cNvPicPr preferRelativeResize="0"/>
          <p:nvPr/>
        </p:nvPicPr>
        <p:blipFill>
          <a:blip r:embed="rId4">
            <a:alphaModFix/>
          </a:blip>
          <a:srcRect b="6042"/>
          <a:stretch>
            <a:fillRect/>
          </a:stretch>
        </p:blipFill>
        <p:spPr>
          <a:xfrm>
            <a:off x="4746550" y="1339225"/>
            <a:ext cx="3289550" cy="1492175"/>
          </a:xfrm>
          <a:prstGeom prst="rect">
            <a:avLst/>
          </a:prstGeom>
          <a:noFill/>
          <a:ln>
            <a:noFill/>
          </a:ln>
        </p:spPr>
      </p:pic>
      <p:pic>
        <p:nvPicPr>
          <p:cNvPr id="1376" name="Google Shape;1376;p109"/>
          <p:cNvPicPr preferRelativeResize="0"/>
          <p:nvPr/>
        </p:nvPicPr>
        <p:blipFill>
          <a:blip r:embed="rId5">
            <a:alphaModFix/>
          </a:blip>
          <a:stretch>
            <a:fillRect/>
          </a:stretch>
        </p:blipFill>
        <p:spPr>
          <a:xfrm>
            <a:off x="720650" y="3183075"/>
            <a:ext cx="3160750" cy="1453952"/>
          </a:xfrm>
          <a:prstGeom prst="rect">
            <a:avLst/>
          </a:prstGeom>
          <a:noFill/>
          <a:ln>
            <a:noFill/>
          </a:ln>
        </p:spPr>
      </p:pic>
      <p:pic>
        <p:nvPicPr>
          <p:cNvPr id="1377" name="Google Shape;1377;p109"/>
          <p:cNvPicPr preferRelativeResize="0"/>
          <p:nvPr/>
        </p:nvPicPr>
        <p:blipFill>
          <a:blip r:embed="rId6">
            <a:alphaModFix/>
          </a:blip>
          <a:stretch>
            <a:fillRect/>
          </a:stretch>
        </p:blipFill>
        <p:spPr>
          <a:xfrm>
            <a:off x="4723150" y="3105900"/>
            <a:ext cx="3332524" cy="1492175"/>
          </a:xfrm>
          <a:prstGeom prst="rect">
            <a:avLst/>
          </a:prstGeom>
          <a:noFill/>
          <a:ln>
            <a:noFill/>
          </a:ln>
        </p:spPr>
      </p:pic>
      <p:sp>
        <p:nvSpPr>
          <p:cNvPr id="1378" name="Google Shape;1378;p109"/>
          <p:cNvSpPr/>
          <p:nvPr/>
        </p:nvSpPr>
        <p:spPr>
          <a:xfrm>
            <a:off x="3292975" y="2269925"/>
            <a:ext cx="3000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79" name="Google Shape;1379;p109"/>
          <p:cNvSpPr/>
          <p:nvPr/>
        </p:nvSpPr>
        <p:spPr>
          <a:xfrm>
            <a:off x="7459200" y="2314650"/>
            <a:ext cx="3000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0" name="Google Shape;1380;p109"/>
          <p:cNvSpPr/>
          <p:nvPr/>
        </p:nvSpPr>
        <p:spPr>
          <a:xfrm>
            <a:off x="5028600" y="3428025"/>
            <a:ext cx="4893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1" name="Google Shape;1381;p109"/>
          <p:cNvSpPr/>
          <p:nvPr/>
        </p:nvSpPr>
        <p:spPr>
          <a:xfrm>
            <a:off x="970650" y="3566900"/>
            <a:ext cx="1148100" cy="257100"/>
          </a:xfrm>
          <a:prstGeom prst="rect">
            <a:avLst/>
          </a:prstGeom>
          <a:solidFill>
            <a:schemeClr val="lt2"/>
          </a:solidFill>
          <a:ln w="9525" cap="flat" cmpd="sng">
            <a:solidFill>
              <a:schemeClr val="dk1"/>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7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81"/>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37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3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85" name="Shape 1385"/>
        <p:cNvGrpSpPr/>
        <p:nvPr/>
      </p:nvGrpSpPr>
      <p:grpSpPr>
        <a:xfrm>
          <a:off x="0" y="0"/>
          <a:ext cx="0" cy="0"/>
        </a:xfrm>
      </p:grpSpPr>
      <p:sp>
        <p:nvSpPr>
          <p:cNvPr id="1386" name="Google Shape;1386;p110"/>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Qorista tirooyinka yaryar ee qaabka caadiga ah (standard form)</a:t>
            </a:r>
            <a:endParaRPr/>
          </a:p>
        </p:txBody>
      </p:sp>
      <p:sp>
        <p:nvSpPr>
          <p:cNvPr id="1387" name="Google Shape;1387;p110"/>
          <p:cNvSpPr txBox="1"/>
          <p:nvPr>
            <p:ph type="body" idx="1"/>
          </p:nvPr>
        </p:nvSpPr>
        <p:spPr>
          <a:xfrm>
            <a:off x="324000" y="759300"/>
            <a:ext cx="8237700" cy="1249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Waa cad in loo baahan yahay qaabka caadiga ah (standard form) nolosha dhabta ah, marka waa muhiim in tirooyinka aad u waaweyn ama aad u yaryar lagu qoro qaabka caadiga ah (standard form) iyo lidkeeda.</a:t>
            </a:r>
            <a:endParaRPr sz="2100"/>
          </a:p>
        </p:txBody>
      </p:sp>
      <p:sp>
        <p:nvSpPr>
          <p:cNvPr id="1388" name="Google Shape;1388;p110"/>
          <p:cNvSpPr txBox="1"/>
          <p:nvPr>
            <p:ph type="body" idx="1"/>
          </p:nvPr>
        </p:nvSpPr>
        <p:spPr>
          <a:xfrm>
            <a:off x="324000" y="4035900"/>
            <a:ext cx="8237700" cy="1249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Marka jibbaarku (exponent), n, uu yahay togan, tirada guud waa weyn tahay. Marka jibbaarku (exponent), n, uu yahay taban, tirada guud waa yar tahay.</a:t>
            </a:r>
            <a:r>
              <a:rPr lang="en-GB" sz="1800" i="1">
                <a:latin typeface="Lexend"/>
                <a:ea typeface="Times New Roman"/>
                <a:cs typeface="Times New Roman"/>
                <a:sym typeface="Times New Roman"/>
              </a:rPr>
              <a:t/>
            </a:r>
            <a:r>
              <a:rPr lang="en-GB" sz="1800">
                <a:latin typeface="Lexend"/>
              </a:rPr>
              <a:t/>
            </a:r>
            <a:r>
              <a:rPr lang="en-GB" sz="1800" i="1">
                <a:latin typeface="Lexend"/>
                <a:ea typeface="Times New Roman"/>
                <a:cs typeface="Times New Roman"/>
                <a:sym typeface="Times New Roman"/>
              </a:rPr>
              <a:t/>
            </a:r>
            <a:r>
              <a:rPr lang="en-GB" sz="1800">
                <a:latin typeface="Lexend"/>
              </a:rPr>
              <a:t/>
            </a:r>
            <a:endParaRPr sz="2100"/>
          </a:p>
        </p:txBody>
      </p:sp>
      <p:sp>
        <p:nvSpPr>
          <p:cNvPr id="1389" name="Google Shape;1389;p110"/>
          <p:cNvSpPr txBox="1"/>
          <p:nvPr/>
        </p:nvSpPr>
        <p:spPr>
          <a:xfrm>
            <a:off x="1168425" y="2069550"/>
            <a:ext cx="6630600" cy="554100"/>
          </a:xfrm>
          <a:prstGeom prst="rect">
            <a:avLst/>
          </a:prstGeom>
          <a:noFill/>
          <a:ln>
            <a:noFill/>
          </a:ln>
        </p:spPr>
        <p:txBody>
          <a:bodyPr spcFirstLastPara="1" wrap="square" lIns="91425" tIns="91425" rIns="91425" bIns="91425" anchor="t" anchorCtr="0">
            <a:normAutofit/>
          </a:bodyPr>
          <a:lstStyle/>
          <a:p>
            <a:pPr marL="0" lvl="0" indent="0" algn="l" rtl="0">
              <a:lnSpc>
                <a:spcPct val="150000"/>
              </a:lnSpc>
              <a:spcBef>
                <a:spcPct val="0"/>
              </a:spcBef>
              <a:spcAft>
                <a:spcPct val="0"/>
              </a:spcAft>
              <a:buNone/>
            </a:pPr>
            <a:r>
              <a:rPr lang="en-GB" sz="1400">
                <a:solidFill>
                  <a:srgbClr val="000000"/>
                </a:solidFill>
                <a:latin typeface="Lexend"/>
                <a:ea typeface="Lexend"/>
                <a:cs typeface="Lexend"/>
                <a:sym typeface="Lexend"/>
              </a:rPr>
              <a:t>A × 10n halkaas oo 1 ≤ A &lt; 10 iyo n uu yahay tiro dhammaystiran (integer).</a:t>
            </a:r>
            <a:r>
              <a:rPr lang="en-GB" sz="1400" i="1">
                <a:solidFill>
                  <a:srgbClr val="000000"/>
                </a:solidFill>
                <a:latin typeface="Lexend"/>
                <a:ea typeface="Times New Roman"/>
                <a:cs typeface="Times New Roman"/>
                <a:sym typeface="Times New Roman"/>
              </a:rPr>
              <a:t/>
            </a:r>
            <a:r>
              <a:rPr lang="en-GB" sz="1400">
                <a:solidFill>
                  <a:srgbClr val="000000"/>
                </a:solidFill>
                <a:latin typeface="Lexend"/>
                <a:ea typeface="Times New Roman"/>
                <a:cs typeface="Times New Roman"/>
                <a:sym typeface="Times New Roman"/>
              </a:rPr>
              <a:t/>
            </a:r>
            <a:r>
              <a:rPr lang="en-GB" sz="1400" i="1" baseline="30000">
                <a:latin typeface="Lexend"/>
                <a:ea typeface="Times New Roman"/>
                <a:cs typeface="Times New Roman"/>
                <a:sym typeface="Times New Roman"/>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000000"/>
                </a:solidFill>
                <a:latin typeface="Lexend"/>
                <a:ea typeface="Times New Roman"/>
                <a:cs typeface="Times New Roman"/>
                <a:sym typeface="Times New Roman"/>
              </a:rPr>
              <a:t/>
            </a:r>
            <a:r>
              <a:rPr lang="en-GB" sz="1400" i="1">
                <a:solidFill>
                  <a:srgbClr val="000000"/>
                </a:solidFill>
                <a:latin typeface="Lexend"/>
                <a:ea typeface="Times New Roman"/>
                <a:cs typeface="Times New Roman"/>
                <a:sym typeface="Times New Roman"/>
              </a:rPr>
              <a:t/>
            </a:r>
            <a:r>
              <a:rPr lang="en-GB" sz="1400">
                <a:solidFill>
                  <a:srgbClr val="000000"/>
                </a:solidFill>
                <a:latin typeface="Lexend"/>
                <a:ea typeface="Times New Roman"/>
                <a:cs typeface="Times New Roman"/>
                <a:sym typeface="Times New Roman"/>
              </a:rPr>
              <a:t/>
            </a:r>
            <a:r>
              <a:rPr lang="en-GB" sz="1400">
                <a:solidFill>
                  <a:srgbClr val="000000"/>
                </a:solidFill>
                <a:latin typeface="Lexend"/>
                <a:ea typeface="Lexend"/>
                <a:cs typeface="Lexend"/>
                <a:sym typeface="Lexend"/>
              </a:rPr>
              <a:t/>
            </a:r>
            <a:r>
              <a:rPr lang="en-GB" sz="1400" i="1">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2200">
              <a:latin typeface="Lexend"/>
              <a:ea typeface="Lexend"/>
              <a:cs typeface="Lexend"/>
              <a:sym typeface="Lexend"/>
            </a:endParaRPr>
          </a:p>
        </p:txBody>
      </p:sp>
      <p:sp>
        <p:nvSpPr>
          <p:cNvPr id="1390" name="Google Shape;1390;p110"/>
          <p:cNvSpPr/>
          <p:nvPr/>
        </p:nvSpPr>
        <p:spPr>
          <a:xfrm rot="5400000">
            <a:off x="3836764" y="2021250"/>
            <a:ext cx="59100" cy="1298100"/>
          </a:xfrm>
          <a:prstGeom prst="rightBracket">
            <a:avLst>
              <a:gd name="adj" fmla="val 8333"/>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91" name="Google Shape;1391;p110"/>
          <p:cNvCxnSpPr>
            <a:stCxn id="1390" idx="2"/>
          </p:cNvCxnSpPr>
          <p:nvPr/>
        </p:nvCxnSpPr>
        <p:spPr>
          <a:xfrm flipH="1">
            <a:off x="3866314" y="2699850"/>
            <a:ext cx="0" cy="379800"/>
          </a:xfrm>
          <a:prstGeom prst="straightConnector1">
            <a:avLst/>
          </a:prstGeom>
          <a:noFill/>
          <a:ln w="19050" cap="flat" cmpd="sng">
            <a:solidFill>
              <a:schemeClr val="dk2"/>
            </a:solidFill>
            <a:prstDash val="solid"/>
            <a:round/>
            <a:headEnd type="none" w="med" len="med"/>
            <a:tailEnd type="none" w="med" len="med"/>
          </a:ln>
        </p:spPr>
      </p:cxnSp>
      <p:sp>
        <p:nvSpPr>
          <p:cNvPr id="1392" name="Google Shape;1392;p110"/>
          <p:cNvSpPr txBox="1"/>
          <p:nvPr/>
        </p:nvSpPr>
        <p:spPr>
          <a:xfrm>
            <a:off x="1165825" y="3007050"/>
            <a:ext cx="4248000" cy="318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A waa inuu ahaadaa tiro u dhaxaysa 1 iyo 10, oo ay ku jirto 1 lamana aha 10</a:t>
            </a:r>
            <a:endParaRPr sz="1800">
              <a:solidFill>
                <a:schemeClr val="dk1"/>
              </a:solidFill>
              <a:latin typeface="Lexend"/>
              <a:ea typeface="Lexend"/>
              <a:cs typeface="Lexend"/>
              <a:sym typeface="Lexend"/>
            </a:endParaRPr>
          </a:p>
        </p:txBody>
      </p:sp>
      <p:sp>
        <p:nvSpPr>
          <p:cNvPr id="1393" name="Google Shape;1393;p110"/>
          <p:cNvSpPr/>
          <p:nvPr/>
        </p:nvSpPr>
        <p:spPr>
          <a:xfrm rot="5400000">
            <a:off x="6195156" y="1644000"/>
            <a:ext cx="59100" cy="2052600"/>
          </a:xfrm>
          <a:prstGeom prst="rightBracket">
            <a:avLst>
              <a:gd name="adj" fmla="val 8333"/>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94" name="Google Shape;1394;p110"/>
          <p:cNvCxnSpPr>
            <a:stCxn id="1393" idx="2"/>
          </p:cNvCxnSpPr>
          <p:nvPr/>
        </p:nvCxnSpPr>
        <p:spPr>
          <a:xfrm flipH="1">
            <a:off x="6224706" y="2699850"/>
            <a:ext cx="0" cy="379800"/>
          </a:xfrm>
          <a:prstGeom prst="straightConnector1">
            <a:avLst/>
          </a:prstGeom>
          <a:noFill/>
          <a:ln w="19050" cap="flat" cmpd="sng">
            <a:solidFill>
              <a:schemeClr val="dk2"/>
            </a:solidFill>
            <a:prstDash val="solid"/>
            <a:round/>
            <a:headEnd type="none" w="med" len="med"/>
            <a:tailEnd type="none" w="med" len="med"/>
          </a:ln>
        </p:spPr>
      </p:cxnSp>
      <p:sp>
        <p:nvSpPr>
          <p:cNvPr id="1395" name="Google Shape;1395;p110"/>
          <p:cNvSpPr txBox="1"/>
          <p:nvPr/>
        </p:nvSpPr>
        <p:spPr>
          <a:xfrm>
            <a:off x="5622000" y="3007050"/>
            <a:ext cx="2455200" cy="3186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i="1">
                <a:solidFill>
                  <a:schemeClr val="dk1"/>
                </a:solidFill>
                <a:latin typeface="Lexend"/>
                <a:ea typeface="Times New Roman"/>
                <a:cs typeface="Times New Roman"/>
                <a:sym typeface="Times New Roman"/>
              </a:rPr>
              <a:t>n wuxuu noqon karaa tiro dhammaystiran (integer) togan ama taban.</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6.0.31"/>
  <p:tag name="AS_OS" val="Microsoft Windows NT 10.0.17763.0"/>
  <p:tag name="AS_RELEASE_DATE" val="2026.01.14"/>
  <p:tag name="AS_TITLE" val="Aspose.Slides for .NET6"/>
  <p:tag name="AS_VERSION" val="26.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403</Paragraphs>
  <Slides>46</Slides>
  <Notes>46</Notes>
  <TotalTime>0</TotalTime>
  <HiddenSlides>1</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46</vt:i4>
      </vt:variant>
    </vt:vector>
  </HeadingPairs>
  <TitlesOfParts>
    <vt:vector baseType="lpstr" size="55">
      <vt:lpstr>Arial</vt:lpstr>
      <vt:lpstr>Lexend</vt:lpstr>
      <vt:lpstr>Lexend Medium</vt:lpstr>
      <vt:lpstr>Kalam</vt:lpstr>
      <vt:lpstr>Lexend Light</vt:lpstr>
      <vt:lpstr>Calibri</vt:lpstr>
      <vt:lpstr>ABeeZee</vt:lpstr>
      <vt:lpstr>Times New Roman</vt:lpstr>
      <vt:lpstr>simple-light-2</vt:lpstr>
      <vt:lpstr>Writing small numbers in standard form</vt:lpstr>
      <vt:lpstr>PowerPoint Presentation</vt:lpstr>
      <vt:lpstr>PowerPoint Presentation</vt:lpstr>
      <vt:lpstr>PowerPoint Presentation</vt:lpstr>
      <vt:lpstr>PowerPoint Presentation</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Writing very small numbers in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Converting between ordinary and standard form</vt:lpstr>
      <vt:lpstr>Writing very small numbers in standard form</vt:lpstr>
      <vt:lpstr>Standard form on the calculator</vt:lpstr>
      <vt:lpstr>Standard form on the calculator</vt:lpstr>
      <vt:lpstr>Standard form on the calculator</vt:lpstr>
      <vt:lpstr>Standard form on the calculator</vt:lpstr>
      <vt:lpstr>Standard form on the calculator</vt:lpstr>
      <vt:lpstr>Standard form on the calculator</vt:lpstr>
      <vt:lpstr>Standard form on the calculator</vt:lpstr>
      <vt:lpstr>Standard form on the calculator</vt:lpstr>
      <vt:lpstr>Standard form on the calculator</vt:lpstr>
      <vt:lpstr>Standard form on the calculator</vt:lpstr>
      <vt:lpstr>Writing small numbers in standard form</vt:lpstr>
      <vt:lpstr>PowerPoint Presentation</vt:lpstr>
    </vt:vector>
  </TitlesOfParts>
  <LinksUpToDate>0</LinksUpToDate>
  <SharedDoc>0</SharedDoc>
  <HyperlinksChanged>0</HyperlinksChanged>
  <Application>Aspose.Slides for .NET</Application>
  <AppVersion>26.0100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2026-03-31T11:06:15.977</cp:lastPrinted>
  <dcterms:created xsi:type="dcterms:W3CDTF">2026-03-31T11:06:15Z</dcterms:created>
  <dcterms:modified xsi:type="dcterms:W3CDTF">2026-03-31T11:06:49Z</dcterms:modified>
</cp:coreProperties>
</file>